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notesSlides/notesSlide17.xml" ContentType="application/vnd.openxmlformats-officedocument.presentationml.notesSlide+xml"/>
  <Override PartName="/ppt/charts/chart2.xml" ContentType="application/vnd.openxmlformats-officedocument.drawingml.chart+xml"/>
  <Override PartName="/ppt/notesSlides/notesSlide18.xml" ContentType="application/vnd.openxmlformats-officedocument.presentationml.notesSlide+xml"/>
  <Override PartName="/ppt/charts/chart3.xml" ContentType="application/vnd.openxmlformats-officedocument.drawingml.chart+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4.xml" ContentType="application/vnd.openxmlformats-officedocument.drawingml.chart+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5.xml" ContentType="application/vnd.openxmlformats-officedocument.drawingml.chart+xml"/>
  <Override PartName="/ppt/notesSlides/notesSlide26.xml" ContentType="application/vnd.openxmlformats-officedocument.presentationml.notesSlide+xml"/>
  <Override PartName="/ppt/charts/chart6.xml" ContentType="application/vnd.openxmlformats-officedocument.drawingml.chart+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rts/chart7.xml" ContentType="application/vnd.openxmlformats-officedocument.drawingml.chart+xml"/>
  <Override PartName="/ppt/notesSlides/notesSlide30.xml" ContentType="application/vnd.openxmlformats-officedocument.presentationml.notesSlide+xml"/>
  <Override PartName="/ppt/charts/chart8.xml" ContentType="application/vnd.openxmlformats-officedocument.drawingml.chart+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harts/chart9.xml" ContentType="application/vnd.openxmlformats-officedocument.drawingml.chart+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0.xml" ContentType="application/vnd.openxmlformats-officedocument.drawingml.chart+xml"/>
  <Override PartName="/ppt/notesSlides/notesSlide37.xml" ContentType="application/vnd.openxmlformats-officedocument.presentationml.notesSlide+xml"/>
  <Override PartName="/ppt/charts/chart11.xml" ContentType="application/vnd.openxmlformats-officedocument.drawingml.chart+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12.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13.xml" ContentType="application/vnd.openxmlformats-officedocument.drawingml.chart+xml"/>
  <Override PartName="/ppt/notesSlides/notesSlide42.xml" ContentType="application/vnd.openxmlformats-officedocument.presentationml.notesSlide+xml"/>
  <Override PartName="/ppt/charts/chart14.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drawings/drawing1.xml" ContentType="application/vnd.openxmlformats-officedocument.drawingml.chartshapes+xml"/>
  <Override PartName="/ppt/notesSlides/notesSlide43.xml" ContentType="application/vnd.openxmlformats-officedocument.presentationml.notesSlide+xml"/>
  <Override PartName="/ppt/charts/chart15.xml" ContentType="application/vnd.openxmlformats-officedocument.drawingml.chart+xml"/>
  <Override PartName="/ppt/notesSlides/notesSlide44.xml" ContentType="application/vnd.openxmlformats-officedocument.presentationml.notesSlide+xml"/>
  <Override PartName="/ppt/charts/chart16.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5.xml" ContentType="application/vnd.openxmlformats-officedocument.presentationml.notesSlide+xml"/>
  <Override PartName="/ppt/charts/chart17.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6.xml" ContentType="application/vnd.openxmlformats-officedocument.presentationml.notesSlide+xml"/>
  <Override PartName="/ppt/charts/chart18.xml" ContentType="application/vnd.openxmlformats-officedocument.drawingml.chart+xml"/>
  <Override PartName="/ppt/notesSlides/notesSlide47.xml" ContentType="application/vnd.openxmlformats-officedocument.presentationml.notesSlide+xml"/>
  <Override PartName="/ppt/charts/chart19.xml" ContentType="application/vnd.openxmlformats-officedocument.drawingml.chart+xml"/>
  <Override PartName="/ppt/notesSlides/notesSlide48.xml" ContentType="application/vnd.openxmlformats-officedocument.presentationml.notesSlide+xml"/>
  <Override PartName="/ppt/charts/chart20.xml" ContentType="application/vnd.openxmlformats-officedocument.drawingml.chart+xml"/>
  <Override PartName="/ppt/notesSlides/notesSlide49.xml" ContentType="application/vnd.openxmlformats-officedocument.presentationml.notesSlide+xml"/>
  <Override PartName="/ppt/charts/chart21.xml" ContentType="application/vnd.openxmlformats-officedocument.drawingml.chart+xml"/>
  <Override PartName="/ppt/notesSlides/notesSlide50.xml" ContentType="application/vnd.openxmlformats-officedocument.presentationml.notesSlide+xml"/>
  <Override PartName="/ppt/charts/chart22.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23.xml" ContentType="application/vnd.openxmlformats-officedocument.drawingml.chart+xml"/>
  <Override PartName="/ppt/drawings/drawing2.xml" ContentType="application/vnd.openxmlformats-officedocument.drawingml.chartshapes+xml"/>
  <Override PartName="/ppt/notesSlides/notesSlide55.xml" ContentType="application/vnd.openxmlformats-officedocument.presentationml.notesSlide+xml"/>
  <Override PartName="/ppt/charts/chart2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2.xml" ContentType="application/vnd.openxmlformats-officedocument.themeOverride+xml"/>
  <Override PartName="/ppt/notesSlides/notesSlide56.xml" ContentType="application/vnd.openxmlformats-officedocument.presentationml.notesSlide+xml"/>
  <Override PartName="/ppt/charts/chart2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3.xml" ContentType="application/vnd.openxmlformats-officedocument.themeOverride+xml"/>
  <Override PartName="/ppt/drawings/drawing3.xml" ContentType="application/vnd.openxmlformats-officedocument.drawingml.chartshapes+xml"/>
  <Override PartName="/ppt/notesSlides/notesSlide57.xml" ContentType="application/vnd.openxmlformats-officedocument.presentationml.notesSlide+xml"/>
  <Override PartName="/ppt/charts/chart2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4.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27.xml" ContentType="application/vnd.openxmlformats-officedocument.drawingml.chart+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28.xml" ContentType="application/vnd.openxmlformats-officedocument.drawingml.chart+xml"/>
  <Override PartName="/ppt/notesSlides/notesSlide62.xml" ContentType="application/vnd.openxmlformats-officedocument.presentationml.notesSlide+xml"/>
  <Override PartName="/ppt/charts/chart29.xml" ContentType="application/vnd.openxmlformats-officedocument.drawingml.chart+xml"/>
  <Override PartName="/ppt/drawings/drawing4.xml" ContentType="application/vnd.openxmlformats-officedocument.drawingml.chartshape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30.xml" ContentType="application/vnd.openxmlformats-officedocument.drawingml.chart+xml"/>
  <Override PartName="/ppt/notesSlides/notesSlide66.xml" ContentType="application/vnd.openxmlformats-officedocument.presentationml.notesSlide+xml"/>
  <Override PartName="/ppt/charts/chart31.xml" ContentType="application/vnd.openxmlformats-officedocument.drawingml.chart+xml"/>
  <Override PartName="/ppt/notesSlides/notesSlide67.xml" ContentType="application/vnd.openxmlformats-officedocument.presentationml.notesSlide+xml"/>
  <Override PartName="/ppt/charts/chart32.xml" ContentType="application/vnd.openxmlformats-officedocument.drawingml.chart+xml"/>
  <Override PartName="/ppt/notesSlides/notesSlide68.xml" ContentType="application/vnd.openxmlformats-officedocument.presentationml.notesSlide+xml"/>
  <Override PartName="/ppt/charts/chart33.xml" ContentType="application/vnd.openxmlformats-officedocument.drawingml.chart+xml"/>
  <Override PartName="/ppt/notesSlides/notesSlide69.xml" ContentType="application/vnd.openxmlformats-officedocument.presentationml.notesSlide+xml"/>
  <Override PartName="/ppt/charts/chart34.xml" ContentType="application/vnd.openxmlformats-officedocument.drawingml.chart+xml"/>
  <Override PartName="/ppt/notesSlides/notesSlide70.xml" ContentType="application/vnd.openxmlformats-officedocument.presentationml.notesSlide+xml"/>
  <Override PartName="/ppt/charts/chart35.xml" ContentType="application/vnd.openxmlformats-officedocument.drawingml.chart+xml"/>
  <Override PartName="/ppt/notesSlides/notesSlide71.xml" ContentType="application/vnd.openxmlformats-officedocument.presentationml.notesSlide+xml"/>
  <Override PartName="/ppt/charts/chart36.xml" ContentType="application/vnd.openxmlformats-officedocument.drawingml.chart+xml"/>
  <Override PartName="/ppt/notesSlides/notesSlide72.xml" ContentType="application/vnd.openxmlformats-officedocument.presentationml.notesSlide+xml"/>
  <Override PartName="/ppt/charts/chart37.xml" ContentType="application/vnd.openxmlformats-officedocument.drawingml.chart+xml"/>
  <Override PartName="/ppt/notesSlides/notesSlide73.xml" ContentType="application/vnd.openxmlformats-officedocument.presentationml.notesSlide+xml"/>
  <Override PartName="/ppt/charts/chart38.xml" ContentType="application/vnd.openxmlformats-officedocument.drawingml.chart+xml"/>
  <Override PartName="/ppt/notesSlides/notesSlide74.xml" ContentType="application/vnd.openxmlformats-officedocument.presentationml.notesSlide+xml"/>
  <Override PartName="/ppt/charts/chart39.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4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charts/chart4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42.xml" ContentType="application/vnd.openxmlformats-officedocument.drawingml.chart+xml"/>
  <Override PartName="/ppt/drawings/drawing5.xml" ContentType="application/vnd.openxmlformats-officedocument.drawingml.chartshape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43.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44.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88.xml" ContentType="application/vnd.openxmlformats-officedocument.presentationml.notesSlide+xml"/>
  <Override PartName="/ppt/charts/chart45.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7.xml" ContentType="application/vnd.openxmlformats-officedocument.themeOverride+xml"/>
  <Override PartName="/ppt/notesSlides/notesSlide89.xml" ContentType="application/vnd.openxmlformats-officedocument.presentationml.notesSlide+xml"/>
  <Override PartName="/ppt/charts/chart46.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8.xml" ContentType="application/vnd.openxmlformats-officedocument.themeOverride+xml"/>
  <Override PartName="/ppt/notesSlides/notesSlide90.xml" ContentType="application/vnd.openxmlformats-officedocument.presentationml.notesSlide+xml"/>
  <Override PartName="/ppt/charts/chart47.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9.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charts/chart48.xml" ContentType="application/vnd.openxmlformats-officedocument.drawingml.chart+xml"/>
  <Override PartName="/ppt/notesSlides/notesSlide94.xml" ContentType="application/vnd.openxmlformats-officedocument.presentationml.notesSlide+xml"/>
  <Override PartName="/ppt/charts/chart49.xml" ContentType="application/vnd.openxmlformats-officedocument.drawingml.chart+xml"/>
  <Override PartName="/ppt/drawings/drawing6.xml" ContentType="application/vnd.openxmlformats-officedocument.drawingml.chartshapes+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50.xml" ContentType="application/vnd.openxmlformats-officedocument.drawingml.chart+xml"/>
  <Override PartName="/ppt/notesSlides/notesSlide97.xml" ContentType="application/vnd.openxmlformats-officedocument.presentationml.notesSlide+xml"/>
  <Override PartName="/ppt/charts/chart51.xml" ContentType="application/vnd.openxmlformats-officedocument.drawingml.chart+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charts/chart52.xml" ContentType="application/vnd.openxmlformats-officedocument.drawingml.chart+xml"/>
  <Override PartName="/ppt/notesSlides/notesSlide100.xml" ContentType="application/vnd.openxmlformats-officedocument.presentationml.notesSlide+xml"/>
  <Override PartName="/ppt/charts/chart53.xml" ContentType="application/vnd.openxmlformats-officedocument.drawingml.chart+xml"/>
  <Override PartName="/ppt/notesSlides/notesSlide101.xml" ContentType="application/vnd.openxmlformats-officedocument.presentationml.notesSlide+xml"/>
  <Override PartName="/ppt/charts/chart54.xml" ContentType="application/vnd.openxmlformats-officedocument.drawingml.chart+xml"/>
  <Override PartName="/ppt/notesSlides/notesSlide102.xml" ContentType="application/vnd.openxmlformats-officedocument.presentationml.notesSlide+xml"/>
  <Override PartName="/ppt/charts/chart55.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0.xml" ContentType="application/vnd.openxmlformats-officedocument.themeOverride+xml"/>
  <Override PartName="/ppt/notesSlides/notesSlide103.xml" ContentType="application/vnd.openxmlformats-officedocument.presentationml.notesSlide+xml"/>
  <Override PartName="/ppt/charts/chart56.xml" ContentType="application/vnd.openxmlformats-officedocument.drawingml.chart+xml"/>
  <Override PartName="/ppt/charts/chart57.xml" ContentType="application/vnd.openxmlformats-officedocument.drawingml.chart+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notesSlides/notesSlide106.xml" ContentType="application/vnd.openxmlformats-officedocument.presentationml.notesSlide+xml"/>
  <Override PartName="/ppt/charts/chart61.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11.xml" ContentType="application/vnd.openxmlformats-officedocument.themeOverride+xml"/>
  <Override PartName="/ppt/notesSlides/notesSlide107.xml" ContentType="application/vnd.openxmlformats-officedocument.presentationml.notesSlide+xml"/>
  <Override PartName="/ppt/charts/chart62.xml" ContentType="application/vnd.openxmlformats-officedocument.drawingml.chart+xml"/>
  <Override PartName="/ppt/charts/style16.xml" ContentType="application/vnd.ms-office.chartstyle+xml"/>
  <Override PartName="/ppt/charts/colors16.xml" ContentType="application/vnd.ms-office.chartcolorstyle+xml"/>
  <Override PartName="/ppt/theme/themeOverride12.xml" ContentType="application/vnd.openxmlformats-officedocument.themeOverride+xml"/>
  <Override PartName="/ppt/charts/chart63.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13.xml" ContentType="application/vnd.openxmlformats-officedocument.themeOverride+xml"/>
  <Override PartName="/ppt/notesSlides/notesSlide108.xml" ContentType="application/vnd.openxmlformats-officedocument.presentationml.notesSlide+xml"/>
  <Override PartName="/ppt/charts/chart64.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4.xml" ContentType="application/vnd.openxmlformats-officedocument.themeOverride+xml"/>
  <Override PartName="/ppt/notesSlides/notesSlide109.xml" ContentType="application/vnd.openxmlformats-officedocument.presentationml.notesSlide+xml"/>
  <Override PartName="/ppt/charts/chart65.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5.xml" ContentType="application/vnd.openxmlformats-officedocument.themeOverride+xml"/>
  <Override PartName="/ppt/notesSlides/notesSlide110.xml" ContentType="application/vnd.openxmlformats-officedocument.presentationml.notesSlide+xml"/>
  <Override PartName="/ppt/charts/chart66.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6.xml" ContentType="application/vnd.openxmlformats-officedocument.themeOverr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67.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7.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68.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8.xml" ContentType="application/vnd.openxmlformats-officedocument.themeOverride+xml"/>
  <Override PartName="/ppt/notesSlides/notesSlide116.xml" ContentType="application/vnd.openxmlformats-officedocument.presentationml.notesSlide+xml"/>
  <Override PartName="/ppt/charts/chart69.xml" ContentType="application/vnd.openxmlformats-officedocument.drawingml.chart+xml"/>
  <Override PartName="/ppt/notesSlides/notesSlide117.xml" ContentType="application/vnd.openxmlformats-officedocument.presentationml.notesSlide+xml"/>
  <Override PartName="/ppt/charts/chart70.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charts/chart71.xml" ContentType="application/vnd.openxmlformats-officedocument.drawingml.chart+xml"/>
  <Override PartName="/ppt/charts/style24.xml" ContentType="application/vnd.ms-office.chartstyle+xml"/>
  <Override PartName="/ppt/charts/colors24.xml" ContentType="application/vnd.ms-office.chartcolorstyle+xml"/>
  <Override PartName="/ppt/theme/themeOverride19.xml" ContentType="application/vnd.openxmlformats-officedocument.themeOverr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72.xml" ContentType="application/vnd.openxmlformats-officedocument.drawingml.chart+xml"/>
  <Override PartName="/ppt/notesSlides/notesSlide127.xml" ContentType="application/vnd.openxmlformats-officedocument.presentationml.notesSlide+xml"/>
  <Override PartName="/ppt/charts/chart73.xml" ContentType="application/vnd.openxmlformats-officedocument.drawingml.chart+xml"/>
  <Override PartName="/ppt/notesSlides/notesSlide128.xml" ContentType="application/vnd.openxmlformats-officedocument.presentationml.notesSlide+xml"/>
  <Override PartName="/ppt/charts/chart74.xml" ContentType="application/vnd.openxmlformats-officedocument.drawingml.chart+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7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20.xml" ContentType="application/vnd.openxmlformats-officedocument.themeOverride+xml"/>
  <Override PartName="/ppt/notesSlides/notesSlide132.xml" ContentType="application/vnd.openxmlformats-officedocument.presentationml.notesSlide+xml"/>
  <Override PartName="/ppt/charts/chart76.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21.xml" ContentType="application/vnd.openxmlformats-officedocument.themeOverride+xml"/>
  <Override PartName="/ppt/notesSlides/notesSlide133.xml" ContentType="application/vnd.openxmlformats-officedocument.presentationml.notesSlide+xml"/>
  <Override PartName="/ppt/charts/chart77.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22.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charts/chart78.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3.xml" ContentType="application/vnd.openxmlformats-officedocument.themeOverride+xml"/>
  <Override PartName="/ppt/notesSlides/notesSlide136.xml" ContentType="application/vnd.openxmlformats-officedocument.presentationml.notesSlide+xml"/>
  <Override PartName="/ppt/charts/chart7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4.xml" ContentType="application/vnd.openxmlformats-officedocument.themeOverr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charts/chart80.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5.xml" ContentType="application/vnd.openxmlformats-officedocument.themeOverride+xml"/>
  <Override PartName="/ppt/charts/chart81.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26.xml" ContentType="application/vnd.openxmlformats-officedocument.themeOverride+xml"/>
  <Override PartName="/ppt/notesSlides/notesSlide139.xml" ContentType="application/vnd.openxmlformats-officedocument.presentationml.notesSlide+xml"/>
  <Override PartName="/ppt/charts/chart8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27.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charts/chart83.xml" ContentType="application/vnd.openxmlformats-officedocument.drawingml.chart+xml"/>
  <Override PartName="/ppt/charts/chart84.xml" ContentType="application/vnd.openxmlformats-officedocument.drawingml.chart+xml"/>
  <Override PartName="/ppt/notesSlides/notesSlide145.xml" ContentType="application/vnd.openxmlformats-officedocument.presentationml.notesSlide+xml"/>
  <Override PartName="/ppt/charts/chart85.xml" ContentType="application/vnd.openxmlformats-officedocument.drawingml.chart+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86.xml" ContentType="application/vnd.openxmlformats-officedocument.drawingml.chart+xml"/>
  <Override PartName="/ppt/charts/style33.xml" ContentType="application/vnd.ms-office.chartstyle+xml"/>
  <Override PartName="/ppt/charts/colors33.xml" ContentType="application/vnd.ms-office.chartcolorstyle+xml"/>
  <Override PartName="/ppt/theme/themeOverride28.xml" ContentType="application/vnd.openxmlformats-officedocument.themeOverr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charts/chart87.xml" ContentType="application/vnd.openxmlformats-officedocument.drawingml.chart+xml"/>
  <Override PartName="/ppt/charts/chart88.xml" ContentType="application/vnd.openxmlformats-officedocument.drawingml.chart+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charts/chart89.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29.xml" ContentType="application/vnd.openxmlformats-officedocument.themeOverride+xml"/>
  <Override PartName="/ppt/notesSlides/notesSlide152.xml" ContentType="application/vnd.openxmlformats-officedocument.presentationml.notesSlide+xml"/>
  <Override PartName="/ppt/charts/chart90.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30.xml" ContentType="application/vnd.openxmlformats-officedocument.themeOverride+xml"/>
  <Override PartName="/ppt/charts/chart91.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31.xml" ContentType="application/vnd.openxmlformats-officedocument.themeOverride+xml"/>
  <Override PartName="/ppt/notesSlides/notesSlide153.xml" ContentType="application/vnd.openxmlformats-officedocument.presentationml.notesSlide+xml"/>
  <Override PartName="/ppt/charts/chart92.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32.xml" ContentType="application/vnd.openxmlformats-officedocument.themeOverride+xml"/>
  <Override PartName="/ppt/notesSlides/notesSlide154.xml" ContentType="application/vnd.openxmlformats-officedocument.presentationml.notesSlide+xml"/>
  <Override PartName="/ppt/charts/chart93.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33.xml" ContentType="application/vnd.openxmlformats-officedocument.themeOverride+xml"/>
  <Override PartName="/ppt/notesSlides/notesSlide155.xml" ContentType="application/vnd.openxmlformats-officedocument.presentationml.notesSlide+xml"/>
  <Override PartName="/ppt/charts/chart94.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34.xml" ContentType="application/vnd.openxmlformats-officedocument.themeOverr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charts/chart95.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35.xml" ContentType="application/vnd.openxmlformats-officedocument.themeOverride+xml"/>
  <Override PartName="/ppt/charts/chart96.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36.xml" ContentType="application/vnd.openxmlformats-officedocument.themeOverride+xml"/>
  <Override PartName="/ppt/notesSlides/notesSlide158.xml" ContentType="application/vnd.openxmlformats-officedocument.presentationml.notesSlide+xml"/>
  <Override PartName="/ppt/charts/chart97.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37.xml" ContentType="application/vnd.openxmlformats-officedocument.themeOverride+xml"/>
  <Override PartName="/ppt/charts/chart98.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38.xml" ContentType="application/vnd.openxmlformats-officedocument.themeOverride+xml"/>
  <Override PartName="/ppt/notesSlides/notesSlide159.xml" ContentType="application/vnd.openxmlformats-officedocument.presentationml.notesSlide+xml"/>
  <Override PartName="/ppt/charts/chart99.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39.xml" ContentType="application/vnd.openxmlformats-officedocument.themeOverride+xml"/>
  <Override PartName="/ppt/notesSlides/notesSlide160.xml" ContentType="application/vnd.openxmlformats-officedocument.presentationml.notesSlide+xml"/>
  <Override PartName="/ppt/charts/chart100.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40.xml" ContentType="application/vnd.openxmlformats-officedocument.themeOverride+xml"/>
  <Override PartName="/ppt/notesSlides/notesSlide161.xml" ContentType="application/vnd.openxmlformats-officedocument.presentationml.notesSlide+xml"/>
  <Override PartName="/ppt/charts/chart101.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41.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5" r:id="rId1"/>
    <p:sldMasterId id="2147483718" r:id="rId2"/>
  </p:sldMasterIdLst>
  <p:notesMasterIdLst>
    <p:notesMasterId r:id="rId222"/>
  </p:notesMasterIdLst>
  <p:handoutMasterIdLst>
    <p:handoutMasterId r:id="rId223"/>
  </p:handoutMasterIdLst>
  <p:sldIdLst>
    <p:sldId id="773" r:id="rId3"/>
    <p:sldId id="774" r:id="rId4"/>
    <p:sldId id="775" r:id="rId5"/>
    <p:sldId id="776" r:id="rId6"/>
    <p:sldId id="777" r:id="rId7"/>
    <p:sldId id="778" r:id="rId8"/>
    <p:sldId id="779" r:id="rId9"/>
    <p:sldId id="780" r:id="rId10"/>
    <p:sldId id="781" r:id="rId11"/>
    <p:sldId id="782" r:id="rId12"/>
    <p:sldId id="783" r:id="rId13"/>
    <p:sldId id="784" r:id="rId14"/>
    <p:sldId id="785" r:id="rId15"/>
    <p:sldId id="786" r:id="rId16"/>
    <p:sldId id="787" r:id="rId17"/>
    <p:sldId id="788" r:id="rId18"/>
    <p:sldId id="789" r:id="rId19"/>
    <p:sldId id="790" r:id="rId20"/>
    <p:sldId id="791" r:id="rId21"/>
    <p:sldId id="792" r:id="rId22"/>
    <p:sldId id="793" r:id="rId23"/>
    <p:sldId id="794" r:id="rId24"/>
    <p:sldId id="401" r:id="rId25"/>
    <p:sldId id="558" r:id="rId26"/>
    <p:sldId id="397" r:id="rId27"/>
    <p:sldId id="385" r:id="rId28"/>
    <p:sldId id="386" r:id="rId29"/>
    <p:sldId id="387" r:id="rId30"/>
    <p:sldId id="388" r:id="rId31"/>
    <p:sldId id="389" r:id="rId32"/>
    <p:sldId id="560" r:id="rId33"/>
    <p:sldId id="561" r:id="rId34"/>
    <p:sldId id="562" r:id="rId35"/>
    <p:sldId id="403" r:id="rId36"/>
    <p:sldId id="394" r:id="rId37"/>
    <p:sldId id="395" r:id="rId38"/>
    <p:sldId id="392" r:id="rId39"/>
    <p:sldId id="256" r:id="rId40"/>
    <p:sldId id="559" r:id="rId41"/>
    <p:sldId id="298" r:id="rId42"/>
    <p:sldId id="302" r:id="rId43"/>
    <p:sldId id="563" r:id="rId44"/>
    <p:sldId id="306" r:id="rId45"/>
    <p:sldId id="564" r:id="rId46"/>
    <p:sldId id="400" r:id="rId47"/>
    <p:sldId id="404" r:id="rId48"/>
    <p:sldId id="405" r:id="rId49"/>
    <p:sldId id="407" r:id="rId50"/>
    <p:sldId id="408" r:id="rId51"/>
    <p:sldId id="409" r:id="rId52"/>
    <p:sldId id="411" r:id="rId53"/>
    <p:sldId id="566" r:id="rId54"/>
    <p:sldId id="412" r:id="rId55"/>
    <p:sldId id="413" r:id="rId56"/>
    <p:sldId id="414" r:id="rId57"/>
    <p:sldId id="415" r:id="rId58"/>
    <p:sldId id="567" r:id="rId59"/>
    <p:sldId id="568" r:id="rId60"/>
    <p:sldId id="569" r:id="rId61"/>
    <p:sldId id="421" r:id="rId62"/>
    <p:sldId id="422" r:id="rId63"/>
    <p:sldId id="423" r:id="rId64"/>
    <p:sldId id="424" r:id="rId65"/>
    <p:sldId id="425" r:id="rId66"/>
    <p:sldId id="426" r:id="rId67"/>
    <p:sldId id="427" r:id="rId68"/>
    <p:sldId id="772" r:id="rId69"/>
    <p:sldId id="430" r:id="rId70"/>
    <p:sldId id="431" r:id="rId71"/>
    <p:sldId id="432" r:id="rId72"/>
    <p:sldId id="433" r:id="rId73"/>
    <p:sldId id="434" r:id="rId74"/>
    <p:sldId id="574" r:id="rId75"/>
    <p:sldId id="573" r:id="rId76"/>
    <p:sldId id="575" r:id="rId77"/>
    <p:sldId id="571" r:id="rId78"/>
    <p:sldId id="439" r:id="rId79"/>
    <p:sldId id="576" r:id="rId80"/>
    <p:sldId id="441" r:id="rId81"/>
    <p:sldId id="442" r:id="rId82"/>
    <p:sldId id="443" r:id="rId83"/>
    <p:sldId id="444" r:id="rId84"/>
    <p:sldId id="572" r:id="rId85"/>
    <p:sldId id="446" r:id="rId86"/>
    <p:sldId id="447" r:id="rId87"/>
    <p:sldId id="448" r:id="rId88"/>
    <p:sldId id="449" r:id="rId89"/>
    <p:sldId id="451" r:id="rId90"/>
    <p:sldId id="452" r:id="rId91"/>
    <p:sldId id="454" r:id="rId92"/>
    <p:sldId id="455" r:id="rId93"/>
    <p:sldId id="458" r:id="rId94"/>
    <p:sldId id="459" r:id="rId95"/>
    <p:sldId id="460" r:id="rId96"/>
    <p:sldId id="612" r:id="rId97"/>
    <p:sldId id="613" r:id="rId98"/>
    <p:sldId id="615" r:id="rId99"/>
    <p:sldId id="651" r:id="rId100"/>
    <p:sldId id="652" r:id="rId101"/>
    <p:sldId id="620" r:id="rId102"/>
    <p:sldId id="653" r:id="rId103"/>
    <p:sldId id="626" r:id="rId104"/>
    <p:sldId id="654" r:id="rId105"/>
    <p:sldId id="628" r:id="rId106"/>
    <p:sldId id="630" r:id="rId107"/>
    <p:sldId id="629" r:id="rId108"/>
    <p:sldId id="631" r:id="rId109"/>
    <p:sldId id="655" r:id="rId110"/>
    <p:sldId id="656" r:id="rId111"/>
    <p:sldId id="660" r:id="rId112"/>
    <p:sldId id="634" r:id="rId113"/>
    <p:sldId id="661" r:id="rId114"/>
    <p:sldId id="662" r:id="rId115"/>
    <p:sldId id="663" r:id="rId116"/>
    <p:sldId id="664" r:id="rId117"/>
    <p:sldId id="671" r:id="rId118"/>
    <p:sldId id="657" r:id="rId119"/>
    <p:sldId id="647" r:id="rId120"/>
    <p:sldId id="648" r:id="rId121"/>
    <p:sldId id="650" r:id="rId122"/>
    <p:sldId id="495" r:id="rId123"/>
    <p:sldId id="673" r:id="rId124"/>
    <p:sldId id="497" r:id="rId125"/>
    <p:sldId id="500" r:id="rId126"/>
    <p:sldId id="675" r:id="rId127"/>
    <p:sldId id="502" r:id="rId128"/>
    <p:sldId id="676" r:id="rId129"/>
    <p:sldId id="503" r:id="rId130"/>
    <p:sldId id="507" r:id="rId131"/>
    <p:sldId id="699" r:id="rId132"/>
    <p:sldId id="709" r:id="rId133"/>
    <p:sldId id="710" r:id="rId134"/>
    <p:sldId id="693" r:id="rId135"/>
    <p:sldId id="711" r:id="rId136"/>
    <p:sldId id="694" r:id="rId137"/>
    <p:sldId id="714" r:id="rId138"/>
    <p:sldId id="695" r:id="rId139"/>
    <p:sldId id="716" r:id="rId140"/>
    <p:sldId id="697" r:id="rId141"/>
    <p:sldId id="715" r:id="rId142"/>
    <p:sldId id="708" r:id="rId143"/>
    <p:sldId id="701" r:id="rId144"/>
    <p:sldId id="702" r:id="rId145"/>
    <p:sldId id="703" r:id="rId146"/>
    <p:sldId id="704" r:id="rId147"/>
    <p:sldId id="705" r:id="rId148"/>
    <p:sldId id="706" r:id="rId149"/>
    <p:sldId id="677" r:id="rId150"/>
    <p:sldId id="509" r:id="rId151"/>
    <p:sldId id="681" r:id="rId152"/>
    <p:sldId id="682" r:id="rId153"/>
    <p:sldId id="685" r:id="rId154"/>
    <p:sldId id="516" r:id="rId155"/>
    <p:sldId id="519" r:id="rId156"/>
    <p:sldId id="687" r:id="rId157"/>
    <p:sldId id="678" r:id="rId158"/>
    <p:sldId id="688" r:id="rId159"/>
    <p:sldId id="679" r:id="rId160"/>
    <p:sldId id="523" r:id="rId161"/>
    <p:sldId id="524" r:id="rId162"/>
    <p:sldId id="689" r:id="rId163"/>
    <p:sldId id="527" r:id="rId164"/>
    <p:sldId id="690" r:id="rId165"/>
    <p:sldId id="691" r:id="rId166"/>
    <p:sldId id="530" r:id="rId167"/>
    <p:sldId id="531" r:id="rId168"/>
    <p:sldId id="534" r:id="rId169"/>
    <p:sldId id="535" r:id="rId170"/>
    <p:sldId id="536" r:id="rId171"/>
    <p:sldId id="717" r:id="rId172"/>
    <p:sldId id="719" r:id="rId173"/>
    <p:sldId id="737" r:id="rId174"/>
    <p:sldId id="729" r:id="rId175"/>
    <p:sldId id="722" r:id="rId176"/>
    <p:sldId id="725" r:id="rId177"/>
    <p:sldId id="726" r:id="rId178"/>
    <p:sldId id="728" r:id="rId179"/>
    <p:sldId id="730" r:id="rId180"/>
    <p:sldId id="731" r:id="rId181"/>
    <p:sldId id="732" r:id="rId182"/>
    <p:sldId id="733" r:id="rId183"/>
    <p:sldId id="734" r:id="rId184"/>
    <p:sldId id="768" r:id="rId185"/>
    <p:sldId id="738" r:id="rId186"/>
    <p:sldId id="741" r:id="rId187"/>
    <p:sldId id="537" r:id="rId188"/>
    <p:sldId id="718" r:id="rId189"/>
    <p:sldId id="739" r:id="rId190"/>
    <p:sldId id="540" r:id="rId191"/>
    <p:sldId id="542" r:id="rId192"/>
    <p:sldId id="740" r:id="rId193"/>
    <p:sldId id="543" r:id="rId194"/>
    <p:sldId id="544" r:id="rId195"/>
    <p:sldId id="557" r:id="rId196"/>
    <p:sldId id="742" r:id="rId197"/>
    <p:sldId id="766" r:id="rId198"/>
    <p:sldId id="548" r:id="rId199"/>
    <p:sldId id="767" r:id="rId200"/>
    <p:sldId id="578" r:id="rId201"/>
    <p:sldId id="744" r:id="rId202"/>
    <p:sldId id="580" r:id="rId203"/>
    <p:sldId id="581" r:id="rId204"/>
    <p:sldId id="743" r:id="rId205"/>
    <p:sldId id="745" r:id="rId206"/>
    <p:sldId id="746" r:id="rId207"/>
    <p:sldId id="747" r:id="rId208"/>
    <p:sldId id="748" r:id="rId209"/>
    <p:sldId id="750" r:id="rId210"/>
    <p:sldId id="751" r:id="rId211"/>
    <p:sldId id="752" r:id="rId212"/>
    <p:sldId id="753" r:id="rId213"/>
    <p:sldId id="754" r:id="rId214"/>
    <p:sldId id="755" r:id="rId215"/>
    <p:sldId id="756" r:id="rId216"/>
    <p:sldId id="758" r:id="rId217"/>
    <p:sldId id="759" r:id="rId218"/>
    <p:sldId id="762" r:id="rId219"/>
    <p:sldId id="764" r:id="rId220"/>
    <p:sldId id="585" r:id="rId221"/>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inn, Anne" initials="LA" lastIdx="10" clrIdx="0">
    <p:extLst>
      <p:ext uri="{19B8F6BF-5375-455C-9EA6-DF929625EA0E}">
        <p15:presenceInfo xmlns:p15="http://schemas.microsoft.com/office/powerpoint/2012/main" userId="S-1-5-21-2338163137-2684688362-157462135-81058" providerId="AD"/>
      </p:ext>
    </p:extLst>
  </p:cmAuthor>
  <p:cmAuthor id="2" name="Jehan Ahmed" initials="JA" lastIdx="5" clrIdx="1">
    <p:extLst>
      <p:ext uri="{19B8F6BF-5375-455C-9EA6-DF929625EA0E}">
        <p15:presenceInfo xmlns:p15="http://schemas.microsoft.com/office/powerpoint/2012/main" userId="S-1-5-21-2338163137-2684688362-157462135-8398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00"/>
    <a:srgbClr val="3399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528" autoAdjust="0"/>
    <p:restoredTop sz="82380" autoAdjust="0"/>
  </p:normalViewPr>
  <p:slideViewPr>
    <p:cSldViewPr>
      <p:cViewPr varScale="1">
        <p:scale>
          <a:sx n="54" d="100"/>
          <a:sy n="54" d="100"/>
        </p:scale>
        <p:origin x="1498" y="53"/>
      </p:cViewPr>
      <p:guideLst>
        <p:guide orient="horz" pos="2160"/>
        <p:guide pos="2880"/>
      </p:guideLst>
    </p:cSldViewPr>
  </p:slideViewPr>
  <p:outlineViewPr>
    <p:cViewPr>
      <p:scale>
        <a:sx n="33" d="100"/>
        <a:sy n="33" d="100"/>
      </p:scale>
      <p:origin x="0" y="-5640"/>
    </p:cViewPr>
  </p:outlineViewPr>
  <p:notesTextViewPr>
    <p:cViewPr>
      <p:scale>
        <a:sx n="100" d="100"/>
        <a:sy n="100" d="100"/>
      </p:scale>
      <p:origin x="0" y="0"/>
    </p:cViewPr>
  </p:notesTextViewPr>
  <p:sorterViewPr>
    <p:cViewPr>
      <p:scale>
        <a:sx n="75" d="100"/>
        <a:sy n="75" d="100"/>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viewProps" Target="viewProps.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11" Type="http://schemas.openxmlformats.org/officeDocument/2006/relationships/slide" Target="slides/slide209.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92" Type="http://schemas.openxmlformats.org/officeDocument/2006/relationships/slide" Target="slides/slide190.xml"/><Relationship Id="rId197" Type="http://schemas.openxmlformats.org/officeDocument/2006/relationships/slide" Target="slides/slide195.xml"/><Relationship Id="rId206" Type="http://schemas.openxmlformats.org/officeDocument/2006/relationships/slide" Target="slides/slide204.xml"/><Relationship Id="rId227" Type="http://schemas.openxmlformats.org/officeDocument/2006/relationships/theme" Target="theme/theme1.xml"/><Relationship Id="rId201" Type="http://schemas.openxmlformats.org/officeDocument/2006/relationships/slide" Target="slides/slide199.xml"/><Relationship Id="rId222" Type="http://schemas.openxmlformats.org/officeDocument/2006/relationships/notesMaster" Target="notesMasters/notesMaster1.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slide" Target="slides/slide180.xml"/><Relationship Id="rId187" Type="http://schemas.openxmlformats.org/officeDocument/2006/relationships/slide" Target="slides/slide185.xml"/><Relationship Id="rId217" Type="http://schemas.openxmlformats.org/officeDocument/2006/relationships/slide" Target="slides/slide215.xml"/><Relationship Id="rId1" Type="http://schemas.openxmlformats.org/officeDocument/2006/relationships/slideMaster" Target="slideMasters/slideMaster1.xml"/><Relationship Id="rId6" Type="http://schemas.openxmlformats.org/officeDocument/2006/relationships/slide" Target="slides/slide4.xml"/><Relationship Id="rId212" Type="http://schemas.openxmlformats.org/officeDocument/2006/relationships/slide" Target="slides/slide210.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172" Type="http://schemas.openxmlformats.org/officeDocument/2006/relationships/slide" Target="slides/slide170.xml"/><Relationship Id="rId193" Type="http://schemas.openxmlformats.org/officeDocument/2006/relationships/slide" Target="slides/slide191.xml"/><Relationship Id="rId202" Type="http://schemas.openxmlformats.org/officeDocument/2006/relationships/slide" Target="slides/slide200.xml"/><Relationship Id="rId207" Type="http://schemas.openxmlformats.org/officeDocument/2006/relationships/slide" Target="slides/slide205.xml"/><Relationship Id="rId223" Type="http://schemas.openxmlformats.org/officeDocument/2006/relationships/handoutMaster" Target="handoutMasters/handoutMaster1.xml"/><Relationship Id="rId228"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13" Type="http://schemas.openxmlformats.org/officeDocument/2006/relationships/slide" Target="slides/slide211.xml"/><Relationship Id="rId218" Type="http://schemas.openxmlformats.org/officeDocument/2006/relationships/slide" Target="slides/slide216.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199" Type="http://schemas.openxmlformats.org/officeDocument/2006/relationships/slide" Target="slides/slide197.xml"/><Relationship Id="rId203" Type="http://schemas.openxmlformats.org/officeDocument/2006/relationships/slide" Target="slides/slide201.xml"/><Relationship Id="rId208" Type="http://schemas.openxmlformats.org/officeDocument/2006/relationships/slide" Target="slides/slide206.xml"/><Relationship Id="rId19" Type="http://schemas.openxmlformats.org/officeDocument/2006/relationships/slide" Target="slides/slide17.xml"/><Relationship Id="rId224" Type="http://schemas.openxmlformats.org/officeDocument/2006/relationships/commentAuthors" Target="commentAuthors.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219" Type="http://schemas.openxmlformats.org/officeDocument/2006/relationships/slide" Target="slides/slide217.xml"/><Relationship Id="rId3" Type="http://schemas.openxmlformats.org/officeDocument/2006/relationships/slide" Target="slides/slide1.xml"/><Relationship Id="rId214" Type="http://schemas.openxmlformats.org/officeDocument/2006/relationships/slide" Target="slides/slide212.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220" Type="http://schemas.openxmlformats.org/officeDocument/2006/relationships/slide" Target="slides/slide218.xml"/><Relationship Id="rId225" Type="http://schemas.openxmlformats.org/officeDocument/2006/relationships/presProps" Target="pres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slide" Target="slides/slide213.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98.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9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chartUserShapes" Target="../drawings/drawing1.xml"/><Relationship Id="rId4"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2.xml"/><Relationship Id="rId1" Type="http://schemas.microsoft.com/office/2011/relationships/chartStyle" Target="style2.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3.xml"/><Relationship Id="rId1" Type="http://schemas.microsoft.com/office/2011/relationships/chartStyle" Target="style3.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5.xml"/><Relationship Id="rId1" Type="http://schemas.microsoft.com/office/2011/relationships/chartStyle" Target="style5.xml"/><Relationship Id="rId5" Type="http://schemas.openxmlformats.org/officeDocument/2006/relationships/chartUserShapes" Target="../drawings/drawing3.xml"/><Relationship Id="rId4"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oleObject" Target="file:///C:\Users\N101854\ICF\Senegal%20Continuous%20DHS%202017%20-%20FR\4%20Figures%20and%20Maps\Figures\Final%20Senegalese\RMB%20Figures%20FR%20Ch08.xlsx" TargetMode="Externa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9.xml"/><Relationship Id="rId1" Type="http://schemas.microsoft.com/office/2011/relationships/chartStyle" Target="style9.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10.xml"/><Relationship Id="rId1" Type="http://schemas.microsoft.com/office/2011/relationships/chartStyle" Target="style10.xml"/></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53.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59.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package" Target="../embeddings/Microsoft_Excel_Worksheet60.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61.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62.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63.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package" Target="../embeddings/Microsoft_Excel_Worksheet64.xlsx"/></Relationships>
</file>

<file path=ppt/charts/_rels/chart67.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65.xlsx"/></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66.xlsx"/></Relationships>
</file>

<file path=ppt/charts/_rels/chart69.xml.rels><?xml version="1.0" encoding="UTF-8" standalone="yes"?>
<Relationships xmlns="http://schemas.openxmlformats.org/package/2006/relationships"><Relationship Id="rId1" Type="http://schemas.openxmlformats.org/officeDocument/2006/relationships/package" Target="../embeddings/Microsoft_Excel_Worksheet67.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23.xml"/><Relationship Id="rId1" Type="http://schemas.microsoft.com/office/2011/relationships/chartStyle" Target="style23.xml"/></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4.xml"/><Relationship Id="rId1" Type="http://schemas.microsoft.com/office/2011/relationships/chartStyle" Target="style24.xml"/><Relationship Id="rId4" Type="http://schemas.openxmlformats.org/officeDocument/2006/relationships/package" Target="../embeddings/Microsoft_Excel_Worksheet69.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73.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74.xlsx"/></Relationships>
</file>

<file path=ppt/charts/_rels/chart77.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75.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76.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7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78.xlsx"/></Relationships>
</file>

<file path=ppt/charts/_rels/chart81.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79.xlsx"/></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80.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3.xml"/><Relationship Id="rId1" Type="http://schemas.microsoft.com/office/2011/relationships/chartStyle" Target="style33.xml"/><Relationship Id="rId4" Type="http://schemas.openxmlformats.org/officeDocument/2006/relationships/package" Target="../embeddings/Microsoft_Excel_Worksheet84.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Microsoft_Excel_Worksheet8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88.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89.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90.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91.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92.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93.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94.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42.xml"/><Relationship Id="rId1" Type="http://schemas.microsoft.com/office/2011/relationships/chartStyle" Target="style42.xml"/><Relationship Id="rId4" Type="http://schemas.openxmlformats.org/officeDocument/2006/relationships/package" Target="../embeddings/Microsoft_Excel_Worksheet95.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96.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9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percentStacked"/>
        <c:varyColors val="0"/>
        <c:ser>
          <c:idx val="0"/>
          <c:order val="0"/>
          <c:tx>
            <c:strRef>
              <c:f>Sheet1!$B$1</c:f>
              <c:strCache>
                <c:ptCount val="1"/>
                <c:pt idx="0">
                  <c:v>Source améliorée</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 </c:v>
                </c:pt>
                <c:pt idx="2">
                  <c:v>Rural </c:v>
                </c:pt>
              </c:strCache>
            </c:strRef>
          </c:cat>
          <c:val>
            <c:numRef>
              <c:f>Sheet1!$B$2:$B$4</c:f>
              <c:numCache>
                <c:formatCode>General</c:formatCode>
                <c:ptCount val="3"/>
                <c:pt idx="0">
                  <c:v>81</c:v>
                </c:pt>
                <c:pt idx="1">
                  <c:v>93</c:v>
                </c:pt>
                <c:pt idx="2">
                  <c:v>68</c:v>
                </c:pt>
              </c:numCache>
            </c:numRef>
          </c:val>
        </c:ser>
        <c:ser>
          <c:idx val="1"/>
          <c:order val="1"/>
          <c:tx>
            <c:strRef>
              <c:f>Sheet1!$C$1</c:f>
              <c:strCache>
                <c:ptCount val="1"/>
                <c:pt idx="0">
                  <c:v>Source non améliorée</c:v>
                </c:pt>
              </c:strCache>
            </c:strRef>
          </c:tx>
          <c:spPr>
            <a:solidFill>
              <a:schemeClr val="accent2"/>
            </a:solidFill>
          </c:spPr>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 </c:v>
                </c:pt>
                <c:pt idx="2">
                  <c:v>Rural </c:v>
                </c:pt>
              </c:strCache>
            </c:strRef>
          </c:cat>
          <c:val>
            <c:numRef>
              <c:f>Sheet1!$C$2:$C$4</c:f>
              <c:numCache>
                <c:formatCode>General</c:formatCode>
                <c:ptCount val="3"/>
                <c:pt idx="0">
                  <c:v>19</c:v>
                </c:pt>
                <c:pt idx="1">
                  <c:v>7</c:v>
                </c:pt>
                <c:pt idx="2">
                  <c:v>32</c:v>
                </c:pt>
              </c:numCache>
            </c:numRef>
          </c:val>
        </c:ser>
        <c:dLbls>
          <c:showLegendKey val="0"/>
          <c:showVal val="1"/>
          <c:showCatName val="0"/>
          <c:showSerName val="0"/>
          <c:showPercent val="0"/>
          <c:showBubbleSize val="0"/>
        </c:dLbls>
        <c:gapWidth val="95"/>
        <c:overlap val="100"/>
        <c:axId val="444167304"/>
        <c:axId val="444167696"/>
      </c:barChart>
      <c:catAx>
        <c:axId val="444167304"/>
        <c:scaling>
          <c:orientation val="minMax"/>
        </c:scaling>
        <c:delete val="0"/>
        <c:axPos val="b"/>
        <c:numFmt formatCode="General" sourceLinked="0"/>
        <c:majorTickMark val="none"/>
        <c:minorTickMark val="none"/>
        <c:tickLblPos val="nextTo"/>
        <c:spPr>
          <a:ln>
            <a:solidFill>
              <a:schemeClr val="tx1"/>
            </a:solidFill>
          </a:ln>
        </c:spPr>
        <c:txPr>
          <a:bodyPr/>
          <a:lstStyle/>
          <a:p>
            <a:pPr>
              <a:defRPr>
                <a:solidFill>
                  <a:schemeClr val="tx1"/>
                </a:solidFill>
              </a:defRPr>
            </a:pPr>
            <a:endParaRPr lang="en-US"/>
          </a:p>
        </c:txPr>
        <c:crossAx val="444167696"/>
        <c:crosses val="autoZero"/>
        <c:auto val="1"/>
        <c:lblAlgn val="ctr"/>
        <c:lblOffset val="100"/>
        <c:noMultiLvlLbl val="0"/>
      </c:catAx>
      <c:valAx>
        <c:axId val="444167696"/>
        <c:scaling>
          <c:orientation val="minMax"/>
        </c:scaling>
        <c:delete val="1"/>
        <c:axPos val="l"/>
        <c:numFmt formatCode="0%" sourceLinked="1"/>
        <c:majorTickMark val="none"/>
        <c:minorTickMark val="none"/>
        <c:tickLblPos val="none"/>
        <c:crossAx val="444167304"/>
        <c:crosses val="autoZero"/>
        <c:crossBetween val="between"/>
      </c:valAx>
    </c:plotArea>
    <c:legend>
      <c:legendPos val="r"/>
      <c:overlay val="0"/>
      <c:txPr>
        <a:bodyPr/>
        <a:lstStyle/>
        <a:p>
          <a:pPr>
            <a:defRPr>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barChart>
        <c:barDir val="col"/>
        <c:grouping val="clustered"/>
        <c:varyColors val="0"/>
        <c:ser>
          <c:idx val="0"/>
          <c:order val="0"/>
          <c:tx>
            <c:strRef>
              <c:f>Sheet1!$A$2</c:f>
              <c:strCache>
                <c:ptCount val="1"/>
                <c:pt idx="0">
                  <c:v>Category 1</c:v>
                </c:pt>
              </c:strCache>
            </c:strRef>
          </c:tx>
          <c:spPr>
            <a:solidFill>
              <a:schemeClr val="tx2">
                <a:lumMod val="75000"/>
              </a:schemeClr>
            </a:solidFill>
          </c:spPr>
          <c:invertIfNegative val="0"/>
          <c:dPt>
            <c:idx val="0"/>
            <c:invertIfNegative val="0"/>
            <c:bubble3D val="0"/>
            <c:spPr>
              <a:solidFill>
                <a:srgbClr val="01CC9D"/>
              </a:solidFill>
            </c:spPr>
          </c:dPt>
          <c:dPt>
            <c:idx val="1"/>
            <c:invertIfNegative val="0"/>
            <c:bubble3D val="0"/>
            <c:spPr>
              <a:solidFill>
                <a:srgbClr val="F9AE15"/>
              </a:solidFill>
            </c:spPr>
          </c:dPt>
          <c:dPt>
            <c:idx val="2"/>
            <c:invertIfNegative val="0"/>
            <c:bubble3D val="0"/>
            <c:spPr>
              <a:solidFill>
                <a:srgbClr val="FFFF00"/>
              </a:solidFill>
            </c:spPr>
          </c:dPt>
          <c:dPt>
            <c:idx val="3"/>
            <c:invertIfNegative val="0"/>
            <c:bubble3D val="0"/>
            <c:spPr>
              <a:solidFill>
                <a:srgbClr val="B30737"/>
              </a:solidFill>
            </c:spPr>
          </c:dPt>
          <c:dPt>
            <c:idx val="4"/>
            <c:invertIfNegative val="0"/>
            <c:bubble3D val="0"/>
            <c:spPr>
              <a:solidFill>
                <a:schemeClr val="accent4">
                  <a:lumMod val="50000"/>
                </a:schemeClr>
              </a:solidFill>
            </c:spPr>
          </c:dPt>
          <c:dPt>
            <c:idx val="5"/>
            <c:invertIfNegative val="0"/>
            <c:bubble3D val="0"/>
            <c:spPr>
              <a:solidFill>
                <a:schemeClr val="accent6"/>
              </a:solidFill>
            </c:spPr>
          </c:dPt>
          <c:dPt>
            <c:idx val="6"/>
            <c:invertIfNegative val="0"/>
            <c:bubble3D val="0"/>
            <c:spPr>
              <a:solidFill>
                <a:schemeClr val="tx2"/>
              </a:solidFill>
            </c:spPr>
          </c:dPt>
          <c:dPt>
            <c:idx val="7"/>
            <c:invertIfNegative val="0"/>
            <c:bubble3D val="0"/>
            <c:spPr>
              <a:solidFill>
                <a:schemeClr val="accent4"/>
              </a:solidFill>
            </c:spPr>
          </c:dPt>
          <c:dPt>
            <c:idx val="8"/>
            <c:invertIfNegative val="0"/>
            <c:bubble3D val="0"/>
            <c:spPr>
              <a:solidFill>
                <a:schemeClr val="accent2"/>
              </a:solidFill>
            </c:spPr>
          </c:dPt>
          <c:dPt>
            <c:idx val="9"/>
            <c:invertIfNegative val="0"/>
            <c:bubble3D val="0"/>
            <c:spPr>
              <a:solidFill>
                <a:schemeClr val="bg2"/>
              </a:solidFill>
            </c:spPr>
          </c:dPt>
          <c:dLbls>
            <c:dLbl>
              <c:idx val="0"/>
              <c:tx>
                <c:rich>
                  <a:bodyPr/>
                  <a:lstStyle/>
                  <a:p>
                    <a:r>
                      <a:rPr lang="en-US" smtClean="0"/>
                      <a:t>6,4</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1"/>
              <c:tx>
                <c:rich>
                  <a:bodyPr/>
                  <a:lstStyle/>
                  <a:p>
                    <a:r>
                      <a:rPr lang="en-US" smtClean="0"/>
                      <a:t>6,0</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2"/>
              <c:tx>
                <c:rich>
                  <a:bodyPr/>
                  <a:lstStyle/>
                  <a:p>
                    <a:r>
                      <a:rPr lang="en-US" smtClean="0"/>
                      <a:t>5,7</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3"/>
              <c:tx>
                <c:rich>
                  <a:bodyPr/>
                  <a:lstStyle/>
                  <a:p>
                    <a:r>
                      <a:rPr lang="en-US" smtClean="0"/>
                      <a:t>5,3</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4"/>
              <c:tx>
                <c:rich>
                  <a:bodyPr/>
                  <a:lstStyle/>
                  <a:p>
                    <a:r>
                      <a:rPr lang="en-US" smtClean="0"/>
                      <a:t>5,0</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5"/>
              <c:tx>
                <c:rich>
                  <a:bodyPr/>
                  <a:lstStyle/>
                  <a:p>
                    <a:r>
                      <a:rPr lang="en-US" smtClean="0"/>
                      <a:t>5,3</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6"/>
              <c:tx>
                <c:rich>
                  <a:bodyPr/>
                  <a:lstStyle/>
                  <a:p>
                    <a:r>
                      <a:rPr lang="en-US" smtClean="0"/>
                      <a:t>5,0</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7"/>
              <c:tx>
                <c:rich>
                  <a:bodyPr/>
                  <a:lstStyle/>
                  <a:p>
                    <a:r>
                      <a:rPr lang="en-US" smtClean="0"/>
                      <a:t>4,9</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8"/>
              <c:tx>
                <c:rich>
                  <a:bodyPr/>
                  <a:lstStyle/>
                  <a:p>
                    <a:r>
                      <a:rPr lang="en-US" dirty="0" smtClean="0"/>
                      <a:t>4,7</a:t>
                    </a:r>
                    <a:endParaRPr lang="en-US" dirty="0"/>
                  </a:p>
                </c:rich>
              </c:tx>
              <c:showLegendKey val="0"/>
              <c:showVal val="0"/>
              <c:showCatName val="0"/>
              <c:showSerName val="0"/>
              <c:showPercent val="0"/>
              <c:showBubbleSize val="0"/>
              <c:extLst>
                <c:ext xmlns:c15="http://schemas.microsoft.com/office/drawing/2012/chart" uri="{CE6537A1-D6FC-4f65-9D91-7224C49458BB}"/>
              </c:extLst>
            </c:dLbl>
            <c:dLbl>
              <c:idx val="9"/>
              <c:tx>
                <c:rich>
                  <a:bodyPr/>
                  <a:lstStyle/>
                  <a:p>
                    <a:fld id="{914D4C5C-4346-4B75-B2FA-9B4034DE0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0" sourceLinked="0"/>
            <c:spPr>
              <a:noFill/>
              <a:ln>
                <a:noFill/>
              </a:ln>
              <a:effectLst/>
            </c:spPr>
            <c:txPr>
              <a:bodyPr/>
              <a:lstStyle/>
              <a:p>
                <a:pPr>
                  <a:defRPr b="1"/>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Sheet1!$B$1:$K$1</c:f>
              <c:strCache>
                <c:ptCount val="10"/>
                <c:pt idx="0">
                  <c:v>EDS 1986</c:v>
                </c:pt>
                <c:pt idx="1">
                  <c:v>EDS 1992-1993</c:v>
                </c:pt>
                <c:pt idx="2">
                  <c:v>EDS 1997</c:v>
                </c:pt>
                <c:pt idx="3">
                  <c:v>EDS 2005</c:v>
                </c:pt>
                <c:pt idx="4">
                  <c:v>EDS-MICS 2010-2011</c:v>
                </c:pt>
                <c:pt idx="5">
                  <c:v>EDS-C 2012-2013</c:v>
                </c:pt>
                <c:pt idx="6">
                  <c:v>EDS-C 2014</c:v>
                </c:pt>
                <c:pt idx="7">
                  <c:v>EDS-C 2015</c:v>
                </c:pt>
                <c:pt idx="8">
                  <c:v>EDS-C 2016</c:v>
                </c:pt>
                <c:pt idx="9">
                  <c:v>EDS-C 2017</c:v>
                </c:pt>
              </c:strCache>
            </c:strRef>
          </c:cat>
          <c:val>
            <c:numRef>
              <c:f>Sheet1!$B$2:$K$2</c:f>
              <c:numCache>
                <c:formatCode>#,#00</c:formatCode>
                <c:ptCount val="10"/>
                <c:pt idx="0">
                  <c:v>6.4</c:v>
                </c:pt>
                <c:pt idx="1">
                  <c:v>6</c:v>
                </c:pt>
                <c:pt idx="2">
                  <c:v>5.7</c:v>
                </c:pt>
                <c:pt idx="3">
                  <c:v>5.3</c:v>
                </c:pt>
                <c:pt idx="4">
                  <c:v>5</c:v>
                </c:pt>
                <c:pt idx="5">
                  <c:v>5.3</c:v>
                </c:pt>
                <c:pt idx="6">
                  <c:v>5</c:v>
                </c:pt>
                <c:pt idx="7">
                  <c:v>4.9000000000000004</c:v>
                </c:pt>
                <c:pt idx="8">
                  <c:v>4.7</c:v>
                </c:pt>
                <c:pt idx="9">
                  <c:v>4.5999999999999996</c:v>
                </c:pt>
              </c:numCache>
            </c:numRef>
          </c:val>
          <c:extLst>
            <c:ext xmlns:c15="http://schemas.microsoft.com/office/drawing/2012/chart" uri="{02D57815-91ED-43cb-92C2-25804820EDAC}">
              <c15:datalabelsRange>
                <c15:f>Sheet1!$B$2:$K$2</c15:f>
                <c15:dlblRangeCache>
                  <c:ptCount val="10"/>
                  <c:pt idx="0">
                    <c:v>6,4</c:v>
                  </c:pt>
                  <c:pt idx="1">
                    <c:v>6,0</c:v>
                  </c:pt>
                  <c:pt idx="2">
                    <c:v>5,7</c:v>
                  </c:pt>
                  <c:pt idx="3">
                    <c:v>5,3</c:v>
                  </c:pt>
                  <c:pt idx="4">
                    <c:v>5,0</c:v>
                  </c:pt>
                  <c:pt idx="5">
                    <c:v>5,3</c:v>
                  </c:pt>
                  <c:pt idx="6">
                    <c:v>5,0</c:v>
                  </c:pt>
                  <c:pt idx="7">
                    <c:v>4,9</c:v>
                  </c:pt>
                  <c:pt idx="8">
                    <c:v>4,7</c:v>
                  </c:pt>
                  <c:pt idx="9">
                    <c:v>4,6</c:v>
                  </c:pt>
                </c15:dlblRangeCache>
              </c15:datalabelsRange>
            </c:ext>
          </c:extLst>
        </c:ser>
        <c:dLbls>
          <c:showLegendKey val="0"/>
          <c:showVal val="1"/>
          <c:showCatName val="0"/>
          <c:showSerName val="0"/>
          <c:showPercent val="0"/>
          <c:showBubbleSize val="0"/>
        </c:dLbls>
        <c:gapWidth val="70"/>
        <c:overlap val="-25"/>
        <c:axId val="449443088"/>
        <c:axId val="449443480"/>
      </c:barChart>
      <c:catAx>
        <c:axId val="449443088"/>
        <c:scaling>
          <c:orientation val="minMax"/>
        </c:scaling>
        <c:delete val="0"/>
        <c:axPos val="b"/>
        <c:numFmt formatCode="General" sourceLinked="0"/>
        <c:majorTickMark val="none"/>
        <c:minorTickMark val="none"/>
        <c:tickLblPos val="nextTo"/>
        <c:txPr>
          <a:bodyPr/>
          <a:lstStyle/>
          <a:p>
            <a:pPr>
              <a:defRPr sz="1600"/>
            </a:pPr>
            <a:endParaRPr lang="en-US"/>
          </a:p>
        </c:txPr>
        <c:crossAx val="449443480"/>
        <c:crosses val="autoZero"/>
        <c:auto val="1"/>
        <c:lblAlgn val="ctr"/>
        <c:lblOffset val="100"/>
        <c:noMultiLvlLbl val="0"/>
      </c:catAx>
      <c:valAx>
        <c:axId val="449443480"/>
        <c:scaling>
          <c:orientation val="minMax"/>
          <c:max val="7"/>
          <c:min val="0"/>
        </c:scaling>
        <c:delete val="1"/>
        <c:axPos val="l"/>
        <c:numFmt formatCode="#,#00" sourceLinked="1"/>
        <c:majorTickMark val="none"/>
        <c:minorTickMark val="none"/>
        <c:tickLblPos val="none"/>
        <c:crossAx val="449443088"/>
        <c:crosses val="autoZero"/>
        <c:crossBetween val="between"/>
      </c:valAx>
    </c:plotArea>
    <c:plotVisOnly val="1"/>
    <c:dispBlanksAs val="gap"/>
    <c:showDLblsOverMax val="0"/>
  </c:chart>
  <c:txPr>
    <a:bodyPr/>
    <a:lstStyle/>
    <a:p>
      <a:pPr>
        <a:defRPr lang="fr-SN" sz="1800" noProof="0"/>
      </a:pPr>
      <a:endParaRPr lang="en-US"/>
    </a:p>
  </c:txPr>
  <c:externalData r:id="rId1">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4515472718709779"/>
          <c:w val="0.96616035172886816"/>
          <c:h val="0.65627353852148551"/>
        </c:manualLayout>
      </c:layout>
      <c:barChart>
        <c:barDir val="col"/>
        <c:grouping val="clustered"/>
        <c:varyColors val="0"/>
        <c:ser>
          <c:idx val="0"/>
          <c:order val="0"/>
          <c:tx>
            <c:strRef>
              <c:f>Sheet1!$B$1</c:f>
              <c:strCache>
                <c:ptCount val="1"/>
                <c:pt idx="0">
                  <c:v>À n'importe quel moment</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Violence physique</c:v>
                </c:pt>
                <c:pt idx="1">
                  <c:v>Violence sexuelle</c:v>
                </c:pt>
                <c:pt idx="2">
                  <c:v>Violence émotionnelle</c:v>
                </c:pt>
                <c:pt idx="3">
                  <c:v>Violence physique ou sexuelle</c:v>
                </c:pt>
                <c:pt idx="4">
                  <c:v>Violence physique ou sexuelle ou émotionnelle</c:v>
                </c:pt>
              </c:strCache>
            </c:strRef>
          </c:cat>
          <c:val>
            <c:numRef>
              <c:f>Sheet1!$B$2:$B$6</c:f>
              <c:numCache>
                <c:formatCode>General</c:formatCode>
                <c:ptCount val="5"/>
                <c:pt idx="0">
                  <c:v>17</c:v>
                </c:pt>
                <c:pt idx="1">
                  <c:v>7</c:v>
                </c:pt>
                <c:pt idx="2">
                  <c:v>13</c:v>
                </c:pt>
                <c:pt idx="3">
                  <c:v>20</c:v>
                </c:pt>
                <c:pt idx="4">
                  <c:v>24</c:v>
                </c:pt>
              </c:numCache>
            </c:numRef>
          </c:val>
        </c:ser>
        <c:ser>
          <c:idx val="1"/>
          <c:order val="1"/>
          <c:tx>
            <c:strRef>
              <c:f>Sheet1!$C$1</c:f>
              <c:strCache>
                <c:ptCount val="1"/>
                <c:pt idx="0">
                  <c:v>Au cours des 12 mois précédant l'enquête</c:v>
                </c:pt>
              </c:strCache>
            </c:strRef>
          </c:tx>
          <c:spPr>
            <a:solidFill>
              <a:srgbClr val="FFDC9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Violence physique</c:v>
                </c:pt>
                <c:pt idx="1">
                  <c:v>Violence sexuelle</c:v>
                </c:pt>
                <c:pt idx="2">
                  <c:v>Violence émotionnelle</c:v>
                </c:pt>
                <c:pt idx="3">
                  <c:v>Violence physique ou sexuelle</c:v>
                </c:pt>
                <c:pt idx="4">
                  <c:v>Violence physique ou sexuelle ou émotionnelle</c:v>
                </c:pt>
              </c:strCache>
            </c:strRef>
          </c:cat>
          <c:val>
            <c:numRef>
              <c:f>Sheet1!$C$2:$C$6</c:f>
              <c:numCache>
                <c:formatCode>General</c:formatCode>
                <c:ptCount val="5"/>
                <c:pt idx="0">
                  <c:v>9</c:v>
                </c:pt>
                <c:pt idx="1">
                  <c:v>6</c:v>
                </c:pt>
                <c:pt idx="2">
                  <c:v>9</c:v>
                </c:pt>
                <c:pt idx="3">
                  <c:v>12</c:v>
                </c:pt>
                <c:pt idx="4">
                  <c:v>15</c:v>
                </c:pt>
              </c:numCache>
            </c:numRef>
          </c:val>
        </c:ser>
        <c:dLbls>
          <c:dLblPos val="outEnd"/>
          <c:showLegendKey val="0"/>
          <c:showVal val="1"/>
          <c:showCatName val="0"/>
          <c:showSerName val="0"/>
          <c:showPercent val="0"/>
          <c:showBubbleSize val="0"/>
        </c:dLbls>
        <c:gapWidth val="200"/>
        <c:axId val="552623944"/>
        <c:axId val="552623552"/>
      </c:barChart>
      <c:catAx>
        <c:axId val="552623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23552"/>
        <c:crosses val="autoZero"/>
        <c:auto val="1"/>
        <c:lblAlgn val="ctr"/>
        <c:lblOffset val="100"/>
        <c:noMultiLvlLbl val="0"/>
      </c:catAx>
      <c:valAx>
        <c:axId val="552623552"/>
        <c:scaling>
          <c:orientation val="minMax"/>
          <c:max val="100"/>
        </c:scaling>
        <c:delete val="1"/>
        <c:axPos val="l"/>
        <c:numFmt formatCode="General" sourceLinked="1"/>
        <c:majorTickMark val="out"/>
        <c:minorTickMark val="none"/>
        <c:tickLblPos val="nextTo"/>
        <c:crossAx val="55262394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F38B00"/>
              </a:solidFill>
              <a:ln w="19050">
                <a:noFill/>
              </a:ln>
              <a:effectLst/>
              <a:scene3d>
                <a:camera prst="orthographicFront"/>
                <a:lightRig rig="threePt" dir="t">
                  <a:rot lat="0" lon="0" rev="1200000"/>
                </a:lightRig>
              </a:scene3d>
              <a:sp3d>
                <a:bevelT w="63500" h="25400"/>
              </a:sp3d>
            </c:spPr>
          </c:dPt>
          <c:dPt>
            <c:idx val="1"/>
            <c:bubble3D val="0"/>
            <c:spPr>
              <a:solidFill>
                <a:srgbClr val="FFDC91"/>
              </a:solidFill>
              <a:ln w="19050">
                <a:noFill/>
              </a:ln>
              <a:effectLst/>
              <a:scene3d>
                <a:camera prst="orthographicFront"/>
                <a:lightRig rig="threePt" dir="t">
                  <a:rot lat="0" lon="0" rev="1200000"/>
                </a:lightRig>
              </a:scene3d>
              <a:sp3d>
                <a:bevelT w="63500" h="25400"/>
              </a:sp3d>
            </c:spPr>
          </c:dPt>
          <c:dPt>
            <c:idx val="2"/>
            <c:bubble3D val="0"/>
            <c:spPr>
              <a:solidFill>
                <a:srgbClr val="491D74"/>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Ont recherché de l'aide</c:v>
                </c:pt>
                <c:pt idx="1">
                  <c:v>N'ont jamais recherché d'aide mais en ont parlé avec quelqu'un</c:v>
                </c:pt>
                <c:pt idx="2">
                  <c:v>N'ont jamais recherché d'aide ni ne l'en ont parlé avec quelqu'un</c:v>
                </c:pt>
              </c:strCache>
            </c:strRef>
          </c:cat>
          <c:val>
            <c:numRef>
              <c:f>Sheet1!$B$2:$B$4</c:f>
              <c:numCache>
                <c:formatCode>General</c:formatCode>
                <c:ptCount val="3"/>
                <c:pt idx="0">
                  <c:v>24</c:v>
                </c:pt>
                <c:pt idx="1">
                  <c:v>8</c:v>
                </c:pt>
                <c:pt idx="2">
                  <c:v>68</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2"/>
            <c:invertIfNegative val="0"/>
            <c:bubble3D val="0"/>
          </c:dPt>
          <c:dPt>
            <c:idx val="4"/>
            <c:invertIfNegative val="0"/>
            <c:bubble3D val="0"/>
            <c:spPr>
              <a:solidFill>
                <a:schemeClr val="bg2"/>
              </a:solidFill>
            </c:spPr>
          </c:dPt>
          <c:dLbls>
            <c:dLbl>
              <c:idx val="0"/>
              <c:tx>
                <c:rich>
                  <a:bodyPr/>
                  <a:lstStyle/>
                  <a:p>
                    <a:fld id="{74DF51C9-6FC7-4D5F-B8EE-40B115403D30}"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5FBB7526-4E5E-4136-AEC1-FA014EAB3012}"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50017E6F-E688-4579-BF27-EA3689F5B378}"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4AB71BE4-9CFA-4BCA-8340-AAB99B326AEB}"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D540497F-E3E4-48E1-A8C5-640F2FE4072B}"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DF48C63C-33FC-483D-B84E-AB4D98710784}"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D4C2AAC4-8C65-4AE4-97E1-BB3637E6EA1F}"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r>
                      <a:rPr lang="en-US" smtClean="0"/>
                      <a:t>5,0</a:t>
                    </a:r>
                    <a:endParaRPr lang="en-US"/>
                  </a:p>
                </c:rich>
              </c:tx>
              <c:dLblPos val="outEnd"/>
              <c:showLegendKey val="0"/>
              <c:showVal val="0"/>
              <c:showCatName val="0"/>
              <c:showSerName val="0"/>
              <c:showPercent val="0"/>
              <c:showBubbleSize val="0"/>
              <c:extLst>
                <c:ext xmlns:c15="http://schemas.microsoft.com/office/drawing/2012/chart" uri="{CE6537A1-D6FC-4f65-9D91-7224C49458BB}"/>
              </c:extLst>
            </c:dLbl>
            <c:dLbl>
              <c:idx val="8"/>
              <c:tx>
                <c:rich>
                  <a:bodyPr/>
                  <a:lstStyle/>
                  <a:p>
                    <a:fld id="{2B07FE26-1B17-4CAE-896E-DA524334E631}"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7623F120-75BC-4BC9-9B71-1D4A4305F82A}"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0"/>
              <c:tx>
                <c:rich>
                  <a:bodyPr/>
                  <a:lstStyle/>
                  <a:p>
                    <a:fld id="{043F1F40-C152-4551-9DAC-50923532FCD7}"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1"/>
              <c:tx>
                <c:rich>
                  <a:bodyPr/>
                  <a:lstStyle/>
                  <a:p>
                    <a:fld id="{CBBE50ED-FF1D-4065-B4A3-17FA7D6E36D5}"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2"/>
              <c:tx>
                <c:rich>
                  <a:bodyPr/>
                  <a:lstStyle/>
                  <a:p>
                    <a:fld id="{4AD95936-AA91-40E9-AA7E-E7D937234828}" type="CELLRANGE">
                      <a:rPr lang="en-US"/>
                      <a:pPr/>
                      <a:t>[CELLRANGE]</a:t>
                    </a:fld>
                    <a:endParaRPr lang="en-US"/>
                  </a:p>
                </c:rich>
              </c:tx>
              <c:dLblPos val="outEnd"/>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0" sourceLinked="0"/>
            <c:spPr>
              <a:noFill/>
              <a:ln>
                <a:noFill/>
              </a:ln>
              <a:effectLst/>
            </c:spPr>
            <c:txPr>
              <a:bodyPr wrap="square" lIns="38100" tIns="19050" rIns="38100" bIns="19050" anchor="ctr">
                <a:spAutoFit/>
              </a:bodyPr>
              <a:lstStyle/>
              <a:p>
                <a:pPr>
                  <a:defRPr b="1"/>
                </a:pPr>
                <a:endParaRPr lang="en-US"/>
              </a:p>
            </c:txPr>
            <c:dLblPos val="outEnd"/>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ext>
            </c:extLst>
          </c:dLbls>
          <c:cat>
            <c:strRef>
              <c:f>Sheet1!$A$2:$A$14</c:f>
              <c:strCache>
                <c:ptCount val="13"/>
                <c:pt idx="0">
                  <c:v>Ghana 2016</c:v>
                </c:pt>
                <c:pt idx="1">
                  <c:v>Liberia 2016</c:v>
                </c:pt>
                <c:pt idx="2">
                  <c:v>Sierra Leone 2016</c:v>
                </c:pt>
                <c:pt idx="3">
                  <c:v>Togo 2017</c:v>
                </c:pt>
                <c:pt idx="4">
                  <c:v>Sénégal 2017</c:v>
                </c:pt>
                <c:pt idx="5">
                  <c:v>Bénin 2011-2012</c:v>
                </c:pt>
                <c:pt idx="6">
                  <c:v>Côte d'Ivoire 2011-2012</c:v>
                </c:pt>
                <c:pt idx="7">
                  <c:v>Nigéria 2015</c:v>
                </c:pt>
                <c:pt idx="8">
                  <c:v>Guinée 2012</c:v>
                </c:pt>
                <c:pt idx="9">
                  <c:v>Burkina Faso 2014</c:v>
                </c:pt>
                <c:pt idx="10">
                  <c:v>Gambie 2013</c:v>
                </c:pt>
                <c:pt idx="11">
                  <c:v>Mali 2015</c:v>
                </c:pt>
                <c:pt idx="12">
                  <c:v>Niger 2012</c:v>
                </c:pt>
              </c:strCache>
            </c:strRef>
          </c:cat>
          <c:val>
            <c:numRef>
              <c:f>Sheet1!$B$2:$B$14</c:f>
              <c:numCache>
                <c:formatCode>General</c:formatCode>
                <c:ptCount val="13"/>
                <c:pt idx="0">
                  <c:v>4.2</c:v>
                </c:pt>
                <c:pt idx="1">
                  <c:v>4.2</c:v>
                </c:pt>
                <c:pt idx="2">
                  <c:v>4.2</c:v>
                </c:pt>
                <c:pt idx="3">
                  <c:v>4.4000000000000004</c:v>
                </c:pt>
                <c:pt idx="4" formatCode="#,#00">
                  <c:v>4.5999999999999996</c:v>
                </c:pt>
                <c:pt idx="5">
                  <c:v>4.9000000000000004</c:v>
                </c:pt>
                <c:pt idx="6" formatCode="#,#00">
                  <c:v>5</c:v>
                </c:pt>
                <c:pt idx="7">
                  <c:v>5</c:v>
                </c:pt>
                <c:pt idx="8">
                  <c:v>5.0999999999999996</c:v>
                </c:pt>
                <c:pt idx="9" formatCode="#,#00">
                  <c:v>5.5</c:v>
                </c:pt>
                <c:pt idx="10" formatCode="#,#00">
                  <c:v>5.6</c:v>
                </c:pt>
                <c:pt idx="11" formatCode="#,#00">
                  <c:v>6.3</c:v>
                </c:pt>
                <c:pt idx="12" formatCode="#,#00">
                  <c:v>7.6</c:v>
                </c:pt>
              </c:numCache>
            </c:numRef>
          </c:val>
          <c:extLst>
            <c:ext xmlns:c15="http://schemas.microsoft.com/office/drawing/2012/chart" uri="{02D57815-91ED-43cb-92C2-25804820EDAC}">
              <c15:datalabelsRange>
                <c15:f>Sheet1!$B$2:$B$14</c15:f>
                <c15:dlblRangeCache>
                  <c:ptCount val="13"/>
                  <c:pt idx="0">
                    <c:v>4,2</c:v>
                  </c:pt>
                  <c:pt idx="1">
                    <c:v>4,2</c:v>
                  </c:pt>
                  <c:pt idx="2">
                    <c:v>4,2</c:v>
                  </c:pt>
                  <c:pt idx="3">
                    <c:v>4,4</c:v>
                  </c:pt>
                  <c:pt idx="4">
                    <c:v>4,6</c:v>
                  </c:pt>
                  <c:pt idx="5">
                    <c:v>4,9</c:v>
                  </c:pt>
                  <c:pt idx="6">
                    <c:v>5,0</c:v>
                  </c:pt>
                  <c:pt idx="7">
                    <c:v>5</c:v>
                  </c:pt>
                  <c:pt idx="8">
                    <c:v>5,1</c:v>
                  </c:pt>
                  <c:pt idx="9">
                    <c:v>5,5</c:v>
                  </c:pt>
                  <c:pt idx="10">
                    <c:v>5,6</c:v>
                  </c:pt>
                  <c:pt idx="11">
                    <c:v>6,3</c:v>
                  </c:pt>
                  <c:pt idx="12">
                    <c:v>7,6</c:v>
                  </c:pt>
                </c15:dlblRangeCache>
              </c15:datalabelsRange>
            </c:ext>
          </c:extLst>
        </c:ser>
        <c:dLbls>
          <c:showLegendKey val="0"/>
          <c:showVal val="0"/>
          <c:showCatName val="0"/>
          <c:showSerName val="0"/>
          <c:showPercent val="0"/>
          <c:showBubbleSize val="0"/>
        </c:dLbls>
        <c:gapWidth val="99"/>
        <c:overlap val="-25"/>
        <c:axId val="449444264"/>
        <c:axId val="450530256"/>
      </c:barChart>
      <c:catAx>
        <c:axId val="449444264"/>
        <c:scaling>
          <c:orientation val="minMax"/>
        </c:scaling>
        <c:delete val="0"/>
        <c:axPos val="l"/>
        <c:numFmt formatCode="General" sourceLinked="0"/>
        <c:majorTickMark val="none"/>
        <c:minorTickMark val="none"/>
        <c:tickLblPos val="nextTo"/>
        <c:crossAx val="450530256"/>
        <c:crosses val="autoZero"/>
        <c:auto val="1"/>
        <c:lblAlgn val="ctr"/>
        <c:lblOffset val="100"/>
        <c:noMultiLvlLbl val="0"/>
      </c:catAx>
      <c:valAx>
        <c:axId val="450530256"/>
        <c:scaling>
          <c:orientation val="minMax"/>
        </c:scaling>
        <c:delete val="1"/>
        <c:axPos val="b"/>
        <c:numFmt formatCode="General" sourceLinked="1"/>
        <c:majorTickMark val="none"/>
        <c:minorTickMark val="none"/>
        <c:tickLblPos val="none"/>
        <c:crossAx val="4494442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cene3d>
              <a:camera prst="orthographicFront"/>
              <a:lightRig rig="balanced" dir="t">
                <a:rot lat="0" lon="0" rev="1200000"/>
              </a:lightRig>
            </a:scene3d>
            <a:sp3d>
              <a:bevelT w="63500" h="25400"/>
            </a:sp3d>
          </c:spPr>
          <c:invertIfNegative val="0"/>
          <c:dPt>
            <c:idx val="0"/>
            <c:invertIfNegative val="0"/>
            <c:bubble3D val="0"/>
            <c:spPr>
              <a:solidFill>
                <a:schemeClr val="bg2"/>
              </a:solidFill>
              <a:scene3d>
                <a:camera prst="orthographicFront"/>
                <a:lightRig rig="balanced" dir="t">
                  <a:rot lat="0" lon="0" rev="1200000"/>
                </a:lightRig>
              </a:scene3d>
              <a:sp3d>
                <a:bevelT w="63500" h="25400"/>
              </a:sp3d>
            </c:spPr>
          </c:dPt>
          <c:dPt>
            <c:idx val="1"/>
            <c:invertIfNegative val="0"/>
            <c:bubble3D val="0"/>
            <c:spPr>
              <a:solidFill>
                <a:schemeClr val="accent4"/>
              </a:solidFill>
              <a:scene3d>
                <a:camera prst="orthographicFront"/>
                <a:lightRig rig="balanced" dir="t">
                  <a:rot lat="0" lon="0" rev="1200000"/>
                </a:lightRig>
              </a:scene3d>
              <a:sp3d>
                <a:bevelT w="63500" h="25400"/>
              </a:sp3d>
            </c:spPr>
          </c:dPt>
          <c:dPt>
            <c:idx val="2"/>
            <c:invertIfNegative val="0"/>
            <c:bubble3D val="0"/>
            <c:spPr>
              <a:solidFill>
                <a:schemeClr val="accent2"/>
              </a:solidFill>
              <a:scene3d>
                <a:camera prst="orthographicFront"/>
                <a:lightRig rig="balanced" dir="t">
                  <a:rot lat="0" lon="0" rev="1200000"/>
                </a:lightRig>
              </a:scene3d>
              <a:sp3d>
                <a:bevelT w="63500" h="25400"/>
              </a:sp3d>
            </c:spPr>
          </c:dPt>
          <c:dLbls>
            <c:numFmt formatCode="#,##0" sourceLinked="0"/>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Sheet1!$B$2:$B$4</c:f>
              <c:numCache>
                <c:formatCode>0.0</c:formatCode>
                <c:ptCount val="3"/>
                <c:pt idx="0">
                  <c:v>16</c:v>
                </c:pt>
                <c:pt idx="1">
                  <c:v>10</c:v>
                </c:pt>
                <c:pt idx="2">
                  <c:v>22</c:v>
                </c:pt>
              </c:numCache>
            </c:numRef>
          </c:val>
        </c:ser>
        <c:dLbls>
          <c:showLegendKey val="0"/>
          <c:showVal val="1"/>
          <c:showCatName val="0"/>
          <c:showSerName val="0"/>
          <c:showPercent val="0"/>
          <c:showBubbleSize val="0"/>
        </c:dLbls>
        <c:gapWidth val="150"/>
        <c:overlap val="-25"/>
        <c:axId val="447356304"/>
        <c:axId val="453631248"/>
      </c:barChart>
      <c:catAx>
        <c:axId val="447356304"/>
        <c:scaling>
          <c:orientation val="minMax"/>
        </c:scaling>
        <c:delete val="0"/>
        <c:axPos val="b"/>
        <c:numFmt formatCode="General" sourceLinked="1"/>
        <c:majorTickMark val="none"/>
        <c:minorTickMark val="none"/>
        <c:tickLblPos val="nextTo"/>
        <c:crossAx val="453631248"/>
        <c:crosses val="autoZero"/>
        <c:auto val="1"/>
        <c:lblAlgn val="ctr"/>
        <c:lblOffset val="100"/>
        <c:noMultiLvlLbl val="0"/>
      </c:catAx>
      <c:valAx>
        <c:axId val="453631248"/>
        <c:scaling>
          <c:orientation val="minMax"/>
          <c:max val="50"/>
          <c:min val="0"/>
        </c:scaling>
        <c:delete val="1"/>
        <c:axPos val="l"/>
        <c:numFmt formatCode="0.0" sourceLinked="1"/>
        <c:majorTickMark val="out"/>
        <c:minorTickMark val="none"/>
        <c:tickLblPos val="none"/>
        <c:crossAx val="447356304"/>
        <c:crosses val="autoZero"/>
        <c:crossBetween val="between"/>
      </c:valAx>
      <c:spPr>
        <a:noFill/>
        <a:ln w="25398">
          <a:noFill/>
        </a:ln>
      </c:spPr>
    </c:plotArea>
    <c:plotVisOnly val="1"/>
    <c:dispBlanksAs val="gap"/>
    <c:showDLblsOverMax val="0"/>
  </c:chart>
  <c:txPr>
    <a:bodyPr/>
    <a:lstStyle/>
    <a:p>
      <a:pPr>
        <a:defRPr sz="18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6666666666666666E-2"/>
          <c:y val="3.3672391930733854E-2"/>
          <c:w val="0.96944444444444444"/>
          <c:h val="0.73384294127017835"/>
        </c:manualLayout>
      </c:layout>
      <c:barChart>
        <c:barDir val="col"/>
        <c:grouping val="clustered"/>
        <c:varyColors val="0"/>
        <c:ser>
          <c:idx val="0"/>
          <c:order val="0"/>
          <c:tx>
            <c:strRef>
              <c:f>Sheet1!$B$1</c:f>
              <c:strCache>
                <c:ptCount val="1"/>
                <c:pt idx="0">
                  <c:v>Femmes en union</c:v>
                </c:pt>
              </c:strCache>
            </c:strRef>
          </c:tx>
          <c:spPr>
            <a:solidFill>
              <a:schemeClr val="accent2"/>
            </a:solidFill>
          </c:spPr>
          <c:invertIfNegative val="0"/>
          <c:dPt>
            <c:idx val="0"/>
            <c:invertIfNegative val="0"/>
            <c:bubble3D val="0"/>
            <c:spPr>
              <a:solidFill>
                <a:schemeClr val="accent4"/>
              </a:solidFill>
            </c:spPr>
          </c:dPt>
          <c:dPt>
            <c:idx val="1"/>
            <c:invertIfNegative val="0"/>
            <c:bubble3D val="0"/>
            <c:spPr>
              <a:solidFill>
                <a:schemeClr val="bg2"/>
              </a:solidFill>
            </c:spPr>
          </c:dPt>
          <c:dPt>
            <c:idx val="5"/>
            <c:invertIfNegative val="0"/>
            <c:bubble3D val="0"/>
          </c:dPt>
          <c:dPt>
            <c:idx val="6"/>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N'importe quelle méthode</c:v>
                </c:pt>
                <c:pt idx="1">
                  <c:v>Méthode moderne</c:v>
                </c:pt>
                <c:pt idx="2">
                  <c:v>Injectables</c:v>
                </c:pt>
                <c:pt idx="3">
                  <c:v>Implant</c:v>
                </c:pt>
                <c:pt idx="4">
                  <c:v>Pilule</c:v>
                </c:pt>
                <c:pt idx="5">
                  <c:v>DIU</c:v>
                </c:pt>
                <c:pt idx="6">
                  <c:v>Méthode traditionelle</c:v>
                </c:pt>
              </c:strCache>
            </c:strRef>
          </c:cat>
          <c:val>
            <c:numRef>
              <c:f>Sheet1!$B$2:$B$8</c:f>
              <c:numCache>
                <c:formatCode>0</c:formatCode>
                <c:ptCount val="7"/>
                <c:pt idx="0">
                  <c:v>28</c:v>
                </c:pt>
                <c:pt idx="1">
                  <c:v>26</c:v>
                </c:pt>
                <c:pt idx="2">
                  <c:v>10</c:v>
                </c:pt>
                <c:pt idx="3">
                  <c:v>8</c:v>
                </c:pt>
                <c:pt idx="4">
                  <c:v>4</c:v>
                </c:pt>
                <c:pt idx="5">
                  <c:v>2</c:v>
                </c:pt>
                <c:pt idx="6">
                  <c:v>1</c:v>
                </c:pt>
              </c:numCache>
            </c:numRef>
          </c:val>
        </c:ser>
        <c:dLbls>
          <c:showLegendKey val="0"/>
          <c:showVal val="1"/>
          <c:showCatName val="0"/>
          <c:showSerName val="0"/>
          <c:showPercent val="0"/>
          <c:showBubbleSize val="0"/>
        </c:dLbls>
        <c:gapWidth val="80"/>
        <c:axId val="450909856"/>
        <c:axId val="450909464"/>
      </c:barChart>
      <c:catAx>
        <c:axId val="450909856"/>
        <c:scaling>
          <c:orientation val="minMax"/>
        </c:scaling>
        <c:delete val="0"/>
        <c:axPos val="b"/>
        <c:numFmt formatCode="General" sourceLinked="0"/>
        <c:majorTickMark val="none"/>
        <c:minorTickMark val="none"/>
        <c:tickLblPos val="nextTo"/>
        <c:crossAx val="450909464"/>
        <c:crosses val="autoZero"/>
        <c:auto val="1"/>
        <c:lblAlgn val="ctr"/>
        <c:lblOffset val="100"/>
        <c:noMultiLvlLbl val="0"/>
      </c:catAx>
      <c:valAx>
        <c:axId val="450909464"/>
        <c:scaling>
          <c:orientation val="minMax"/>
          <c:max val="75"/>
        </c:scaling>
        <c:delete val="1"/>
        <c:axPos val="l"/>
        <c:numFmt formatCode="0" sourceLinked="1"/>
        <c:majorTickMark val="out"/>
        <c:minorTickMark val="none"/>
        <c:tickLblPos val="nextTo"/>
        <c:crossAx val="450909856"/>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Sheet1!$A$2</c:f>
              <c:strCache>
                <c:ptCount val="1"/>
                <c:pt idx="0">
                  <c:v>Any modern method</c:v>
                </c:pt>
              </c:strCache>
            </c:strRef>
          </c:tx>
          <c:spPr>
            <a:ln w="63500" cap="rnd">
              <a:solidFill>
                <a:srgbClr val="F38B00"/>
              </a:solidFill>
              <a:round/>
            </a:ln>
            <a:effectLst/>
          </c:spPr>
          <c:marker>
            <c:symbol val="circle"/>
            <c:size val="5"/>
            <c:spPr>
              <a:solidFill>
                <a:srgbClr val="F38B00"/>
              </a:solidFill>
              <a:ln w="25400">
                <a:solidFill>
                  <a:srgbClr val="F38B00"/>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EDS-C 2012-2013</c:v>
                </c:pt>
                <c:pt idx="1">
                  <c:v>EDS-C 2014</c:v>
                </c:pt>
                <c:pt idx="2">
                  <c:v>EDS-C 2015</c:v>
                </c:pt>
                <c:pt idx="3">
                  <c:v>EDS-C 2016</c:v>
                </c:pt>
                <c:pt idx="4">
                  <c:v>EDS-C 2017</c:v>
                </c:pt>
              </c:strCache>
            </c:strRef>
          </c:cat>
          <c:val>
            <c:numRef>
              <c:f>Sheet1!$B$2:$F$2</c:f>
              <c:numCache>
                <c:formatCode>General</c:formatCode>
                <c:ptCount val="5"/>
                <c:pt idx="0">
                  <c:v>16</c:v>
                </c:pt>
                <c:pt idx="1">
                  <c:v>20</c:v>
                </c:pt>
                <c:pt idx="2">
                  <c:v>21</c:v>
                </c:pt>
                <c:pt idx="3">
                  <c:v>23</c:v>
                </c:pt>
                <c:pt idx="4">
                  <c:v>26</c:v>
                </c:pt>
              </c:numCache>
            </c:numRef>
          </c:val>
          <c:smooth val="0"/>
        </c:ser>
        <c:ser>
          <c:idx val="1"/>
          <c:order val="1"/>
          <c:tx>
            <c:strRef>
              <c:f>Sheet1!$A$3</c:f>
              <c:strCache>
                <c:ptCount val="1"/>
                <c:pt idx="0">
                  <c:v>any mehtod</c:v>
                </c:pt>
              </c:strCache>
            </c:strRef>
          </c:tx>
          <c:spPr>
            <a:ln w="63500" cap="rnd">
              <a:solidFill>
                <a:srgbClr val="491D74"/>
              </a:solidFill>
              <a:round/>
            </a:ln>
            <a:effectLst/>
          </c:spPr>
          <c:marker>
            <c:symbol val="circle"/>
            <c:size val="5"/>
            <c:spPr>
              <a:solidFill>
                <a:srgbClr val="491D74"/>
              </a:solidFill>
              <a:ln w="63500">
                <a:solidFill>
                  <a:srgbClr val="491D74"/>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EDS-C 2012-2013</c:v>
                </c:pt>
                <c:pt idx="1">
                  <c:v>EDS-C 2014</c:v>
                </c:pt>
                <c:pt idx="2">
                  <c:v>EDS-C 2015</c:v>
                </c:pt>
                <c:pt idx="3">
                  <c:v>EDS-C 2016</c:v>
                </c:pt>
                <c:pt idx="4">
                  <c:v>EDS-C 2017</c:v>
                </c:pt>
              </c:strCache>
            </c:strRef>
          </c:cat>
          <c:val>
            <c:numRef>
              <c:f>Sheet1!$B$3:$F$3</c:f>
              <c:numCache>
                <c:formatCode>General</c:formatCode>
                <c:ptCount val="5"/>
                <c:pt idx="0">
                  <c:v>18</c:v>
                </c:pt>
                <c:pt idx="1">
                  <c:v>22</c:v>
                </c:pt>
                <c:pt idx="2">
                  <c:v>23</c:v>
                </c:pt>
                <c:pt idx="3">
                  <c:v>25</c:v>
                </c:pt>
                <c:pt idx="4">
                  <c:v>28</c:v>
                </c:pt>
              </c:numCache>
            </c:numRef>
          </c:val>
          <c:smooth val="0"/>
        </c:ser>
        <c:dLbls>
          <c:dLblPos val="t"/>
          <c:showLegendKey val="0"/>
          <c:showVal val="1"/>
          <c:showCatName val="0"/>
          <c:showSerName val="0"/>
          <c:showPercent val="0"/>
          <c:showBubbleSize val="0"/>
        </c:dLbls>
        <c:marker val="1"/>
        <c:smooth val="0"/>
        <c:axId val="453635168"/>
        <c:axId val="453635560"/>
      </c:lineChart>
      <c:catAx>
        <c:axId val="4536351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3635560"/>
        <c:crosses val="autoZero"/>
        <c:auto val="1"/>
        <c:lblAlgn val="ctr"/>
        <c:lblOffset val="100"/>
        <c:noMultiLvlLbl val="0"/>
      </c:catAx>
      <c:valAx>
        <c:axId val="453635560"/>
        <c:scaling>
          <c:orientation val="minMax"/>
          <c:max val="75"/>
        </c:scaling>
        <c:delete val="1"/>
        <c:axPos val="l"/>
        <c:numFmt formatCode="General" sourceLinked="1"/>
        <c:majorTickMark val="out"/>
        <c:minorTickMark val="none"/>
        <c:tickLblPos val="nextTo"/>
        <c:crossAx val="4536351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06"/>
          <c:y val="4.7349561681006382E-2"/>
          <c:w val="0.65251594752342434"/>
          <c:h val="0.94791548215089305"/>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12"/>
            <c:invertIfNegative val="0"/>
            <c:bubble3D val="0"/>
            <c:spPr>
              <a:solidFill>
                <a:schemeClr val="bg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Guinée 2012</c:v>
                </c:pt>
                <c:pt idx="1">
                  <c:v>Bénin 2011-2012</c:v>
                </c:pt>
                <c:pt idx="2">
                  <c:v>Gambie 2013</c:v>
                </c:pt>
                <c:pt idx="3">
                  <c:v>Nigéria 2015</c:v>
                </c:pt>
                <c:pt idx="4">
                  <c:v>Mali 2012-13</c:v>
                </c:pt>
                <c:pt idx="5">
                  <c:v>Niger 2012</c:v>
                </c:pt>
                <c:pt idx="6">
                  <c:v>Côte d'Ivoire 2011-2012</c:v>
                </c:pt>
                <c:pt idx="7">
                  <c:v>Burkina Faso 2010</c:v>
                </c:pt>
                <c:pt idx="8">
                  <c:v>Sierra Leone 2013</c:v>
                </c:pt>
                <c:pt idx="9">
                  <c:v>Togo 2013-2014</c:v>
                </c:pt>
                <c:pt idx="10">
                  <c:v>Libéria 2013</c:v>
                </c:pt>
                <c:pt idx="11">
                  <c:v>Ghana 2014</c:v>
                </c:pt>
                <c:pt idx="12">
                  <c:v>Sénégal 2017</c:v>
                </c:pt>
              </c:strCache>
            </c:strRef>
          </c:cat>
          <c:val>
            <c:numRef>
              <c:f>Sheet1!$B$2:$B$14</c:f>
              <c:numCache>
                <c:formatCode>General</c:formatCode>
                <c:ptCount val="13"/>
                <c:pt idx="0">
                  <c:v>5</c:v>
                </c:pt>
                <c:pt idx="1">
                  <c:v>8</c:v>
                </c:pt>
                <c:pt idx="2" formatCode="#,#00">
                  <c:v>8</c:v>
                </c:pt>
                <c:pt idx="3">
                  <c:v>10</c:v>
                </c:pt>
                <c:pt idx="4">
                  <c:v>10</c:v>
                </c:pt>
                <c:pt idx="5" formatCode="#,#00">
                  <c:v>12</c:v>
                </c:pt>
                <c:pt idx="6" formatCode="#,#00">
                  <c:v>13</c:v>
                </c:pt>
                <c:pt idx="7" formatCode="#,#00">
                  <c:v>15</c:v>
                </c:pt>
                <c:pt idx="8">
                  <c:v>16</c:v>
                </c:pt>
                <c:pt idx="9">
                  <c:v>17</c:v>
                </c:pt>
                <c:pt idx="10">
                  <c:v>19</c:v>
                </c:pt>
                <c:pt idx="11">
                  <c:v>22</c:v>
                </c:pt>
                <c:pt idx="12" formatCode="#,#00">
                  <c:v>26</c:v>
                </c:pt>
              </c:numCache>
            </c:numRef>
          </c:val>
        </c:ser>
        <c:dLbls>
          <c:showLegendKey val="0"/>
          <c:showVal val="0"/>
          <c:showCatName val="0"/>
          <c:showSerName val="0"/>
          <c:showPercent val="0"/>
          <c:showBubbleSize val="0"/>
        </c:dLbls>
        <c:gapWidth val="100"/>
        <c:overlap val="-25"/>
        <c:axId val="452643512"/>
        <c:axId val="447356696"/>
      </c:barChart>
      <c:catAx>
        <c:axId val="452643512"/>
        <c:scaling>
          <c:orientation val="minMax"/>
        </c:scaling>
        <c:delete val="0"/>
        <c:axPos val="l"/>
        <c:numFmt formatCode="General" sourceLinked="0"/>
        <c:majorTickMark val="none"/>
        <c:minorTickMark val="none"/>
        <c:tickLblPos val="nextTo"/>
        <c:crossAx val="447356696"/>
        <c:crosses val="autoZero"/>
        <c:auto val="1"/>
        <c:lblAlgn val="ctr"/>
        <c:lblOffset val="100"/>
        <c:noMultiLvlLbl val="0"/>
      </c:catAx>
      <c:valAx>
        <c:axId val="447356696"/>
        <c:scaling>
          <c:orientation val="minMax"/>
        </c:scaling>
        <c:delete val="1"/>
        <c:axPos val="b"/>
        <c:numFmt formatCode="General" sourceLinked="1"/>
        <c:majorTickMark val="none"/>
        <c:minorTickMark val="none"/>
        <c:tickLblPos val="none"/>
        <c:crossAx val="4526435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2.6602176541717048E-2"/>
          <c:w val="0.77038611716923711"/>
          <c:h val="0.8769004751068753"/>
        </c:manualLayout>
      </c:layout>
      <c:barChart>
        <c:barDir val="col"/>
        <c:grouping val="stacked"/>
        <c:varyColors val="0"/>
        <c:ser>
          <c:idx val="0"/>
          <c:order val="0"/>
          <c:tx>
            <c:strRef>
              <c:f>Sheet1!$B$1</c:f>
              <c:strCache>
                <c:ptCount val="1"/>
                <c:pt idx="0">
                  <c:v>Pour espacer</c:v>
                </c:pt>
              </c:strCache>
            </c:strRef>
          </c:tx>
          <c:spPr>
            <a:solidFill>
              <a:schemeClr val="bg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Besoins non satisifaits</c:v>
                </c:pt>
                <c:pt idx="1">
                  <c:v>Besoins satisfaits</c:v>
                </c:pt>
                <c:pt idx="2">
                  <c:v>Demande totale</c:v>
                </c:pt>
              </c:strCache>
            </c:strRef>
          </c:cat>
          <c:val>
            <c:numRef>
              <c:f>Sheet1!$B$2:$B$4</c:f>
              <c:numCache>
                <c:formatCode>0</c:formatCode>
                <c:ptCount val="3"/>
                <c:pt idx="0">
                  <c:v>16</c:v>
                </c:pt>
                <c:pt idx="1">
                  <c:v>19</c:v>
                </c:pt>
                <c:pt idx="2">
                  <c:v>36</c:v>
                </c:pt>
              </c:numCache>
            </c:numRef>
          </c:val>
        </c:ser>
        <c:ser>
          <c:idx val="1"/>
          <c:order val="1"/>
          <c:tx>
            <c:strRef>
              <c:f>Sheet1!$C$1</c:f>
              <c:strCache>
                <c:ptCount val="1"/>
                <c:pt idx="0">
                  <c:v>Pour limiter</c:v>
                </c:pt>
              </c:strCache>
            </c:strRef>
          </c:tx>
          <c:spPr>
            <a:solidFill>
              <a:schemeClr val="tx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Besoins non satisifaits</c:v>
                </c:pt>
                <c:pt idx="1">
                  <c:v>Besoins satisfaits</c:v>
                </c:pt>
                <c:pt idx="2">
                  <c:v>Demande totale</c:v>
                </c:pt>
              </c:strCache>
            </c:strRef>
          </c:cat>
          <c:val>
            <c:numRef>
              <c:f>Sheet1!$C$2:$C$4</c:f>
              <c:numCache>
                <c:formatCode>0</c:formatCode>
                <c:ptCount val="3"/>
                <c:pt idx="0">
                  <c:v>6</c:v>
                </c:pt>
                <c:pt idx="1">
                  <c:v>9</c:v>
                </c:pt>
                <c:pt idx="2">
                  <c:v>14</c:v>
                </c:pt>
              </c:numCache>
            </c:numRef>
          </c:val>
        </c:ser>
        <c:dLbls>
          <c:dLblPos val="ctr"/>
          <c:showLegendKey val="0"/>
          <c:showVal val="1"/>
          <c:showCatName val="0"/>
          <c:showSerName val="0"/>
          <c:showPercent val="0"/>
          <c:showBubbleSize val="0"/>
        </c:dLbls>
        <c:gapWidth val="100"/>
        <c:overlap val="100"/>
        <c:axId val="458783224"/>
        <c:axId val="458783616"/>
      </c:barChart>
      <c:catAx>
        <c:axId val="458783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8783616"/>
        <c:crosses val="autoZero"/>
        <c:auto val="1"/>
        <c:lblAlgn val="ctr"/>
        <c:lblOffset val="100"/>
        <c:noMultiLvlLbl val="0"/>
      </c:catAx>
      <c:valAx>
        <c:axId val="458783616"/>
        <c:scaling>
          <c:orientation val="minMax"/>
          <c:max val="100"/>
        </c:scaling>
        <c:delete val="1"/>
        <c:axPos val="l"/>
        <c:numFmt formatCode="0" sourceLinked="1"/>
        <c:majorTickMark val="out"/>
        <c:minorTickMark val="none"/>
        <c:tickLblPos val="nextTo"/>
        <c:crossAx val="45878322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2883604195189E-2"/>
          <c:y val="0.13241885574460388"/>
          <c:w val="0.96609423279160966"/>
          <c:h val="0.77108379590398846"/>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tx2"/>
              </a:solidFill>
              <a:ln>
                <a:noFill/>
              </a:ln>
              <a:effectLst/>
              <a:scene3d>
                <a:camera prst="orthographicFront"/>
                <a:lightRig rig="threePt" dir="t">
                  <a:rot lat="0" lon="0" rev="1200000"/>
                </a:lightRig>
              </a:scene3d>
              <a:sp3d>
                <a:bevelT w="63500" h="25400"/>
              </a:sp3d>
            </c:spPr>
          </c:dPt>
          <c:dPt>
            <c:idx val="1"/>
            <c:invertIfNegative val="0"/>
            <c:bubble3D val="0"/>
            <c:spPr>
              <a:solidFill>
                <a:schemeClr val="accent2"/>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Satisfaite</c:v>
                </c:pt>
                <c:pt idx="1">
                  <c:v>Satisfaite par des méthodes modernes</c:v>
                </c:pt>
              </c:strCache>
            </c:strRef>
          </c:cat>
          <c:val>
            <c:numRef>
              <c:f>Sheet1!$B$2:$B$3</c:f>
              <c:numCache>
                <c:formatCode>0</c:formatCode>
                <c:ptCount val="2"/>
                <c:pt idx="0">
                  <c:v>56</c:v>
                </c:pt>
                <c:pt idx="1">
                  <c:v>53</c:v>
                </c:pt>
              </c:numCache>
            </c:numRef>
          </c:val>
        </c:ser>
        <c:dLbls>
          <c:dLblPos val="outEnd"/>
          <c:showLegendKey val="0"/>
          <c:showVal val="1"/>
          <c:showCatName val="0"/>
          <c:showSerName val="0"/>
          <c:showPercent val="0"/>
          <c:showBubbleSize val="0"/>
        </c:dLbls>
        <c:gapWidth val="100"/>
        <c:axId val="458784400"/>
        <c:axId val="458784792"/>
      </c:barChart>
      <c:catAx>
        <c:axId val="4587844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8784792"/>
        <c:crosses val="autoZero"/>
        <c:auto val="1"/>
        <c:lblAlgn val="ctr"/>
        <c:lblOffset val="100"/>
        <c:noMultiLvlLbl val="0"/>
      </c:catAx>
      <c:valAx>
        <c:axId val="458784792"/>
        <c:scaling>
          <c:orientation val="minMax"/>
          <c:max val="100"/>
        </c:scaling>
        <c:delete val="1"/>
        <c:axPos val="l"/>
        <c:numFmt formatCode="0" sourceLinked="1"/>
        <c:majorTickMark val="none"/>
        <c:minorTickMark val="none"/>
        <c:tickLblPos val="nextTo"/>
        <c:crossAx val="4587844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0"/>
            <c:invertIfNegative val="0"/>
            <c:bubble3D val="0"/>
            <c:spPr>
              <a:solidFill>
                <a:schemeClr val="bg2"/>
              </a:solidFill>
            </c:spPr>
          </c:dPt>
          <c:dPt>
            <c:idx val="1"/>
            <c:invertIfNegative val="0"/>
            <c:bubble3D val="0"/>
            <c:spPr>
              <a:solidFill>
                <a:schemeClr val="accent1"/>
              </a:solidFill>
            </c:spPr>
          </c:dPt>
          <c:dPt>
            <c:idx val="2"/>
            <c:invertIfNegative val="0"/>
            <c:bubble3D val="0"/>
            <c:spPr>
              <a:solidFill>
                <a:schemeClr val="accent1"/>
              </a:solidFill>
            </c:spPr>
          </c:dPt>
          <c:dPt>
            <c:idx val="4"/>
            <c:invertIfNegative val="0"/>
            <c:bubble3D val="0"/>
            <c:spPr>
              <a:solidFill>
                <a:schemeClr val="accent3"/>
              </a:solidFill>
            </c:spPr>
          </c:dPt>
          <c:dPt>
            <c:idx val="5"/>
            <c:invertIfNegative val="0"/>
            <c:bubble3D val="0"/>
            <c:spPr>
              <a:solidFill>
                <a:schemeClr val="accent4"/>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Une méthode quelconque de PF</c:v>
                </c:pt>
                <c:pt idx="1">
                  <c:v>Une méthode moderne réversible de PF</c:v>
                </c:pt>
                <c:pt idx="2">
                  <c:v>Conseil sur l’abstinence périodique/ rythme</c:v>
                </c:pt>
                <c:pt idx="3">
                  <c:v>Une méthode réversible quelconque de PF</c:v>
                </c:pt>
                <c:pt idx="4">
                  <c:v>La stérilisation masculine ou féminine</c:v>
                </c:pt>
                <c:pt idx="5">
                  <c:v>Une méthode moderne de PF</c:v>
                </c:pt>
              </c:strCache>
            </c:strRef>
          </c:cat>
          <c:val>
            <c:numRef>
              <c:f>Sheet1!$B$2:$B$7</c:f>
              <c:numCache>
                <c:formatCode>General</c:formatCode>
                <c:ptCount val="6"/>
                <c:pt idx="0">
                  <c:v>84</c:v>
                </c:pt>
                <c:pt idx="1">
                  <c:v>75</c:v>
                </c:pt>
                <c:pt idx="2">
                  <c:v>75</c:v>
                </c:pt>
                <c:pt idx="3">
                  <c:v>84</c:v>
                </c:pt>
                <c:pt idx="4">
                  <c:v>35</c:v>
                </c:pt>
                <c:pt idx="5">
                  <c:v>84</c:v>
                </c:pt>
              </c:numCache>
            </c:numRef>
          </c:val>
        </c:ser>
        <c:dLbls>
          <c:showLegendKey val="0"/>
          <c:showVal val="1"/>
          <c:showCatName val="0"/>
          <c:showSerName val="0"/>
          <c:showPercent val="0"/>
          <c:showBubbleSize val="0"/>
        </c:dLbls>
        <c:gapWidth val="150"/>
        <c:overlap val="-25"/>
        <c:axId val="458785184"/>
        <c:axId val="458785576"/>
      </c:barChart>
      <c:catAx>
        <c:axId val="458785184"/>
        <c:scaling>
          <c:orientation val="minMax"/>
        </c:scaling>
        <c:delete val="0"/>
        <c:axPos val="b"/>
        <c:numFmt formatCode="General" sourceLinked="0"/>
        <c:majorTickMark val="none"/>
        <c:minorTickMark val="none"/>
        <c:tickLblPos val="nextTo"/>
        <c:crossAx val="458785576"/>
        <c:crosses val="autoZero"/>
        <c:auto val="1"/>
        <c:lblAlgn val="ctr"/>
        <c:lblOffset val="100"/>
        <c:noMultiLvlLbl val="0"/>
      </c:catAx>
      <c:valAx>
        <c:axId val="458785576"/>
        <c:scaling>
          <c:orientation val="minMax"/>
          <c:max val="100"/>
        </c:scaling>
        <c:delete val="1"/>
        <c:axPos val="l"/>
        <c:numFmt formatCode="General" sourceLinked="1"/>
        <c:majorTickMark val="out"/>
        <c:minorTickMark val="none"/>
        <c:tickLblPos val="none"/>
        <c:crossAx val="4587851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1"/>
            <c:invertIfNegative val="0"/>
            <c:bubble3D val="0"/>
            <c:spPr>
              <a:solidFill>
                <a:schemeClr val="accent5"/>
              </a:solidFill>
            </c:spPr>
          </c:dPt>
          <c:dPt>
            <c:idx val="2"/>
            <c:invertIfNegative val="0"/>
            <c:bubble3D val="0"/>
            <c:spPr>
              <a:solidFill>
                <a:schemeClr val="accent4"/>
              </a:solidFill>
            </c:spPr>
          </c:dPt>
          <c:dPt>
            <c:idx val="3"/>
            <c:invertIfNegative val="0"/>
            <c:bubble3D val="0"/>
            <c:spPr>
              <a:solidFill>
                <a:schemeClr val="accent6"/>
              </a:solidFill>
            </c:spPr>
          </c:dPt>
          <c:dPt>
            <c:idx val="4"/>
            <c:invertIfNegative val="0"/>
            <c:bubble3D val="0"/>
            <c:spPr>
              <a:solidFill>
                <a:schemeClr val="bg2"/>
              </a:solidFill>
            </c:spPr>
          </c:dPt>
          <c:dPt>
            <c:idx val="5"/>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Sheet1!$A$3:$A$7</c:f>
              <c:strCache>
                <c:ptCount val="5"/>
                <c:pt idx="0">
                  <c:v>Progestatifs injectables</c:v>
                </c:pt>
                <c:pt idx="1">
                  <c:v>Implants</c:v>
                </c:pt>
                <c:pt idx="2">
                  <c:v>Pilules contraceptives orales combinées</c:v>
                </c:pt>
                <c:pt idx="3">
                  <c:v>DIU</c:v>
                </c:pt>
                <c:pt idx="4">
                  <c:v>Au moins 4 méthodes modernes réversibles</c:v>
                </c:pt>
              </c:strCache>
            </c:strRef>
          </c:cat>
          <c:val>
            <c:numRef>
              <c:f>Sheet1!$B$3:$B$7</c:f>
              <c:numCache>
                <c:formatCode>General</c:formatCode>
                <c:ptCount val="5"/>
                <c:pt idx="0">
                  <c:v>89</c:v>
                </c:pt>
                <c:pt idx="1">
                  <c:v>86</c:v>
                </c:pt>
                <c:pt idx="2">
                  <c:v>90</c:v>
                </c:pt>
                <c:pt idx="3">
                  <c:v>98</c:v>
                </c:pt>
                <c:pt idx="4">
                  <c:v>90</c:v>
                </c:pt>
              </c:numCache>
            </c:numRef>
          </c:val>
        </c:ser>
        <c:dLbls>
          <c:showLegendKey val="0"/>
          <c:showVal val="1"/>
          <c:showCatName val="0"/>
          <c:showSerName val="0"/>
          <c:showPercent val="0"/>
          <c:showBubbleSize val="0"/>
        </c:dLbls>
        <c:gapWidth val="150"/>
        <c:overlap val="-25"/>
        <c:axId val="458786360"/>
        <c:axId val="489046112"/>
      </c:barChart>
      <c:catAx>
        <c:axId val="458786360"/>
        <c:scaling>
          <c:orientation val="minMax"/>
        </c:scaling>
        <c:delete val="0"/>
        <c:axPos val="b"/>
        <c:numFmt formatCode="General" sourceLinked="0"/>
        <c:majorTickMark val="none"/>
        <c:minorTickMark val="none"/>
        <c:tickLblPos val="nextTo"/>
        <c:crossAx val="489046112"/>
        <c:crosses val="autoZero"/>
        <c:auto val="1"/>
        <c:lblAlgn val="ctr"/>
        <c:lblOffset val="100"/>
        <c:noMultiLvlLbl val="0"/>
      </c:catAx>
      <c:valAx>
        <c:axId val="489046112"/>
        <c:scaling>
          <c:orientation val="minMax"/>
          <c:max val="105"/>
          <c:min val="0"/>
        </c:scaling>
        <c:delete val="1"/>
        <c:axPos val="l"/>
        <c:numFmt formatCode="General" sourceLinked="1"/>
        <c:majorTickMark val="out"/>
        <c:minorTickMark val="none"/>
        <c:tickLblPos val="nextTo"/>
        <c:crossAx val="45878636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percentStacked"/>
        <c:varyColors val="0"/>
        <c:ser>
          <c:idx val="0"/>
          <c:order val="0"/>
          <c:tx>
            <c:strRef>
              <c:f>Sheet1!$B$1</c:f>
              <c:strCache>
                <c:ptCount val="1"/>
                <c:pt idx="0">
                  <c:v>Toilettes améliorées, non partagées</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 </c:v>
                </c:pt>
              </c:strCache>
            </c:strRef>
          </c:cat>
          <c:val>
            <c:numRef>
              <c:f>Sheet1!$B$2:$B$4</c:f>
              <c:numCache>
                <c:formatCode>General</c:formatCode>
                <c:ptCount val="3"/>
                <c:pt idx="0">
                  <c:v>49</c:v>
                </c:pt>
                <c:pt idx="1">
                  <c:v>58</c:v>
                </c:pt>
                <c:pt idx="2">
                  <c:v>40</c:v>
                </c:pt>
              </c:numCache>
            </c:numRef>
          </c:val>
        </c:ser>
        <c:ser>
          <c:idx val="1"/>
          <c:order val="1"/>
          <c:tx>
            <c:strRef>
              <c:f>Sheet1!$C$1</c:f>
              <c:strCache>
                <c:ptCount val="1"/>
                <c:pt idx="0">
                  <c:v>Toilettes partagées*</c:v>
                </c:pt>
              </c:strCache>
            </c:strRef>
          </c:tx>
          <c:spPr>
            <a:solidFill>
              <a:schemeClr val="accent1"/>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 </c:v>
                </c:pt>
              </c:strCache>
            </c:strRef>
          </c:cat>
          <c:val>
            <c:numRef>
              <c:f>Sheet1!$C$2:$C$4</c:f>
              <c:numCache>
                <c:formatCode>General</c:formatCode>
                <c:ptCount val="3"/>
                <c:pt idx="0">
                  <c:v>23</c:v>
                </c:pt>
                <c:pt idx="1">
                  <c:v>35</c:v>
                </c:pt>
                <c:pt idx="2">
                  <c:v>11</c:v>
                </c:pt>
              </c:numCache>
            </c:numRef>
          </c:val>
        </c:ser>
        <c:ser>
          <c:idx val="2"/>
          <c:order val="2"/>
          <c:tx>
            <c:strRef>
              <c:f>Sheet1!$D$1</c:f>
              <c:strCache>
                <c:ptCount val="1"/>
                <c:pt idx="0">
                  <c:v>Toilettes non améliorées</c:v>
                </c:pt>
              </c:strCache>
            </c:strRef>
          </c:tx>
          <c:spPr>
            <a:solidFill>
              <a:schemeClr val="accent2"/>
            </a:solidFill>
          </c:spPr>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 </c:v>
                </c:pt>
              </c:strCache>
            </c:strRef>
          </c:cat>
          <c:val>
            <c:numRef>
              <c:f>Sheet1!$D$2:$D$4</c:f>
              <c:numCache>
                <c:formatCode>General</c:formatCode>
                <c:ptCount val="3"/>
                <c:pt idx="0">
                  <c:v>14</c:v>
                </c:pt>
                <c:pt idx="1">
                  <c:v>6</c:v>
                </c:pt>
                <c:pt idx="2">
                  <c:v>24</c:v>
                </c:pt>
              </c:numCache>
            </c:numRef>
          </c:val>
        </c:ser>
        <c:ser>
          <c:idx val="3"/>
          <c:order val="3"/>
          <c:tx>
            <c:strRef>
              <c:f>Sheet1!$E$1</c:f>
              <c:strCache>
                <c:ptCount val="1"/>
                <c:pt idx="0">
                  <c:v>Pas de toilettes</c:v>
                </c:pt>
              </c:strCache>
            </c:strRef>
          </c:tx>
          <c:invertIfNegative val="0"/>
          <c:dLbls>
            <c:spPr>
              <a:noFill/>
              <a:ln>
                <a:noFill/>
              </a:ln>
              <a:effectLst/>
            </c:spPr>
            <c:txPr>
              <a:bodyPr wrap="square" lIns="38100" tIns="19050" rIns="38100" bIns="19050" anchor="ctr">
                <a:spAutoFit/>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Sénégal</c:v>
                </c:pt>
                <c:pt idx="1">
                  <c:v>Urbain</c:v>
                </c:pt>
                <c:pt idx="2">
                  <c:v>Rural </c:v>
                </c:pt>
              </c:strCache>
            </c:strRef>
          </c:cat>
          <c:val>
            <c:numRef>
              <c:f>Sheet1!$E$2:$E$4</c:f>
              <c:numCache>
                <c:formatCode>General</c:formatCode>
                <c:ptCount val="3"/>
                <c:pt idx="0">
                  <c:v>13</c:v>
                </c:pt>
                <c:pt idx="1">
                  <c:v>1</c:v>
                </c:pt>
                <c:pt idx="2">
                  <c:v>26</c:v>
                </c:pt>
              </c:numCache>
            </c:numRef>
          </c:val>
        </c:ser>
        <c:dLbls>
          <c:showLegendKey val="0"/>
          <c:showVal val="1"/>
          <c:showCatName val="0"/>
          <c:showSerName val="0"/>
          <c:showPercent val="0"/>
          <c:showBubbleSize val="0"/>
        </c:dLbls>
        <c:gapWidth val="95"/>
        <c:overlap val="100"/>
        <c:axId val="444168480"/>
        <c:axId val="444168872"/>
      </c:barChart>
      <c:catAx>
        <c:axId val="444168480"/>
        <c:scaling>
          <c:orientation val="minMax"/>
        </c:scaling>
        <c:delete val="0"/>
        <c:axPos val="b"/>
        <c:numFmt formatCode="General" sourceLinked="0"/>
        <c:majorTickMark val="none"/>
        <c:minorTickMark val="none"/>
        <c:tickLblPos val="nextTo"/>
        <c:txPr>
          <a:bodyPr/>
          <a:lstStyle/>
          <a:p>
            <a:pPr>
              <a:defRPr>
                <a:solidFill>
                  <a:schemeClr val="tx1"/>
                </a:solidFill>
              </a:defRPr>
            </a:pPr>
            <a:endParaRPr lang="en-US"/>
          </a:p>
        </c:txPr>
        <c:crossAx val="444168872"/>
        <c:crosses val="autoZero"/>
        <c:auto val="1"/>
        <c:lblAlgn val="ctr"/>
        <c:lblOffset val="100"/>
        <c:noMultiLvlLbl val="0"/>
      </c:catAx>
      <c:valAx>
        <c:axId val="444168872"/>
        <c:scaling>
          <c:orientation val="minMax"/>
        </c:scaling>
        <c:delete val="1"/>
        <c:axPos val="l"/>
        <c:numFmt formatCode="0%" sourceLinked="1"/>
        <c:majorTickMark val="out"/>
        <c:minorTickMark val="none"/>
        <c:tickLblPos val="none"/>
        <c:crossAx val="444168480"/>
        <c:crosses val="autoZero"/>
        <c:crossBetween val="between"/>
      </c:valAx>
    </c:plotArea>
    <c:legend>
      <c:legendPos val="r"/>
      <c:overlay val="0"/>
      <c:txPr>
        <a:bodyPr/>
        <a:lstStyle/>
        <a:p>
          <a:pPr>
            <a:defRPr>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48438068678915136"/>
          <c:y val="3.4883720930232558E-2"/>
          <c:w val="0.48784153543307085"/>
          <c:h val="0.93023255813953487"/>
        </c:manualLayout>
      </c:layout>
      <c:barChart>
        <c:barDir val="bar"/>
        <c:grouping val="clustered"/>
        <c:varyColors val="0"/>
        <c:ser>
          <c:idx val="0"/>
          <c:order val="0"/>
          <c:tx>
            <c:strRef>
              <c:f>Sheet1!$B$1</c:f>
              <c:strCache>
                <c:ptCount val="1"/>
                <c:pt idx="0">
                  <c:v>Series 1</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Toutes les méthodes offertes par la structure</c:v>
                </c:pt>
                <c:pt idx="1">
                  <c:v>Preservatif masculin</c:v>
                </c:pt>
                <c:pt idx="2">
                  <c:v>Progestatifs injectables</c:v>
                </c:pt>
                <c:pt idx="3">
                  <c:v>Implant</c:v>
                </c:pt>
                <c:pt idx="4">
                  <c:v>Pilules contraceptives orales combinées</c:v>
                </c:pt>
                <c:pt idx="5">
                  <c:v>Pilule contraceptive orale progestatives seulement</c:v>
                </c:pt>
                <c:pt idx="6">
                  <c:v>Collier du cycle (méthode des jours fixes)</c:v>
                </c:pt>
                <c:pt idx="7">
                  <c:v>Dispositif intra-utérin (DIU)</c:v>
                </c:pt>
              </c:strCache>
            </c:strRef>
          </c:cat>
          <c:val>
            <c:numRef>
              <c:f>Sheet1!$B$2:$B$9</c:f>
              <c:numCache>
                <c:formatCode>General</c:formatCode>
                <c:ptCount val="8"/>
                <c:pt idx="0">
                  <c:v>97</c:v>
                </c:pt>
                <c:pt idx="1">
                  <c:v>99</c:v>
                </c:pt>
                <c:pt idx="2">
                  <c:v>100</c:v>
                </c:pt>
                <c:pt idx="3">
                  <c:v>99</c:v>
                </c:pt>
                <c:pt idx="4">
                  <c:v>100</c:v>
                </c:pt>
                <c:pt idx="5">
                  <c:v>100</c:v>
                </c:pt>
                <c:pt idx="6">
                  <c:v>100</c:v>
                </c:pt>
                <c:pt idx="7">
                  <c:v>100</c:v>
                </c:pt>
              </c:numCache>
            </c:numRef>
          </c:val>
        </c:ser>
        <c:dLbls>
          <c:showLegendKey val="0"/>
          <c:showVal val="1"/>
          <c:showCatName val="0"/>
          <c:showSerName val="0"/>
          <c:showPercent val="0"/>
          <c:showBubbleSize val="0"/>
        </c:dLbls>
        <c:gapWidth val="150"/>
        <c:axId val="489047288"/>
        <c:axId val="489047680"/>
      </c:barChart>
      <c:catAx>
        <c:axId val="489047288"/>
        <c:scaling>
          <c:orientation val="minMax"/>
        </c:scaling>
        <c:delete val="0"/>
        <c:axPos val="l"/>
        <c:numFmt formatCode="General" sourceLinked="0"/>
        <c:majorTickMark val="none"/>
        <c:minorTickMark val="none"/>
        <c:tickLblPos val="nextTo"/>
        <c:txPr>
          <a:bodyPr/>
          <a:lstStyle/>
          <a:p>
            <a:pPr>
              <a:defRPr sz="1600"/>
            </a:pPr>
            <a:endParaRPr lang="en-US"/>
          </a:p>
        </c:txPr>
        <c:crossAx val="489047680"/>
        <c:crosses val="autoZero"/>
        <c:auto val="1"/>
        <c:lblAlgn val="ctr"/>
        <c:lblOffset val="100"/>
        <c:noMultiLvlLbl val="0"/>
      </c:catAx>
      <c:valAx>
        <c:axId val="489047680"/>
        <c:scaling>
          <c:orientation val="minMax"/>
          <c:max val="105"/>
          <c:min val="0"/>
        </c:scaling>
        <c:delete val="1"/>
        <c:axPos val="b"/>
        <c:numFmt formatCode="General" sourceLinked="1"/>
        <c:majorTickMark val="out"/>
        <c:minorTickMark val="none"/>
        <c:tickLblPos val="none"/>
        <c:crossAx val="4890472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79E-2"/>
          <c:y val="5.2083333333333356E-2"/>
          <c:w val="0.96944444444444455"/>
          <c:h val="0.56600086122047255"/>
        </c:manualLayout>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3"/>
            <c:invertIfNegative val="0"/>
            <c:bubble3D val="0"/>
            <c:spPr>
              <a:solidFill>
                <a:schemeClr val="accent6"/>
              </a:solidFill>
            </c:spPr>
          </c:dPt>
          <c:dPt>
            <c:idx val="4"/>
            <c:invertIfNegative val="0"/>
            <c:bubble3D val="0"/>
            <c:spPr>
              <a:solidFill>
                <a:schemeClr val="accent6"/>
              </a:solidFill>
            </c:spPr>
          </c:dPt>
          <c:dPt>
            <c:idx val="5"/>
            <c:invertIfNegative val="0"/>
            <c:bubble3D val="0"/>
            <c:spPr>
              <a:solidFill>
                <a:schemeClr val="accent6"/>
              </a:solidFill>
            </c:spPr>
          </c:dPt>
          <c:dPt>
            <c:idx val="6"/>
            <c:invertIfNegative val="0"/>
            <c:bubble3D val="0"/>
            <c:spPr>
              <a:solidFill>
                <a:schemeClr val="accent6"/>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Un 
Tensiomètre</c:v>
                </c:pt>
                <c:pt idx="1">
                  <c:v>Une Lampe d'examen</c:v>
                </c:pt>
                <c:pt idx="2">
                  <c:v>Un lit ou d’une divan d'examen</c:v>
                </c:pt>
                <c:pt idx="3">
                  <c:v>Échantillons des méthodes de planification familiale</c:v>
                </c:pt>
                <c:pt idx="4">
                  <c:v>Un modèle pelvien pour le DIU</c:v>
                </c:pt>
                <c:pt idx="5">
                  <c:v>Un modèle pour la démon- stration de l'utilisation du préservatif</c:v>
                </c:pt>
                <c:pt idx="6">
                  <c:v>Autre aide visuelle de PF</c:v>
                </c:pt>
              </c:strCache>
            </c:strRef>
          </c:cat>
          <c:val>
            <c:numRef>
              <c:f>Sheet1!$B$2:$B$8</c:f>
              <c:numCache>
                <c:formatCode>General</c:formatCode>
                <c:ptCount val="7"/>
                <c:pt idx="0">
                  <c:v>97</c:v>
                </c:pt>
                <c:pt idx="1">
                  <c:v>56</c:v>
                </c:pt>
                <c:pt idx="2">
                  <c:v>99</c:v>
                </c:pt>
                <c:pt idx="3">
                  <c:v>87</c:v>
                </c:pt>
                <c:pt idx="4">
                  <c:v>31</c:v>
                </c:pt>
                <c:pt idx="5">
                  <c:v>12</c:v>
                </c:pt>
                <c:pt idx="6">
                  <c:v>74</c:v>
                </c:pt>
              </c:numCache>
            </c:numRef>
          </c:val>
        </c:ser>
        <c:dLbls>
          <c:showLegendKey val="0"/>
          <c:showVal val="1"/>
          <c:showCatName val="0"/>
          <c:showSerName val="0"/>
          <c:showPercent val="0"/>
          <c:showBubbleSize val="0"/>
        </c:dLbls>
        <c:gapWidth val="150"/>
        <c:overlap val="-25"/>
        <c:axId val="489048072"/>
        <c:axId val="489048464"/>
      </c:barChart>
      <c:catAx>
        <c:axId val="489048072"/>
        <c:scaling>
          <c:orientation val="minMax"/>
        </c:scaling>
        <c:delete val="0"/>
        <c:axPos val="b"/>
        <c:numFmt formatCode="General" sourceLinked="0"/>
        <c:majorTickMark val="none"/>
        <c:minorTickMark val="none"/>
        <c:tickLblPos val="nextTo"/>
        <c:txPr>
          <a:bodyPr/>
          <a:lstStyle/>
          <a:p>
            <a:pPr>
              <a:defRPr sz="1600"/>
            </a:pPr>
            <a:endParaRPr lang="en-US"/>
          </a:p>
        </c:txPr>
        <c:crossAx val="489048464"/>
        <c:crosses val="autoZero"/>
        <c:auto val="1"/>
        <c:lblAlgn val="ctr"/>
        <c:lblOffset val="100"/>
        <c:noMultiLvlLbl val="0"/>
      </c:catAx>
      <c:valAx>
        <c:axId val="489048464"/>
        <c:scaling>
          <c:orientation val="minMax"/>
          <c:max val="100"/>
        </c:scaling>
        <c:delete val="1"/>
        <c:axPos val="l"/>
        <c:numFmt formatCode="General" sourceLinked="1"/>
        <c:majorTickMark val="out"/>
        <c:minorTickMark val="none"/>
        <c:tickLblPos val="none"/>
        <c:crossAx val="4890480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25069946384907021"/>
          <c:y val="2.6960784313725485E-2"/>
          <c:w val="0.5099842968346906"/>
          <c:h val="0.9460784313725491"/>
        </c:manualLayout>
      </c:layout>
      <c:barChart>
        <c:barDir val="bar"/>
        <c:grouping val="clustered"/>
        <c:varyColors val="0"/>
        <c:ser>
          <c:idx val="0"/>
          <c:order val="0"/>
          <c:tx>
            <c:strRef>
              <c:f>Sheet1!$A$2</c:f>
              <c:strCache>
                <c:ptCount val="1"/>
                <c:pt idx="0">
                  <c:v>Au cours des 24 derniers mois</c:v>
                </c:pt>
              </c:strCache>
            </c:strRef>
          </c:tx>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PF pour 
les clientes VIH+
</c:v>
                </c:pt>
                <c:pt idx="1">
                  <c:v>Insertion/retrait 
du DIU
</c:v>
                </c:pt>
                <c:pt idx="2">
                  <c:v>Insertion/retrait 
de l'implant</c:v>
                </c:pt>
                <c:pt idx="3">
                  <c:v>Questions 
cliniques liées à la PF</c:v>
                </c:pt>
                <c:pt idx="4">
                  <c:v>Conseils 
sur la PF</c:v>
                </c:pt>
              </c:strCache>
            </c:strRef>
          </c:cat>
          <c:val>
            <c:numRef>
              <c:f>Sheet1!$B$2:$F$2</c:f>
              <c:numCache>
                <c:formatCode>General</c:formatCode>
                <c:ptCount val="5"/>
                <c:pt idx="0">
                  <c:v>7</c:v>
                </c:pt>
                <c:pt idx="1">
                  <c:v>48</c:v>
                </c:pt>
                <c:pt idx="2">
                  <c:v>74</c:v>
                </c:pt>
                <c:pt idx="3">
                  <c:v>31</c:v>
                </c:pt>
                <c:pt idx="4">
                  <c:v>37</c:v>
                </c:pt>
              </c:numCache>
            </c:numRef>
          </c:val>
        </c:ser>
        <c:ser>
          <c:idx val="1"/>
          <c:order val="1"/>
          <c:tx>
            <c:strRef>
              <c:f>Sheet1!$A$3</c:f>
              <c:strCache>
                <c:ptCount val="1"/>
                <c:pt idx="0">
                  <c:v>À n'importe quel moment</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PF pour 
les clientes VIH+
</c:v>
                </c:pt>
                <c:pt idx="1">
                  <c:v>Insertion/retrait 
du DIU
</c:v>
                </c:pt>
                <c:pt idx="2">
                  <c:v>Insertion/retrait 
de l'implant</c:v>
                </c:pt>
                <c:pt idx="3">
                  <c:v>Questions 
cliniques liées à la PF</c:v>
                </c:pt>
                <c:pt idx="4">
                  <c:v>Conseils 
sur la PF</c:v>
                </c:pt>
              </c:strCache>
            </c:strRef>
          </c:cat>
          <c:val>
            <c:numRef>
              <c:f>Sheet1!$B$3:$F$3</c:f>
              <c:numCache>
                <c:formatCode>General</c:formatCode>
                <c:ptCount val="5"/>
                <c:pt idx="0">
                  <c:v>13</c:v>
                </c:pt>
                <c:pt idx="1">
                  <c:v>58</c:v>
                </c:pt>
                <c:pt idx="2">
                  <c:v>74</c:v>
                </c:pt>
                <c:pt idx="3">
                  <c:v>74</c:v>
                </c:pt>
                <c:pt idx="4">
                  <c:v>81</c:v>
                </c:pt>
              </c:numCache>
            </c:numRef>
          </c:val>
        </c:ser>
        <c:dLbls>
          <c:showLegendKey val="0"/>
          <c:showVal val="1"/>
          <c:showCatName val="0"/>
          <c:showSerName val="0"/>
          <c:showPercent val="0"/>
          <c:showBubbleSize val="0"/>
        </c:dLbls>
        <c:gapWidth val="95"/>
        <c:axId val="489049248"/>
        <c:axId val="489049640"/>
      </c:barChart>
      <c:catAx>
        <c:axId val="489049248"/>
        <c:scaling>
          <c:orientation val="minMax"/>
        </c:scaling>
        <c:delete val="0"/>
        <c:axPos val="l"/>
        <c:numFmt formatCode="General" sourceLinked="0"/>
        <c:majorTickMark val="none"/>
        <c:minorTickMark val="none"/>
        <c:tickLblPos val="nextTo"/>
        <c:crossAx val="489049640"/>
        <c:crosses val="autoZero"/>
        <c:auto val="1"/>
        <c:lblAlgn val="ctr"/>
        <c:lblOffset val="100"/>
        <c:noMultiLvlLbl val="0"/>
      </c:catAx>
      <c:valAx>
        <c:axId val="489049640"/>
        <c:scaling>
          <c:orientation val="minMax"/>
        </c:scaling>
        <c:delete val="1"/>
        <c:axPos val="b"/>
        <c:numFmt formatCode="General" sourceLinked="1"/>
        <c:majorTickMark val="out"/>
        <c:minorTickMark val="none"/>
        <c:tickLblPos val="none"/>
        <c:crossAx val="489049248"/>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Series 1</c:v>
                </c:pt>
              </c:strCache>
            </c:strRef>
          </c:tx>
          <c:spPr>
            <a:solidFill>
              <a:schemeClr val="bg2"/>
            </a:solidFill>
          </c:spPr>
          <c:dPt>
            <c:idx val="1"/>
            <c:bubble3D val="0"/>
            <c:spPr>
              <a:solidFill>
                <a:schemeClr val="tx2"/>
              </a:solidFill>
            </c:spPr>
          </c:dPt>
          <c:dPt>
            <c:idx val="2"/>
            <c:bubble3D val="0"/>
            <c:spPr>
              <a:solidFill>
                <a:schemeClr val="accent6"/>
              </a:solidFill>
            </c:spPr>
          </c:dPt>
          <c:dPt>
            <c:idx val="3"/>
            <c:bubble3D val="0"/>
            <c:spPr>
              <a:solidFill>
                <a:schemeClr val="accent4"/>
              </a:solidFill>
            </c:spPr>
          </c:dPt>
          <c:dPt>
            <c:idx val="4"/>
            <c:bubble3D val="0"/>
            <c:spPr>
              <a:solidFill>
                <a:schemeClr val="tx1">
                  <a:lumMod val="75000"/>
                  <a:lumOff val="25000"/>
                </a:schemeClr>
              </a:solidFill>
            </c:spPr>
          </c:dPt>
          <c:dPt>
            <c:idx val="5"/>
            <c:bubble3D val="0"/>
            <c:spPr>
              <a:solidFill>
                <a:schemeClr val="tx1"/>
              </a:solidFill>
            </c:spPr>
          </c:dPt>
          <c:dLbls>
            <c:dLbl>
              <c:idx val="0"/>
              <c:delete val="1"/>
              <c:extLst>
                <c:ext xmlns:c15="http://schemas.microsoft.com/office/drawing/2012/chart" uri="{CE6537A1-D6FC-4f65-9D91-7224C49458BB}"/>
              </c:extLst>
            </c:dLbl>
            <c:dLbl>
              <c:idx val="1"/>
              <c:layout>
                <c:manualLayout>
                  <c:x val="-4.5974445268276931E-2"/>
                  <c:y val="7.2617965026078327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Lst>
            </c:dLbl>
            <c:dLbl>
              <c:idx val="2"/>
              <c:dLblPos val="bestFit"/>
              <c:showLegendKey val="0"/>
              <c:showVal val="0"/>
              <c:showCatName val="1"/>
              <c:showSerName val="0"/>
              <c:showPercent val="1"/>
              <c:showBubbleSize val="0"/>
              <c:extLst>
                <c:ext xmlns:c15="http://schemas.microsoft.com/office/drawing/2012/chart" uri="{CE6537A1-D6FC-4f65-9D91-7224C49458BB}"/>
              </c:extLst>
            </c:dLbl>
            <c:dLbl>
              <c:idx val="3"/>
              <c:layout>
                <c:manualLayout>
                  <c:x val="-8.0220303213222266E-2"/>
                  <c:y val="0"/>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2051657511101067"/>
                      <c:h val="0.15791947845437895"/>
                    </c:manualLayout>
                  </c15:layout>
                </c:ext>
              </c:extLst>
            </c:dLbl>
            <c:dLbl>
              <c:idx val="4"/>
              <c:layout>
                <c:manualLayout>
                  <c:x val="0.19415725154790167"/>
                  <c:y val="5.7180296408249E-4"/>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Lst>
            </c:dLbl>
            <c:spPr>
              <a:noFill/>
              <a:ln>
                <a:noFill/>
              </a:ln>
              <a:effectLst/>
            </c:spPr>
            <c:txPr>
              <a:bodyPr/>
              <a:lstStyle/>
              <a:p>
                <a:pPr>
                  <a:defRPr b="1">
                    <a:solidFill>
                      <a:schemeClr val="tx1"/>
                    </a:solidFill>
                  </a:defRPr>
                </a:pPr>
                <a:endParaRPr lang="en-US"/>
              </a:p>
            </c:txPr>
            <c:dLblPos val="bestFit"/>
            <c:showLegendKey val="0"/>
            <c:showVal val="0"/>
            <c:showCatName val="1"/>
            <c:showSerName val="0"/>
            <c:showPercent val="1"/>
            <c:showBubbleSize val="0"/>
            <c:separator>
</c:separator>
            <c:showLeaderLines val="1"/>
            <c:extLst>
              <c:ext xmlns:c15="http://schemas.microsoft.com/office/drawing/2012/chart" uri="{CE6537A1-D6FC-4f65-9D91-7224C49458BB}"/>
            </c:extLst>
          </c:dLbls>
          <c:cat>
            <c:strRef>
              <c:f>Sheet1!$A$2:$A$6</c:f>
              <c:strCache>
                <c:ptCount val="5"/>
                <c:pt idx="0">
                  <c:v>Sage-femme</c:v>
                </c:pt>
                <c:pt idx="1">
                  <c:v>Médecin</c:v>
                </c:pt>
                <c:pt idx="2">
                  <c:v>Infirmier</c:v>
                </c:pt>
                <c:pt idx="3">
                  <c:v>Matrone/Accoucheuse traditionnelle</c:v>
                </c:pt>
                <c:pt idx="4">
                  <c:v>Pas de soins prénatals</c:v>
                </c:pt>
              </c:strCache>
            </c:strRef>
          </c:cat>
          <c:val>
            <c:numRef>
              <c:f>Sheet1!$B$2:$B$6</c:f>
              <c:numCache>
                <c:formatCode>0</c:formatCode>
                <c:ptCount val="5"/>
                <c:pt idx="0">
                  <c:v>86</c:v>
                </c:pt>
                <c:pt idx="1">
                  <c:v>4</c:v>
                </c:pt>
                <c:pt idx="2">
                  <c:v>7</c:v>
                </c:pt>
                <c:pt idx="3">
                  <c:v>1</c:v>
                </c:pt>
                <c:pt idx="4">
                  <c:v>2</c:v>
                </c:pt>
              </c:numCache>
            </c:numRef>
          </c:val>
        </c:ser>
        <c:dLbls>
          <c:showLegendKey val="0"/>
          <c:showVal val="0"/>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userShapes r:id="rId2"/>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Sénégal</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CPN</c:v>
                </c:pt>
                <c:pt idx="1">
                  <c:v>CPN pendant le premier trimestre</c:v>
                </c:pt>
              </c:strCache>
            </c:strRef>
          </c:cat>
          <c:val>
            <c:numRef>
              <c:f>Sheet1!$B$2:$B$3</c:f>
              <c:numCache>
                <c:formatCode>General</c:formatCode>
                <c:ptCount val="2"/>
                <c:pt idx="0">
                  <c:v>57</c:v>
                </c:pt>
                <c:pt idx="1">
                  <c:v>64</c:v>
                </c:pt>
              </c:numCache>
            </c:numRef>
          </c:val>
        </c:ser>
        <c:ser>
          <c:idx val="1"/>
          <c:order val="1"/>
          <c:tx>
            <c:strRef>
              <c:f>Sheet1!$C$1</c:f>
              <c:strCache>
                <c:ptCount val="1"/>
                <c:pt idx="0">
                  <c:v>Urbain</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CPN</c:v>
                </c:pt>
                <c:pt idx="1">
                  <c:v>CPN pendant le premier trimestre</c:v>
                </c:pt>
              </c:strCache>
            </c:strRef>
          </c:cat>
          <c:val>
            <c:numRef>
              <c:f>Sheet1!$C$2:$C$3</c:f>
              <c:numCache>
                <c:formatCode>General</c:formatCode>
                <c:ptCount val="2"/>
                <c:pt idx="0">
                  <c:v>69</c:v>
                </c:pt>
                <c:pt idx="1">
                  <c:v>75</c:v>
                </c:pt>
              </c:numCache>
            </c:numRef>
          </c:val>
        </c:ser>
        <c:ser>
          <c:idx val="2"/>
          <c:order val="2"/>
          <c:tx>
            <c:strRef>
              <c:f>Sheet1!$D$1</c:f>
              <c:strCache>
                <c:ptCount val="1"/>
                <c:pt idx="0">
                  <c:v>Rural</c:v>
                </c:pt>
              </c:strCache>
            </c:strRef>
          </c:tx>
          <c:spPr>
            <a:solidFill>
              <a:srgbClr val="491D7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CPN</c:v>
                </c:pt>
                <c:pt idx="1">
                  <c:v>CPN pendant le premier trimestre</c:v>
                </c:pt>
              </c:strCache>
            </c:strRef>
          </c:cat>
          <c:val>
            <c:numRef>
              <c:f>Sheet1!$D$2:$D$3</c:f>
              <c:numCache>
                <c:formatCode>General</c:formatCode>
                <c:ptCount val="2"/>
                <c:pt idx="0">
                  <c:v>49</c:v>
                </c:pt>
                <c:pt idx="1">
                  <c:v>57</c:v>
                </c:pt>
              </c:numCache>
            </c:numRef>
          </c:val>
        </c:ser>
        <c:dLbls>
          <c:dLblPos val="outEnd"/>
          <c:showLegendKey val="0"/>
          <c:showVal val="1"/>
          <c:showCatName val="0"/>
          <c:showSerName val="0"/>
          <c:showPercent val="0"/>
          <c:showBubbleSize val="0"/>
        </c:dLbls>
        <c:gapWidth val="150"/>
        <c:axId val="489051208"/>
        <c:axId val="489051600"/>
      </c:barChart>
      <c:catAx>
        <c:axId val="489051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89051600"/>
        <c:crosses val="autoZero"/>
        <c:auto val="1"/>
        <c:lblAlgn val="ctr"/>
        <c:lblOffset val="100"/>
        <c:noMultiLvlLbl val="0"/>
      </c:catAx>
      <c:valAx>
        <c:axId val="489051600"/>
        <c:scaling>
          <c:orientation val="minMax"/>
          <c:max val="100"/>
        </c:scaling>
        <c:delete val="1"/>
        <c:axPos val="l"/>
        <c:numFmt formatCode="General" sourceLinked="1"/>
        <c:majorTickMark val="out"/>
        <c:minorTickMark val="none"/>
        <c:tickLblPos val="nextTo"/>
        <c:crossAx val="4890512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917344706911629"/>
          <c:y val="0"/>
          <c:w val="0.55119444444444443"/>
          <c:h val="1"/>
        </c:manualLayout>
      </c:layout>
      <c:barChart>
        <c:barDir val="bar"/>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Médicaments contre les parasites intestinaux</c:v>
                </c:pt>
                <c:pt idx="1">
                  <c:v>Du fer (comprimés ou sirop)</c:v>
                </c:pt>
                <c:pt idx="3">
                  <c:v>Prélèvement d'urine</c:v>
                </c:pt>
                <c:pt idx="4">
                  <c:v>Mesure de la tension artérielle</c:v>
                </c:pt>
                <c:pt idx="5">
                  <c:v>Prélèvement sanguin</c:v>
                </c:pt>
              </c:strCache>
            </c:strRef>
          </c:cat>
          <c:val>
            <c:numRef>
              <c:f>Sheet1!$B$2:$B$7</c:f>
              <c:numCache>
                <c:formatCode>General</c:formatCode>
                <c:ptCount val="6"/>
                <c:pt idx="0">
                  <c:v>40</c:v>
                </c:pt>
                <c:pt idx="1">
                  <c:v>97</c:v>
                </c:pt>
                <c:pt idx="3">
                  <c:v>94</c:v>
                </c:pt>
                <c:pt idx="4">
                  <c:v>99</c:v>
                </c:pt>
                <c:pt idx="5">
                  <c:v>88</c:v>
                </c:pt>
              </c:numCache>
            </c:numRef>
          </c:val>
        </c:ser>
        <c:dLbls>
          <c:showLegendKey val="0"/>
          <c:showVal val="0"/>
          <c:showCatName val="0"/>
          <c:showSerName val="0"/>
          <c:showPercent val="0"/>
          <c:showBubbleSize val="0"/>
        </c:dLbls>
        <c:gapWidth val="100"/>
        <c:axId val="489052384"/>
        <c:axId val="489052776"/>
      </c:barChart>
      <c:catAx>
        <c:axId val="48905238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noProof="0">
                <a:solidFill>
                  <a:schemeClr val="tx1"/>
                </a:solidFill>
                <a:latin typeface="+mn-lt"/>
                <a:ea typeface="+mn-ea"/>
                <a:cs typeface="+mn-cs"/>
              </a:defRPr>
            </a:pPr>
            <a:endParaRPr lang="en-US"/>
          </a:p>
        </c:txPr>
        <c:crossAx val="489052776"/>
        <c:crosses val="autoZero"/>
        <c:auto val="1"/>
        <c:lblAlgn val="ctr"/>
        <c:lblOffset val="100"/>
        <c:noMultiLvlLbl val="0"/>
      </c:catAx>
      <c:valAx>
        <c:axId val="489052776"/>
        <c:scaling>
          <c:orientation val="minMax"/>
          <c:max val="100"/>
        </c:scaling>
        <c:delete val="1"/>
        <c:axPos val="b"/>
        <c:numFmt formatCode="General" sourceLinked="1"/>
        <c:majorTickMark val="none"/>
        <c:minorTickMark val="none"/>
        <c:tickLblPos val="nextTo"/>
        <c:crossAx val="4890523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1"/>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Ayant reçu 2+ injections durant la grossesse la plus récente</c:v>
                </c:pt>
                <c:pt idx="1">
                  <c:v>Dont la naissance la plus récente a été protégée contre le tétanos néonatal</c:v>
                </c:pt>
              </c:strCache>
            </c:strRef>
          </c:cat>
          <c:val>
            <c:numRef>
              <c:f>Sheet1!$B$2:$B$3</c:f>
              <c:numCache>
                <c:formatCode>General</c:formatCode>
                <c:ptCount val="2"/>
                <c:pt idx="0">
                  <c:v>49</c:v>
                </c:pt>
                <c:pt idx="1">
                  <c:v>83</c:v>
                </c:pt>
              </c:numCache>
            </c:numRef>
          </c:val>
        </c:ser>
        <c:dLbls>
          <c:dLblPos val="outEnd"/>
          <c:showLegendKey val="0"/>
          <c:showVal val="1"/>
          <c:showCatName val="0"/>
          <c:showSerName val="0"/>
          <c:showPercent val="0"/>
          <c:showBubbleSize val="0"/>
        </c:dLbls>
        <c:gapWidth val="100"/>
        <c:axId val="489053560"/>
        <c:axId val="458782048"/>
      </c:barChart>
      <c:catAx>
        <c:axId val="489053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8782048"/>
        <c:crosses val="autoZero"/>
        <c:auto val="1"/>
        <c:lblAlgn val="ctr"/>
        <c:lblOffset val="100"/>
        <c:noMultiLvlLbl val="0"/>
      </c:catAx>
      <c:valAx>
        <c:axId val="458782048"/>
        <c:scaling>
          <c:orientation val="minMax"/>
          <c:max val="100"/>
        </c:scaling>
        <c:delete val="1"/>
        <c:axPos val="l"/>
        <c:numFmt formatCode="General" sourceLinked="1"/>
        <c:majorTickMark val="out"/>
        <c:minorTickMark val="none"/>
        <c:tickLblPos val="nextTo"/>
        <c:crossAx val="489053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percentStacked"/>
        <c:varyColors val="0"/>
        <c:ser>
          <c:idx val="0"/>
          <c:order val="0"/>
          <c:tx>
            <c:strRef>
              <c:f>Sheet1!$B$1</c:f>
              <c:strCache>
                <c:ptCount val="1"/>
                <c:pt idx="0">
                  <c:v>Secteur public</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Sheet1!$B$2:$B$4</c:f>
              <c:numCache>
                <c:formatCode>0</c:formatCode>
                <c:ptCount val="3"/>
                <c:pt idx="0">
                  <c:v>74</c:v>
                </c:pt>
                <c:pt idx="1">
                  <c:v>86</c:v>
                </c:pt>
                <c:pt idx="2">
                  <c:v>67</c:v>
                </c:pt>
              </c:numCache>
            </c:numRef>
          </c:val>
        </c:ser>
        <c:ser>
          <c:idx val="1"/>
          <c:order val="1"/>
          <c:tx>
            <c:strRef>
              <c:f>Sheet1!$C$1</c:f>
              <c:strCache>
                <c:ptCount val="1"/>
                <c:pt idx="0">
                  <c:v>Secteur privé</c:v>
                </c:pt>
              </c:strCache>
            </c:strRef>
          </c:tx>
          <c:spPr>
            <a:solidFill>
              <a:schemeClr val="tx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Sheet1!$C$2:$C$4</c:f>
              <c:numCache>
                <c:formatCode>0</c:formatCode>
                <c:ptCount val="3"/>
                <c:pt idx="0">
                  <c:v>4</c:v>
                </c:pt>
                <c:pt idx="1">
                  <c:v>8</c:v>
                </c:pt>
                <c:pt idx="2">
                  <c:v>2</c:v>
                </c:pt>
              </c:numCache>
            </c:numRef>
          </c:val>
        </c:ser>
        <c:ser>
          <c:idx val="2"/>
          <c:order val="2"/>
          <c:tx>
            <c:strRef>
              <c:f>Sheet1!$D$1</c:f>
              <c:strCache>
                <c:ptCount val="1"/>
                <c:pt idx="0">
                  <c:v>Maison/Autre</c:v>
                </c:pt>
              </c:strCache>
            </c:strRef>
          </c:tx>
          <c:spPr>
            <a:solidFill>
              <a:schemeClr val="accent6"/>
            </a:solidFill>
          </c:spPr>
          <c:invertIfNegative val="0"/>
          <c:dLbls>
            <c:spPr>
              <a:noFill/>
              <a:ln>
                <a:noFill/>
              </a:ln>
              <a:effectLst/>
            </c:spPr>
            <c:txPr>
              <a:bodyPr/>
              <a:lstStyle/>
              <a:p>
                <a:pPr>
                  <a:defRPr b="1">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c:v>
                </c:pt>
                <c:pt idx="2">
                  <c:v>Rural</c:v>
                </c:pt>
              </c:strCache>
            </c:strRef>
          </c:cat>
          <c:val>
            <c:numRef>
              <c:f>Sheet1!$D$2:$D$4</c:f>
              <c:numCache>
                <c:formatCode>0</c:formatCode>
                <c:ptCount val="3"/>
                <c:pt idx="0">
                  <c:v>22</c:v>
                </c:pt>
                <c:pt idx="1">
                  <c:v>6</c:v>
                </c:pt>
                <c:pt idx="2">
                  <c:v>31</c:v>
                </c:pt>
              </c:numCache>
            </c:numRef>
          </c:val>
        </c:ser>
        <c:dLbls>
          <c:showLegendKey val="0"/>
          <c:showVal val="1"/>
          <c:showCatName val="0"/>
          <c:showSerName val="0"/>
          <c:showPercent val="0"/>
          <c:showBubbleSize val="0"/>
        </c:dLbls>
        <c:gapWidth val="95"/>
        <c:overlap val="100"/>
        <c:axId val="492011304"/>
        <c:axId val="492011696"/>
      </c:barChart>
      <c:catAx>
        <c:axId val="492011304"/>
        <c:scaling>
          <c:orientation val="minMax"/>
        </c:scaling>
        <c:delete val="0"/>
        <c:axPos val="b"/>
        <c:numFmt formatCode="General" sourceLinked="0"/>
        <c:majorTickMark val="none"/>
        <c:minorTickMark val="none"/>
        <c:tickLblPos val="nextTo"/>
        <c:crossAx val="492011696"/>
        <c:crosses val="autoZero"/>
        <c:auto val="1"/>
        <c:lblAlgn val="ctr"/>
        <c:lblOffset val="100"/>
        <c:noMultiLvlLbl val="0"/>
      </c:catAx>
      <c:valAx>
        <c:axId val="492011696"/>
        <c:scaling>
          <c:orientation val="minMax"/>
        </c:scaling>
        <c:delete val="1"/>
        <c:axPos val="l"/>
        <c:numFmt formatCode="0%" sourceLinked="1"/>
        <c:majorTickMark val="none"/>
        <c:minorTickMark val="none"/>
        <c:tickLblPos val="none"/>
        <c:crossAx val="492011304"/>
        <c:crosses val="autoZero"/>
        <c:crossBetween val="between"/>
      </c:valAx>
    </c:plotArea>
    <c:legend>
      <c:legendPos val="t"/>
      <c:overlay val="0"/>
    </c:legend>
    <c:plotVisOnly val="1"/>
    <c:dispBlanksAs val="gap"/>
    <c:showDLblsOverMax val="0"/>
  </c:chart>
  <c:txPr>
    <a:bodyPr/>
    <a:lstStyle/>
    <a:p>
      <a:pPr>
        <a:defRPr sz="18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11"/>
          <c:y val="4.7349561681006382E-2"/>
          <c:w val="0.65251594752342446"/>
          <c:h val="0.94791548215089316"/>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11"/>
            <c:invertIfNegative val="0"/>
            <c:bubble3D val="0"/>
            <c:spPr>
              <a:solidFill>
                <a:schemeClr val="bg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Niger 2012</c:v>
                </c:pt>
                <c:pt idx="1">
                  <c:v>Nigéria 2013</c:v>
                </c:pt>
                <c:pt idx="2">
                  <c:v>Guinée 2012</c:v>
                </c:pt>
                <c:pt idx="3">
                  <c:v>Sierra Leone 2013</c:v>
                </c:pt>
                <c:pt idx="4">
                  <c:v>Mali 2012-13</c:v>
                </c:pt>
                <c:pt idx="5">
                  <c:v>Côte d'Ivoire 2011-2012</c:v>
                </c:pt>
                <c:pt idx="6">
                  <c:v>Gambie 2013</c:v>
                </c:pt>
                <c:pt idx="7">
                  <c:v>Burkina Faso 2010</c:v>
                </c:pt>
                <c:pt idx="8">
                  <c:v>Ghana 2014</c:v>
                </c:pt>
                <c:pt idx="9">
                  <c:v>Togo 2013-2014</c:v>
                </c:pt>
                <c:pt idx="10">
                  <c:v>Libéria 2016</c:v>
                </c:pt>
                <c:pt idx="11">
                  <c:v>Sénégal 2017</c:v>
                </c:pt>
                <c:pt idx="12">
                  <c:v>Bénin 2011-2012</c:v>
                </c:pt>
              </c:strCache>
            </c:strRef>
          </c:cat>
          <c:val>
            <c:numRef>
              <c:f>Sheet1!$B$2:$B$14</c:f>
              <c:numCache>
                <c:formatCode>General</c:formatCode>
                <c:ptCount val="13"/>
                <c:pt idx="0" formatCode="0.0">
                  <c:v>30</c:v>
                </c:pt>
                <c:pt idx="1">
                  <c:v>36</c:v>
                </c:pt>
                <c:pt idx="2">
                  <c:v>40</c:v>
                </c:pt>
                <c:pt idx="3">
                  <c:v>54</c:v>
                </c:pt>
                <c:pt idx="4">
                  <c:v>55</c:v>
                </c:pt>
                <c:pt idx="5" formatCode="0.0">
                  <c:v>57</c:v>
                </c:pt>
                <c:pt idx="6" formatCode="0.0">
                  <c:v>63</c:v>
                </c:pt>
                <c:pt idx="7" formatCode="0.0">
                  <c:v>66</c:v>
                </c:pt>
                <c:pt idx="8">
                  <c:v>73</c:v>
                </c:pt>
                <c:pt idx="9">
                  <c:v>73</c:v>
                </c:pt>
                <c:pt idx="10">
                  <c:v>76</c:v>
                </c:pt>
                <c:pt idx="11" formatCode="0.0">
                  <c:v>78</c:v>
                </c:pt>
                <c:pt idx="12">
                  <c:v>87</c:v>
                </c:pt>
              </c:numCache>
            </c:numRef>
          </c:val>
        </c:ser>
        <c:dLbls>
          <c:showLegendKey val="0"/>
          <c:showVal val="0"/>
          <c:showCatName val="0"/>
          <c:showSerName val="0"/>
          <c:showPercent val="0"/>
          <c:showBubbleSize val="0"/>
        </c:dLbls>
        <c:gapWidth val="100"/>
        <c:overlap val="-25"/>
        <c:axId val="492013656"/>
        <c:axId val="492014048"/>
      </c:barChart>
      <c:catAx>
        <c:axId val="492013656"/>
        <c:scaling>
          <c:orientation val="minMax"/>
        </c:scaling>
        <c:delete val="0"/>
        <c:axPos val="l"/>
        <c:numFmt formatCode="General" sourceLinked="0"/>
        <c:majorTickMark val="none"/>
        <c:minorTickMark val="none"/>
        <c:tickLblPos val="nextTo"/>
        <c:crossAx val="492014048"/>
        <c:crosses val="autoZero"/>
        <c:auto val="1"/>
        <c:lblAlgn val="ctr"/>
        <c:lblOffset val="100"/>
        <c:noMultiLvlLbl val="0"/>
      </c:catAx>
      <c:valAx>
        <c:axId val="492014048"/>
        <c:scaling>
          <c:orientation val="minMax"/>
        </c:scaling>
        <c:delete val="1"/>
        <c:axPos val="b"/>
        <c:numFmt formatCode="0.0" sourceLinked="1"/>
        <c:majorTickMark val="none"/>
        <c:minorTickMark val="none"/>
        <c:tickLblPos val="none"/>
        <c:crossAx val="492013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tx2"/>
              </a:solidFill>
            </c:spPr>
          </c:dPt>
          <c:dPt>
            <c:idx val="1"/>
            <c:bubble3D val="0"/>
            <c:spPr>
              <a:solidFill>
                <a:schemeClr val="bg2"/>
              </a:solidFill>
            </c:spPr>
          </c:dPt>
          <c:dPt>
            <c:idx val="2"/>
            <c:bubble3D val="0"/>
            <c:spPr>
              <a:solidFill>
                <a:schemeClr val="accent1"/>
              </a:solidFill>
            </c:spPr>
          </c:dPt>
          <c:dPt>
            <c:idx val="4"/>
            <c:bubble3D val="0"/>
            <c:spPr>
              <a:solidFill>
                <a:schemeClr val="accent6"/>
              </a:solidFill>
            </c:spPr>
          </c:dPt>
          <c:dPt>
            <c:idx val="5"/>
            <c:bubble3D val="0"/>
            <c:spPr>
              <a:solidFill>
                <a:schemeClr val="tx1">
                  <a:lumMod val="65000"/>
                  <a:lumOff val="35000"/>
                </a:schemeClr>
              </a:solidFill>
            </c:spPr>
          </c:dPt>
          <c:dLbls>
            <c:dLbl>
              <c:idx val="1"/>
              <c:delete val="1"/>
              <c:extLst>
                <c:ext xmlns:c15="http://schemas.microsoft.com/office/drawing/2012/chart" uri="{CE6537A1-D6FC-4f65-9D91-7224C49458BB}"/>
              </c:extLst>
            </c:dLbl>
            <c:dLbl>
              <c:idx val="3"/>
              <c:layout>
                <c:manualLayout>
                  <c:x val="1.4114557415546741E-2"/>
                  <c:y val="9.2026885306229766E-3"/>
                </c:manualLayout>
              </c:layout>
              <c:tx>
                <c:rich>
                  <a:bodyPr/>
                  <a:lstStyle/>
                  <a:p>
                    <a:fld id="{3C9EF083-9D07-4250-ACC0-6F4A98797615}" type="CATEGORYNAME">
                      <a:rPr lang="en-US" b="1">
                        <a:solidFill>
                          <a:schemeClr val="tx1"/>
                        </a:solidFill>
                      </a:rPr>
                      <a:pPr/>
                      <a:t>[CATEGORY NAME]</a:t>
                    </a:fld>
                    <a:r>
                      <a:rPr lang="en-US" b="1" baseline="0" dirty="0">
                        <a:solidFill>
                          <a:schemeClr val="tx1"/>
                        </a:solidFill>
                      </a:rPr>
                      <a:t>
</a:t>
                    </a:r>
                    <a:fld id="{03DD0099-3647-4437-8922-D63AC933B47B}" type="PERCENTAGE">
                      <a:rPr lang="en-US" b="1" baseline="0">
                        <a:solidFill>
                          <a:schemeClr val="tx1"/>
                        </a:solidFill>
                      </a:rPr>
                      <a:pPr/>
                      <a:t>[PERCENTAGE]</a:t>
                    </a:fld>
                    <a:endParaRPr lang="en-US" b="1" baseline="0" dirty="0">
                      <a:solidFill>
                        <a:schemeClr val="tx1"/>
                      </a:solidFill>
                    </a:endParaRPr>
                  </a:p>
                </c:rich>
              </c:tx>
              <c:dLblPos val="bestFit"/>
              <c:showLegendKey val="0"/>
              <c:showVal val="0"/>
              <c:showCatName val="1"/>
              <c:showSerName val="0"/>
              <c:showPercent val="1"/>
              <c:showBubbleSize val="0"/>
              <c:extLst>
                <c:ext xmlns:c15="http://schemas.microsoft.com/office/drawing/2012/chart" uri="{CE6537A1-D6FC-4f65-9D91-7224C49458BB}">
                  <c15:layout>
                    <c:manualLayout>
                      <c:w val="0.33830829805388596"/>
                      <c:h val="0.20351777029178253"/>
                    </c:manualLayout>
                  </c15:layout>
                  <c15:dlblFieldTable/>
                  <c15:showDataLabelsRange val="0"/>
                </c:ext>
              </c:extLst>
            </c:dLbl>
            <c:dLbl>
              <c:idx val="4"/>
              <c:layout>
                <c:manualLayout>
                  <c:x val="0.13232397577075067"/>
                  <c:y val="0.17268174448999729"/>
                </c:manualLayout>
              </c:layout>
              <c:dLblPos val="bestFit"/>
              <c:showLegendKey val="0"/>
              <c:showVal val="0"/>
              <c:showCatName val="1"/>
              <c:showSerName val="0"/>
              <c:showPercent val="1"/>
              <c:showBubbleSize val="0"/>
              <c:extLst>
                <c:ext xmlns:c15="http://schemas.microsoft.com/office/drawing/2012/chart" uri="{CE6537A1-D6FC-4f65-9D91-7224C49458BB}">
                  <c15:layout>
                    <c:manualLayout>
                      <c:w val="0.23244911743728539"/>
                      <c:h val="0.15474078402350408"/>
                    </c:manualLayout>
                  </c15:layout>
                </c:ext>
              </c:extLst>
            </c:dLbl>
            <c:spPr>
              <a:noFill/>
              <a:ln>
                <a:noFill/>
              </a:ln>
              <a:effectLst/>
            </c:spPr>
            <c:txPr>
              <a:bodyPr wrap="square" lIns="38100" tIns="19050" rIns="38100" bIns="19050" anchor="ctr">
                <a:spAutoFit/>
              </a:bodyPr>
              <a:lstStyle/>
              <a:p>
                <a:pPr>
                  <a:defRPr b="1">
                    <a:solidFill>
                      <a:schemeClr val="tx1"/>
                    </a:solidFill>
                  </a:defRPr>
                </a:pPr>
                <a:endParaRPr lang="en-US"/>
              </a:p>
            </c:txPr>
            <c:dLblPos val="bestFit"/>
            <c:showLegendKey val="0"/>
            <c:showVal val="0"/>
            <c:showCatName val="1"/>
            <c:showSerName val="0"/>
            <c:showPercent val="1"/>
            <c:showBubbleSize val="0"/>
            <c:showLeaderLines val="1"/>
            <c:extLst>
              <c:ext xmlns:c15="http://schemas.microsoft.com/office/drawing/2012/chart" uri="{CE6537A1-D6FC-4f65-9D91-7224C49458BB}"/>
            </c:extLst>
          </c:dLbls>
          <c:cat>
            <c:strRef>
              <c:f>Sheet1!$A$2:$A$6</c:f>
              <c:strCache>
                <c:ptCount val="5"/>
                <c:pt idx="0">
                  <c:v>Médecin</c:v>
                </c:pt>
                <c:pt idx="1">
                  <c:v>Sage-femme</c:v>
                </c:pt>
                <c:pt idx="2">
                  <c:v>Infirmier</c:v>
                </c:pt>
                <c:pt idx="3">
                  <c:v>Matrone/accoucheuse traditionnelle</c:v>
                </c:pt>
                <c:pt idx="4">
                  <c:v>Parents/Autre/ Personne</c:v>
                </c:pt>
              </c:strCache>
            </c:strRef>
          </c:cat>
          <c:val>
            <c:numRef>
              <c:f>Sheet1!$B$2:$B$6</c:f>
              <c:numCache>
                <c:formatCode>General</c:formatCode>
                <c:ptCount val="5"/>
                <c:pt idx="0">
                  <c:v>6</c:v>
                </c:pt>
                <c:pt idx="1">
                  <c:v>59</c:v>
                </c:pt>
                <c:pt idx="2">
                  <c:v>4</c:v>
                </c:pt>
                <c:pt idx="3">
                  <c:v>19</c:v>
                </c:pt>
                <c:pt idx="4">
                  <c:v>13</c:v>
                </c:pt>
              </c:numCache>
            </c:numRef>
          </c:val>
        </c:ser>
        <c:dLbls>
          <c:showLegendKey val="0"/>
          <c:showVal val="1"/>
          <c:showCatName val="0"/>
          <c:showSerName val="0"/>
          <c:showPercent val="0"/>
          <c:showBubbleSize val="0"/>
          <c:showLeaderLines val="1"/>
        </c:dLbls>
        <c:firstSliceAng val="0"/>
      </c:pieChart>
    </c:plotArea>
    <c:plotVisOnly val="1"/>
    <c:dispBlanksAs val="zero"/>
    <c:showDLblsOverMax val="0"/>
  </c:chart>
  <c:txPr>
    <a:bodyPr/>
    <a:lstStyle/>
    <a:p>
      <a:pPr>
        <a:defRPr sz="1800"/>
      </a:pPr>
      <a:endParaRPr lang="en-US"/>
    </a:p>
  </c:txPr>
  <c:externalData r:id="rId1">
    <c:autoUpdate val="0"/>
  </c:externalData>
  <c:userShapes r:id="rId2"/>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c:spPr>
          <c:invertIfNegative val="0"/>
          <c:dPt>
            <c:idx val="0"/>
            <c:invertIfNegative val="0"/>
            <c:bubble3D val="0"/>
            <c:spPr>
              <a:solidFill>
                <a:schemeClr val="bg2"/>
              </a:solidFill>
            </c:spPr>
          </c:dPt>
          <c:dPt>
            <c:idx val="1"/>
            <c:invertIfNegative val="0"/>
            <c:bubble3D val="0"/>
            <c:spPr>
              <a:solidFill>
                <a:schemeClr val="accent4"/>
              </a:solidFill>
            </c:spPr>
          </c:dPt>
          <c:dPt>
            <c:idx val="2"/>
            <c:invertIfNegative val="0"/>
            <c:bubble3D val="0"/>
            <c:spPr>
              <a:solidFill>
                <a:schemeClr val="accent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Sénégal</c:v>
                </c:pt>
                <c:pt idx="1">
                  <c:v>Urbain </c:v>
                </c:pt>
                <c:pt idx="2">
                  <c:v>Rural</c:v>
                </c:pt>
              </c:strCache>
            </c:strRef>
          </c:cat>
          <c:val>
            <c:numRef>
              <c:f>Sheet1!$B$2:$B$4</c:f>
              <c:numCache>
                <c:formatCode>General</c:formatCode>
                <c:ptCount val="3"/>
                <c:pt idx="0">
                  <c:v>63</c:v>
                </c:pt>
                <c:pt idx="1">
                  <c:v>90</c:v>
                </c:pt>
                <c:pt idx="2">
                  <c:v>35</c:v>
                </c:pt>
              </c:numCache>
            </c:numRef>
          </c:val>
        </c:ser>
        <c:dLbls>
          <c:showLegendKey val="0"/>
          <c:showVal val="1"/>
          <c:showCatName val="0"/>
          <c:showSerName val="0"/>
          <c:showPercent val="0"/>
          <c:showBubbleSize val="0"/>
        </c:dLbls>
        <c:gapWidth val="70"/>
        <c:axId val="444169656"/>
        <c:axId val="444170048"/>
      </c:barChart>
      <c:catAx>
        <c:axId val="444169656"/>
        <c:scaling>
          <c:orientation val="minMax"/>
        </c:scaling>
        <c:delete val="0"/>
        <c:axPos val="b"/>
        <c:numFmt formatCode="General" sourceLinked="0"/>
        <c:majorTickMark val="none"/>
        <c:minorTickMark val="none"/>
        <c:tickLblPos val="nextTo"/>
        <c:crossAx val="444170048"/>
        <c:crosses val="autoZero"/>
        <c:auto val="1"/>
        <c:lblAlgn val="ctr"/>
        <c:lblOffset val="100"/>
        <c:noMultiLvlLbl val="0"/>
      </c:catAx>
      <c:valAx>
        <c:axId val="444170048"/>
        <c:scaling>
          <c:orientation val="minMax"/>
          <c:max val="100"/>
        </c:scaling>
        <c:delete val="1"/>
        <c:axPos val="l"/>
        <c:numFmt formatCode="General" sourceLinked="1"/>
        <c:majorTickMark val="out"/>
        <c:minorTickMark val="none"/>
        <c:tickLblPos val="none"/>
        <c:crossAx val="444169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3611111111111117E-2"/>
          <c:y val="4.7619047619047623E-2"/>
          <c:w val="0.96944444444444466"/>
          <c:h val="0.65230174353205861"/>
        </c:manualLayout>
      </c:layout>
      <c:barChart>
        <c:barDir val="col"/>
        <c:grouping val="clustered"/>
        <c:varyColors val="0"/>
        <c:ser>
          <c:idx val="0"/>
          <c:order val="0"/>
          <c:tx>
            <c:strRef>
              <c:f>Sheet1!$B$1</c:f>
              <c:strCache>
                <c:ptCount val="1"/>
                <c:pt idx="0">
                  <c:v>Series 1</c:v>
                </c:pt>
              </c:strCache>
            </c:strRef>
          </c:tx>
          <c:spPr>
            <a:solidFill>
              <a:schemeClr val="tx2"/>
            </a:solidFill>
          </c:spPr>
          <c:invertIfNegative val="0"/>
          <c:dPt>
            <c:idx val="3"/>
            <c:invertIfNegative val="0"/>
            <c:bubble3D val="0"/>
            <c:spPr>
              <a:solidFill>
                <a:schemeClr val="bg2"/>
              </a:solidFill>
            </c:spPr>
          </c:dPt>
          <c:dPt>
            <c:idx val="4"/>
            <c:invertIfNegative val="0"/>
            <c:bubble3D val="0"/>
            <c:spPr>
              <a:solidFill>
                <a:schemeClr val="bg2">
                  <a:lumMod val="50000"/>
                </a:schemeClr>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Soins prenatals (CPN)</c:v>
                </c:pt>
                <c:pt idx="1">
                  <c:v>Services d’accouchement normal</c:v>
                </c:pt>
                <c:pt idx="2">
                  <c:v>Césariennes</c:v>
                </c:pt>
                <c:pt idx="3">
                  <c:v>CPN et services d’accouchement normal</c:v>
                </c:pt>
              </c:strCache>
            </c:strRef>
          </c:cat>
          <c:val>
            <c:numRef>
              <c:f>Sheet1!$B$2:$B$5</c:f>
              <c:numCache>
                <c:formatCode>General</c:formatCode>
                <c:ptCount val="4"/>
                <c:pt idx="0">
                  <c:v>86</c:v>
                </c:pt>
                <c:pt idx="1">
                  <c:v>75</c:v>
                </c:pt>
                <c:pt idx="2">
                  <c:v>3</c:v>
                </c:pt>
                <c:pt idx="3">
                  <c:v>75</c:v>
                </c:pt>
              </c:numCache>
            </c:numRef>
          </c:val>
        </c:ser>
        <c:dLbls>
          <c:showLegendKey val="0"/>
          <c:showVal val="1"/>
          <c:showCatName val="0"/>
          <c:showSerName val="0"/>
          <c:showPercent val="0"/>
          <c:showBubbleSize val="0"/>
        </c:dLbls>
        <c:gapWidth val="150"/>
        <c:overlap val="-25"/>
        <c:axId val="492012872"/>
        <c:axId val="492014832"/>
      </c:barChart>
      <c:catAx>
        <c:axId val="492012872"/>
        <c:scaling>
          <c:orientation val="minMax"/>
        </c:scaling>
        <c:delete val="0"/>
        <c:axPos val="b"/>
        <c:numFmt formatCode="General" sourceLinked="0"/>
        <c:majorTickMark val="none"/>
        <c:minorTickMark val="none"/>
        <c:tickLblPos val="nextTo"/>
        <c:txPr>
          <a:bodyPr/>
          <a:lstStyle/>
          <a:p>
            <a:pPr>
              <a:defRPr sz="1600"/>
            </a:pPr>
            <a:endParaRPr lang="en-US"/>
          </a:p>
        </c:txPr>
        <c:crossAx val="492014832"/>
        <c:crosses val="autoZero"/>
        <c:auto val="1"/>
        <c:lblAlgn val="ctr"/>
        <c:lblOffset val="100"/>
        <c:noMultiLvlLbl val="0"/>
      </c:catAx>
      <c:valAx>
        <c:axId val="492014832"/>
        <c:scaling>
          <c:orientation val="minMax"/>
          <c:max val="100"/>
        </c:scaling>
        <c:delete val="1"/>
        <c:axPos val="l"/>
        <c:numFmt formatCode="General" sourceLinked="1"/>
        <c:majorTickMark val="out"/>
        <c:minorTickMark val="none"/>
        <c:tickLblPos val="none"/>
        <c:crossAx val="49201287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6.3299868766404158E-2"/>
          <c:y val="5.2083344929736958E-2"/>
          <c:w val="0.96944444444444466"/>
          <c:h val="0.79928350924613722"/>
        </c:manualLayout>
      </c:layout>
      <c:barChart>
        <c:barDir val="col"/>
        <c:grouping val="clustered"/>
        <c:varyColors val="0"/>
        <c:ser>
          <c:idx val="0"/>
          <c:order val="0"/>
          <c:tx>
            <c:strRef>
              <c:f>Sheet1!$B$1</c:f>
              <c:strCache>
                <c:ptCount val="1"/>
                <c:pt idx="0">
                  <c:v>Series 1</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Un tensiomètre</c:v>
                </c:pt>
                <c:pt idx="1">
                  <c:v>Un stéthoscope</c:v>
                </c:pt>
                <c:pt idx="2">
                  <c:v>Une balance pour adultes</c:v>
                </c:pt>
                <c:pt idx="3">
                  <c:v>Un stéthoscope fœtal</c:v>
                </c:pt>
              </c:strCache>
            </c:strRef>
          </c:cat>
          <c:val>
            <c:numRef>
              <c:f>Sheet1!$B$2:$B$5</c:f>
              <c:numCache>
                <c:formatCode>General</c:formatCode>
                <c:ptCount val="4"/>
                <c:pt idx="0">
                  <c:v>98</c:v>
                </c:pt>
                <c:pt idx="1">
                  <c:v>92</c:v>
                </c:pt>
                <c:pt idx="2">
                  <c:v>99</c:v>
                </c:pt>
                <c:pt idx="3">
                  <c:v>100</c:v>
                </c:pt>
              </c:numCache>
            </c:numRef>
          </c:val>
        </c:ser>
        <c:dLbls>
          <c:showLegendKey val="0"/>
          <c:showVal val="1"/>
          <c:showCatName val="0"/>
          <c:showSerName val="0"/>
          <c:showPercent val="0"/>
          <c:showBubbleSize val="0"/>
        </c:dLbls>
        <c:gapWidth val="150"/>
        <c:overlap val="-25"/>
        <c:axId val="492016008"/>
        <c:axId val="492016400"/>
      </c:barChart>
      <c:catAx>
        <c:axId val="492016008"/>
        <c:scaling>
          <c:orientation val="minMax"/>
        </c:scaling>
        <c:delete val="0"/>
        <c:axPos val="b"/>
        <c:numFmt formatCode="General" sourceLinked="0"/>
        <c:majorTickMark val="none"/>
        <c:minorTickMark val="none"/>
        <c:tickLblPos val="nextTo"/>
        <c:txPr>
          <a:bodyPr/>
          <a:lstStyle/>
          <a:p>
            <a:pPr>
              <a:defRPr sz="1600"/>
            </a:pPr>
            <a:endParaRPr lang="en-US"/>
          </a:p>
        </c:txPr>
        <c:crossAx val="492016400"/>
        <c:crosses val="autoZero"/>
        <c:auto val="1"/>
        <c:lblAlgn val="ctr"/>
        <c:lblOffset val="100"/>
        <c:noMultiLvlLbl val="0"/>
      </c:catAx>
      <c:valAx>
        <c:axId val="492016400"/>
        <c:scaling>
          <c:orientation val="minMax"/>
          <c:max val="100"/>
          <c:min val="0"/>
        </c:scaling>
        <c:delete val="1"/>
        <c:axPos val="l"/>
        <c:numFmt formatCode="General" sourceLinked="1"/>
        <c:majorTickMark val="out"/>
        <c:minorTickMark val="none"/>
        <c:tickLblPos val="none"/>
        <c:crossAx val="49201600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5.2083333333333377E-2"/>
          <c:w val="0.96944444444444466"/>
          <c:h val="0.70141752788713896"/>
        </c:manualLayout>
      </c:layout>
      <c:barChart>
        <c:barDir val="col"/>
        <c:grouping val="clustered"/>
        <c:varyColors val="0"/>
        <c:ser>
          <c:idx val="0"/>
          <c:order val="0"/>
          <c:tx>
            <c:strRef>
              <c:f>Sheet1!$B$1</c:f>
              <c:strCache>
                <c:ptCount val="1"/>
                <c:pt idx="0">
                  <c:v>Series 1</c:v>
                </c:pt>
              </c:strCache>
            </c:strRef>
          </c:tx>
          <c:spPr>
            <a:solidFill>
              <a:schemeClr val="accent1"/>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Hémoglobine</c:v>
                </c:pt>
                <c:pt idx="1">
                  <c:v>Protéinurie</c:v>
                </c:pt>
                <c:pt idx="2">
                  <c:v>Glucosurie</c:v>
                </c:pt>
                <c:pt idx="3">
                  <c:v>Groupe sanguin et facteur rhésus</c:v>
                </c:pt>
                <c:pt idx="4">
                  <c:v>Syphilis</c:v>
                </c:pt>
                <c:pt idx="5">
                  <c:v>VIH</c:v>
                </c:pt>
              </c:strCache>
            </c:strRef>
          </c:cat>
          <c:val>
            <c:numRef>
              <c:f>Sheet1!$B$2:$B$7</c:f>
              <c:numCache>
                <c:formatCode>General</c:formatCode>
                <c:ptCount val="6"/>
                <c:pt idx="0">
                  <c:v>10</c:v>
                </c:pt>
                <c:pt idx="1">
                  <c:v>91</c:v>
                </c:pt>
                <c:pt idx="2">
                  <c:v>90</c:v>
                </c:pt>
                <c:pt idx="3">
                  <c:v>2</c:v>
                </c:pt>
                <c:pt idx="4">
                  <c:v>23</c:v>
                </c:pt>
                <c:pt idx="5">
                  <c:v>81</c:v>
                </c:pt>
              </c:numCache>
            </c:numRef>
          </c:val>
        </c:ser>
        <c:dLbls>
          <c:showLegendKey val="0"/>
          <c:showVal val="1"/>
          <c:showCatName val="0"/>
          <c:showSerName val="0"/>
          <c:showPercent val="0"/>
          <c:showBubbleSize val="0"/>
        </c:dLbls>
        <c:gapWidth val="150"/>
        <c:overlap val="-25"/>
        <c:axId val="492017184"/>
        <c:axId val="492017576"/>
      </c:barChart>
      <c:catAx>
        <c:axId val="492017184"/>
        <c:scaling>
          <c:orientation val="minMax"/>
        </c:scaling>
        <c:delete val="0"/>
        <c:axPos val="b"/>
        <c:numFmt formatCode="General" sourceLinked="0"/>
        <c:majorTickMark val="none"/>
        <c:minorTickMark val="none"/>
        <c:tickLblPos val="nextTo"/>
        <c:txPr>
          <a:bodyPr/>
          <a:lstStyle/>
          <a:p>
            <a:pPr>
              <a:defRPr sz="1800"/>
            </a:pPr>
            <a:endParaRPr lang="en-US"/>
          </a:p>
        </c:txPr>
        <c:crossAx val="492017576"/>
        <c:crosses val="autoZero"/>
        <c:auto val="1"/>
        <c:lblAlgn val="ctr"/>
        <c:lblOffset val="100"/>
        <c:noMultiLvlLbl val="0"/>
      </c:catAx>
      <c:valAx>
        <c:axId val="492017576"/>
        <c:scaling>
          <c:orientation val="minMax"/>
          <c:max val="100"/>
        </c:scaling>
        <c:delete val="1"/>
        <c:axPos val="l"/>
        <c:numFmt formatCode="General" sourceLinked="1"/>
        <c:majorTickMark val="out"/>
        <c:minorTickMark val="none"/>
        <c:tickLblPos val="none"/>
        <c:crossAx val="4920171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Sheet1!$A$2</c:f>
              <c:strCache>
                <c:ptCount val="1"/>
                <c:pt idx="0">
                  <c:v>Hôpitaux</c:v>
                </c:pt>
              </c:strCache>
            </c:strRef>
          </c:tx>
          <c:spPr>
            <a:solidFill>
              <a:schemeClr val="accent6"/>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Comprimés du fer</c:v>
                </c:pt>
                <c:pt idx="1">
                  <c:v>Comprimés d’acide folique</c:v>
                </c:pt>
                <c:pt idx="2">
                  <c:v>Comprimés
combinés (fer +
acide folique)</c:v>
                </c:pt>
                <c:pt idx="3">
                  <c:v>Vaccin antitétanique</c:v>
                </c:pt>
              </c:strCache>
            </c:strRef>
          </c:cat>
          <c:val>
            <c:numRef>
              <c:f>Sheet1!$B$2:$E$2</c:f>
              <c:numCache>
                <c:formatCode>General</c:formatCode>
                <c:ptCount val="4"/>
                <c:pt idx="0">
                  <c:v>71</c:v>
                </c:pt>
                <c:pt idx="1">
                  <c:v>70</c:v>
                </c:pt>
                <c:pt idx="2">
                  <c:v>71</c:v>
                </c:pt>
                <c:pt idx="3">
                  <c:v>93</c:v>
                </c:pt>
              </c:numCache>
            </c:numRef>
          </c:val>
        </c:ser>
        <c:dLbls>
          <c:showLegendKey val="0"/>
          <c:showVal val="1"/>
          <c:showCatName val="0"/>
          <c:showSerName val="0"/>
          <c:showPercent val="0"/>
          <c:showBubbleSize val="0"/>
        </c:dLbls>
        <c:gapWidth val="150"/>
        <c:axId val="492012480"/>
        <c:axId val="492017968"/>
      </c:barChart>
      <c:catAx>
        <c:axId val="492012480"/>
        <c:scaling>
          <c:orientation val="minMax"/>
        </c:scaling>
        <c:delete val="0"/>
        <c:axPos val="b"/>
        <c:numFmt formatCode="General" sourceLinked="0"/>
        <c:majorTickMark val="none"/>
        <c:minorTickMark val="none"/>
        <c:tickLblPos val="nextTo"/>
        <c:crossAx val="492017968"/>
        <c:crosses val="autoZero"/>
        <c:auto val="1"/>
        <c:lblAlgn val="ctr"/>
        <c:lblOffset val="100"/>
        <c:noMultiLvlLbl val="0"/>
      </c:catAx>
      <c:valAx>
        <c:axId val="492017968"/>
        <c:scaling>
          <c:orientation val="minMax"/>
          <c:max val="100"/>
        </c:scaling>
        <c:delete val="1"/>
        <c:axPos val="l"/>
        <c:numFmt formatCode="General" sourceLinked="1"/>
        <c:majorTickMark val="out"/>
        <c:minorTickMark val="none"/>
        <c:tickLblPos val="none"/>
        <c:crossAx val="4920124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53816429997532356"/>
          <c:y val="2.9622124440327309E-2"/>
          <c:w val="0.23893274558628896"/>
          <c:h val="0.94607843137254921"/>
        </c:manualLayout>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Traitement du paludisme au cours de la grossesse</c:v>
                </c:pt>
                <c:pt idx="1">
                  <c:v>Infections sexuellement transmissibles</c:v>
                </c:pt>
                <c:pt idx="2">
                  <c:v>Planification familiale
</c:v>
                </c:pt>
                <c:pt idx="3">
                  <c:v>Prise en charge des complications 
de la grossesse</c:v>
                </c:pt>
                <c:pt idx="4">
                  <c:v>Dépistage des complications de la grossesse</c:v>
                </c:pt>
                <c:pt idx="5">
                  <c:v>Conseil aux 
femmes enceintes</c:v>
                </c:pt>
              </c:strCache>
            </c:strRef>
          </c:cat>
          <c:val>
            <c:numRef>
              <c:f>Sheet1!$B$2:$G$2</c:f>
              <c:numCache>
                <c:formatCode>General</c:formatCode>
                <c:ptCount val="6"/>
                <c:pt idx="0">
                  <c:v>54</c:v>
                </c:pt>
                <c:pt idx="1">
                  <c:v>22</c:v>
                </c:pt>
                <c:pt idx="2">
                  <c:v>76</c:v>
                </c:pt>
                <c:pt idx="3">
                  <c:v>24</c:v>
                </c:pt>
                <c:pt idx="4">
                  <c:v>27</c:v>
                </c:pt>
                <c:pt idx="5">
                  <c:v>28</c:v>
                </c:pt>
              </c:numCache>
            </c:numRef>
          </c:val>
        </c:ser>
        <c:ser>
          <c:idx val="1"/>
          <c:order val="1"/>
          <c:tx>
            <c:strRef>
              <c:f>Sheet1!$A$3</c:f>
              <c:strCache>
                <c:ptCount val="1"/>
                <c:pt idx="0">
                  <c:v>À n'importe quel moment</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Traitement du paludisme au cours de la grossesse</c:v>
                </c:pt>
                <c:pt idx="1">
                  <c:v>Infections sexuellement transmissibles</c:v>
                </c:pt>
                <c:pt idx="2">
                  <c:v>Planification familiale
</c:v>
                </c:pt>
                <c:pt idx="3">
                  <c:v>Prise en charge des complications 
de la grossesse</c:v>
                </c:pt>
                <c:pt idx="4">
                  <c:v>Dépistage des complications de la grossesse</c:v>
                </c:pt>
                <c:pt idx="5">
                  <c:v>Conseil aux 
femmes enceintes</c:v>
                </c:pt>
              </c:strCache>
            </c:strRef>
          </c:cat>
          <c:val>
            <c:numRef>
              <c:f>Sheet1!$B$3:$G$3</c:f>
              <c:numCache>
                <c:formatCode>General</c:formatCode>
                <c:ptCount val="6"/>
                <c:pt idx="0">
                  <c:v>84</c:v>
                </c:pt>
                <c:pt idx="1">
                  <c:v>56</c:v>
                </c:pt>
                <c:pt idx="2">
                  <c:v>78</c:v>
                </c:pt>
                <c:pt idx="3">
                  <c:v>56</c:v>
                </c:pt>
                <c:pt idx="4">
                  <c:v>64</c:v>
                </c:pt>
                <c:pt idx="5">
                  <c:v>64</c:v>
                </c:pt>
              </c:numCache>
            </c:numRef>
          </c:val>
        </c:ser>
        <c:dLbls>
          <c:showLegendKey val="0"/>
          <c:showVal val="1"/>
          <c:showCatName val="0"/>
          <c:showSerName val="0"/>
          <c:showPercent val="0"/>
          <c:showBubbleSize val="0"/>
        </c:dLbls>
        <c:gapWidth val="95"/>
        <c:axId val="492019144"/>
        <c:axId val="492019536"/>
      </c:barChart>
      <c:catAx>
        <c:axId val="492019144"/>
        <c:scaling>
          <c:orientation val="minMax"/>
        </c:scaling>
        <c:delete val="0"/>
        <c:axPos val="l"/>
        <c:numFmt formatCode="General" sourceLinked="0"/>
        <c:majorTickMark val="none"/>
        <c:minorTickMark val="none"/>
        <c:tickLblPos val="nextTo"/>
        <c:crossAx val="492019536"/>
        <c:crosses val="autoZero"/>
        <c:auto val="1"/>
        <c:lblAlgn val="ctr"/>
        <c:lblOffset val="100"/>
        <c:noMultiLvlLbl val="0"/>
      </c:catAx>
      <c:valAx>
        <c:axId val="492019536"/>
        <c:scaling>
          <c:orientation val="minMax"/>
        </c:scaling>
        <c:delete val="1"/>
        <c:axPos val="b"/>
        <c:numFmt formatCode="General" sourceLinked="1"/>
        <c:majorTickMark val="out"/>
        <c:minorTickMark val="none"/>
        <c:tickLblPos val="none"/>
        <c:crossAx val="492019144"/>
        <c:crosses val="autoZero"/>
        <c:crossBetween val="between"/>
      </c:valAx>
    </c:plotArea>
    <c:legend>
      <c:legendPos val="r"/>
      <c:layout>
        <c:manualLayout>
          <c:xMode val="edge"/>
          <c:yMode val="edge"/>
          <c:x val="0.7258149942795612"/>
          <c:y val="0.17998541848935556"/>
          <c:w val="0.2741850057204388"/>
          <c:h val="0.33338145231846017"/>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3020833333333343"/>
          <c:w val="0.96944444444444466"/>
          <c:h val="0.48787586122047277"/>
        </c:manualLayout>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2"/>
            <c:invertIfNegative val="0"/>
            <c:bubble3D val="0"/>
            <c:spPr>
              <a:solidFill>
                <a:schemeClr val="bg2"/>
              </a:solidFill>
            </c:spPr>
          </c:dPt>
          <c:dPt>
            <c:idx val="3"/>
            <c:invertIfNegative val="0"/>
            <c:bubble3D val="0"/>
            <c:spPr>
              <a:solidFill>
                <a:schemeClr val="bg2"/>
              </a:solidFill>
            </c:spPr>
          </c:dPt>
          <c:dPt>
            <c:idx val="4"/>
            <c:invertIfNegative val="0"/>
            <c:bubble3D val="0"/>
            <c:spPr>
              <a:solidFill>
                <a:schemeClr val="accent3"/>
              </a:solidFill>
            </c:spPr>
          </c:dPt>
          <c:dPt>
            <c:idx val="5"/>
            <c:invertIfNegative val="0"/>
            <c:bubble3D val="0"/>
            <c:spPr>
              <a:solidFill>
                <a:schemeClr val="accent3"/>
              </a:solidFill>
            </c:spPr>
          </c:dPt>
          <c:dPt>
            <c:idx val="6"/>
            <c:invertIfNegative val="0"/>
            <c:bubble3D val="0"/>
            <c:spPr>
              <a:solidFill>
                <a:schemeClr val="accent3"/>
              </a:solidFill>
            </c:spPr>
          </c:dPt>
          <c:dPt>
            <c:idx val="7"/>
            <c:invertIfNegative val="0"/>
            <c:bubble3D val="0"/>
            <c:spPr>
              <a:solidFill>
                <a:schemeClr val="bg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Dépistage 
du VIH pour femmes enceintes</c:v>
                </c:pt>
                <c:pt idx="1">
                  <c:v>Prophylaxie aux ARV pour les femmes VIH+</c:v>
                </c:pt>
                <c:pt idx="2">
                  <c:v>Dépistage 
du VIH pour enfants nés des mères VIH+</c:v>
                </c:pt>
                <c:pt idx="3">
                  <c:v>Prophylaxie aux ARV pour les enfants nés des mères VIH+</c:v>
                </c:pt>
                <c:pt idx="4">
                  <c:v>Conseil pour l'allaitement des nouveau-nés et nourrissons</c:v>
                </c:pt>
                <c:pt idx="5">
                  <c:v>Conseil nutritionnel pour les femmes VIH+ et leurs enfants</c:v>
                </c:pt>
                <c:pt idx="6">
                  <c:v>Conseil sur la planification familiale aux femmes VIH+</c:v>
                </c:pt>
              </c:strCache>
            </c:strRef>
          </c:cat>
          <c:val>
            <c:numRef>
              <c:f>Sheet1!$B$2:$B$8</c:f>
              <c:numCache>
                <c:formatCode>General</c:formatCode>
                <c:ptCount val="7"/>
                <c:pt idx="0">
                  <c:v>100</c:v>
                </c:pt>
                <c:pt idx="1">
                  <c:v>15</c:v>
                </c:pt>
                <c:pt idx="2">
                  <c:v>8</c:v>
                </c:pt>
                <c:pt idx="3">
                  <c:v>13</c:v>
                </c:pt>
                <c:pt idx="4">
                  <c:v>35</c:v>
                </c:pt>
                <c:pt idx="5">
                  <c:v>35</c:v>
                </c:pt>
                <c:pt idx="6">
                  <c:v>35</c:v>
                </c:pt>
              </c:numCache>
            </c:numRef>
          </c:val>
        </c:ser>
        <c:dLbls>
          <c:showLegendKey val="0"/>
          <c:showVal val="1"/>
          <c:showCatName val="0"/>
          <c:showSerName val="0"/>
          <c:showPercent val="0"/>
          <c:showBubbleSize val="0"/>
        </c:dLbls>
        <c:gapWidth val="150"/>
        <c:overlap val="-25"/>
        <c:axId val="492020320"/>
        <c:axId val="492020712"/>
      </c:barChart>
      <c:catAx>
        <c:axId val="492020320"/>
        <c:scaling>
          <c:orientation val="minMax"/>
        </c:scaling>
        <c:delete val="0"/>
        <c:axPos val="b"/>
        <c:numFmt formatCode="General" sourceLinked="0"/>
        <c:majorTickMark val="none"/>
        <c:minorTickMark val="none"/>
        <c:tickLblPos val="nextTo"/>
        <c:txPr>
          <a:bodyPr/>
          <a:lstStyle/>
          <a:p>
            <a:pPr>
              <a:defRPr sz="1400"/>
            </a:pPr>
            <a:endParaRPr lang="en-US"/>
          </a:p>
        </c:txPr>
        <c:crossAx val="492020712"/>
        <c:crosses val="autoZero"/>
        <c:auto val="1"/>
        <c:lblAlgn val="ctr"/>
        <c:lblOffset val="100"/>
        <c:noMultiLvlLbl val="0"/>
      </c:catAx>
      <c:valAx>
        <c:axId val="492020712"/>
        <c:scaling>
          <c:orientation val="minMax"/>
          <c:max val="100"/>
        </c:scaling>
        <c:delete val="1"/>
        <c:axPos val="l"/>
        <c:numFmt formatCode="General" sourceLinked="1"/>
        <c:majorTickMark val="out"/>
        <c:minorTickMark val="none"/>
        <c:tickLblPos val="none"/>
        <c:crossAx val="4920203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4430929418706383"/>
          <c:y val="4.5807701437569813E-2"/>
          <c:w val="0.43500787401574831"/>
          <c:h val="0.94270833333333381"/>
        </c:manualLayout>
      </c:layout>
      <c:barChart>
        <c:barDir val="bar"/>
        <c:grouping val="clustered"/>
        <c:varyColors val="0"/>
        <c:ser>
          <c:idx val="0"/>
          <c:order val="0"/>
          <c:tx>
            <c:strRef>
              <c:f>Sheet1!$B$1</c:f>
              <c:strCache>
                <c:ptCount val="1"/>
                <c:pt idx="0">
                  <c:v>Series 1</c:v>
                </c:pt>
              </c:strCache>
            </c:strRef>
          </c:tx>
          <c:spPr>
            <a:solidFill>
              <a:schemeClr val="accent4"/>
            </a:solidFill>
          </c:spPr>
          <c:invertIfNegative val="0"/>
          <c:dPt>
            <c:idx val="0"/>
            <c:invertIfNegative val="0"/>
            <c:bubble3D val="0"/>
            <c:spPr>
              <a:solidFill>
                <a:schemeClr val="accent2"/>
              </a:solidFill>
            </c:spPr>
          </c:dPt>
          <c:dPt>
            <c:idx val="1"/>
            <c:invertIfNegative val="0"/>
            <c:bubble3D val="0"/>
            <c:spPr>
              <a:solidFill>
                <a:schemeClr val="accent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Sheet1!$A$2:$A$10</c:f>
              <c:strCache>
                <c:ptCount val="9"/>
                <c:pt idx="0">
                  <c:v>Transport d'urgence</c:v>
                </c:pt>
                <c:pt idx="1">
                  <c:v>Ventouse obstétricale</c:v>
                </c:pt>
                <c:pt idx="2">
                  <c:v>Lampe d'examen</c:v>
                </c:pt>
                <c:pt idx="3">
                  <c:v>Aspirateur manuel ou 
Kit D&amp;C</c:v>
                </c:pt>
                <c:pt idx="4">
                  <c:v>Aspirateur cathéter</c:v>
                </c:pt>
                <c:pt idx="5">
                  <c:v>Ballon et masque respiratoire </c:v>
                </c:pt>
                <c:pt idx="6">
                  <c:v>Partogramme</c:v>
                </c:pt>
                <c:pt idx="7">
                  <c:v>Gants</c:v>
                </c:pt>
                <c:pt idx="8">
                  <c:v>Boîte d’accouchement</c:v>
                </c:pt>
              </c:strCache>
            </c:strRef>
          </c:cat>
          <c:val>
            <c:numRef>
              <c:f>Sheet1!$B$2:$B$10</c:f>
              <c:numCache>
                <c:formatCode>General</c:formatCode>
                <c:ptCount val="9"/>
                <c:pt idx="0">
                  <c:v>63</c:v>
                </c:pt>
                <c:pt idx="1">
                  <c:v>5</c:v>
                </c:pt>
                <c:pt idx="2">
                  <c:v>49</c:v>
                </c:pt>
                <c:pt idx="3">
                  <c:v>60</c:v>
                </c:pt>
                <c:pt idx="4">
                  <c:v>61</c:v>
                </c:pt>
                <c:pt idx="5">
                  <c:v>86</c:v>
                </c:pt>
                <c:pt idx="6">
                  <c:v>94</c:v>
                </c:pt>
                <c:pt idx="7">
                  <c:v>98</c:v>
                </c:pt>
                <c:pt idx="8">
                  <c:v>98</c:v>
                </c:pt>
              </c:numCache>
            </c:numRef>
          </c:val>
        </c:ser>
        <c:dLbls>
          <c:showLegendKey val="0"/>
          <c:showVal val="1"/>
          <c:showCatName val="0"/>
          <c:showSerName val="0"/>
          <c:showPercent val="0"/>
          <c:showBubbleSize val="0"/>
        </c:dLbls>
        <c:gapWidth val="150"/>
        <c:overlap val="-25"/>
        <c:axId val="492021496"/>
        <c:axId val="492021888"/>
      </c:barChart>
      <c:catAx>
        <c:axId val="492021496"/>
        <c:scaling>
          <c:orientation val="minMax"/>
        </c:scaling>
        <c:delete val="0"/>
        <c:axPos val="l"/>
        <c:numFmt formatCode="General" sourceLinked="0"/>
        <c:majorTickMark val="none"/>
        <c:minorTickMark val="none"/>
        <c:tickLblPos val="nextTo"/>
        <c:txPr>
          <a:bodyPr/>
          <a:lstStyle/>
          <a:p>
            <a:pPr>
              <a:defRPr sz="1600"/>
            </a:pPr>
            <a:endParaRPr lang="en-US"/>
          </a:p>
        </c:txPr>
        <c:crossAx val="492021888"/>
        <c:crosses val="autoZero"/>
        <c:auto val="1"/>
        <c:lblAlgn val="ctr"/>
        <c:lblOffset val="100"/>
        <c:noMultiLvlLbl val="0"/>
      </c:catAx>
      <c:valAx>
        <c:axId val="492021888"/>
        <c:scaling>
          <c:orientation val="minMax"/>
          <c:max val="100"/>
        </c:scaling>
        <c:delete val="1"/>
        <c:axPos val="b"/>
        <c:numFmt formatCode="General" sourceLinked="1"/>
        <c:majorTickMark val="none"/>
        <c:minorTickMark val="none"/>
        <c:tickLblPos val="none"/>
        <c:crossAx val="4920214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9.206826193970076E-2"/>
          <c:w val="0.96944444444444466"/>
          <c:h val="0.7894260641811901"/>
        </c:manualLayout>
      </c:layout>
      <c:barChart>
        <c:barDir val="col"/>
        <c:grouping val="clustered"/>
        <c:varyColors val="0"/>
        <c:ser>
          <c:idx val="0"/>
          <c:order val="0"/>
          <c:tx>
            <c:strRef>
              <c:f>Sheet1!$B$1</c:f>
              <c:strCache>
                <c:ptCount val="1"/>
                <c:pt idx="0">
                  <c:v>Series 1</c:v>
                </c:pt>
              </c:strCache>
            </c:strRef>
          </c:tx>
          <c:spPr>
            <a:solidFill>
              <a:schemeClr val="accent6"/>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Antibiotique injectable</c:v>
                </c:pt>
                <c:pt idx="1">
                  <c:v>Utérotonique injectable (ocytocine)</c:v>
                </c:pt>
                <c:pt idx="2">
                  <c:v>Sulfate de magnésium injectable</c:v>
                </c:pt>
                <c:pt idx="3">
                  <c:v>Diazépam injectable</c:v>
                </c:pt>
                <c:pt idx="4">
                  <c:v>Désinfectant de la peau</c:v>
                </c:pt>
                <c:pt idx="5">
                  <c:v>Fluides intraveineux avec set de perfusion</c:v>
                </c:pt>
              </c:strCache>
            </c:strRef>
          </c:cat>
          <c:val>
            <c:numRef>
              <c:f>Sheet1!$B$2:$B$7</c:f>
              <c:numCache>
                <c:formatCode>General</c:formatCode>
                <c:ptCount val="6"/>
                <c:pt idx="0">
                  <c:v>72</c:v>
                </c:pt>
                <c:pt idx="1">
                  <c:v>78</c:v>
                </c:pt>
                <c:pt idx="2">
                  <c:v>72</c:v>
                </c:pt>
                <c:pt idx="3">
                  <c:v>79</c:v>
                </c:pt>
                <c:pt idx="4">
                  <c:v>94</c:v>
                </c:pt>
                <c:pt idx="5">
                  <c:v>76</c:v>
                </c:pt>
              </c:numCache>
            </c:numRef>
          </c:val>
        </c:ser>
        <c:dLbls>
          <c:showLegendKey val="0"/>
          <c:showVal val="1"/>
          <c:showCatName val="0"/>
          <c:showSerName val="0"/>
          <c:showPercent val="0"/>
          <c:showBubbleSize val="0"/>
        </c:dLbls>
        <c:gapWidth val="150"/>
        <c:overlap val="-25"/>
        <c:axId val="492022280"/>
        <c:axId val="492023064"/>
      </c:barChart>
      <c:catAx>
        <c:axId val="492022280"/>
        <c:scaling>
          <c:orientation val="minMax"/>
        </c:scaling>
        <c:delete val="0"/>
        <c:axPos val="b"/>
        <c:numFmt formatCode="General" sourceLinked="0"/>
        <c:majorTickMark val="none"/>
        <c:minorTickMark val="none"/>
        <c:tickLblPos val="nextTo"/>
        <c:txPr>
          <a:bodyPr/>
          <a:lstStyle/>
          <a:p>
            <a:pPr>
              <a:defRPr sz="1400"/>
            </a:pPr>
            <a:endParaRPr lang="en-US"/>
          </a:p>
        </c:txPr>
        <c:crossAx val="492023064"/>
        <c:crosses val="autoZero"/>
        <c:auto val="1"/>
        <c:lblAlgn val="ctr"/>
        <c:lblOffset val="100"/>
        <c:noMultiLvlLbl val="0"/>
      </c:catAx>
      <c:valAx>
        <c:axId val="492023064"/>
        <c:scaling>
          <c:orientation val="minMax"/>
          <c:max val="100"/>
        </c:scaling>
        <c:delete val="1"/>
        <c:axPos val="l"/>
        <c:numFmt formatCode="General" sourceLinked="1"/>
        <c:majorTickMark val="out"/>
        <c:minorTickMark val="none"/>
        <c:tickLblPos val="none"/>
        <c:crossAx val="49202228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Réanimation 
néonatale</c:v>
                </c:pt>
                <c:pt idx="1">
                  <c:v>Soins 
post-avortement</c:v>
                </c:pt>
                <c:pt idx="2">
                  <c:v>Soins obstétricaux d'urgence/ compétences essentielles
</c:v>
                </c:pt>
                <c:pt idx="3">
                  <c:v>Gestion active de la troisième phase de l'accouchement</c:v>
                </c:pt>
                <c:pt idx="4">
                  <c:v>Soins de routine pour le travail et l'accouchement</c:v>
                </c:pt>
                <c:pt idx="5">
                  <c:v>PCIGA</c:v>
                </c:pt>
              </c:strCache>
            </c:strRef>
          </c:cat>
          <c:val>
            <c:numRef>
              <c:f>Sheet1!$B$2:$G$2</c:f>
              <c:numCache>
                <c:formatCode>General</c:formatCode>
                <c:ptCount val="6"/>
                <c:pt idx="0">
                  <c:v>31</c:v>
                </c:pt>
                <c:pt idx="1">
                  <c:v>16</c:v>
                </c:pt>
                <c:pt idx="2">
                  <c:v>15</c:v>
                </c:pt>
                <c:pt idx="3">
                  <c:v>24</c:v>
                </c:pt>
                <c:pt idx="4">
                  <c:v>26</c:v>
                </c:pt>
                <c:pt idx="5">
                  <c:v>22</c:v>
                </c:pt>
              </c:numCache>
            </c:numRef>
          </c:val>
        </c:ser>
        <c:ser>
          <c:idx val="1"/>
          <c:order val="1"/>
          <c:tx>
            <c:strRef>
              <c:f>Sheet1!$A$3</c:f>
              <c:strCache>
                <c:ptCount val="1"/>
                <c:pt idx="0">
                  <c:v>À n'importe quel moment</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Réanimation 
néonatale</c:v>
                </c:pt>
                <c:pt idx="1">
                  <c:v>Soins 
post-avortement</c:v>
                </c:pt>
                <c:pt idx="2">
                  <c:v>Soins obstétricaux d'urgence/ compétences essentielles
</c:v>
                </c:pt>
                <c:pt idx="3">
                  <c:v>Gestion active de la troisième phase de l'accouchement</c:v>
                </c:pt>
                <c:pt idx="4">
                  <c:v>Soins de routine pour le travail et l'accouchement</c:v>
                </c:pt>
                <c:pt idx="5">
                  <c:v>PCIGA</c:v>
                </c:pt>
              </c:strCache>
            </c:strRef>
          </c:cat>
          <c:val>
            <c:numRef>
              <c:f>Sheet1!$B$3:$G$3</c:f>
              <c:numCache>
                <c:formatCode>General</c:formatCode>
                <c:ptCount val="6"/>
                <c:pt idx="0">
                  <c:v>63</c:v>
                </c:pt>
                <c:pt idx="1">
                  <c:v>36</c:v>
                </c:pt>
                <c:pt idx="2">
                  <c:v>29</c:v>
                </c:pt>
                <c:pt idx="3">
                  <c:v>59</c:v>
                </c:pt>
                <c:pt idx="4">
                  <c:v>63</c:v>
                </c:pt>
                <c:pt idx="5">
                  <c:v>54</c:v>
                </c:pt>
              </c:numCache>
            </c:numRef>
          </c:val>
        </c:ser>
        <c:dLbls>
          <c:showLegendKey val="0"/>
          <c:showVal val="1"/>
          <c:showCatName val="0"/>
          <c:showSerName val="0"/>
          <c:showPercent val="0"/>
          <c:showBubbleSize val="0"/>
        </c:dLbls>
        <c:gapWidth val="95"/>
        <c:axId val="492024240"/>
        <c:axId val="492024632"/>
      </c:barChart>
      <c:catAx>
        <c:axId val="492024240"/>
        <c:scaling>
          <c:orientation val="minMax"/>
        </c:scaling>
        <c:delete val="0"/>
        <c:axPos val="l"/>
        <c:numFmt formatCode="General" sourceLinked="0"/>
        <c:majorTickMark val="none"/>
        <c:minorTickMark val="none"/>
        <c:tickLblPos val="nextTo"/>
        <c:crossAx val="492024632"/>
        <c:crosses val="autoZero"/>
        <c:auto val="1"/>
        <c:lblAlgn val="ctr"/>
        <c:lblOffset val="100"/>
        <c:noMultiLvlLbl val="0"/>
      </c:catAx>
      <c:valAx>
        <c:axId val="492024632"/>
        <c:scaling>
          <c:orientation val="minMax"/>
        </c:scaling>
        <c:delete val="1"/>
        <c:axPos val="b"/>
        <c:numFmt formatCode="General" sourceLinked="1"/>
        <c:majorTickMark val="out"/>
        <c:minorTickMark val="none"/>
        <c:tickLblPos val="none"/>
        <c:crossAx val="492024240"/>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39209603607241411"/>
          <c:y val="0"/>
          <c:w val="0.31520043968862876"/>
          <c:h val="0.9408602150537636"/>
        </c:manualLayout>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Technique de kangourou pour les 
bébés de faible poids 
à la naissance </c:v>
                </c:pt>
                <c:pt idx="1">
                  <c:v>Ligature stérile 
et soins du cordon
</c:v>
                </c:pt>
                <c:pt idx="2">
                  <c:v>Soins 
thermiques</c:v>
                </c:pt>
                <c:pt idx="3">
                  <c:v>Gestion des 
infections du nouveau-né</c:v>
                </c:pt>
                <c:pt idx="4">
                  <c:v>Allaitement 
précoce et exclusif</c:v>
                </c:pt>
              </c:strCache>
            </c:strRef>
          </c:cat>
          <c:val>
            <c:numRef>
              <c:f>Sheet1!$B$2:$F$2</c:f>
              <c:numCache>
                <c:formatCode>General</c:formatCode>
                <c:ptCount val="5"/>
                <c:pt idx="0">
                  <c:v>24</c:v>
                </c:pt>
                <c:pt idx="1">
                  <c:v>32</c:v>
                </c:pt>
                <c:pt idx="2">
                  <c:v>31</c:v>
                </c:pt>
                <c:pt idx="3">
                  <c:v>28</c:v>
                </c:pt>
                <c:pt idx="4">
                  <c:v>35</c:v>
                </c:pt>
              </c:numCache>
            </c:numRef>
          </c:val>
        </c:ser>
        <c:ser>
          <c:idx val="1"/>
          <c:order val="1"/>
          <c:tx>
            <c:strRef>
              <c:f>Sheet1!$A$3</c:f>
              <c:strCache>
                <c:ptCount val="1"/>
                <c:pt idx="0">
                  <c:v>À n'importe quel moment</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Sheet1!$B$1:$F$1</c:f>
              <c:strCache>
                <c:ptCount val="5"/>
                <c:pt idx="0">
                  <c:v>Technique de kangourou pour les 
bébés de faible poids 
à la naissance </c:v>
                </c:pt>
                <c:pt idx="1">
                  <c:v>Ligature stérile 
et soins du cordon
</c:v>
                </c:pt>
                <c:pt idx="2">
                  <c:v>Soins 
thermiques</c:v>
                </c:pt>
                <c:pt idx="3">
                  <c:v>Gestion des 
infections du nouveau-né</c:v>
                </c:pt>
                <c:pt idx="4">
                  <c:v>Allaitement 
précoce et exclusif</c:v>
                </c:pt>
              </c:strCache>
            </c:strRef>
          </c:cat>
          <c:val>
            <c:numRef>
              <c:f>Sheet1!$B$3:$F$3</c:f>
              <c:numCache>
                <c:formatCode>General</c:formatCode>
                <c:ptCount val="5"/>
                <c:pt idx="0">
                  <c:v>49</c:v>
                </c:pt>
                <c:pt idx="1">
                  <c:v>66</c:v>
                </c:pt>
                <c:pt idx="2">
                  <c:v>66</c:v>
                </c:pt>
                <c:pt idx="3">
                  <c:v>53</c:v>
                </c:pt>
                <c:pt idx="4">
                  <c:v>69</c:v>
                </c:pt>
              </c:numCache>
            </c:numRef>
          </c:val>
        </c:ser>
        <c:dLbls>
          <c:showLegendKey val="0"/>
          <c:showVal val="1"/>
          <c:showCatName val="0"/>
          <c:showSerName val="0"/>
          <c:showPercent val="0"/>
          <c:showBubbleSize val="0"/>
        </c:dLbls>
        <c:gapWidth val="95"/>
        <c:axId val="492025416"/>
        <c:axId val="492025808"/>
      </c:barChart>
      <c:catAx>
        <c:axId val="492025416"/>
        <c:scaling>
          <c:orientation val="minMax"/>
        </c:scaling>
        <c:delete val="0"/>
        <c:axPos val="l"/>
        <c:numFmt formatCode="General" sourceLinked="0"/>
        <c:majorTickMark val="none"/>
        <c:minorTickMark val="none"/>
        <c:tickLblPos val="nextTo"/>
        <c:crossAx val="492025808"/>
        <c:crosses val="autoZero"/>
        <c:auto val="1"/>
        <c:lblAlgn val="ctr"/>
        <c:lblOffset val="100"/>
        <c:noMultiLvlLbl val="0"/>
      </c:catAx>
      <c:valAx>
        <c:axId val="492025808"/>
        <c:scaling>
          <c:orientation val="minMax"/>
        </c:scaling>
        <c:delete val="1"/>
        <c:axPos val="b"/>
        <c:numFmt formatCode="General" sourceLinked="1"/>
        <c:majorTickMark val="out"/>
        <c:minorTickMark val="none"/>
        <c:tickLblPos val="none"/>
        <c:crossAx val="492025416"/>
        <c:crosses val="autoZero"/>
        <c:crossBetween val="between"/>
      </c:valAx>
    </c:plotArea>
    <c:legend>
      <c:legendPos val="r"/>
      <c:layout>
        <c:manualLayout>
          <c:xMode val="edge"/>
          <c:yMode val="edge"/>
          <c:x val="0.72449737532808411"/>
          <c:y val="0.22712259757852843"/>
          <c:w val="0.26980468066491692"/>
          <c:h val="0.40059351452036229"/>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002999193782071E-2"/>
          <c:y val="4.7471301770662756E-2"/>
          <c:w val="0.95994001612436275"/>
          <c:h val="0.83425487056226066"/>
        </c:manualLayout>
      </c:layout>
      <c:barChart>
        <c:barDir val="col"/>
        <c:grouping val="clustered"/>
        <c:varyColors val="0"/>
        <c:ser>
          <c:idx val="0"/>
          <c:order val="0"/>
          <c:tx>
            <c:strRef>
              <c:f>Sheet1!$B$1</c:f>
              <c:strCache>
                <c:ptCount val="1"/>
                <c:pt idx="0">
                  <c:v>Series 1</c:v>
                </c:pt>
              </c:strCache>
            </c:strRef>
          </c:tx>
          <c:spPr>
            <a:solidFill>
              <a:schemeClr val="accent6"/>
            </a:solidFill>
          </c:spPr>
          <c:invertIfNegative val="0"/>
          <c:dLbls>
            <c:spPr>
              <a:noFill/>
              <a:ln>
                <a:noFill/>
              </a:ln>
              <a:effectLst/>
            </c:spPr>
            <c:txPr>
              <a:bodyPr wrap="square" lIns="38100" tIns="19050" rIns="38100" bIns="19050" anchor="ctr">
                <a:spAutoFit/>
              </a:bodyPr>
              <a:lstStyle/>
              <a:p>
                <a:pPr>
                  <a:defRPr b="1">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Le plus bas</c:v>
                </c:pt>
                <c:pt idx="1">
                  <c:v>Second </c:v>
                </c:pt>
                <c:pt idx="2">
                  <c:v>Moyen</c:v>
                </c:pt>
                <c:pt idx="3">
                  <c:v>Quatrième</c:v>
                </c:pt>
                <c:pt idx="4">
                  <c:v>Le plus élevé</c:v>
                </c:pt>
              </c:strCache>
            </c:strRef>
          </c:cat>
          <c:val>
            <c:numRef>
              <c:f>Sheet1!$B$2:$B$6</c:f>
              <c:numCache>
                <c:formatCode>0</c:formatCode>
                <c:ptCount val="5"/>
                <c:pt idx="0">
                  <c:v>35</c:v>
                </c:pt>
                <c:pt idx="1">
                  <c:v>29</c:v>
                </c:pt>
                <c:pt idx="2">
                  <c:v>17</c:v>
                </c:pt>
                <c:pt idx="3">
                  <c:v>14</c:v>
                </c:pt>
                <c:pt idx="4">
                  <c:v>17</c:v>
                </c:pt>
              </c:numCache>
            </c:numRef>
          </c:val>
        </c:ser>
        <c:dLbls>
          <c:dLblPos val="outEnd"/>
          <c:showLegendKey val="0"/>
          <c:showVal val="1"/>
          <c:showCatName val="0"/>
          <c:showSerName val="0"/>
          <c:showPercent val="0"/>
          <c:showBubbleSize val="0"/>
        </c:dLbls>
        <c:gapWidth val="75"/>
        <c:overlap val="-25"/>
        <c:axId val="445545488"/>
        <c:axId val="445545880"/>
      </c:barChart>
      <c:catAx>
        <c:axId val="445545488"/>
        <c:scaling>
          <c:orientation val="minMax"/>
        </c:scaling>
        <c:delete val="0"/>
        <c:axPos val="b"/>
        <c:numFmt formatCode="General" sourceLinked="1"/>
        <c:majorTickMark val="none"/>
        <c:minorTickMark val="none"/>
        <c:tickLblPos val="nextTo"/>
        <c:txPr>
          <a:bodyPr/>
          <a:lstStyle/>
          <a:p>
            <a:pPr>
              <a:defRPr sz="1801"/>
            </a:pPr>
            <a:endParaRPr lang="en-US"/>
          </a:p>
        </c:txPr>
        <c:crossAx val="445545880"/>
        <c:crosses val="autoZero"/>
        <c:auto val="1"/>
        <c:lblAlgn val="ctr"/>
        <c:lblOffset val="100"/>
        <c:noMultiLvlLbl val="0"/>
      </c:catAx>
      <c:valAx>
        <c:axId val="445545880"/>
        <c:scaling>
          <c:orientation val="minMax"/>
          <c:max val="100"/>
        </c:scaling>
        <c:delete val="1"/>
        <c:axPos val="l"/>
        <c:numFmt formatCode="0" sourceLinked="1"/>
        <c:majorTickMark val="out"/>
        <c:minorTickMark val="none"/>
        <c:tickLblPos val="nextTo"/>
        <c:crossAx val="445545488"/>
        <c:crosses val="autoZero"/>
        <c:crossBetween val="between"/>
      </c:valAx>
      <c:spPr>
        <a:noFill/>
        <a:ln w="25414">
          <a:noFill/>
        </a:ln>
      </c:spPr>
    </c:plotArea>
    <c:plotVisOnly val="1"/>
    <c:dispBlanksAs val="gap"/>
    <c:showDLblsOverMax val="0"/>
  </c:chart>
  <c:txPr>
    <a:bodyPr/>
    <a:lstStyle/>
    <a:p>
      <a:pPr>
        <a:defRPr sz="1802"/>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0133010882708582E-2"/>
          <c:w val="0.96616035172886816"/>
          <c:h val="0.7270816631596988"/>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Mortalité néonatale</c:v>
                </c:pt>
                <c:pt idx="1">
                  <c:v>Mortalité        post-néonatale</c:v>
                </c:pt>
                <c:pt idx="2">
                  <c:v>Mortalité infantile</c:v>
                </c:pt>
                <c:pt idx="3">
                  <c:v>Mortalité      juvénile</c:v>
                </c:pt>
                <c:pt idx="4">
                  <c:v>Mortalité      infanto-juvénile</c:v>
                </c:pt>
              </c:strCache>
            </c:strRef>
          </c:cat>
          <c:val>
            <c:numRef>
              <c:f>Sheet1!$B$2:$B$6</c:f>
              <c:numCache>
                <c:formatCode>General</c:formatCode>
                <c:ptCount val="5"/>
                <c:pt idx="0">
                  <c:v>28</c:v>
                </c:pt>
                <c:pt idx="1">
                  <c:v>13</c:v>
                </c:pt>
                <c:pt idx="2">
                  <c:v>42</c:v>
                </c:pt>
                <c:pt idx="3">
                  <c:v>15</c:v>
                </c:pt>
                <c:pt idx="4">
                  <c:v>56</c:v>
                </c:pt>
              </c:numCache>
            </c:numRef>
          </c:val>
        </c:ser>
        <c:dLbls>
          <c:dLblPos val="outEnd"/>
          <c:showLegendKey val="0"/>
          <c:showVal val="1"/>
          <c:showCatName val="0"/>
          <c:showSerName val="0"/>
          <c:showPercent val="0"/>
          <c:showBubbleSize val="0"/>
        </c:dLbls>
        <c:gapWidth val="100"/>
        <c:axId val="492026200"/>
        <c:axId val="494603752"/>
      </c:barChart>
      <c:catAx>
        <c:axId val="4920262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94603752"/>
        <c:crosses val="autoZero"/>
        <c:auto val="1"/>
        <c:lblAlgn val="ctr"/>
        <c:lblOffset val="100"/>
        <c:noMultiLvlLbl val="0"/>
      </c:catAx>
      <c:valAx>
        <c:axId val="494603752"/>
        <c:scaling>
          <c:orientation val="minMax"/>
          <c:max val="100"/>
          <c:min val="0"/>
        </c:scaling>
        <c:delete val="1"/>
        <c:axPos val="l"/>
        <c:numFmt formatCode="General" sourceLinked="1"/>
        <c:majorTickMark val="out"/>
        <c:minorTickMark val="none"/>
        <c:tickLblPos val="nextTo"/>
        <c:crossAx val="4920262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9480048367593698E-2"/>
          <c:w val="0.96616035172886816"/>
          <c:h val="0.78028601624313287"/>
        </c:manualLayout>
      </c:layout>
      <c:barChart>
        <c:barDir val="col"/>
        <c:grouping val="clustered"/>
        <c:varyColors val="0"/>
        <c:ser>
          <c:idx val="0"/>
          <c:order val="0"/>
          <c:tx>
            <c:strRef>
              <c:f>Sheet1!$B$1</c:f>
              <c:strCache>
                <c:ptCount val="1"/>
                <c:pt idx="0">
                  <c:v>Mortalité infantile</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Aucun </c:v>
                </c:pt>
                <c:pt idx="1">
                  <c:v>Primaire</c:v>
                </c:pt>
                <c:pt idx="2">
                  <c:v>Moyen/secondaire ou plus</c:v>
                </c:pt>
              </c:strCache>
            </c:strRef>
          </c:cat>
          <c:val>
            <c:numRef>
              <c:f>Sheet1!$B$2:$B$4</c:f>
              <c:numCache>
                <c:formatCode>0</c:formatCode>
                <c:ptCount val="3"/>
                <c:pt idx="0">
                  <c:v>49</c:v>
                </c:pt>
                <c:pt idx="1">
                  <c:v>32</c:v>
                </c:pt>
                <c:pt idx="2">
                  <c:v>28</c:v>
                </c:pt>
              </c:numCache>
            </c:numRef>
          </c:val>
        </c:ser>
        <c:ser>
          <c:idx val="1"/>
          <c:order val="1"/>
          <c:tx>
            <c:strRef>
              <c:f>Sheet1!$C$1</c:f>
              <c:strCache>
                <c:ptCount val="1"/>
                <c:pt idx="0">
                  <c:v>Mortalité infanto-juvénile</c:v>
                </c:pt>
              </c:strCache>
            </c:strRef>
          </c:tx>
          <c:spPr>
            <a:solidFill>
              <a:srgbClr val="F38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Aucun </c:v>
                </c:pt>
                <c:pt idx="1">
                  <c:v>Primaire</c:v>
                </c:pt>
                <c:pt idx="2">
                  <c:v>Moyen/secondaire ou plus</c:v>
                </c:pt>
              </c:strCache>
            </c:strRef>
          </c:cat>
          <c:val>
            <c:numRef>
              <c:f>Sheet1!$C$2:$C$4</c:f>
              <c:numCache>
                <c:formatCode>0</c:formatCode>
                <c:ptCount val="3"/>
                <c:pt idx="0">
                  <c:v>71</c:v>
                </c:pt>
                <c:pt idx="1">
                  <c:v>38</c:v>
                </c:pt>
                <c:pt idx="2">
                  <c:v>34</c:v>
                </c:pt>
              </c:numCache>
            </c:numRef>
          </c:val>
        </c:ser>
        <c:dLbls>
          <c:dLblPos val="outEnd"/>
          <c:showLegendKey val="0"/>
          <c:showVal val="1"/>
          <c:showCatName val="0"/>
          <c:showSerName val="0"/>
          <c:showPercent val="0"/>
          <c:showBubbleSize val="0"/>
        </c:dLbls>
        <c:gapWidth val="200"/>
        <c:axId val="494604144"/>
        <c:axId val="494604536"/>
      </c:barChart>
      <c:catAx>
        <c:axId val="494604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94604536"/>
        <c:crosses val="autoZero"/>
        <c:auto val="1"/>
        <c:lblAlgn val="ctr"/>
        <c:lblOffset val="100"/>
        <c:noMultiLvlLbl val="0"/>
      </c:catAx>
      <c:valAx>
        <c:axId val="494604536"/>
        <c:scaling>
          <c:orientation val="minMax"/>
          <c:max val="100"/>
        </c:scaling>
        <c:delete val="1"/>
        <c:axPos val="l"/>
        <c:numFmt formatCode="0" sourceLinked="1"/>
        <c:majorTickMark val="out"/>
        <c:minorTickMark val="none"/>
        <c:tickLblPos val="nextTo"/>
        <c:crossAx val="49460414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385057471264367E-2"/>
          <c:y val="4.9607590034852198E-2"/>
          <c:w val="0.93429292929292929"/>
          <c:h val="0.86166739574219886"/>
        </c:manualLayout>
      </c:layout>
      <c:scatterChart>
        <c:scatterStyle val="lineMarker"/>
        <c:varyColors val="0"/>
        <c:ser>
          <c:idx val="0"/>
          <c:order val="0"/>
          <c:tx>
            <c:strRef>
              <c:f>'8.1 Tendances'!$C$8</c:f>
              <c:strCache>
                <c:ptCount val="1"/>
                <c:pt idx="0">
                  <c:v>value u5</c:v>
                </c:pt>
              </c:strCache>
            </c:strRef>
          </c:tx>
          <c:dPt>
            <c:idx val="1"/>
            <c:bubble3D val="0"/>
            <c:extLst xmlns:c16r2="http://schemas.microsoft.com/office/drawing/2015/06/chart">
              <c:ext xmlns:c16="http://schemas.microsoft.com/office/drawing/2014/chart" uri="{C3380CC4-5D6E-409C-BE32-E72D297353CC}">
                <c16:uniqueId val="{00000001-FD8D-43E8-840D-17C9A4FD14D0}"/>
              </c:ext>
            </c:extLst>
          </c:dPt>
          <c:errBars>
            <c:errDir val="y"/>
            <c:errBarType val="both"/>
            <c:errValType val="cust"/>
            <c:noEndCap val="0"/>
            <c:plus>
              <c:numRef>
                <c:f>'8.1 Tendances'!$G$9:$G$16</c:f>
                <c:numCache>
                  <c:formatCode>General</c:formatCode>
                  <c:ptCount val="8"/>
                  <c:pt idx="0">
                    <c:v>11</c:v>
                  </c:pt>
                  <c:pt idx="1">
                    <c:v>11</c:v>
                  </c:pt>
                  <c:pt idx="2">
                    <c:v>6</c:v>
                  </c:pt>
                  <c:pt idx="3">
                    <c:v>9</c:v>
                  </c:pt>
                  <c:pt idx="4">
                    <c:v>10</c:v>
                  </c:pt>
                  <c:pt idx="5">
                    <c:v>9</c:v>
                  </c:pt>
                  <c:pt idx="6">
                    <c:v>7</c:v>
                  </c:pt>
                  <c:pt idx="7">
                    <c:v>5</c:v>
                  </c:pt>
                </c:numCache>
              </c:numRef>
            </c:plus>
            <c:minus>
              <c:numRef>
                <c:f>'8.1 Tendances'!$F$9:$F$16</c:f>
                <c:numCache>
                  <c:formatCode>General</c:formatCode>
                  <c:ptCount val="8"/>
                  <c:pt idx="0">
                    <c:v>10</c:v>
                  </c:pt>
                  <c:pt idx="1">
                    <c:v>11</c:v>
                  </c:pt>
                  <c:pt idx="2">
                    <c:v>7</c:v>
                  </c:pt>
                  <c:pt idx="3">
                    <c:v>9</c:v>
                  </c:pt>
                  <c:pt idx="4">
                    <c:v>9</c:v>
                  </c:pt>
                  <c:pt idx="5">
                    <c:v>8</c:v>
                  </c:pt>
                  <c:pt idx="6">
                    <c:v>8</c:v>
                  </c:pt>
                  <c:pt idx="7">
                    <c:v>6</c:v>
                  </c:pt>
                </c:numCache>
              </c:numRef>
            </c:minus>
          </c:errBars>
          <c:xVal>
            <c:numRef>
              <c:f>'8.1 Tendances'!$B$9:$B$16</c:f>
              <c:numCache>
                <c:formatCode>@</c:formatCode>
                <c:ptCount val="8"/>
                <c:pt idx="0">
                  <c:v>1997.5</c:v>
                </c:pt>
                <c:pt idx="1">
                  <c:v>2005.5</c:v>
                </c:pt>
                <c:pt idx="2">
                  <c:v>2011</c:v>
                </c:pt>
                <c:pt idx="3">
                  <c:v>2013</c:v>
                </c:pt>
                <c:pt idx="4">
                  <c:v>2014.5</c:v>
                </c:pt>
                <c:pt idx="5">
                  <c:v>2015.5</c:v>
                </c:pt>
                <c:pt idx="6">
                  <c:v>2016.5</c:v>
                </c:pt>
                <c:pt idx="7">
                  <c:v>2017.5</c:v>
                </c:pt>
              </c:numCache>
            </c:numRef>
          </c:xVal>
          <c:yVal>
            <c:numRef>
              <c:f>'8.1 Tendances'!$C$9:$C$16</c:f>
              <c:numCache>
                <c:formatCode>General</c:formatCode>
                <c:ptCount val="8"/>
                <c:pt idx="0">
                  <c:v>139</c:v>
                </c:pt>
                <c:pt idx="1">
                  <c:v>121</c:v>
                </c:pt>
                <c:pt idx="2">
                  <c:v>72</c:v>
                </c:pt>
                <c:pt idx="3">
                  <c:v>65</c:v>
                </c:pt>
                <c:pt idx="4">
                  <c:v>54</c:v>
                </c:pt>
                <c:pt idx="5">
                  <c:v>59</c:v>
                </c:pt>
                <c:pt idx="6">
                  <c:v>51</c:v>
                </c:pt>
                <c:pt idx="7">
                  <c:v>56</c:v>
                </c:pt>
              </c:numCache>
            </c:numRef>
          </c:yVal>
          <c:smooth val="0"/>
          <c:extLst xmlns:c16r2="http://schemas.microsoft.com/office/drawing/2015/06/chart">
            <c:ext xmlns:c16="http://schemas.microsoft.com/office/drawing/2014/chart" uri="{C3380CC4-5D6E-409C-BE32-E72D297353CC}">
              <c16:uniqueId val="{00000002-FD8D-43E8-840D-17C9A4FD14D0}"/>
            </c:ext>
          </c:extLst>
        </c:ser>
        <c:ser>
          <c:idx val="1"/>
          <c:order val="1"/>
          <c:tx>
            <c:strRef>
              <c:f>'8.1 Tendances'!$H$8</c:f>
              <c:strCache>
                <c:ptCount val="1"/>
                <c:pt idx="0">
                  <c:v>Mortalité infantile</c:v>
                </c:pt>
              </c:strCache>
            </c:strRef>
          </c:tx>
          <c:spPr>
            <a:ln>
              <a:solidFill>
                <a:schemeClr val="bg2"/>
              </a:solidFill>
            </a:ln>
          </c:spPr>
          <c:marker>
            <c:spPr>
              <a:solidFill>
                <a:schemeClr val="bg2"/>
              </a:solidFill>
              <a:ln>
                <a:solidFill>
                  <a:schemeClr val="bg2"/>
                </a:solidFill>
              </a:ln>
            </c:spPr>
          </c:marker>
          <c:dPt>
            <c:idx val="1"/>
            <c:bubble3D val="0"/>
            <c:extLst xmlns:c16r2="http://schemas.microsoft.com/office/drawing/2015/06/chart">
              <c:ext xmlns:c16="http://schemas.microsoft.com/office/drawing/2014/chart" uri="{C3380CC4-5D6E-409C-BE32-E72D297353CC}">
                <c16:uniqueId val="{00000003-FD8D-43E8-840D-17C9A4FD14D0}"/>
              </c:ext>
            </c:extLst>
          </c:dPt>
          <c:errBars>
            <c:errDir val="y"/>
            <c:errBarType val="both"/>
            <c:errValType val="cust"/>
            <c:noEndCap val="0"/>
            <c:plus>
              <c:numRef>
                <c:f>'8.1 Tendances'!$L$9:$L$16</c:f>
                <c:numCache>
                  <c:formatCode>General</c:formatCode>
                  <c:ptCount val="8"/>
                  <c:pt idx="0">
                    <c:v>7</c:v>
                  </c:pt>
                  <c:pt idx="1">
                    <c:v>6</c:v>
                  </c:pt>
                  <c:pt idx="2">
                    <c:v>5</c:v>
                  </c:pt>
                  <c:pt idx="3">
                    <c:v>7</c:v>
                  </c:pt>
                  <c:pt idx="4">
                    <c:v>7</c:v>
                  </c:pt>
                  <c:pt idx="5">
                    <c:v>6</c:v>
                  </c:pt>
                  <c:pt idx="6">
                    <c:v>5</c:v>
                  </c:pt>
                  <c:pt idx="7">
                    <c:v>4</c:v>
                  </c:pt>
                </c:numCache>
              </c:numRef>
            </c:plus>
            <c:minus>
              <c:numRef>
                <c:f>'8.1 Tendances'!$K$9:$K$16</c:f>
                <c:numCache>
                  <c:formatCode>General</c:formatCode>
                  <c:ptCount val="8"/>
                  <c:pt idx="0">
                    <c:v>5</c:v>
                  </c:pt>
                  <c:pt idx="1">
                    <c:v>6</c:v>
                  </c:pt>
                  <c:pt idx="2">
                    <c:v>5</c:v>
                  </c:pt>
                  <c:pt idx="3">
                    <c:v>7</c:v>
                  </c:pt>
                  <c:pt idx="4">
                    <c:v>7</c:v>
                  </c:pt>
                  <c:pt idx="5">
                    <c:v>6</c:v>
                  </c:pt>
                  <c:pt idx="6">
                    <c:v>6</c:v>
                  </c:pt>
                  <c:pt idx="7">
                    <c:v>5</c:v>
                  </c:pt>
                </c:numCache>
              </c:numRef>
            </c:minus>
          </c:errBars>
          <c:xVal>
            <c:numRef>
              <c:f>'8.1 Tendances'!$B$9:$B$16</c:f>
              <c:numCache>
                <c:formatCode>@</c:formatCode>
                <c:ptCount val="8"/>
                <c:pt idx="0">
                  <c:v>1997.5</c:v>
                </c:pt>
                <c:pt idx="1">
                  <c:v>2005.5</c:v>
                </c:pt>
                <c:pt idx="2">
                  <c:v>2011</c:v>
                </c:pt>
                <c:pt idx="3">
                  <c:v>2013</c:v>
                </c:pt>
                <c:pt idx="4">
                  <c:v>2014.5</c:v>
                </c:pt>
                <c:pt idx="5">
                  <c:v>2015.5</c:v>
                </c:pt>
                <c:pt idx="6">
                  <c:v>2016.5</c:v>
                </c:pt>
                <c:pt idx="7">
                  <c:v>2017.5</c:v>
                </c:pt>
              </c:numCache>
            </c:numRef>
          </c:xVal>
          <c:yVal>
            <c:numRef>
              <c:f>'8.1 Tendances'!$H$9:$H$16</c:f>
              <c:numCache>
                <c:formatCode>General</c:formatCode>
                <c:ptCount val="8"/>
                <c:pt idx="0">
                  <c:v>68</c:v>
                </c:pt>
                <c:pt idx="1">
                  <c:v>61</c:v>
                </c:pt>
                <c:pt idx="2">
                  <c:v>47</c:v>
                </c:pt>
                <c:pt idx="3">
                  <c:v>43</c:v>
                </c:pt>
                <c:pt idx="4">
                  <c:v>33</c:v>
                </c:pt>
                <c:pt idx="5">
                  <c:v>39</c:v>
                </c:pt>
                <c:pt idx="6">
                  <c:v>36</c:v>
                </c:pt>
                <c:pt idx="7">
                  <c:v>42</c:v>
                </c:pt>
              </c:numCache>
            </c:numRef>
          </c:yVal>
          <c:smooth val="0"/>
          <c:extLst xmlns:c16r2="http://schemas.microsoft.com/office/drawing/2015/06/chart">
            <c:ext xmlns:c16="http://schemas.microsoft.com/office/drawing/2014/chart" uri="{C3380CC4-5D6E-409C-BE32-E72D297353CC}">
              <c16:uniqueId val="{00000004-FD8D-43E8-840D-17C9A4FD14D0}"/>
            </c:ext>
          </c:extLst>
        </c:ser>
        <c:ser>
          <c:idx val="2"/>
          <c:order val="2"/>
          <c:tx>
            <c:strRef>
              <c:f>'8.1 Tendances'!$M$8</c:f>
              <c:strCache>
                <c:ptCount val="1"/>
                <c:pt idx="0">
                  <c:v>Mortalité néonatale</c:v>
                </c:pt>
              </c:strCache>
            </c:strRef>
          </c:tx>
          <c:errBars>
            <c:errDir val="y"/>
            <c:errBarType val="both"/>
            <c:errValType val="cust"/>
            <c:noEndCap val="0"/>
            <c:plus>
              <c:numRef>
                <c:f>'8.1 Tendances'!$Q$9:$Q$16</c:f>
                <c:numCache>
                  <c:formatCode>General</c:formatCode>
                  <c:ptCount val="8"/>
                  <c:pt idx="0">
                    <c:v>5</c:v>
                  </c:pt>
                  <c:pt idx="1">
                    <c:v>4</c:v>
                  </c:pt>
                  <c:pt idx="2">
                    <c:v>4</c:v>
                  </c:pt>
                  <c:pt idx="3">
                    <c:v>6</c:v>
                  </c:pt>
                  <c:pt idx="4">
                    <c:v>5</c:v>
                  </c:pt>
                  <c:pt idx="5">
                    <c:v>5</c:v>
                  </c:pt>
                  <c:pt idx="6">
                    <c:v>4</c:v>
                  </c:pt>
                  <c:pt idx="7">
                    <c:v>4</c:v>
                  </c:pt>
                </c:numCache>
              </c:numRef>
            </c:plus>
            <c:minus>
              <c:numRef>
                <c:f>'8.1 Tendances'!$P$9:$P$16</c:f>
                <c:numCache>
                  <c:formatCode>General</c:formatCode>
                  <c:ptCount val="8"/>
                  <c:pt idx="0">
                    <c:v>3</c:v>
                  </c:pt>
                  <c:pt idx="1">
                    <c:v>5</c:v>
                  </c:pt>
                  <c:pt idx="2">
                    <c:v>4</c:v>
                  </c:pt>
                  <c:pt idx="3">
                    <c:v>6</c:v>
                  </c:pt>
                  <c:pt idx="4">
                    <c:v>5</c:v>
                  </c:pt>
                  <c:pt idx="5">
                    <c:v>5</c:v>
                  </c:pt>
                  <c:pt idx="6">
                    <c:v>4</c:v>
                  </c:pt>
                  <c:pt idx="7">
                    <c:v>4</c:v>
                  </c:pt>
                </c:numCache>
              </c:numRef>
            </c:minus>
          </c:errBars>
          <c:xVal>
            <c:numRef>
              <c:f>'8.1 Tendances'!$B$9:$B$16</c:f>
              <c:numCache>
                <c:formatCode>@</c:formatCode>
                <c:ptCount val="8"/>
                <c:pt idx="0">
                  <c:v>1997.5</c:v>
                </c:pt>
                <c:pt idx="1">
                  <c:v>2005.5</c:v>
                </c:pt>
                <c:pt idx="2">
                  <c:v>2011</c:v>
                </c:pt>
                <c:pt idx="3">
                  <c:v>2013</c:v>
                </c:pt>
                <c:pt idx="4">
                  <c:v>2014.5</c:v>
                </c:pt>
                <c:pt idx="5">
                  <c:v>2015.5</c:v>
                </c:pt>
                <c:pt idx="6">
                  <c:v>2016.5</c:v>
                </c:pt>
                <c:pt idx="7">
                  <c:v>2017.5</c:v>
                </c:pt>
              </c:numCache>
            </c:numRef>
          </c:xVal>
          <c:yVal>
            <c:numRef>
              <c:f>'8.1 Tendances'!$M$9:$M$16</c:f>
              <c:numCache>
                <c:formatCode>General</c:formatCode>
                <c:ptCount val="8"/>
                <c:pt idx="0">
                  <c:v>37</c:v>
                </c:pt>
                <c:pt idx="1">
                  <c:v>35</c:v>
                </c:pt>
                <c:pt idx="2">
                  <c:v>29</c:v>
                </c:pt>
                <c:pt idx="3">
                  <c:v>26</c:v>
                </c:pt>
                <c:pt idx="4">
                  <c:v>19</c:v>
                </c:pt>
                <c:pt idx="5">
                  <c:v>23</c:v>
                </c:pt>
                <c:pt idx="6">
                  <c:v>21</c:v>
                </c:pt>
                <c:pt idx="7">
                  <c:v>28</c:v>
                </c:pt>
              </c:numCache>
            </c:numRef>
          </c:yVal>
          <c:smooth val="0"/>
          <c:extLst xmlns:c16r2="http://schemas.microsoft.com/office/drawing/2015/06/chart">
            <c:ext xmlns:c16="http://schemas.microsoft.com/office/drawing/2014/chart" uri="{C3380CC4-5D6E-409C-BE32-E72D297353CC}">
              <c16:uniqueId val="{00000005-FD8D-43E8-840D-17C9A4FD14D0}"/>
            </c:ext>
          </c:extLst>
        </c:ser>
        <c:dLbls>
          <c:showLegendKey val="0"/>
          <c:showVal val="0"/>
          <c:showCatName val="0"/>
          <c:showSerName val="0"/>
          <c:showPercent val="0"/>
          <c:showBubbleSize val="0"/>
        </c:dLbls>
        <c:axId val="311789760"/>
        <c:axId val="311790152"/>
      </c:scatterChart>
      <c:valAx>
        <c:axId val="311789760"/>
        <c:scaling>
          <c:orientation val="minMax"/>
          <c:max val="2018"/>
          <c:min val="1995"/>
        </c:scaling>
        <c:delete val="0"/>
        <c:axPos val="b"/>
        <c:minorGridlines>
          <c:spPr>
            <a:ln>
              <a:noFill/>
            </a:ln>
          </c:spPr>
        </c:minorGridlines>
        <c:numFmt formatCode="@" sourceLinked="1"/>
        <c:majorTickMark val="none"/>
        <c:minorTickMark val="none"/>
        <c:tickLblPos val="nextTo"/>
        <c:txPr>
          <a:bodyPr/>
          <a:lstStyle/>
          <a:p>
            <a:pPr>
              <a:defRPr sz="1800">
                <a:latin typeface="Arial" panose="020B0604020202020204" pitchFamily="34" charset="0"/>
                <a:cs typeface="Arial" panose="020B0604020202020204" pitchFamily="34" charset="0"/>
              </a:defRPr>
            </a:pPr>
            <a:endParaRPr lang="en-US"/>
          </a:p>
        </c:txPr>
        <c:crossAx val="311790152"/>
        <c:crosses val="autoZero"/>
        <c:crossBetween val="midCat"/>
        <c:majorUnit val="5"/>
        <c:minorUnit val="1"/>
      </c:valAx>
      <c:valAx>
        <c:axId val="311790152"/>
        <c:scaling>
          <c:orientation val="minMax"/>
        </c:scaling>
        <c:delete val="0"/>
        <c:axPos val="r"/>
        <c:majorGridlines>
          <c:spPr>
            <a:ln>
              <a:noFill/>
            </a:ln>
          </c:spPr>
        </c:majorGridlines>
        <c:numFmt formatCode="General" sourceLinked="1"/>
        <c:majorTickMark val="out"/>
        <c:minorTickMark val="none"/>
        <c:tickLblPos val="nextTo"/>
        <c:txPr>
          <a:bodyPr/>
          <a:lstStyle/>
          <a:p>
            <a:pPr>
              <a:defRPr sz="1800"/>
            </a:pPr>
            <a:endParaRPr lang="en-US"/>
          </a:p>
        </c:txPr>
        <c:crossAx val="311789760"/>
        <c:crosses val="max"/>
        <c:crossBetween val="midCat"/>
      </c:valAx>
    </c:plotArea>
    <c:plotVisOnly val="1"/>
    <c:dispBlanksAs val="gap"/>
    <c:showDLblsOverMax val="0"/>
  </c:chart>
  <c:spPr>
    <a:ln>
      <a:noFill/>
    </a:ln>
  </c:spPr>
  <c:externalData r:id="rId1">
    <c:autoUpdate val="0"/>
  </c:externalData>
  <c:userShapes r:id="rId2"/>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083855957388236E-2"/>
          <c:y val="3.8663797617800796E-2"/>
          <c:w val="0.90160780315555644"/>
          <c:h val="0.77294042597758716"/>
        </c:manualLayout>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EDS 2005</c:v>
                </c:pt>
                <c:pt idx="1">
                  <c:v>EDS-C 2017</c:v>
                </c:pt>
              </c:strCache>
            </c:strRef>
          </c:cat>
          <c:val>
            <c:numRef>
              <c:f>Sheet1!$B$2:$B$3</c:f>
              <c:numCache>
                <c:formatCode>General</c:formatCode>
                <c:ptCount val="2"/>
                <c:pt idx="0">
                  <c:v>490</c:v>
                </c:pt>
                <c:pt idx="1">
                  <c:v>345</c:v>
                </c:pt>
              </c:numCache>
            </c:numRef>
          </c:val>
          <c:smooth val="0"/>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EDS 2005</c:v>
                </c:pt>
                <c:pt idx="1">
                  <c:v>EDS-C 2017</c:v>
                </c:pt>
              </c:strCache>
            </c:strRef>
          </c:cat>
          <c:val>
            <c:numRef>
              <c:f>Sheet1!$C$2:$C$3</c:f>
              <c:numCache>
                <c:formatCode>General</c:formatCode>
                <c:ptCount val="2"/>
                <c:pt idx="0">
                  <c:v>312</c:v>
                </c:pt>
                <c:pt idx="1">
                  <c:v>201</c:v>
                </c:pt>
              </c:numCache>
            </c:numRef>
          </c:val>
          <c:smooth val="0"/>
        </c:ser>
        <c:ser>
          <c:idx val="2"/>
          <c:order val="2"/>
          <c:tx>
            <c:strRef>
              <c:f>Sheet1!$D$1</c:f>
              <c:strCache>
                <c:ptCount val="1"/>
                <c:pt idx="0">
                  <c:v>Close</c:v>
                </c:pt>
              </c:strCache>
            </c:strRef>
          </c:tx>
          <c:spPr>
            <a:ln w="19050" cap="rnd">
              <a:noFill/>
              <a:round/>
            </a:ln>
            <a:effectLst/>
          </c:spPr>
          <c:marker>
            <c:symbol val="circle"/>
            <c:size val="10"/>
            <c:spPr>
              <a:solidFill>
                <a:schemeClr val="bg2"/>
              </a:solidFill>
              <a:ln w="63500">
                <a:solidFill>
                  <a:schemeClr val="bg2"/>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EDS 2005</c:v>
                </c:pt>
                <c:pt idx="1">
                  <c:v>EDS-C 2017</c:v>
                </c:pt>
              </c:strCache>
            </c:strRef>
          </c:cat>
          <c:val>
            <c:numRef>
              <c:f>Sheet1!$D$2:$D$3</c:f>
              <c:numCache>
                <c:formatCode>General</c:formatCode>
                <c:ptCount val="2"/>
                <c:pt idx="0">
                  <c:v>401</c:v>
                </c:pt>
                <c:pt idx="1">
                  <c:v>273</c:v>
                </c:pt>
              </c:numCache>
            </c:numRef>
          </c:val>
          <c:smooth val="0"/>
        </c:ser>
        <c:dLbls>
          <c:showLegendKey val="0"/>
          <c:showVal val="0"/>
          <c:showCatName val="0"/>
          <c:showSerName val="0"/>
          <c:showPercent val="0"/>
          <c:showBubbleSize val="0"/>
        </c:dLbls>
        <c:hiLowLines>
          <c:spPr>
            <a:ln w="38100" cap="flat" cmpd="sng" algn="ctr">
              <a:solidFill>
                <a:schemeClr val="tx1"/>
              </a:solidFill>
              <a:round/>
            </a:ln>
            <a:effectLst/>
          </c:spPr>
        </c:hiLowLines>
        <c:axId val="494614728"/>
        <c:axId val="494615120"/>
      </c:stockChart>
      <c:catAx>
        <c:axId val="4946147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94615120"/>
        <c:crosses val="autoZero"/>
        <c:auto val="1"/>
        <c:lblAlgn val="ctr"/>
        <c:lblOffset val="100"/>
        <c:noMultiLvlLbl val="0"/>
      </c:catAx>
      <c:valAx>
        <c:axId val="494615120"/>
        <c:scaling>
          <c:orientation val="minMax"/>
          <c:max val="12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946147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4"/>
              </a:solidFill>
              <a:ln>
                <a:noFill/>
              </a:ln>
              <a:effectLst/>
              <a:scene3d>
                <a:camera prst="orthographicFront"/>
                <a:lightRig rig="threePt" dir="t">
                  <a:rot lat="0" lon="0" rev="1200000"/>
                </a:lightRig>
              </a:scene3d>
              <a:sp3d>
                <a:bevelT w="63500" h="25400"/>
              </a:sp3d>
            </c:spPr>
          </c:dPt>
          <c:dPt>
            <c:idx val="4"/>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5"/>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6"/>
            <c:invertIfNegative val="0"/>
            <c:bubble3D val="0"/>
            <c:spPr>
              <a:solidFill>
                <a:schemeClr val="accent3"/>
              </a:solidFill>
              <a:ln>
                <a:noFill/>
              </a:ln>
              <a:effectLst/>
              <a:scene3d>
                <a:camera prst="orthographicFront"/>
                <a:lightRig rig="threePt" dir="t">
                  <a:rot lat="0" lon="0" rev="1200000"/>
                </a:lightRig>
              </a:scene3d>
              <a:sp3d>
                <a:bevelT w="63500" h="25400"/>
              </a:sp3d>
            </c:spPr>
          </c:dPt>
          <c:dPt>
            <c:idx val="7"/>
            <c:invertIfNegative val="0"/>
            <c:bubble3D val="0"/>
            <c:spPr>
              <a:solidFill>
                <a:schemeClr val="accent6"/>
              </a:solidFill>
              <a:ln>
                <a:noFill/>
              </a:ln>
              <a:effectLst/>
              <a:scene3d>
                <a:camera prst="orthographicFront"/>
                <a:lightRig rig="threePt" dir="t">
                  <a:rot lat="0" lon="0" rev="1200000"/>
                </a:lightRig>
              </a:scene3d>
              <a:sp3d>
                <a:bevelT w="63500" h="25400"/>
              </a:sp3d>
            </c:spPr>
          </c:dPt>
          <c:dPt>
            <c:idx val="8"/>
            <c:invertIfNegative val="0"/>
            <c:bubble3D val="0"/>
            <c:spPr>
              <a:solidFill>
                <a:schemeClr val="bg2"/>
              </a:solidFill>
              <a:ln>
                <a:noFill/>
              </a:ln>
              <a:effectLst/>
              <a:scene3d>
                <a:camera prst="orthographicFront"/>
                <a:lightRig rig="threePt" dir="t">
                  <a:rot lat="0" lon="0" rev="1200000"/>
                </a:lightRig>
              </a:scene3d>
              <a:sp3d>
                <a:bevelT w="63500" h="25400"/>
              </a:sp3d>
            </c:spPr>
          </c:dPt>
          <c:dPt>
            <c:idx val="9"/>
            <c:invertIfNegative val="0"/>
            <c:bubble3D val="0"/>
            <c:spPr>
              <a:solidFill>
                <a:schemeClr val="tx1">
                  <a:lumMod val="50000"/>
                  <a:lumOff val="50000"/>
                </a:schemeClr>
              </a:solidFill>
              <a:ln>
                <a:noFill/>
              </a:ln>
              <a:effectLst/>
              <a:scene3d>
                <a:camera prst="orthographicFront"/>
                <a:lightRig rig="threePt" dir="t">
                  <a:rot lat="0" lon="0" rev="1200000"/>
                </a:lightRig>
              </a:scene3d>
              <a:sp3d>
                <a:bevelT w="63500" h="25400"/>
              </a:sp3d>
            </c:spPr>
          </c:dPt>
          <c:dPt>
            <c:idx val="10"/>
            <c:invertIfNegative val="0"/>
            <c:bubble3D val="0"/>
            <c:spPr>
              <a:solidFill>
                <a:schemeClr val="tx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Rougeole</c:v>
                </c:pt>
                <c:pt idx="8">
                  <c:v>Tous les vaccins de base</c:v>
                </c:pt>
                <c:pt idx="9">
                  <c:v>Aucun vaccin</c:v>
                </c:pt>
              </c:strCache>
            </c:strRef>
          </c:cat>
          <c:val>
            <c:numRef>
              <c:f>Sheet1!$B$2:$B$11</c:f>
              <c:numCache>
                <c:formatCode>General</c:formatCode>
                <c:ptCount val="10"/>
                <c:pt idx="0">
                  <c:v>95</c:v>
                </c:pt>
                <c:pt idx="1">
                  <c:v>97</c:v>
                </c:pt>
                <c:pt idx="2">
                  <c:v>95</c:v>
                </c:pt>
                <c:pt idx="3">
                  <c:v>92</c:v>
                </c:pt>
                <c:pt idx="4">
                  <c:v>95</c:v>
                </c:pt>
                <c:pt idx="5">
                  <c:v>93</c:v>
                </c:pt>
                <c:pt idx="6">
                  <c:v>81</c:v>
                </c:pt>
                <c:pt idx="7">
                  <c:v>88</c:v>
                </c:pt>
                <c:pt idx="8">
                  <c:v>75</c:v>
                </c:pt>
                <c:pt idx="9">
                  <c:v>3</c:v>
                </c:pt>
              </c:numCache>
            </c:numRef>
          </c:val>
        </c:ser>
        <c:dLbls>
          <c:showLegendKey val="0"/>
          <c:showVal val="1"/>
          <c:showCatName val="0"/>
          <c:showSerName val="0"/>
          <c:showPercent val="0"/>
          <c:showBubbleSize val="0"/>
        </c:dLbls>
        <c:gapWidth val="150"/>
        <c:overlap val="-25"/>
        <c:axId val="494612768"/>
        <c:axId val="494612376"/>
      </c:barChart>
      <c:catAx>
        <c:axId val="4946127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94612376"/>
        <c:crosses val="autoZero"/>
        <c:auto val="1"/>
        <c:lblAlgn val="ctr"/>
        <c:lblOffset val="100"/>
        <c:noMultiLvlLbl val="0"/>
      </c:catAx>
      <c:valAx>
        <c:axId val="494612376"/>
        <c:scaling>
          <c:orientation val="minMax"/>
        </c:scaling>
        <c:delete val="1"/>
        <c:axPos val="l"/>
        <c:numFmt formatCode="General" sourceLinked="1"/>
        <c:majorTickMark val="none"/>
        <c:minorTickMark val="none"/>
        <c:tickLblPos val="none"/>
        <c:crossAx val="494612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chemeClr val="accent1"/>
              </a:solidFill>
              <a:round/>
            </a:ln>
            <a:effectLst/>
          </c:spPr>
          <c:marker>
            <c:symbol val="circle"/>
            <c:size val="5"/>
            <c:spPr>
              <a:solidFill>
                <a:schemeClr val="accent1"/>
              </a:solidFill>
              <a:ln w="63500" cap="rnd">
                <a:solidFill>
                  <a:schemeClr val="accent1"/>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EDS-C 2012-2013</c:v>
                </c:pt>
                <c:pt idx="1">
                  <c:v>EDS-C 2014</c:v>
                </c:pt>
                <c:pt idx="2">
                  <c:v>EDS-C 2015</c:v>
                </c:pt>
                <c:pt idx="3">
                  <c:v>EDS-C 2016</c:v>
                </c:pt>
                <c:pt idx="4">
                  <c:v>EDS-C 2017</c:v>
                </c:pt>
              </c:strCache>
            </c:strRef>
          </c:cat>
          <c:val>
            <c:numRef>
              <c:f>Sheet1!$B$2:$B$6</c:f>
              <c:numCache>
                <c:formatCode>General</c:formatCode>
                <c:ptCount val="5"/>
                <c:pt idx="0">
                  <c:v>70</c:v>
                </c:pt>
                <c:pt idx="1">
                  <c:v>74</c:v>
                </c:pt>
                <c:pt idx="2">
                  <c:v>68</c:v>
                </c:pt>
                <c:pt idx="3">
                  <c:v>70</c:v>
                </c:pt>
                <c:pt idx="4">
                  <c:v>75</c:v>
                </c:pt>
              </c:numCache>
            </c:numRef>
          </c:val>
          <c:smooth val="0"/>
        </c:ser>
        <c:dLbls>
          <c:dLblPos val="t"/>
          <c:showLegendKey val="0"/>
          <c:showVal val="1"/>
          <c:showCatName val="0"/>
          <c:showSerName val="0"/>
          <c:showPercent val="0"/>
          <c:showBubbleSize val="0"/>
        </c:dLbls>
        <c:marker val="1"/>
        <c:smooth val="0"/>
        <c:axId val="494607280"/>
        <c:axId val="494606888"/>
      </c:lineChart>
      <c:catAx>
        <c:axId val="4946072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94606888"/>
        <c:crosses val="autoZero"/>
        <c:auto val="1"/>
        <c:lblAlgn val="ctr"/>
        <c:lblOffset val="100"/>
        <c:noMultiLvlLbl val="0"/>
      </c:catAx>
      <c:valAx>
        <c:axId val="494606888"/>
        <c:scaling>
          <c:orientation val="minMax"/>
          <c:max val="100"/>
        </c:scaling>
        <c:delete val="1"/>
        <c:axPos val="l"/>
        <c:numFmt formatCode="General" sourceLinked="1"/>
        <c:majorTickMark val="out"/>
        <c:minorTickMark val="none"/>
        <c:tickLblPos val="nextTo"/>
        <c:crossAx val="4946072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8970888650618E-4"/>
          <c:w val="0.96616035172886816"/>
          <c:h val="0.80101114964591924"/>
        </c:manualLayout>
      </c:layout>
      <c:barChart>
        <c:barDir val="col"/>
        <c:grouping val="clustered"/>
        <c:varyColors val="0"/>
        <c:ser>
          <c:idx val="0"/>
          <c:order val="0"/>
          <c:tx>
            <c:strRef>
              <c:f>Sheet1!$B$1</c:f>
              <c:strCache>
                <c:ptCount val="1"/>
                <c:pt idx="0">
                  <c:v>Series 1</c:v>
                </c:pt>
              </c:strCache>
            </c:strRef>
          </c:tx>
          <c:spPr>
            <a:solidFill>
              <a:srgbClr val="AC1F2D"/>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1"/>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dPt>
          <c:dPt>
            <c:idx val="3"/>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4"/>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5"/>
            <c:invertIfNegative val="0"/>
            <c:bubble3D val="0"/>
            <c:spPr>
              <a:solidFill>
                <a:srgbClr val="138A44"/>
              </a:solidFill>
              <a:ln>
                <a:noFill/>
              </a:ln>
              <a:effectLst/>
              <a:scene3d>
                <a:camera prst="orthographicFront"/>
                <a:lightRig rig="threePt" dir="t">
                  <a:rot lat="0" lon="0" rev="1200000"/>
                </a:lightRig>
              </a:scene3d>
              <a:sp3d>
                <a:bevelT w="63500" h="25400"/>
              </a:sp3d>
            </c:spPr>
          </c:dPt>
          <c:dPt>
            <c:idx val="6"/>
            <c:invertIfNegative val="0"/>
            <c:bubble3D val="0"/>
            <c:spPr>
              <a:solidFill>
                <a:srgbClr val="138A4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Infection Respiratoire Aiguë (IRA)</c:v>
                </c:pt>
                <c:pt idx="1">
                  <c:v>Diarrhée</c:v>
                </c:pt>
                <c:pt idx="3">
                  <c:v>Infection Respiratoire Aiguë (IRA)</c:v>
                </c:pt>
                <c:pt idx="4">
                  <c:v>Diarrhée</c:v>
                </c:pt>
              </c:strCache>
            </c:strRef>
          </c:cat>
          <c:val>
            <c:numRef>
              <c:f>Sheet1!$B$2:$B$6</c:f>
              <c:numCache>
                <c:formatCode>General</c:formatCode>
                <c:ptCount val="5"/>
                <c:pt idx="0">
                  <c:v>4</c:v>
                </c:pt>
                <c:pt idx="1">
                  <c:v>18</c:v>
                </c:pt>
                <c:pt idx="3">
                  <c:v>60</c:v>
                </c:pt>
                <c:pt idx="4">
                  <c:v>45</c:v>
                </c:pt>
              </c:numCache>
            </c:numRef>
          </c:val>
        </c:ser>
        <c:dLbls>
          <c:dLblPos val="outEnd"/>
          <c:showLegendKey val="0"/>
          <c:showVal val="1"/>
          <c:showCatName val="0"/>
          <c:showSerName val="0"/>
          <c:showPercent val="0"/>
          <c:showBubbleSize val="0"/>
        </c:dLbls>
        <c:gapWidth val="100"/>
        <c:axId val="494602576"/>
        <c:axId val="494604928"/>
      </c:barChart>
      <c:catAx>
        <c:axId val="4946025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94604928"/>
        <c:crosses val="autoZero"/>
        <c:auto val="1"/>
        <c:lblAlgn val="ctr"/>
        <c:lblOffset val="100"/>
        <c:noMultiLvlLbl val="0"/>
      </c:catAx>
      <c:valAx>
        <c:axId val="494604928"/>
        <c:scaling>
          <c:orientation val="minMax"/>
          <c:max val="100"/>
        </c:scaling>
        <c:delete val="1"/>
        <c:axPos val="l"/>
        <c:numFmt formatCode="General" sourceLinked="1"/>
        <c:majorTickMark val="out"/>
        <c:minorTickMark val="none"/>
        <c:tickLblPos val="nextTo"/>
        <c:crossAx val="494602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8308729036387691E-2"/>
          <c:y val="2.3174971031286212E-2"/>
          <c:w val="0.96616035172886816"/>
          <c:h val="0.74159194127336259"/>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1"/>
            <c:invertIfNegative val="0"/>
            <c:bubble3D val="0"/>
            <c:spPr>
              <a:solidFill>
                <a:srgbClr val="F07F09"/>
              </a:solidFill>
              <a:ln>
                <a:noFill/>
              </a:ln>
              <a:effectLst/>
              <a:scene3d>
                <a:camera prst="orthographicFront"/>
                <a:lightRig rig="threePt" dir="t">
                  <a:rot lat="0" lon="0" rev="1200000"/>
                </a:lightRig>
              </a:scene3d>
              <a:sp3d>
                <a:bevelT w="63500" h="25400"/>
              </a:sp3d>
            </c:spPr>
          </c:dPt>
          <c:dPt>
            <c:idx val="3"/>
            <c:invertIfNegative val="0"/>
            <c:bubble3D val="0"/>
            <c:spPr>
              <a:solidFill>
                <a:srgbClr val="F07F09"/>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Sels de Réhydratation par voie Orale (SRO)      et zinc</c:v>
                </c:pt>
                <c:pt idx="1">
                  <c:v>Thérapie de Réhydratation par voie Orale (TRO)*</c:v>
                </c:pt>
                <c:pt idx="2">
                  <c:v>Poursuite de l'alimentation et TRO</c:v>
                </c:pt>
                <c:pt idx="3">
                  <c:v>Aucun traitement</c:v>
                </c:pt>
              </c:strCache>
            </c:strRef>
          </c:cat>
          <c:val>
            <c:numRef>
              <c:f>Sheet1!$B$2:$B$5</c:f>
              <c:numCache>
                <c:formatCode>General</c:formatCode>
                <c:ptCount val="4"/>
                <c:pt idx="0">
                  <c:v>18</c:v>
                </c:pt>
                <c:pt idx="1">
                  <c:v>57</c:v>
                </c:pt>
                <c:pt idx="2">
                  <c:v>44</c:v>
                </c:pt>
                <c:pt idx="3">
                  <c:v>29</c:v>
                </c:pt>
              </c:numCache>
            </c:numRef>
          </c:val>
        </c:ser>
        <c:dLbls>
          <c:dLblPos val="outEnd"/>
          <c:showLegendKey val="0"/>
          <c:showVal val="1"/>
          <c:showCatName val="0"/>
          <c:showSerName val="0"/>
          <c:showPercent val="0"/>
          <c:showBubbleSize val="0"/>
        </c:dLbls>
        <c:gapWidth val="100"/>
        <c:axId val="494615904"/>
        <c:axId val="494616296"/>
      </c:barChart>
      <c:catAx>
        <c:axId val="494615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94616296"/>
        <c:crosses val="autoZero"/>
        <c:auto val="1"/>
        <c:lblAlgn val="ctr"/>
        <c:lblOffset val="100"/>
        <c:noMultiLvlLbl val="0"/>
      </c:catAx>
      <c:valAx>
        <c:axId val="494616296"/>
        <c:scaling>
          <c:orientation val="minMax"/>
          <c:max val="100"/>
        </c:scaling>
        <c:delete val="1"/>
        <c:axPos val="l"/>
        <c:numFmt formatCode="General" sourceLinked="1"/>
        <c:majorTickMark val="out"/>
        <c:minorTickMark val="none"/>
        <c:tickLblPos val="nextTo"/>
        <c:crossAx val="494615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7"/>
    </mc:Choice>
    <mc:Fallback>
      <c:style val="27"/>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tx2"/>
            </a:solidFill>
          </c:spPr>
          <c:invertIfNegative val="0"/>
          <c:dPt>
            <c:idx val="0"/>
            <c:invertIfNegative val="0"/>
            <c:bubble3D val="0"/>
          </c:dPt>
          <c:dPt>
            <c:idx val="1"/>
            <c:invertIfNegative val="0"/>
            <c:bubble3D val="0"/>
          </c:dPt>
          <c:dPt>
            <c:idx val="2"/>
            <c:invertIfNegative val="0"/>
            <c:bubble3D val="0"/>
            <c:spPr>
              <a:solidFill>
                <a:schemeClr val="bg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Ayant un acte de naissance</c:v>
                </c:pt>
                <c:pt idx="1">
                  <c:v>N'ayant pas d'acte de naissance</c:v>
                </c:pt>
                <c:pt idx="2">
                  <c:v>Enregistré</c:v>
                </c:pt>
              </c:strCache>
            </c:strRef>
          </c:cat>
          <c:val>
            <c:numRef>
              <c:f>Sheet1!$B$2:$B$4</c:f>
              <c:numCache>
                <c:formatCode>General</c:formatCode>
                <c:ptCount val="3"/>
                <c:pt idx="0">
                  <c:v>69</c:v>
                </c:pt>
                <c:pt idx="1">
                  <c:v>9</c:v>
                </c:pt>
                <c:pt idx="2">
                  <c:v>77</c:v>
                </c:pt>
              </c:numCache>
            </c:numRef>
          </c:val>
        </c:ser>
        <c:dLbls>
          <c:showLegendKey val="0"/>
          <c:showVal val="1"/>
          <c:showCatName val="0"/>
          <c:showSerName val="0"/>
          <c:showPercent val="0"/>
          <c:showBubbleSize val="0"/>
        </c:dLbls>
        <c:gapWidth val="150"/>
        <c:overlap val="-25"/>
        <c:axId val="494617080"/>
        <c:axId val="494617472"/>
      </c:barChart>
      <c:catAx>
        <c:axId val="494617080"/>
        <c:scaling>
          <c:orientation val="minMax"/>
        </c:scaling>
        <c:delete val="0"/>
        <c:axPos val="b"/>
        <c:numFmt formatCode="General" sourceLinked="0"/>
        <c:majorTickMark val="none"/>
        <c:minorTickMark val="none"/>
        <c:tickLblPos val="nextTo"/>
        <c:crossAx val="494617472"/>
        <c:crosses val="autoZero"/>
        <c:auto val="1"/>
        <c:lblAlgn val="ctr"/>
        <c:lblOffset val="100"/>
        <c:noMultiLvlLbl val="0"/>
      </c:catAx>
      <c:valAx>
        <c:axId val="494617472"/>
        <c:scaling>
          <c:orientation val="minMax"/>
          <c:max val="100"/>
        </c:scaling>
        <c:delete val="1"/>
        <c:axPos val="l"/>
        <c:numFmt formatCode="General" sourceLinked="1"/>
        <c:majorTickMark val="out"/>
        <c:minorTickMark val="none"/>
        <c:tickLblPos val="none"/>
        <c:crossAx val="494617080"/>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2"/>
              </a:solidFill>
            </c:spPr>
          </c:dPt>
          <c:dPt>
            <c:idx val="1"/>
            <c:bubble3D val="0"/>
            <c:spPr>
              <a:solidFill>
                <a:schemeClr val="accent4"/>
              </a:solidFill>
            </c:spPr>
          </c:dPt>
          <c:dPt>
            <c:idx val="2"/>
            <c:bubble3D val="0"/>
            <c:spPr>
              <a:solidFill>
                <a:schemeClr val="accent3"/>
              </a:solidFill>
            </c:spPr>
          </c:dPt>
          <c:dPt>
            <c:idx val="3"/>
            <c:bubble3D val="0"/>
            <c:spPr>
              <a:solidFill>
                <a:schemeClr val="accent2"/>
              </a:solidFill>
            </c:spPr>
          </c:dPt>
          <c:dLbls>
            <c:dLbl>
              <c:idx val="3"/>
              <c:tx>
                <c:rich>
                  <a:bodyPr/>
                  <a:lstStyle/>
                  <a:p>
                    <a:fld id="{C76A9E1C-5D5E-485F-9454-CD212108B00A}" type="CATEGORYNAME">
                      <a:rPr lang="fr-FR">
                        <a:solidFill>
                          <a:schemeClr val="bg1"/>
                        </a:solidFill>
                      </a:rPr>
                      <a:pPr/>
                      <a:t>[CATEGORY NAME]</a:t>
                    </a:fld>
                    <a:r>
                      <a:rPr lang="fr-FR" baseline="0" dirty="0">
                        <a:solidFill>
                          <a:schemeClr val="bg1"/>
                        </a:solidFill>
                      </a:rPr>
                      <a:t>
</a:t>
                    </a:r>
                    <a:fld id="{45B78560-5A75-4152-A762-29739F3521B6}" type="PERCENTAGE">
                      <a:rPr lang="fr-FR" baseline="0">
                        <a:solidFill>
                          <a:schemeClr val="bg1"/>
                        </a:solidFill>
                      </a:rPr>
                      <a:pPr/>
                      <a:t>[PERCENTAGE]</a:t>
                    </a:fld>
                    <a:endParaRPr lang="fr-FR" baseline="0" dirty="0">
                      <a:solidFill>
                        <a:schemeClr val="bg1"/>
                      </a:solidFill>
                    </a:endParaRP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Lst>
            </c:dLbl>
            <c:spPr>
              <a:noFill/>
              <a:ln>
                <a:noFill/>
              </a:ln>
              <a:effectLst/>
            </c:spPr>
            <c:txPr>
              <a:bodyPr wrap="square" lIns="38100" tIns="19050" rIns="38100" bIns="19050" anchor="ctr">
                <a:spAutoFit/>
              </a:bodyPr>
              <a:lstStyle/>
              <a:p>
                <a:pPr>
                  <a:defRPr b="1"/>
                </a:pPr>
                <a:endParaRPr lang="en-US"/>
              </a:p>
            </c:txPr>
            <c:dLblPos val="bestFit"/>
            <c:showLegendKey val="0"/>
            <c:showVal val="0"/>
            <c:showCatName val="1"/>
            <c:showSerName val="0"/>
            <c:showPercent val="1"/>
            <c:showBubbleSize val="0"/>
            <c:separator>
</c:separator>
            <c:showLeaderLines val="1"/>
            <c:extLst>
              <c:ext xmlns:c15="http://schemas.microsoft.com/office/drawing/2012/chart" uri="{CE6537A1-D6FC-4f65-9D91-7224C49458BB}"/>
            </c:extLst>
          </c:dLbls>
          <c:cat>
            <c:strRef>
              <c:f>Sheet1!$A$2:$A$5</c:f>
              <c:strCache>
                <c:ptCount val="4"/>
                <c:pt idx="0">
                  <c:v>Vit avec les deux parents</c:v>
                </c:pt>
                <c:pt idx="1">
                  <c:v>Vit avec la mère pas avec le père</c:v>
                </c:pt>
                <c:pt idx="2">
                  <c:v>Vit avec le père pas avec la mère</c:v>
                </c:pt>
                <c:pt idx="3">
                  <c:v>Ne vit avec aucun des deux parents</c:v>
                </c:pt>
              </c:strCache>
            </c:strRef>
          </c:cat>
          <c:val>
            <c:numRef>
              <c:f>Sheet1!$B$2:$B$5</c:f>
              <c:numCache>
                <c:formatCode>General</c:formatCode>
                <c:ptCount val="4"/>
                <c:pt idx="0">
                  <c:v>54</c:v>
                </c:pt>
                <c:pt idx="1">
                  <c:v>28</c:v>
                </c:pt>
                <c:pt idx="2">
                  <c:v>3</c:v>
                </c:pt>
                <c:pt idx="3">
                  <c:v>15</c:v>
                </c:pt>
              </c:numCache>
            </c:numRef>
          </c:val>
        </c:ser>
        <c:dLbls>
          <c:showLegendKey val="0"/>
          <c:showVal val="1"/>
          <c:showCatName val="0"/>
          <c:showSerName val="0"/>
          <c:showPercent val="0"/>
          <c:showBubbleSize val="0"/>
          <c:showLeaderLines val="1"/>
        </c:dLbls>
        <c:firstSliceAng val="0"/>
      </c:pieChart>
    </c:plotArea>
    <c:plotVisOnly val="1"/>
    <c:dispBlanksAs val="zero"/>
    <c:showDLblsOverMax val="0"/>
  </c:chart>
  <c:txPr>
    <a:bodyPr/>
    <a:lstStyle/>
    <a:p>
      <a:pPr>
        <a:defRPr sz="1800">
          <a:latin typeface="Calibri" pitchFamily="34" charset="0"/>
          <a:cs typeface="Calibri" pitchFamily="34" charset="0"/>
        </a:defRPr>
      </a:pPr>
      <a:endParaRPr lang="en-US"/>
    </a:p>
  </c:txPr>
  <c:externalData r:id="rId1">
    <c:autoUpdate val="0"/>
  </c:externalData>
  <c:userShapes r:id="rId2"/>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7133956386292833E-2"/>
          <c:y val="5.6795332806546042E-2"/>
          <c:w val="0.66869502293521765"/>
          <c:h val="0.85604206363485336"/>
        </c:manualLayout>
      </c:layout>
      <c:barChart>
        <c:barDir val="col"/>
        <c:grouping val="percentStacked"/>
        <c:varyColors val="0"/>
        <c:ser>
          <c:idx val="0"/>
          <c:order val="0"/>
          <c:tx>
            <c:strRef>
              <c:f>Sheet1!$B$1</c:f>
              <c:strCache>
                <c:ptCount val="1"/>
                <c:pt idx="0">
                  <c:v>Aucun niveau d'instruction</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Sheet1!$B$2:$B$3</c:f>
              <c:numCache>
                <c:formatCode>General</c:formatCode>
                <c:ptCount val="2"/>
                <c:pt idx="0">
                  <c:v>46</c:v>
                </c:pt>
                <c:pt idx="1">
                  <c:v>36</c:v>
                </c:pt>
              </c:numCache>
            </c:numRef>
          </c:val>
        </c:ser>
        <c:ser>
          <c:idx val="1"/>
          <c:order val="1"/>
          <c:tx>
            <c:strRef>
              <c:f>Sheet1!$C$1</c:f>
              <c:strCache>
                <c:ptCount val="1"/>
                <c:pt idx="0">
                  <c:v>Primaire </c:v>
                </c:pt>
              </c:strCache>
            </c:strRef>
          </c:tx>
          <c:spPr>
            <a:solidFill>
              <a:schemeClr val="bg2">
                <a:lumMod val="60000"/>
                <a:lumOff val="40000"/>
              </a:schemeClr>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Sheet1!$C$2:$C$3</c:f>
              <c:numCache>
                <c:formatCode>General</c:formatCode>
                <c:ptCount val="2"/>
                <c:pt idx="0">
                  <c:v>23</c:v>
                </c:pt>
                <c:pt idx="1">
                  <c:v>25</c:v>
                </c:pt>
              </c:numCache>
            </c:numRef>
          </c:val>
        </c:ser>
        <c:ser>
          <c:idx val="2"/>
          <c:order val="2"/>
          <c:tx>
            <c:strRef>
              <c:f>Sheet1!$D$1</c:f>
              <c:strCache>
                <c:ptCount val="1"/>
                <c:pt idx="0">
                  <c:v>Moyen/secondaire ou plus</c:v>
                </c:pt>
              </c:strCache>
            </c:strRef>
          </c:tx>
          <c:spPr>
            <a:solidFill>
              <a:schemeClr val="tx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Sheet1!$A$2:$A$3</c:f>
              <c:strCache>
                <c:ptCount val="2"/>
                <c:pt idx="0">
                  <c:v>Femmes </c:v>
                </c:pt>
                <c:pt idx="1">
                  <c:v>Hommes </c:v>
                </c:pt>
              </c:strCache>
            </c:strRef>
          </c:cat>
          <c:val>
            <c:numRef>
              <c:f>Sheet1!$D$2:$D$3</c:f>
              <c:numCache>
                <c:formatCode>General</c:formatCode>
                <c:ptCount val="2"/>
                <c:pt idx="0">
                  <c:v>31</c:v>
                </c:pt>
                <c:pt idx="1">
                  <c:v>40</c:v>
                </c:pt>
              </c:numCache>
            </c:numRef>
          </c:val>
        </c:ser>
        <c:dLbls>
          <c:showLegendKey val="0"/>
          <c:showVal val="1"/>
          <c:showCatName val="0"/>
          <c:showSerName val="0"/>
          <c:showPercent val="0"/>
          <c:showBubbleSize val="0"/>
        </c:dLbls>
        <c:gapWidth val="95"/>
        <c:overlap val="100"/>
        <c:axId val="445546272"/>
        <c:axId val="445547056"/>
      </c:barChart>
      <c:catAx>
        <c:axId val="445546272"/>
        <c:scaling>
          <c:orientation val="minMax"/>
        </c:scaling>
        <c:delete val="0"/>
        <c:axPos val="b"/>
        <c:numFmt formatCode="General" sourceLinked="0"/>
        <c:majorTickMark val="none"/>
        <c:minorTickMark val="none"/>
        <c:tickLblPos val="nextTo"/>
        <c:crossAx val="445547056"/>
        <c:crosses val="autoZero"/>
        <c:auto val="1"/>
        <c:lblAlgn val="ctr"/>
        <c:lblOffset val="100"/>
        <c:noMultiLvlLbl val="0"/>
      </c:catAx>
      <c:valAx>
        <c:axId val="445547056"/>
        <c:scaling>
          <c:orientation val="minMax"/>
        </c:scaling>
        <c:delete val="1"/>
        <c:axPos val="l"/>
        <c:numFmt formatCode="0%" sourceLinked="1"/>
        <c:majorTickMark val="out"/>
        <c:minorTickMark val="none"/>
        <c:tickLblPos val="none"/>
        <c:crossAx val="445546272"/>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c:spPr>
          <c:invertIfNegative val="0"/>
          <c:dPt>
            <c:idx val="3"/>
            <c:invertIfNegative val="0"/>
            <c:bubble3D val="0"/>
            <c:spPr>
              <a:solidFill>
                <a:schemeClr val="bg2"/>
              </a:solidFill>
            </c:spPr>
          </c:dPt>
          <c:dPt>
            <c:idx val="4"/>
            <c:invertIfNegative val="0"/>
            <c:bubble3D val="0"/>
            <c:spPr>
              <a:solidFill>
                <a:schemeClr val="accent3"/>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Soins curatifs infantiles</c:v>
                </c:pt>
                <c:pt idx="1">
                  <c:v>Suivi de la croissance</c:v>
                </c:pt>
                <c:pt idx="2">
                  <c:v>Vaccination infantile </c:v>
                </c:pt>
                <c:pt idx="3">
                  <c:v>Tous les 3 services de santé infantile de base</c:v>
                </c:pt>
                <c:pt idx="4">
                  <c:v>Supplémentation de routine en vitamine A </c:v>
                </c:pt>
              </c:strCache>
            </c:strRef>
          </c:cat>
          <c:val>
            <c:numRef>
              <c:f>Sheet1!$B$2:$B$6</c:f>
              <c:numCache>
                <c:formatCode>General</c:formatCode>
                <c:ptCount val="5"/>
                <c:pt idx="0">
                  <c:v>91</c:v>
                </c:pt>
                <c:pt idx="1">
                  <c:v>82</c:v>
                </c:pt>
                <c:pt idx="2">
                  <c:v>79</c:v>
                </c:pt>
                <c:pt idx="3">
                  <c:v>78</c:v>
                </c:pt>
                <c:pt idx="4">
                  <c:v>76</c:v>
                </c:pt>
              </c:numCache>
            </c:numRef>
          </c:val>
        </c:ser>
        <c:dLbls>
          <c:showLegendKey val="0"/>
          <c:showVal val="1"/>
          <c:showCatName val="0"/>
          <c:showSerName val="0"/>
          <c:showPercent val="0"/>
          <c:showBubbleSize val="0"/>
        </c:dLbls>
        <c:gapWidth val="150"/>
        <c:overlap val="-25"/>
        <c:axId val="494605712"/>
        <c:axId val="501754832"/>
      </c:barChart>
      <c:catAx>
        <c:axId val="494605712"/>
        <c:scaling>
          <c:orientation val="minMax"/>
        </c:scaling>
        <c:delete val="0"/>
        <c:axPos val="b"/>
        <c:numFmt formatCode="General" sourceLinked="0"/>
        <c:majorTickMark val="none"/>
        <c:minorTickMark val="none"/>
        <c:tickLblPos val="nextTo"/>
        <c:crossAx val="501754832"/>
        <c:crosses val="autoZero"/>
        <c:auto val="1"/>
        <c:lblAlgn val="ctr"/>
        <c:lblOffset val="100"/>
        <c:noMultiLvlLbl val="0"/>
      </c:catAx>
      <c:valAx>
        <c:axId val="501754832"/>
        <c:scaling>
          <c:orientation val="minMax"/>
          <c:max val="100"/>
        </c:scaling>
        <c:delete val="1"/>
        <c:axPos val="l"/>
        <c:numFmt formatCode="General" sourceLinked="1"/>
        <c:majorTickMark val="out"/>
        <c:minorTickMark val="none"/>
        <c:tickLblPos val="none"/>
        <c:crossAx val="49460571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5083883805501724"/>
          <c:w val="0.96944444444444466"/>
          <c:h val="0.55220778428811723"/>
        </c:manualLayout>
      </c:layout>
      <c:barChart>
        <c:barDir val="col"/>
        <c:grouping val="clustered"/>
        <c:varyColors val="0"/>
        <c:ser>
          <c:idx val="0"/>
          <c:order val="0"/>
          <c:tx>
            <c:strRef>
              <c:f>Sheet1!$B$1</c:f>
              <c:strCache>
                <c:ptCount val="1"/>
                <c:pt idx="0">
                  <c:v>2014  (N=279)</c:v>
                </c:pt>
              </c:strCache>
            </c:strRef>
          </c:tx>
          <c:spPr>
            <a:solidFill>
              <a:schemeClr val="accent2"/>
            </a:solidFill>
          </c:spPr>
          <c:invertIfNegative val="0"/>
          <c:dPt>
            <c:idx val="4"/>
            <c:invertIfNegative val="0"/>
            <c:bubble3D val="0"/>
          </c:dPt>
          <c:dPt>
            <c:idx val="5"/>
            <c:invertIfNegative val="0"/>
            <c:bubble3D val="0"/>
            <c:spPr>
              <a:solidFill>
                <a:schemeClr val="bg2"/>
              </a:solidFill>
            </c:spPr>
          </c:dPt>
          <c:dLbls>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Sheet1!$A$2:$A$7</c:f>
              <c:strCache>
                <c:ptCount val="6"/>
                <c:pt idx="0">
                  <c:v>Pentavalent</c:v>
                </c:pt>
                <c:pt idx="1">
                  <c:v>Vaccin oral de la polio </c:v>
                </c:pt>
                <c:pt idx="2">
                  <c:v>Vaccin de la rougeole</c:v>
                </c:pt>
                <c:pt idx="3">
                  <c:v>Vaccin du BCG</c:v>
                </c:pt>
                <c:pt idx="4">
                  <c:v>Fièvre jaune</c:v>
                </c:pt>
                <c:pt idx="5">
                  <c:v>Tous les vaccins infantiles </c:v>
                </c:pt>
              </c:strCache>
            </c:strRef>
          </c:cat>
          <c:val>
            <c:numRef>
              <c:f>Sheet1!$B$2:$B$7</c:f>
              <c:numCache>
                <c:formatCode>General</c:formatCode>
                <c:ptCount val="6"/>
                <c:pt idx="0">
                  <c:v>100</c:v>
                </c:pt>
                <c:pt idx="1">
                  <c:v>100</c:v>
                </c:pt>
                <c:pt idx="2">
                  <c:v>99</c:v>
                </c:pt>
                <c:pt idx="3">
                  <c:v>93</c:v>
                </c:pt>
                <c:pt idx="4">
                  <c:v>79</c:v>
                </c:pt>
                <c:pt idx="5">
                  <c:v>75</c:v>
                </c:pt>
              </c:numCache>
            </c:numRef>
          </c:val>
        </c:ser>
        <c:dLbls>
          <c:showLegendKey val="0"/>
          <c:showVal val="1"/>
          <c:showCatName val="0"/>
          <c:showSerName val="0"/>
          <c:showPercent val="0"/>
          <c:showBubbleSize val="0"/>
        </c:dLbls>
        <c:gapWidth val="150"/>
        <c:overlap val="-25"/>
        <c:axId val="501755616"/>
        <c:axId val="501756008"/>
      </c:barChart>
      <c:catAx>
        <c:axId val="501755616"/>
        <c:scaling>
          <c:orientation val="minMax"/>
        </c:scaling>
        <c:delete val="0"/>
        <c:axPos val="b"/>
        <c:numFmt formatCode="General" sourceLinked="0"/>
        <c:majorTickMark val="none"/>
        <c:minorTickMark val="none"/>
        <c:tickLblPos val="nextTo"/>
        <c:crossAx val="501756008"/>
        <c:crosses val="autoZero"/>
        <c:auto val="1"/>
        <c:lblAlgn val="ctr"/>
        <c:lblOffset val="100"/>
        <c:noMultiLvlLbl val="0"/>
      </c:catAx>
      <c:valAx>
        <c:axId val="501756008"/>
        <c:scaling>
          <c:orientation val="minMax"/>
          <c:max val="100"/>
          <c:min val="0"/>
        </c:scaling>
        <c:delete val="1"/>
        <c:axPos val="l"/>
        <c:numFmt formatCode="General" sourceLinked="1"/>
        <c:majorTickMark val="none"/>
        <c:minorTickMark val="none"/>
        <c:tickLblPos val="none"/>
        <c:crossAx val="50175561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5.2083333333333377E-2"/>
          <c:w val="0.96944444444444466"/>
          <c:h val="0.74854059909178039"/>
        </c:manualLayout>
      </c:layout>
      <c:barChart>
        <c:barDir val="col"/>
        <c:grouping val="clustered"/>
        <c:varyColors val="0"/>
        <c:ser>
          <c:idx val="0"/>
          <c:order val="0"/>
          <c:tx>
            <c:strRef>
              <c:f>Sheet1!$B$1</c:f>
              <c:strCache>
                <c:ptCount val="1"/>
                <c:pt idx="0">
                  <c:v>Series 1</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Balance 
pour enfants</c:v>
                </c:pt>
                <c:pt idx="1">
                  <c:v>Pèse 
bébé</c:v>
                </c:pt>
                <c:pt idx="2">
                  <c:v>Ruban mètre ou Toise
</c:v>
                </c:pt>
                <c:pt idx="3">
                  <c:v>Thermomètre </c:v>
                </c:pt>
                <c:pt idx="4">
                  <c:v>Stéthoscope</c:v>
                </c:pt>
                <c:pt idx="5">
                  <c:v>Courbe de croissance </c:v>
                </c:pt>
                <c:pt idx="6">
                  <c:v>Minuterie</c:v>
                </c:pt>
              </c:strCache>
            </c:strRef>
          </c:cat>
          <c:val>
            <c:numRef>
              <c:f>Sheet1!$B$2:$B$8</c:f>
              <c:numCache>
                <c:formatCode>General</c:formatCode>
                <c:ptCount val="7"/>
                <c:pt idx="0">
                  <c:v>95</c:v>
                </c:pt>
                <c:pt idx="1">
                  <c:v>96</c:v>
                </c:pt>
                <c:pt idx="2">
                  <c:v>98</c:v>
                </c:pt>
                <c:pt idx="3">
                  <c:v>99</c:v>
                </c:pt>
                <c:pt idx="4">
                  <c:v>100</c:v>
                </c:pt>
                <c:pt idx="5">
                  <c:v>88</c:v>
                </c:pt>
                <c:pt idx="6">
                  <c:v>94</c:v>
                </c:pt>
              </c:numCache>
            </c:numRef>
          </c:val>
        </c:ser>
        <c:dLbls>
          <c:showLegendKey val="0"/>
          <c:showVal val="1"/>
          <c:showCatName val="0"/>
          <c:showSerName val="0"/>
          <c:showPercent val="0"/>
          <c:showBubbleSize val="0"/>
        </c:dLbls>
        <c:gapWidth val="150"/>
        <c:overlap val="-25"/>
        <c:axId val="494616688"/>
        <c:axId val="494611984"/>
      </c:barChart>
      <c:catAx>
        <c:axId val="494616688"/>
        <c:scaling>
          <c:orientation val="minMax"/>
        </c:scaling>
        <c:delete val="0"/>
        <c:axPos val="b"/>
        <c:numFmt formatCode="General" sourceLinked="0"/>
        <c:majorTickMark val="none"/>
        <c:minorTickMark val="none"/>
        <c:tickLblPos val="nextTo"/>
        <c:txPr>
          <a:bodyPr/>
          <a:lstStyle/>
          <a:p>
            <a:pPr>
              <a:defRPr sz="1400"/>
            </a:pPr>
            <a:endParaRPr lang="en-US"/>
          </a:p>
        </c:txPr>
        <c:crossAx val="494611984"/>
        <c:crosses val="autoZero"/>
        <c:auto val="1"/>
        <c:lblAlgn val="ctr"/>
        <c:lblOffset val="100"/>
        <c:noMultiLvlLbl val="0"/>
      </c:catAx>
      <c:valAx>
        <c:axId val="494611984"/>
        <c:scaling>
          <c:orientation val="minMax"/>
          <c:max val="100"/>
          <c:min val="0"/>
        </c:scaling>
        <c:delete val="1"/>
        <c:axPos val="l"/>
        <c:numFmt formatCode="General" sourceLinked="1"/>
        <c:majorTickMark val="out"/>
        <c:minorTickMark val="none"/>
        <c:tickLblPos val="nextTo"/>
        <c:crossAx val="49461668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9.206826193970076E-2"/>
          <c:w val="0.96944444444444466"/>
          <c:h val="0.7894260641811901"/>
        </c:manualLayout>
      </c:layout>
      <c:barChart>
        <c:barDir val="col"/>
        <c:grouping val="clustered"/>
        <c:varyColors val="0"/>
        <c:ser>
          <c:idx val="0"/>
          <c:order val="0"/>
          <c:tx>
            <c:strRef>
              <c:f>Sheet1!$B$1</c:f>
              <c:strCache>
                <c:ptCount val="1"/>
                <c:pt idx="0">
                  <c:v>Series 1</c:v>
                </c:pt>
              </c:strCache>
            </c:strRef>
          </c:tx>
          <c:spPr>
            <a:solidFill>
              <a:schemeClr val="accent6"/>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Sheet1!$A$2:$A$9</c:f>
              <c:strCache>
                <c:ptCount val="8"/>
                <c:pt idx="0">
                  <c:v>SRO</c:v>
                </c:pt>
                <c:pt idx="1">
                  <c:v>Amoxicilline</c:v>
                </c:pt>
                <c:pt idx="2">
                  <c:v>Cotrimoxazole</c:v>
                </c:pt>
                <c:pt idx="3">
                  <c:v>Paracétamol</c:v>
                </c:pt>
                <c:pt idx="4">
                  <c:v>Vitamine A</c:v>
                </c:pt>
                <c:pt idx="5">
                  <c:v>Mebendazole/ albendazole</c:v>
                </c:pt>
                <c:pt idx="6">
                  <c:v>Comprimés de zinc</c:v>
                </c:pt>
                <c:pt idx="7">
                  <c:v>Combinaison thérapeutique à base d'artémisinine (ACT)</c:v>
                </c:pt>
              </c:strCache>
            </c:strRef>
          </c:cat>
          <c:val>
            <c:numRef>
              <c:f>Sheet1!$B$2:$B$9</c:f>
              <c:numCache>
                <c:formatCode>General</c:formatCode>
                <c:ptCount val="8"/>
                <c:pt idx="0">
                  <c:v>83</c:v>
                </c:pt>
                <c:pt idx="1">
                  <c:v>69</c:v>
                </c:pt>
                <c:pt idx="2">
                  <c:v>19</c:v>
                </c:pt>
                <c:pt idx="3">
                  <c:v>66</c:v>
                </c:pt>
                <c:pt idx="4">
                  <c:v>62</c:v>
                </c:pt>
                <c:pt idx="5">
                  <c:v>89</c:v>
                </c:pt>
                <c:pt idx="6">
                  <c:v>75</c:v>
                </c:pt>
                <c:pt idx="7">
                  <c:v>89</c:v>
                </c:pt>
              </c:numCache>
            </c:numRef>
          </c:val>
        </c:ser>
        <c:dLbls>
          <c:showLegendKey val="0"/>
          <c:showVal val="1"/>
          <c:showCatName val="0"/>
          <c:showSerName val="0"/>
          <c:showPercent val="0"/>
          <c:showBubbleSize val="0"/>
        </c:dLbls>
        <c:gapWidth val="150"/>
        <c:overlap val="-25"/>
        <c:axId val="494611592"/>
        <c:axId val="494611200"/>
      </c:barChart>
      <c:catAx>
        <c:axId val="494611592"/>
        <c:scaling>
          <c:orientation val="minMax"/>
        </c:scaling>
        <c:delete val="0"/>
        <c:axPos val="b"/>
        <c:numFmt formatCode="General" sourceLinked="0"/>
        <c:majorTickMark val="none"/>
        <c:minorTickMark val="none"/>
        <c:tickLblPos val="nextTo"/>
        <c:txPr>
          <a:bodyPr/>
          <a:lstStyle/>
          <a:p>
            <a:pPr>
              <a:defRPr sz="1400"/>
            </a:pPr>
            <a:endParaRPr lang="en-US"/>
          </a:p>
        </c:txPr>
        <c:crossAx val="494611200"/>
        <c:crosses val="autoZero"/>
        <c:auto val="1"/>
        <c:lblAlgn val="ctr"/>
        <c:lblOffset val="100"/>
        <c:noMultiLvlLbl val="0"/>
      </c:catAx>
      <c:valAx>
        <c:axId val="494611200"/>
        <c:scaling>
          <c:orientation val="minMax"/>
          <c:max val="100"/>
        </c:scaling>
        <c:delete val="1"/>
        <c:axPos val="l"/>
        <c:numFmt formatCode="General" sourceLinked="1"/>
        <c:majorTickMark val="out"/>
        <c:minorTickMark val="none"/>
        <c:tickLblPos val="none"/>
        <c:crossAx val="494611592"/>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bar"/>
        <c:grouping val="clustered"/>
        <c:varyColors val="0"/>
        <c:ser>
          <c:idx val="0"/>
          <c:order val="0"/>
          <c:tx>
            <c:strRef>
              <c:f>Sheet1!$A$2</c:f>
              <c:strCache>
                <c:ptCount val="1"/>
                <c:pt idx="0">
                  <c:v>Au cours des 24 mois ayant précédé l'enquête</c:v>
                </c:pt>
              </c:strCache>
            </c:strRef>
          </c:tx>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Le diagnostic ou le traitement de la diarrhée</c:v>
                </c:pt>
                <c:pt idx="1">
                  <c:v>Les IRA</c:v>
                </c:pt>
                <c:pt idx="2">
                  <c:v>Le traitement 
du paludisme
</c:v>
                </c:pt>
                <c:pt idx="3">
                  <c:v>Le diagnostic 
du paludisme</c:v>
                </c:pt>
                <c:pt idx="4">
                  <c:v>PCIME</c:v>
                </c:pt>
                <c:pt idx="5">
                  <c:v>PEV/chaîne du froid</c:v>
                </c:pt>
              </c:strCache>
            </c:strRef>
          </c:cat>
          <c:val>
            <c:numRef>
              <c:f>Sheet1!$B$2:$G$2</c:f>
              <c:numCache>
                <c:formatCode>General</c:formatCode>
                <c:ptCount val="6"/>
                <c:pt idx="0">
                  <c:v>28</c:v>
                </c:pt>
                <c:pt idx="1">
                  <c:v>24</c:v>
                </c:pt>
                <c:pt idx="2">
                  <c:v>39</c:v>
                </c:pt>
                <c:pt idx="3">
                  <c:v>78</c:v>
                </c:pt>
                <c:pt idx="4">
                  <c:v>38</c:v>
                </c:pt>
                <c:pt idx="5">
                  <c:v>25</c:v>
                </c:pt>
              </c:numCache>
            </c:numRef>
          </c:val>
        </c:ser>
        <c:ser>
          <c:idx val="1"/>
          <c:order val="1"/>
          <c:tx>
            <c:strRef>
              <c:f>Sheet1!$A$3</c:f>
              <c:strCache>
                <c:ptCount val="1"/>
                <c:pt idx="0">
                  <c:v>À n'importe quel moment</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Sheet1!$B$1:$G$1</c:f>
              <c:strCache>
                <c:ptCount val="6"/>
                <c:pt idx="0">
                  <c:v>Le diagnostic ou le traitement de la diarrhée</c:v>
                </c:pt>
                <c:pt idx="1">
                  <c:v>Les IRA</c:v>
                </c:pt>
                <c:pt idx="2">
                  <c:v>Le traitement 
du paludisme
</c:v>
                </c:pt>
                <c:pt idx="3">
                  <c:v>Le diagnostic 
du paludisme</c:v>
                </c:pt>
                <c:pt idx="4">
                  <c:v>PCIME</c:v>
                </c:pt>
                <c:pt idx="5">
                  <c:v>PEV/chaîne du froid</c:v>
                </c:pt>
              </c:strCache>
            </c:strRef>
          </c:cat>
          <c:val>
            <c:numRef>
              <c:f>Sheet1!$B$3:$G$3</c:f>
              <c:numCache>
                <c:formatCode>General</c:formatCode>
                <c:ptCount val="6"/>
                <c:pt idx="0">
                  <c:v>67</c:v>
                </c:pt>
                <c:pt idx="1">
                  <c:v>62</c:v>
                </c:pt>
                <c:pt idx="2">
                  <c:v>75</c:v>
                </c:pt>
                <c:pt idx="3">
                  <c:v>88</c:v>
                </c:pt>
                <c:pt idx="4">
                  <c:v>53</c:v>
                </c:pt>
                <c:pt idx="5">
                  <c:v>46</c:v>
                </c:pt>
              </c:numCache>
            </c:numRef>
          </c:val>
        </c:ser>
        <c:dLbls>
          <c:showLegendKey val="0"/>
          <c:showVal val="1"/>
          <c:showCatName val="0"/>
          <c:showSerName val="0"/>
          <c:showPercent val="0"/>
          <c:showBubbleSize val="0"/>
        </c:dLbls>
        <c:gapWidth val="95"/>
        <c:axId val="311790936"/>
        <c:axId val="311791328"/>
      </c:barChart>
      <c:catAx>
        <c:axId val="311790936"/>
        <c:scaling>
          <c:orientation val="minMax"/>
        </c:scaling>
        <c:delete val="0"/>
        <c:axPos val="l"/>
        <c:numFmt formatCode="General" sourceLinked="0"/>
        <c:majorTickMark val="none"/>
        <c:minorTickMark val="none"/>
        <c:tickLblPos val="nextTo"/>
        <c:crossAx val="311791328"/>
        <c:crosses val="autoZero"/>
        <c:auto val="1"/>
        <c:lblAlgn val="ctr"/>
        <c:lblOffset val="100"/>
        <c:noMultiLvlLbl val="0"/>
      </c:catAx>
      <c:valAx>
        <c:axId val="311791328"/>
        <c:scaling>
          <c:orientation val="minMax"/>
        </c:scaling>
        <c:delete val="1"/>
        <c:axPos val="b"/>
        <c:numFmt formatCode="General" sourceLinked="1"/>
        <c:majorTickMark val="out"/>
        <c:minorTickMark val="none"/>
        <c:tickLblPos val="none"/>
        <c:crossAx val="311790936"/>
        <c:crosses val="autoZero"/>
        <c:crossBetween val="between"/>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4"/>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0-1 mois</c:v>
                </c:pt>
                <c:pt idx="1">
                  <c:v>2-3 mois</c:v>
                </c:pt>
                <c:pt idx="2">
                  <c:v>4-5 mois</c:v>
                </c:pt>
                <c:pt idx="4">
                  <c:v>Moins de 6 mois</c:v>
                </c:pt>
              </c:strCache>
            </c:strRef>
          </c:cat>
          <c:val>
            <c:numRef>
              <c:f>Sheet1!$B$2:$B$6</c:f>
              <c:numCache>
                <c:formatCode>General</c:formatCode>
                <c:ptCount val="5"/>
                <c:pt idx="0">
                  <c:v>64</c:v>
                </c:pt>
                <c:pt idx="1">
                  <c:v>37</c:v>
                </c:pt>
                <c:pt idx="2">
                  <c:v>24</c:v>
                </c:pt>
                <c:pt idx="4">
                  <c:v>42</c:v>
                </c:pt>
              </c:numCache>
            </c:numRef>
          </c:val>
        </c:ser>
        <c:dLbls>
          <c:dLblPos val="outEnd"/>
          <c:showLegendKey val="0"/>
          <c:showVal val="1"/>
          <c:showCatName val="0"/>
          <c:showSerName val="0"/>
          <c:showPercent val="0"/>
          <c:showBubbleSize val="0"/>
        </c:dLbls>
        <c:gapWidth val="100"/>
        <c:axId val="501759928"/>
        <c:axId val="501760712"/>
      </c:barChart>
      <c:catAx>
        <c:axId val="5017599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60712"/>
        <c:crosses val="autoZero"/>
        <c:auto val="1"/>
        <c:lblAlgn val="ctr"/>
        <c:lblOffset val="100"/>
        <c:noMultiLvlLbl val="0"/>
      </c:catAx>
      <c:valAx>
        <c:axId val="501760712"/>
        <c:scaling>
          <c:orientation val="minMax"/>
          <c:max val="100"/>
        </c:scaling>
        <c:delete val="1"/>
        <c:axPos val="l"/>
        <c:numFmt formatCode="General" sourceLinked="1"/>
        <c:majorTickMark val="out"/>
        <c:minorTickMark val="none"/>
        <c:tickLblPos val="nextTo"/>
        <c:crossAx val="501759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2"/>
              </a:solidFill>
            </c:spPr>
          </c:dPt>
          <c:dPt>
            <c:idx val="2"/>
            <c:bubble3D val="0"/>
            <c:spPr>
              <a:solidFill>
                <a:schemeClr val="accent6"/>
              </a:solidFill>
            </c:spPr>
          </c:dPt>
          <c:dLbls>
            <c:spPr>
              <a:noFill/>
              <a:ln>
                <a:noFill/>
              </a:ln>
              <a:effectLst/>
            </c:spPr>
            <c:txPr>
              <a:bodyPr wrap="square" lIns="38100" tIns="19050" rIns="38100" bIns="19050" anchor="ctr">
                <a:spAutoFit/>
              </a:bodyPr>
              <a:lstStyle/>
              <a:p>
                <a:pPr>
                  <a:defRPr b="1"/>
                </a:pPr>
                <a:endParaRPr lang="en-US"/>
              </a:p>
            </c:txPr>
            <c:dLblPos val="bestFit"/>
            <c:showLegendKey val="0"/>
            <c:showVal val="0"/>
            <c:showCatName val="1"/>
            <c:showSerName val="0"/>
            <c:showPercent val="1"/>
            <c:showBubbleSize val="0"/>
            <c:showLeaderLines val="1"/>
            <c:leaderLines>
              <c:spPr>
                <a:ln>
                  <a:solidFill>
                    <a:schemeClr val="tx1"/>
                  </a:solidFill>
                </a:ln>
              </c:spPr>
            </c:leaderLines>
            <c:extLst>
              <c:ext xmlns:c15="http://schemas.microsoft.com/office/drawing/2012/chart" uri="{CE6537A1-D6FC-4f65-9D91-7224C49458BB}"/>
            </c:extLst>
          </c:dLbls>
          <c:cat>
            <c:strRef>
              <c:f>Sheet1!$A$2:$A$4</c:f>
              <c:strCache>
                <c:ptCount val="3"/>
                <c:pt idx="0">
                  <c:v>Exclusivement allaité au sein</c:v>
                </c:pt>
                <c:pt idx="1">
                  <c:v>Non-allaité</c:v>
                </c:pt>
                <c:pt idx="2">
                  <c:v>Allaitement au sein et autres liquides/aliments de complément</c:v>
                </c:pt>
              </c:strCache>
            </c:strRef>
          </c:cat>
          <c:val>
            <c:numRef>
              <c:f>Sheet1!$B$2:$B$4</c:f>
              <c:numCache>
                <c:formatCode>General</c:formatCode>
                <c:ptCount val="3"/>
                <c:pt idx="0">
                  <c:v>42</c:v>
                </c:pt>
                <c:pt idx="1">
                  <c:v>3</c:v>
                </c:pt>
                <c:pt idx="2">
                  <c:v>55</c:v>
                </c:pt>
              </c:numCache>
            </c:numRef>
          </c:val>
        </c:ser>
        <c:dLbls>
          <c:dLblPos val="bestFit"/>
          <c:showLegendKey val="0"/>
          <c:showVal val="1"/>
          <c:showCatName val="0"/>
          <c:showSerName val="0"/>
          <c:showPercent val="0"/>
          <c:showBubbleSize val="0"/>
          <c:showLeaderLines val="1"/>
        </c:dLbls>
        <c:firstSliceAng val="0"/>
      </c:pieChart>
    </c:plotArea>
    <c:plotVisOnly val="1"/>
    <c:dispBlanksAs val="zero"/>
    <c:showDLblsOverMax val="0"/>
  </c:chart>
  <c:spPr>
    <a:ln>
      <a:noFill/>
    </a:ln>
  </c:spPr>
  <c:txPr>
    <a:bodyPr/>
    <a:lstStyle/>
    <a:p>
      <a:pPr>
        <a:defRPr sz="1800">
          <a:solidFill>
            <a:schemeClr val="tx1"/>
          </a:solidFill>
        </a:defRPr>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51719366676387701"/>
          <c:y val="3.0769230769230778E-2"/>
          <c:w val="0.40518652182366116"/>
          <c:h val="0.94358974358974368"/>
        </c:manualLayout>
      </c:layout>
      <c:barChart>
        <c:barDir val="bar"/>
        <c:grouping val="clustered"/>
        <c:varyColors val="0"/>
        <c:ser>
          <c:idx val="0"/>
          <c:order val="0"/>
          <c:tx>
            <c:strRef>
              <c:f>Sheet1!$B$1</c:f>
              <c:strCache>
                <c:ptCount val="1"/>
                <c:pt idx="0">
                  <c:v>Sévère</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Insuffisance pondérale </c:v>
                </c:pt>
                <c:pt idx="1">
                  <c:v>Émaciation (malnutrition aiguë)</c:v>
                </c:pt>
                <c:pt idx="2">
                  <c:v>Retard de croissance (malnutrition chronique)</c:v>
                </c:pt>
              </c:strCache>
            </c:strRef>
          </c:cat>
          <c:val>
            <c:numRef>
              <c:f>Sheet1!$B$2:$B$4</c:f>
              <c:numCache>
                <c:formatCode>General</c:formatCode>
                <c:ptCount val="3"/>
                <c:pt idx="0">
                  <c:v>3</c:v>
                </c:pt>
                <c:pt idx="1">
                  <c:v>2</c:v>
                </c:pt>
                <c:pt idx="2">
                  <c:v>4</c:v>
                </c:pt>
              </c:numCache>
            </c:numRef>
          </c:val>
        </c:ser>
        <c:ser>
          <c:idx val="1"/>
          <c:order val="1"/>
          <c:tx>
            <c:strRef>
              <c:f>Sheet1!$C$1</c:f>
              <c:strCache>
                <c:ptCount val="1"/>
                <c:pt idx="0">
                  <c:v>Total</c:v>
                </c:pt>
              </c:strCache>
            </c:strRef>
          </c:tx>
          <c:spPr>
            <a:solidFill>
              <a:schemeClr val="tx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Insuffisance pondérale </c:v>
                </c:pt>
                <c:pt idx="1">
                  <c:v>Émaciation (malnutrition aiguë)</c:v>
                </c:pt>
                <c:pt idx="2">
                  <c:v>Retard de croissance (malnutrition chronique)</c:v>
                </c:pt>
              </c:strCache>
            </c:strRef>
          </c:cat>
          <c:val>
            <c:numRef>
              <c:f>Sheet1!$C$2:$C$4</c:f>
              <c:numCache>
                <c:formatCode>General</c:formatCode>
                <c:ptCount val="3"/>
                <c:pt idx="0">
                  <c:v>14</c:v>
                </c:pt>
                <c:pt idx="1">
                  <c:v>9</c:v>
                </c:pt>
                <c:pt idx="2">
                  <c:v>17</c:v>
                </c:pt>
              </c:numCache>
            </c:numRef>
          </c:val>
        </c:ser>
        <c:dLbls>
          <c:showLegendKey val="0"/>
          <c:showVal val="1"/>
          <c:showCatName val="0"/>
          <c:showSerName val="0"/>
          <c:showPercent val="0"/>
          <c:showBubbleSize val="0"/>
        </c:dLbls>
        <c:gapWidth val="95"/>
        <c:axId val="501762672"/>
        <c:axId val="501763064"/>
      </c:barChart>
      <c:catAx>
        <c:axId val="501762672"/>
        <c:scaling>
          <c:orientation val="minMax"/>
        </c:scaling>
        <c:delete val="0"/>
        <c:axPos val="l"/>
        <c:numFmt formatCode="General" sourceLinked="0"/>
        <c:majorTickMark val="none"/>
        <c:minorTickMark val="none"/>
        <c:tickLblPos val="nextTo"/>
        <c:spPr>
          <a:ln>
            <a:solidFill>
              <a:schemeClr val="tx1"/>
            </a:solidFill>
          </a:ln>
        </c:spPr>
        <c:crossAx val="501763064"/>
        <c:crosses val="autoZero"/>
        <c:auto val="1"/>
        <c:lblAlgn val="ctr"/>
        <c:lblOffset val="100"/>
        <c:noMultiLvlLbl val="0"/>
      </c:catAx>
      <c:valAx>
        <c:axId val="501763064"/>
        <c:scaling>
          <c:orientation val="minMax"/>
          <c:max val="30"/>
        </c:scaling>
        <c:delete val="1"/>
        <c:axPos val="b"/>
        <c:numFmt formatCode="General" sourceLinked="1"/>
        <c:majorTickMark val="out"/>
        <c:minorTickMark val="none"/>
        <c:tickLblPos val="none"/>
        <c:crossAx val="501762672"/>
        <c:crosses val="autoZero"/>
        <c:crossBetween val="between"/>
      </c:valAx>
    </c:plotArea>
    <c:legend>
      <c:legendPos val="r"/>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0.33092704879883511"/>
          <c:y val="4.7349561681006382E-2"/>
          <c:w val="0.65251594752342446"/>
          <c:h val="0.94791548215089316"/>
        </c:manualLayout>
      </c:layout>
      <c:barChart>
        <c:barDir val="bar"/>
        <c:grouping val="clustered"/>
        <c:varyColors val="0"/>
        <c:ser>
          <c:idx val="0"/>
          <c:order val="0"/>
          <c:tx>
            <c:strRef>
              <c:f>Sheet1!$B$1</c:f>
              <c:strCache>
                <c:ptCount val="1"/>
                <c:pt idx="0">
                  <c:v>Column1</c:v>
                </c:pt>
              </c:strCache>
            </c:strRef>
          </c:tx>
          <c:spPr>
            <a:solidFill>
              <a:schemeClr val="accent2"/>
            </a:solidFill>
          </c:spPr>
          <c:invertIfNegative val="0"/>
          <c:dPt>
            <c:idx val="0"/>
            <c:invertIfNegative val="0"/>
            <c:bubble3D val="0"/>
            <c:spPr>
              <a:solidFill>
                <a:schemeClr val="tx2"/>
              </a:solidFill>
            </c:spPr>
          </c:dPt>
          <c:dLbls>
            <c:numFmt formatCode="#,##0" sourceLinked="0"/>
            <c:spPr>
              <a:noFill/>
              <a:ln>
                <a:noFill/>
              </a:ln>
              <a:effectLst/>
            </c:spPr>
            <c:txPr>
              <a:bodyPr wrap="square" lIns="38100" tIns="19050" rIns="38100" bIns="19050" anchor="ctr">
                <a:spAutoFit/>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Sheet1!$A$2:$A$14</c:f>
              <c:strCache>
                <c:ptCount val="13"/>
                <c:pt idx="0">
                  <c:v>Sénégal 2017</c:v>
                </c:pt>
                <c:pt idx="1">
                  <c:v>Ghana 2014</c:v>
                </c:pt>
                <c:pt idx="2">
                  <c:v>Gambie 2013</c:v>
                </c:pt>
                <c:pt idx="3">
                  <c:v>Togo 2013-2014</c:v>
                </c:pt>
                <c:pt idx="4">
                  <c:v>Côte d'Ivoire 2011-2012</c:v>
                </c:pt>
                <c:pt idx="5">
                  <c:v>Guinée 2012</c:v>
                </c:pt>
                <c:pt idx="6">
                  <c:v>Libéria 2013</c:v>
                </c:pt>
                <c:pt idx="7">
                  <c:v>Burkina Faso 2010</c:v>
                </c:pt>
                <c:pt idx="8">
                  <c:v>Nigéria 2013</c:v>
                </c:pt>
                <c:pt idx="9">
                  <c:v>Mali 2012-13</c:v>
                </c:pt>
                <c:pt idx="10">
                  <c:v>Sierra Leone 2013</c:v>
                </c:pt>
                <c:pt idx="11">
                  <c:v>Bénin 2011-2012</c:v>
                </c:pt>
                <c:pt idx="12">
                  <c:v>Niger 2012</c:v>
                </c:pt>
              </c:strCache>
            </c:strRef>
          </c:cat>
          <c:val>
            <c:numRef>
              <c:f>Sheet1!$B$2:$B$14</c:f>
              <c:numCache>
                <c:formatCode>General</c:formatCode>
                <c:ptCount val="13"/>
                <c:pt idx="0" formatCode="#,#00">
                  <c:v>17</c:v>
                </c:pt>
                <c:pt idx="1">
                  <c:v>19</c:v>
                </c:pt>
                <c:pt idx="2" formatCode="#,#00">
                  <c:v>25</c:v>
                </c:pt>
                <c:pt idx="3">
                  <c:v>28</c:v>
                </c:pt>
                <c:pt idx="4" formatCode="#,#00">
                  <c:v>30</c:v>
                </c:pt>
                <c:pt idx="5">
                  <c:v>31</c:v>
                </c:pt>
                <c:pt idx="6">
                  <c:v>32</c:v>
                </c:pt>
                <c:pt idx="7" formatCode="#,#00">
                  <c:v>35</c:v>
                </c:pt>
                <c:pt idx="8">
                  <c:v>37</c:v>
                </c:pt>
                <c:pt idx="9">
                  <c:v>38</c:v>
                </c:pt>
                <c:pt idx="10">
                  <c:v>38</c:v>
                </c:pt>
                <c:pt idx="11">
                  <c:v>43</c:v>
                </c:pt>
                <c:pt idx="12" formatCode="#,#00">
                  <c:v>44</c:v>
                </c:pt>
              </c:numCache>
            </c:numRef>
          </c:val>
        </c:ser>
        <c:dLbls>
          <c:showLegendKey val="0"/>
          <c:showVal val="0"/>
          <c:showCatName val="0"/>
          <c:showSerName val="0"/>
          <c:showPercent val="0"/>
          <c:showBubbleSize val="0"/>
        </c:dLbls>
        <c:gapWidth val="100"/>
        <c:overlap val="-25"/>
        <c:axId val="494608064"/>
        <c:axId val="494608456"/>
      </c:barChart>
      <c:catAx>
        <c:axId val="494608064"/>
        <c:scaling>
          <c:orientation val="minMax"/>
        </c:scaling>
        <c:delete val="0"/>
        <c:axPos val="l"/>
        <c:numFmt formatCode="General" sourceLinked="0"/>
        <c:majorTickMark val="none"/>
        <c:minorTickMark val="none"/>
        <c:tickLblPos val="nextTo"/>
        <c:crossAx val="494608456"/>
        <c:crosses val="autoZero"/>
        <c:auto val="1"/>
        <c:lblAlgn val="ctr"/>
        <c:lblOffset val="100"/>
        <c:noMultiLvlLbl val="0"/>
      </c:catAx>
      <c:valAx>
        <c:axId val="494608456"/>
        <c:scaling>
          <c:orientation val="minMax"/>
        </c:scaling>
        <c:delete val="1"/>
        <c:axPos val="b"/>
        <c:numFmt formatCode="#,#00" sourceLinked="1"/>
        <c:majorTickMark val="none"/>
        <c:minorTickMark val="none"/>
        <c:tickLblPos val="none"/>
        <c:crossAx val="49460806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8"/>
    </mc:Choice>
    <mc:Fallback>
      <c:style val="28"/>
    </mc:Fallback>
  </mc:AlternateContent>
  <c:chart>
    <c:autoTitleDeleted val="1"/>
    <c:plotArea>
      <c:layout>
        <c:manualLayout>
          <c:layoutTarget val="inner"/>
          <c:xMode val="edge"/>
          <c:yMode val="edge"/>
          <c:x val="0.14890021559805025"/>
          <c:y val="3.0555555555555555E-2"/>
          <c:w val="0.68405711004874392"/>
          <c:h val="0.93888888888888911"/>
        </c:manualLayout>
      </c:layout>
      <c:barChart>
        <c:barDir val="bar"/>
        <c:grouping val="stacked"/>
        <c:varyColors val="0"/>
        <c:ser>
          <c:idx val="0"/>
          <c:order val="0"/>
          <c:tx>
            <c:strRef>
              <c:f>Sheet1!$B$1</c:f>
              <c:strCache>
                <c:ptCount val="1"/>
                <c:pt idx="0">
                  <c:v>Légère</c:v>
                </c:pt>
              </c:strCache>
            </c:strRef>
          </c:tx>
          <c:spPr>
            <a:solidFill>
              <a:schemeClr val="tx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Sheet1!$B$2:$B$4</c:f>
              <c:numCache>
                <c:formatCode>General</c:formatCode>
                <c:ptCount val="3"/>
                <c:pt idx="0">
                  <c:v>28</c:v>
                </c:pt>
                <c:pt idx="1">
                  <c:v>31</c:v>
                </c:pt>
                <c:pt idx="2">
                  <c:v>29</c:v>
                </c:pt>
              </c:numCache>
            </c:numRef>
          </c:val>
        </c:ser>
        <c:ser>
          <c:idx val="1"/>
          <c:order val="1"/>
          <c:tx>
            <c:strRef>
              <c:f>Sheet1!$C$1</c:f>
              <c:strCache>
                <c:ptCount val="1"/>
                <c:pt idx="0">
                  <c:v>Modérée</c:v>
                </c:pt>
              </c:strCache>
            </c:strRef>
          </c:tx>
          <c:spPr>
            <a:solidFill>
              <a:schemeClr val="bg2"/>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Sheet1!$C$2:$C$4</c:f>
              <c:numCache>
                <c:formatCode>General</c:formatCode>
                <c:ptCount val="3"/>
                <c:pt idx="0">
                  <c:v>44</c:v>
                </c:pt>
                <c:pt idx="1">
                  <c:v>30</c:v>
                </c:pt>
                <c:pt idx="2">
                  <c:v>39</c:v>
                </c:pt>
              </c:numCache>
            </c:numRef>
          </c:val>
        </c:ser>
        <c:ser>
          <c:idx val="2"/>
          <c:order val="2"/>
          <c:tx>
            <c:strRef>
              <c:f>Sheet1!$D$1</c:f>
              <c:strCache>
                <c:ptCount val="1"/>
                <c:pt idx="0">
                  <c:v>Sévère</c:v>
                </c:pt>
              </c:strCache>
            </c:strRef>
          </c:tx>
          <c:spPr>
            <a:solidFill>
              <a:schemeClr val="bg2">
                <a:lumMod val="75000"/>
              </a:schemeClr>
            </a:solidFill>
          </c:spPr>
          <c:invertIfNegative val="0"/>
          <c:dLbls>
            <c:spPr>
              <a:noFill/>
              <a:ln>
                <a:noFill/>
              </a:ln>
              <a:effectLst/>
            </c:spPr>
            <c:txPr>
              <a:bodyPr wrap="square" lIns="38100" tIns="19050" rIns="38100" bIns="19050" anchor="ctr">
                <a:spAutoFit/>
              </a:bodyPr>
              <a:lstStyle/>
              <a:p>
                <a:pPr>
                  <a:defRPr b="1"/>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Rural </c:v>
                </c:pt>
                <c:pt idx="1">
                  <c:v>Urbain </c:v>
                </c:pt>
                <c:pt idx="2">
                  <c:v>Sénégal</c:v>
                </c:pt>
              </c:strCache>
            </c:strRef>
          </c:cat>
          <c:val>
            <c:numRef>
              <c:f>Sheet1!$D$2:$D$4</c:f>
              <c:numCache>
                <c:formatCode>General</c:formatCode>
                <c:ptCount val="3"/>
                <c:pt idx="0">
                  <c:v>4</c:v>
                </c:pt>
                <c:pt idx="1">
                  <c:v>1</c:v>
                </c:pt>
                <c:pt idx="2">
                  <c:v>3</c:v>
                </c:pt>
              </c:numCache>
            </c:numRef>
          </c:val>
        </c:ser>
        <c:dLbls>
          <c:showLegendKey val="0"/>
          <c:showVal val="1"/>
          <c:showCatName val="0"/>
          <c:showSerName val="0"/>
          <c:showPercent val="0"/>
          <c:showBubbleSize val="0"/>
        </c:dLbls>
        <c:gapWidth val="95"/>
        <c:overlap val="100"/>
        <c:axId val="494609240"/>
        <c:axId val="494609632"/>
      </c:barChart>
      <c:catAx>
        <c:axId val="494609240"/>
        <c:scaling>
          <c:orientation val="minMax"/>
        </c:scaling>
        <c:delete val="0"/>
        <c:axPos val="l"/>
        <c:numFmt formatCode="General" sourceLinked="0"/>
        <c:majorTickMark val="none"/>
        <c:minorTickMark val="none"/>
        <c:tickLblPos val="nextTo"/>
        <c:spPr>
          <a:ln>
            <a:solidFill>
              <a:schemeClr val="tx1"/>
            </a:solidFill>
          </a:ln>
        </c:spPr>
        <c:crossAx val="494609632"/>
        <c:crosses val="autoZero"/>
        <c:auto val="1"/>
        <c:lblAlgn val="ctr"/>
        <c:lblOffset val="100"/>
        <c:noMultiLvlLbl val="0"/>
      </c:catAx>
      <c:valAx>
        <c:axId val="494609632"/>
        <c:scaling>
          <c:orientation val="minMax"/>
        </c:scaling>
        <c:delete val="1"/>
        <c:axPos val="b"/>
        <c:numFmt formatCode="General" sourceLinked="1"/>
        <c:majorTickMark val="none"/>
        <c:minorTickMark val="none"/>
        <c:tickLblPos val="none"/>
        <c:crossAx val="494609240"/>
        <c:crosses val="autoZero"/>
        <c:crossBetween val="between"/>
      </c:valAx>
    </c:plotArea>
    <c:legend>
      <c:legendPos val="r"/>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Sénégal</c:v>
                </c:pt>
              </c:strCache>
            </c:strRef>
          </c:tx>
          <c:spPr>
            <a:solidFill>
              <a:schemeClr val="bg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Femmes </c:v>
                </c:pt>
                <c:pt idx="1">
                  <c:v>Hommes </c:v>
                </c:pt>
              </c:strCache>
            </c:strRef>
          </c:cat>
          <c:val>
            <c:numRef>
              <c:f>Sheet1!$B$2:$B$3</c:f>
              <c:numCache>
                <c:formatCode>General</c:formatCode>
                <c:ptCount val="2"/>
                <c:pt idx="0">
                  <c:v>47</c:v>
                </c:pt>
                <c:pt idx="1">
                  <c:v>60</c:v>
                </c:pt>
              </c:numCache>
            </c:numRef>
          </c:val>
        </c:ser>
        <c:ser>
          <c:idx val="1"/>
          <c:order val="1"/>
          <c:tx>
            <c:strRef>
              <c:f>Sheet1!$C$1</c:f>
              <c:strCache>
                <c:ptCount val="1"/>
                <c:pt idx="0">
                  <c:v>Urbain</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Femmes </c:v>
                </c:pt>
                <c:pt idx="1">
                  <c:v>Hommes </c:v>
                </c:pt>
              </c:strCache>
            </c:strRef>
          </c:cat>
          <c:val>
            <c:numRef>
              <c:f>Sheet1!$C$2:$C$3</c:f>
              <c:numCache>
                <c:formatCode>General</c:formatCode>
                <c:ptCount val="2"/>
                <c:pt idx="0">
                  <c:v>64</c:v>
                </c:pt>
                <c:pt idx="1">
                  <c:v>74</c:v>
                </c:pt>
              </c:numCache>
            </c:numRef>
          </c:val>
        </c:ser>
        <c:ser>
          <c:idx val="2"/>
          <c:order val="2"/>
          <c:tx>
            <c:strRef>
              <c:f>Sheet1!$D$1</c:f>
              <c:strCache>
                <c:ptCount val="1"/>
                <c:pt idx="0">
                  <c:v>Rural</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Sheet1!$A$2:$A$3</c:f>
              <c:strCache>
                <c:ptCount val="2"/>
                <c:pt idx="0">
                  <c:v>Femmes </c:v>
                </c:pt>
                <c:pt idx="1">
                  <c:v>Hommes </c:v>
                </c:pt>
              </c:strCache>
            </c:strRef>
          </c:cat>
          <c:val>
            <c:numRef>
              <c:f>Sheet1!$D$2:$D$3</c:f>
              <c:numCache>
                <c:formatCode>General</c:formatCode>
                <c:ptCount val="2"/>
                <c:pt idx="0">
                  <c:v>32</c:v>
                </c:pt>
                <c:pt idx="1">
                  <c:v>46</c:v>
                </c:pt>
              </c:numCache>
            </c:numRef>
          </c:val>
        </c:ser>
        <c:dLbls>
          <c:showLegendKey val="0"/>
          <c:showVal val="1"/>
          <c:showCatName val="0"/>
          <c:showSerName val="0"/>
          <c:showPercent val="0"/>
          <c:showBubbleSize val="0"/>
        </c:dLbls>
        <c:gapWidth val="150"/>
        <c:overlap val="-25"/>
        <c:axId val="445548232"/>
        <c:axId val="445037360"/>
      </c:barChart>
      <c:catAx>
        <c:axId val="445548232"/>
        <c:scaling>
          <c:orientation val="minMax"/>
        </c:scaling>
        <c:delete val="0"/>
        <c:axPos val="b"/>
        <c:numFmt formatCode="General" sourceLinked="0"/>
        <c:majorTickMark val="none"/>
        <c:minorTickMark val="none"/>
        <c:tickLblPos val="nextTo"/>
        <c:crossAx val="445037360"/>
        <c:crosses val="autoZero"/>
        <c:auto val="1"/>
        <c:lblAlgn val="ctr"/>
        <c:lblOffset val="100"/>
        <c:noMultiLvlLbl val="0"/>
      </c:catAx>
      <c:valAx>
        <c:axId val="445037360"/>
        <c:scaling>
          <c:orientation val="minMax"/>
          <c:max val="100"/>
        </c:scaling>
        <c:delete val="1"/>
        <c:axPos val="l"/>
        <c:numFmt formatCode="General" sourceLinked="1"/>
        <c:majorTickMark val="out"/>
        <c:minorTickMark val="none"/>
        <c:tickLblPos val="none"/>
        <c:crossAx val="445548232"/>
        <c:crosses val="autoZero"/>
        <c:crossBetween val="between"/>
      </c:valAx>
    </c:plotArea>
    <c:legend>
      <c:legendPos val="t"/>
      <c:layout/>
      <c:overlay val="0"/>
    </c:legend>
    <c:plotVisOnly val="1"/>
    <c:dispBlanksAs val="gap"/>
    <c:showDLblsOverMax val="0"/>
  </c:chart>
  <c:txPr>
    <a:bodyPr/>
    <a:lstStyle/>
    <a:p>
      <a:pPr>
        <a:defRPr sz="1800"/>
      </a:pPr>
      <a:endParaRPr lang="en-U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8"/>
    </mc:Choice>
    <mc:Fallback>
      <c:style val="28"/>
    </mc:Fallback>
  </mc:AlternateContent>
  <c:chart>
    <c:autoTitleDeleted val="1"/>
    <c:plotArea>
      <c:layout>
        <c:manualLayout>
          <c:layoutTarget val="inner"/>
          <c:xMode val="edge"/>
          <c:yMode val="edge"/>
          <c:x val="0.14890021559805025"/>
          <c:y val="3.0555555555555555E-2"/>
          <c:w val="0.68405711004874392"/>
          <c:h val="0.93888888888888911"/>
        </c:manualLayout>
      </c:layout>
      <c:barChart>
        <c:barDir val="bar"/>
        <c:grouping val="stacked"/>
        <c:varyColors val="0"/>
        <c:ser>
          <c:idx val="0"/>
          <c:order val="0"/>
          <c:tx>
            <c:strRef>
              <c:f>Sheet1!$B$1</c:f>
              <c:strCache>
                <c:ptCount val="1"/>
                <c:pt idx="0">
                  <c:v>Légère</c:v>
                </c:pt>
              </c:strCache>
            </c:strRef>
          </c:tx>
          <c:spPr>
            <a:solidFill>
              <a:schemeClr val="accent1"/>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Sheet1!$B$2:$B$4</c:f>
              <c:numCache>
                <c:formatCode>General</c:formatCode>
                <c:ptCount val="3"/>
                <c:pt idx="0">
                  <c:v>40</c:v>
                </c:pt>
                <c:pt idx="1">
                  <c:v>40</c:v>
                </c:pt>
                <c:pt idx="2">
                  <c:v>40</c:v>
                </c:pt>
              </c:numCache>
            </c:numRef>
          </c:val>
        </c:ser>
        <c:ser>
          <c:idx val="1"/>
          <c:order val="1"/>
          <c:tx>
            <c:strRef>
              <c:f>Sheet1!$C$1</c:f>
              <c:strCache>
                <c:ptCount val="1"/>
                <c:pt idx="0">
                  <c:v>Modérée</c:v>
                </c:pt>
              </c:strCache>
            </c:strRef>
          </c:tx>
          <c:spPr>
            <a:solidFill>
              <a:schemeClr val="accent2">
                <a:lumMod val="60000"/>
                <a:lumOff val="40000"/>
              </a:schemeClr>
            </a:solidFill>
          </c:spPr>
          <c:invertIfNegative val="0"/>
          <c:dLbls>
            <c:spPr>
              <a:noFill/>
              <a:ln>
                <a:noFill/>
              </a:ln>
              <a:effectLst/>
            </c:spPr>
            <c:txPr>
              <a:bodyPr/>
              <a:lstStyle/>
              <a:p>
                <a:pPr>
                  <a:defRPr b="1">
                    <a:solidFill>
                      <a:schemeClr val="tx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Rural </c:v>
                </c:pt>
                <c:pt idx="1">
                  <c:v>Urbain </c:v>
                </c:pt>
                <c:pt idx="2">
                  <c:v>Sénégal</c:v>
                </c:pt>
              </c:strCache>
            </c:strRef>
          </c:cat>
          <c:val>
            <c:numRef>
              <c:f>Sheet1!$C$2:$C$4</c:f>
              <c:numCache>
                <c:formatCode>General</c:formatCode>
                <c:ptCount val="3"/>
                <c:pt idx="0">
                  <c:v>16</c:v>
                </c:pt>
                <c:pt idx="1">
                  <c:v>10</c:v>
                </c:pt>
                <c:pt idx="2">
                  <c:v>13</c:v>
                </c:pt>
              </c:numCache>
            </c:numRef>
          </c:val>
        </c:ser>
        <c:ser>
          <c:idx val="2"/>
          <c:order val="2"/>
          <c:tx>
            <c:strRef>
              <c:f>Sheet1!$D$1</c:f>
              <c:strCache>
                <c:ptCount val="1"/>
                <c:pt idx="0">
                  <c:v>Sévère</c:v>
                </c:pt>
              </c:strCache>
            </c:strRef>
          </c:tx>
          <c:spPr>
            <a:solidFill>
              <a:schemeClr val="accent2"/>
            </a:solidFill>
          </c:spPr>
          <c:invertIfNegative val="0"/>
          <c:dLbls>
            <c:spPr>
              <a:noFill/>
              <a:ln>
                <a:noFill/>
              </a:ln>
              <a:effectLst/>
            </c:spPr>
            <c:txPr>
              <a:bodyPr wrap="square" lIns="38100" tIns="19050" rIns="38100" bIns="19050" anchor="ctr">
                <a:spAutoFit/>
              </a:bodyPr>
              <a:lstStyle/>
              <a:p>
                <a:pPr>
                  <a:defRPr b="1">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Rural </c:v>
                </c:pt>
                <c:pt idx="1">
                  <c:v>Urbain </c:v>
                </c:pt>
                <c:pt idx="2">
                  <c:v>Sénégal</c:v>
                </c:pt>
              </c:strCache>
            </c:strRef>
          </c:cat>
          <c:val>
            <c:numRef>
              <c:f>Sheet1!$D$2:$D$4</c:f>
              <c:numCache>
                <c:formatCode>General</c:formatCode>
                <c:ptCount val="3"/>
                <c:pt idx="0">
                  <c:v>2</c:v>
                </c:pt>
                <c:pt idx="1">
                  <c:v>1</c:v>
                </c:pt>
                <c:pt idx="2">
                  <c:v>1</c:v>
                </c:pt>
              </c:numCache>
            </c:numRef>
          </c:val>
        </c:ser>
        <c:dLbls>
          <c:showLegendKey val="0"/>
          <c:showVal val="1"/>
          <c:showCatName val="0"/>
          <c:showSerName val="0"/>
          <c:showPercent val="0"/>
          <c:showBubbleSize val="0"/>
        </c:dLbls>
        <c:gapWidth val="95"/>
        <c:overlap val="100"/>
        <c:axId val="494613944"/>
        <c:axId val="501759536"/>
      </c:barChart>
      <c:catAx>
        <c:axId val="494613944"/>
        <c:scaling>
          <c:orientation val="minMax"/>
        </c:scaling>
        <c:delete val="0"/>
        <c:axPos val="l"/>
        <c:numFmt formatCode="General" sourceLinked="0"/>
        <c:majorTickMark val="none"/>
        <c:minorTickMark val="none"/>
        <c:tickLblPos val="nextTo"/>
        <c:spPr>
          <a:ln>
            <a:solidFill>
              <a:schemeClr val="tx1"/>
            </a:solidFill>
          </a:ln>
        </c:spPr>
        <c:crossAx val="501759536"/>
        <c:crosses val="autoZero"/>
        <c:auto val="1"/>
        <c:lblAlgn val="ctr"/>
        <c:lblOffset val="100"/>
        <c:noMultiLvlLbl val="0"/>
      </c:catAx>
      <c:valAx>
        <c:axId val="501759536"/>
        <c:scaling>
          <c:orientation val="minMax"/>
        </c:scaling>
        <c:delete val="1"/>
        <c:axPos val="b"/>
        <c:numFmt formatCode="General" sourceLinked="1"/>
        <c:majorTickMark val="none"/>
        <c:minorTickMark val="none"/>
        <c:tickLblPos val="none"/>
        <c:crossAx val="494613944"/>
        <c:crosses val="autoZero"/>
        <c:crossBetween val="between"/>
      </c:valAx>
    </c:plotArea>
    <c:legend>
      <c:legendPos val="r"/>
      <c:overlay val="0"/>
    </c:legend>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491D74"/>
              </a:solidFill>
              <a:ln>
                <a:noFill/>
              </a:ln>
              <a:effectLst/>
              <a:scene3d>
                <a:camera prst="orthographicFront"/>
                <a:lightRig rig="threePt" dir="t">
                  <a:rot lat="0" lon="0" rev="1200000"/>
                </a:lightRig>
              </a:scene3d>
              <a:sp3d>
                <a:bevelT w="63500" h="25400"/>
              </a:sp3d>
            </c:spPr>
          </c:dPt>
          <c:dPt>
            <c:idx val="4"/>
            <c:invertIfNegative val="0"/>
            <c:bubble3D val="0"/>
            <c:spPr>
              <a:solidFill>
                <a:srgbClr val="00936F"/>
              </a:solidFill>
              <a:ln>
                <a:noFill/>
              </a:ln>
              <a:effectLst/>
              <a:scene3d>
                <a:camera prst="orthographicFront"/>
                <a:lightRig rig="threePt" dir="t">
                  <a:rot lat="0" lon="0" rev="1200000"/>
                </a:lightRig>
              </a:scene3d>
              <a:sp3d>
                <a:bevelT w="63500" h="25400"/>
              </a:sp3d>
            </c:spPr>
          </c:dPt>
          <c:dPt>
            <c:idx val="5"/>
            <c:invertIfNegative val="0"/>
            <c:bubble3D val="0"/>
            <c:spPr>
              <a:solidFill>
                <a:srgbClr val="547193"/>
              </a:solidFill>
              <a:ln>
                <a:noFill/>
              </a:ln>
              <a:effectLst/>
              <a:scene3d>
                <a:camera prst="orthographicFront"/>
                <a:lightRig rig="threePt" dir="t">
                  <a:rot lat="0" lon="0" rev="1200000"/>
                </a:lightRig>
              </a:scene3d>
              <a:sp3d>
                <a:bevelT w="63500" h="25400"/>
              </a:sp3d>
            </c:spPr>
          </c:dPt>
          <c:dPt>
            <c:idx val="6"/>
            <c:invertIfNegative val="0"/>
            <c:bubble3D val="0"/>
            <c:spPr>
              <a:solidFill>
                <a:srgbClr val="9D85BE"/>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Ensemble</c:v>
                </c:pt>
                <c:pt idx="1">
                  <c:v>Publique</c:v>
                </c:pt>
                <c:pt idx="2">
                  <c:v>Privé</c:v>
                </c:pt>
                <c:pt idx="4">
                  <c:v>Hôpital</c:v>
                </c:pt>
                <c:pt idx="5">
                  <c:v>Centre             de santé</c:v>
                </c:pt>
                <c:pt idx="6">
                  <c:v>Poste               de santé</c:v>
                </c:pt>
              </c:strCache>
            </c:strRef>
          </c:cat>
          <c:val>
            <c:numRef>
              <c:f>Sheet1!$B$2:$B$8</c:f>
              <c:numCache>
                <c:formatCode>General</c:formatCode>
                <c:ptCount val="7"/>
                <c:pt idx="0">
                  <c:v>96</c:v>
                </c:pt>
                <c:pt idx="1">
                  <c:v>99</c:v>
                </c:pt>
                <c:pt idx="2">
                  <c:v>85</c:v>
                </c:pt>
                <c:pt idx="4">
                  <c:v>93</c:v>
                </c:pt>
                <c:pt idx="5">
                  <c:v>97</c:v>
                </c:pt>
                <c:pt idx="6">
                  <c:v>96</c:v>
                </c:pt>
              </c:numCache>
            </c:numRef>
          </c:val>
        </c:ser>
        <c:dLbls>
          <c:dLblPos val="outEnd"/>
          <c:showLegendKey val="0"/>
          <c:showVal val="1"/>
          <c:showCatName val="0"/>
          <c:showSerName val="0"/>
          <c:showPercent val="0"/>
          <c:showBubbleSize val="0"/>
        </c:dLbls>
        <c:gapWidth val="100"/>
        <c:axId val="501758752"/>
        <c:axId val="501758360"/>
      </c:barChart>
      <c:catAx>
        <c:axId val="501758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58360"/>
        <c:crosses val="autoZero"/>
        <c:auto val="1"/>
        <c:lblAlgn val="ctr"/>
        <c:lblOffset val="100"/>
        <c:noMultiLvlLbl val="0"/>
      </c:catAx>
      <c:valAx>
        <c:axId val="501758360"/>
        <c:scaling>
          <c:orientation val="minMax"/>
          <c:max val="100"/>
          <c:min val="0"/>
        </c:scaling>
        <c:delete val="1"/>
        <c:axPos val="l"/>
        <c:numFmt formatCode="General" sourceLinked="1"/>
        <c:majorTickMark val="out"/>
        <c:minorTickMark val="none"/>
        <c:tickLblPos val="nextTo"/>
        <c:crossAx val="5017587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1385741265888181"/>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4"/>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5"/>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6"/>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Glycémie</c:v>
                </c:pt>
                <c:pt idx="1">
                  <c:v>Protéinurie</c:v>
                </c:pt>
                <c:pt idx="2">
                  <c:v>Glycosurie</c:v>
                </c:pt>
                <c:pt idx="3">
                  <c:v>Metformine</c:v>
                </c:pt>
                <c:pt idx="4">
                  <c:v>Glibenclamide</c:v>
                </c:pt>
                <c:pt idx="5">
                  <c:v>Insuline injectable</c:v>
                </c:pt>
                <c:pt idx="6">
                  <c:v>Solutions de perfusion</c:v>
                </c:pt>
              </c:strCache>
            </c:strRef>
          </c:cat>
          <c:val>
            <c:numRef>
              <c:f>Sheet1!$B$2:$B$8</c:f>
              <c:numCache>
                <c:formatCode>General</c:formatCode>
                <c:ptCount val="7"/>
                <c:pt idx="0">
                  <c:v>84</c:v>
                </c:pt>
                <c:pt idx="1">
                  <c:v>74</c:v>
                </c:pt>
                <c:pt idx="2">
                  <c:v>73</c:v>
                </c:pt>
                <c:pt idx="3">
                  <c:v>4</c:v>
                </c:pt>
                <c:pt idx="4">
                  <c:v>1</c:v>
                </c:pt>
                <c:pt idx="5">
                  <c:v>4</c:v>
                </c:pt>
                <c:pt idx="6">
                  <c:v>83</c:v>
                </c:pt>
              </c:numCache>
            </c:numRef>
          </c:val>
        </c:ser>
        <c:dLbls>
          <c:dLblPos val="outEnd"/>
          <c:showLegendKey val="0"/>
          <c:showVal val="1"/>
          <c:showCatName val="0"/>
          <c:showSerName val="0"/>
          <c:showPercent val="0"/>
          <c:showBubbleSize val="0"/>
        </c:dLbls>
        <c:gapWidth val="100"/>
        <c:axId val="501757576"/>
        <c:axId val="501756400"/>
      </c:barChart>
      <c:catAx>
        <c:axId val="5017575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01756400"/>
        <c:crosses val="autoZero"/>
        <c:auto val="1"/>
        <c:lblAlgn val="ctr"/>
        <c:lblOffset val="100"/>
        <c:noMultiLvlLbl val="0"/>
      </c:catAx>
      <c:valAx>
        <c:axId val="501756400"/>
        <c:scaling>
          <c:orientation val="minMax"/>
          <c:max val="100"/>
        </c:scaling>
        <c:delete val="1"/>
        <c:axPos val="l"/>
        <c:numFmt formatCode="General" sourceLinked="1"/>
        <c:majorTickMark val="out"/>
        <c:minorTickMark val="none"/>
        <c:tickLblPos val="nextTo"/>
        <c:crossAx val="501757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491D74"/>
              </a:solidFill>
              <a:ln>
                <a:noFill/>
              </a:ln>
              <a:effectLst/>
              <a:scene3d>
                <a:camera prst="orthographicFront"/>
                <a:lightRig rig="threePt" dir="t">
                  <a:rot lat="0" lon="0" rev="1200000"/>
                </a:lightRig>
              </a:scene3d>
              <a:sp3d>
                <a:bevelT w="63500" h="25400"/>
              </a:sp3d>
            </c:spPr>
          </c:dPt>
          <c:dPt>
            <c:idx val="4"/>
            <c:invertIfNegative val="0"/>
            <c:bubble3D val="0"/>
            <c:spPr>
              <a:solidFill>
                <a:srgbClr val="00936F"/>
              </a:solidFill>
              <a:ln>
                <a:noFill/>
              </a:ln>
              <a:effectLst/>
              <a:scene3d>
                <a:camera prst="orthographicFront"/>
                <a:lightRig rig="threePt" dir="t">
                  <a:rot lat="0" lon="0" rev="1200000"/>
                </a:lightRig>
              </a:scene3d>
              <a:sp3d>
                <a:bevelT w="63500" h="25400"/>
              </a:sp3d>
            </c:spPr>
          </c:dPt>
          <c:dPt>
            <c:idx val="5"/>
            <c:invertIfNegative val="0"/>
            <c:bubble3D val="0"/>
            <c:spPr>
              <a:solidFill>
                <a:srgbClr val="547193"/>
              </a:solidFill>
              <a:ln>
                <a:noFill/>
              </a:ln>
              <a:effectLst/>
              <a:scene3d>
                <a:camera prst="orthographicFront"/>
                <a:lightRig rig="threePt" dir="t">
                  <a:rot lat="0" lon="0" rev="1200000"/>
                </a:lightRig>
              </a:scene3d>
              <a:sp3d>
                <a:bevelT w="63500" h="25400"/>
              </a:sp3d>
            </c:spPr>
          </c:dPt>
          <c:dPt>
            <c:idx val="6"/>
            <c:invertIfNegative val="0"/>
            <c:bubble3D val="0"/>
            <c:spPr>
              <a:solidFill>
                <a:srgbClr val="9D85BE"/>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Ensemble</c:v>
                </c:pt>
                <c:pt idx="1">
                  <c:v>Publique</c:v>
                </c:pt>
                <c:pt idx="2">
                  <c:v>Privé</c:v>
                </c:pt>
                <c:pt idx="4">
                  <c:v>Hôpital</c:v>
                </c:pt>
                <c:pt idx="5">
                  <c:v>Centre             de santé</c:v>
                </c:pt>
                <c:pt idx="6">
                  <c:v>Poste               de santé</c:v>
                </c:pt>
              </c:strCache>
            </c:strRef>
          </c:cat>
          <c:val>
            <c:numRef>
              <c:f>Sheet1!$B$2:$B$8</c:f>
              <c:numCache>
                <c:formatCode>General</c:formatCode>
                <c:ptCount val="7"/>
                <c:pt idx="0">
                  <c:v>96</c:v>
                </c:pt>
                <c:pt idx="1">
                  <c:v>100</c:v>
                </c:pt>
                <c:pt idx="2">
                  <c:v>85</c:v>
                </c:pt>
                <c:pt idx="4">
                  <c:v>93</c:v>
                </c:pt>
                <c:pt idx="5">
                  <c:v>97</c:v>
                </c:pt>
                <c:pt idx="6">
                  <c:v>96</c:v>
                </c:pt>
              </c:numCache>
            </c:numRef>
          </c:val>
        </c:ser>
        <c:dLbls>
          <c:dLblPos val="outEnd"/>
          <c:showLegendKey val="0"/>
          <c:showVal val="1"/>
          <c:showCatName val="0"/>
          <c:showSerName val="0"/>
          <c:showPercent val="0"/>
          <c:showBubbleSize val="0"/>
        </c:dLbls>
        <c:gapWidth val="100"/>
        <c:axId val="494610808"/>
        <c:axId val="501761888"/>
      </c:barChart>
      <c:catAx>
        <c:axId val="4946108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61888"/>
        <c:crosses val="autoZero"/>
        <c:auto val="1"/>
        <c:lblAlgn val="ctr"/>
        <c:lblOffset val="100"/>
        <c:noMultiLvlLbl val="0"/>
      </c:catAx>
      <c:valAx>
        <c:axId val="501761888"/>
        <c:scaling>
          <c:orientation val="minMax"/>
          <c:max val="100"/>
          <c:min val="0"/>
        </c:scaling>
        <c:delete val="1"/>
        <c:axPos val="l"/>
        <c:numFmt formatCode="General" sourceLinked="1"/>
        <c:majorTickMark val="out"/>
        <c:minorTickMark val="none"/>
        <c:tickLblPos val="nextTo"/>
        <c:crossAx val="494610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1385741265888181"/>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4"/>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5"/>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6"/>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Inhibiteurs de l'ECA</c:v>
                </c:pt>
                <c:pt idx="1">
                  <c:v>Diurétiques thiazidiques</c:v>
                </c:pt>
                <c:pt idx="2">
                  <c:v>Bêtabloquants</c:v>
                </c:pt>
                <c:pt idx="3">
                  <c:v>Bloquers des canaux Calciques</c:v>
                </c:pt>
                <c:pt idx="4">
                  <c:v>Oxygène</c:v>
                </c:pt>
              </c:strCache>
            </c:strRef>
          </c:cat>
          <c:val>
            <c:numRef>
              <c:f>Sheet1!$B$2:$B$6</c:f>
              <c:numCache>
                <c:formatCode>General</c:formatCode>
                <c:ptCount val="5"/>
                <c:pt idx="0">
                  <c:v>0</c:v>
                </c:pt>
                <c:pt idx="1">
                  <c:v>2</c:v>
                </c:pt>
                <c:pt idx="2">
                  <c:v>1</c:v>
                </c:pt>
                <c:pt idx="3">
                  <c:v>44</c:v>
                </c:pt>
                <c:pt idx="4">
                  <c:v>7</c:v>
                </c:pt>
              </c:numCache>
            </c:numRef>
          </c:val>
        </c:ser>
        <c:dLbls>
          <c:dLblPos val="outEnd"/>
          <c:showLegendKey val="0"/>
          <c:showVal val="1"/>
          <c:showCatName val="0"/>
          <c:showSerName val="0"/>
          <c:showPercent val="0"/>
          <c:showBubbleSize val="0"/>
        </c:dLbls>
        <c:gapWidth val="100"/>
        <c:axId val="501761496"/>
        <c:axId val="501763456"/>
      </c:barChart>
      <c:catAx>
        <c:axId val="501761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01763456"/>
        <c:crosses val="autoZero"/>
        <c:auto val="1"/>
        <c:lblAlgn val="ctr"/>
        <c:lblOffset val="100"/>
        <c:noMultiLvlLbl val="0"/>
      </c:catAx>
      <c:valAx>
        <c:axId val="501763456"/>
        <c:scaling>
          <c:orientation val="minMax"/>
          <c:max val="100"/>
        </c:scaling>
        <c:delete val="1"/>
        <c:axPos val="l"/>
        <c:numFmt formatCode="General" sourceLinked="1"/>
        <c:majorTickMark val="out"/>
        <c:minorTickMark val="none"/>
        <c:tickLblPos val="nextTo"/>
        <c:crossAx val="501761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491D74"/>
              </a:solidFill>
              <a:ln>
                <a:noFill/>
              </a:ln>
              <a:effectLst/>
              <a:scene3d>
                <a:camera prst="orthographicFront"/>
                <a:lightRig rig="threePt" dir="t">
                  <a:rot lat="0" lon="0" rev="1200000"/>
                </a:lightRig>
              </a:scene3d>
              <a:sp3d>
                <a:bevelT w="63500" h="25400"/>
              </a:sp3d>
            </c:spPr>
          </c:dPt>
          <c:dPt>
            <c:idx val="4"/>
            <c:invertIfNegative val="0"/>
            <c:bubble3D val="0"/>
            <c:spPr>
              <a:solidFill>
                <a:srgbClr val="00936F"/>
              </a:solidFill>
              <a:ln>
                <a:noFill/>
              </a:ln>
              <a:effectLst/>
              <a:scene3d>
                <a:camera prst="orthographicFront"/>
                <a:lightRig rig="threePt" dir="t">
                  <a:rot lat="0" lon="0" rev="1200000"/>
                </a:lightRig>
              </a:scene3d>
              <a:sp3d>
                <a:bevelT w="63500" h="25400"/>
              </a:sp3d>
            </c:spPr>
          </c:dPt>
          <c:dPt>
            <c:idx val="5"/>
            <c:invertIfNegative val="0"/>
            <c:bubble3D val="0"/>
            <c:spPr>
              <a:solidFill>
                <a:srgbClr val="547193"/>
              </a:solidFill>
              <a:ln>
                <a:noFill/>
              </a:ln>
              <a:effectLst/>
              <a:scene3d>
                <a:camera prst="orthographicFront"/>
                <a:lightRig rig="threePt" dir="t">
                  <a:rot lat="0" lon="0" rev="1200000"/>
                </a:lightRig>
              </a:scene3d>
              <a:sp3d>
                <a:bevelT w="63500" h="25400"/>
              </a:sp3d>
            </c:spPr>
          </c:dPt>
          <c:dPt>
            <c:idx val="6"/>
            <c:invertIfNegative val="0"/>
            <c:bubble3D val="0"/>
            <c:spPr>
              <a:solidFill>
                <a:srgbClr val="9D85BE"/>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Ensemble</c:v>
                </c:pt>
                <c:pt idx="1">
                  <c:v>Publique</c:v>
                </c:pt>
                <c:pt idx="2">
                  <c:v>Privé</c:v>
                </c:pt>
                <c:pt idx="4">
                  <c:v>Hôpital</c:v>
                </c:pt>
                <c:pt idx="5">
                  <c:v>Centre             de santé</c:v>
                </c:pt>
                <c:pt idx="6">
                  <c:v>Poste               de santé</c:v>
                </c:pt>
              </c:strCache>
            </c:strRef>
          </c:cat>
          <c:val>
            <c:numRef>
              <c:f>Sheet1!$B$2:$B$8</c:f>
              <c:numCache>
                <c:formatCode>General</c:formatCode>
                <c:ptCount val="7"/>
                <c:pt idx="0">
                  <c:v>96</c:v>
                </c:pt>
                <c:pt idx="1">
                  <c:v>100</c:v>
                </c:pt>
                <c:pt idx="2">
                  <c:v>85</c:v>
                </c:pt>
                <c:pt idx="4">
                  <c:v>93</c:v>
                </c:pt>
                <c:pt idx="5">
                  <c:v>97</c:v>
                </c:pt>
                <c:pt idx="6">
                  <c:v>96</c:v>
                </c:pt>
              </c:numCache>
            </c:numRef>
          </c:val>
        </c:ser>
        <c:dLbls>
          <c:dLblPos val="outEnd"/>
          <c:showLegendKey val="0"/>
          <c:showVal val="1"/>
          <c:showCatName val="0"/>
          <c:showSerName val="0"/>
          <c:showPercent val="0"/>
          <c:showBubbleSize val="0"/>
        </c:dLbls>
        <c:gapWidth val="100"/>
        <c:axId val="501764240"/>
        <c:axId val="501764632"/>
      </c:barChart>
      <c:catAx>
        <c:axId val="501764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64632"/>
        <c:crosses val="autoZero"/>
        <c:auto val="1"/>
        <c:lblAlgn val="ctr"/>
        <c:lblOffset val="100"/>
        <c:noMultiLvlLbl val="0"/>
      </c:catAx>
      <c:valAx>
        <c:axId val="501764632"/>
        <c:scaling>
          <c:orientation val="minMax"/>
          <c:max val="100"/>
          <c:min val="0"/>
        </c:scaling>
        <c:delete val="1"/>
        <c:axPos val="l"/>
        <c:numFmt formatCode="General" sourceLinked="1"/>
        <c:majorTickMark val="out"/>
        <c:minorTickMark val="none"/>
        <c:tickLblPos val="nextTo"/>
        <c:crossAx val="501764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5555555555555558E-3"/>
          <c:y val="0"/>
          <c:w val="0.96616035172886816"/>
          <c:h val="0.79372109959396753"/>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4"/>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5"/>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6"/>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Salbutamol inhalateur</c:v>
                </c:pt>
                <c:pt idx="1">
                  <c:v>Beclomethasone inhalateur</c:v>
                </c:pt>
                <c:pt idx="2">
                  <c:v>Prednisolone comprimés</c:v>
                </c:pt>
                <c:pt idx="3">
                  <c:v>Hydrocortisone comprimés</c:v>
                </c:pt>
                <c:pt idx="4">
                  <c:v>Epinephrine injectable</c:v>
                </c:pt>
                <c:pt idx="5">
                  <c:v>Oxygène</c:v>
                </c:pt>
              </c:strCache>
            </c:strRef>
          </c:cat>
          <c:val>
            <c:numRef>
              <c:f>Sheet1!$B$2:$B$7</c:f>
              <c:numCache>
                <c:formatCode>General</c:formatCode>
                <c:ptCount val="6"/>
                <c:pt idx="0">
                  <c:v>11</c:v>
                </c:pt>
                <c:pt idx="1">
                  <c:v>1</c:v>
                </c:pt>
                <c:pt idx="2">
                  <c:v>1</c:v>
                </c:pt>
                <c:pt idx="3">
                  <c:v>76</c:v>
                </c:pt>
                <c:pt idx="4">
                  <c:v>17</c:v>
                </c:pt>
                <c:pt idx="5">
                  <c:v>7</c:v>
                </c:pt>
              </c:numCache>
            </c:numRef>
          </c:val>
        </c:ser>
        <c:dLbls>
          <c:dLblPos val="outEnd"/>
          <c:showLegendKey val="0"/>
          <c:showVal val="1"/>
          <c:showCatName val="0"/>
          <c:showSerName val="0"/>
          <c:showPercent val="0"/>
          <c:showBubbleSize val="0"/>
        </c:dLbls>
        <c:gapWidth val="100"/>
        <c:axId val="501765416"/>
        <c:axId val="501765808"/>
      </c:barChart>
      <c:catAx>
        <c:axId val="501765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01765808"/>
        <c:crosses val="autoZero"/>
        <c:auto val="1"/>
        <c:lblAlgn val="ctr"/>
        <c:lblOffset val="100"/>
        <c:noMultiLvlLbl val="0"/>
      </c:catAx>
      <c:valAx>
        <c:axId val="501765808"/>
        <c:scaling>
          <c:orientation val="minMax"/>
          <c:max val="100"/>
        </c:scaling>
        <c:delete val="1"/>
        <c:axPos val="l"/>
        <c:numFmt formatCode="General" sourceLinked="1"/>
        <c:majorTickMark val="out"/>
        <c:minorTickMark val="none"/>
        <c:tickLblPos val="nextTo"/>
        <c:crossAx val="501765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Sénégal</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Une moustiquaire quelconque</c:v>
                </c:pt>
                <c:pt idx="1">
                  <c:v>Moustiquaire imprégnée d'insecticide (MII)*</c:v>
                </c:pt>
              </c:strCache>
            </c:strRef>
          </c:cat>
          <c:val>
            <c:numRef>
              <c:f>Sheet1!$B$2:$B$3</c:f>
              <c:numCache>
                <c:formatCode>General</c:formatCode>
                <c:ptCount val="2"/>
                <c:pt idx="0">
                  <c:v>86</c:v>
                </c:pt>
                <c:pt idx="1">
                  <c:v>84</c:v>
                </c:pt>
              </c:numCache>
            </c:numRef>
          </c:val>
        </c:ser>
        <c:ser>
          <c:idx val="1"/>
          <c:order val="1"/>
          <c:tx>
            <c:strRef>
              <c:f>Sheet1!$C$1</c:f>
              <c:strCache>
                <c:ptCount val="1"/>
                <c:pt idx="0">
                  <c:v>Urbain</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Une moustiquaire quelconque</c:v>
                </c:pt>
                <c:pt idx="1">
                  <c:v>Moustiquaire imprégnée d'insecticide (MII)*</c:v>
                </c:pt>
              </c:strCache>
            </c:strRef>
          </c:cat>
          <c:val>
            <c:numRef>
              <c:f>Sheet1!$C$2:$C$3</c:f>
              <c:numCache>
                <c:formatCode>General</c:formatCode>
                <c:ptCount val="2"/>
                <c:pt idx="0">
                  <c:v>78</c:v>
                </c:pt>
                <c:pt idx="1">
                  <c:v>76</c:v>
                </c:pt>
              </c:numCache>
            </c:numRef>
          </c:val>
        </c:ser>
        <c:ser>
          <c:idx val="2"/>
          <c:order val="2"/>
          <c:tx>
            <c:strRef>
              <c:f>Sheet1!$D$1</c:f>
              <c:strCache>
                <c:ptCount val="1"/>
                <c:pt idx="0">
                  <c:v>Rural</c:v>
                </c:pt>
              </c:strCache>
            </c:strRef>
          </c:tx>
          <c:spPr>
            <a:solidFill>
              <a:srgbClr val="491D7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Une moustiquaire quelconque</c:v>
                </c:pt>
                <c:pt idx="1">
                  <c:v>Moustiquaire imprégnée d'insecticide (MII)*</c:v>
                </c:pt>
              </c:strCache>
            </c:strRef>
          </c:cat>
          <c:val>
            <c:numRef>
              <c:f>Sheet1!$D$2:$D$3</c:f>
              <c:numCache>
                <c:formatCode>General</c:formatCode>
                <c:ptCount val="2"/>
                <c:pt idx="0">
                  <c:v>95</c:v>
                </c:pt>
                <c:pt idx="1">
                  <c:v>93</c:v>
                </c:pt>
              </c:numCache>
            </c:numRef>
          </c:val>
        </c:ser>
        <c:dLbls>
          <c:dLblPos val="outEnd"/>
          <c:showLegendKey val="0"/>
          <c:showVal val="1"/>
          <c:showCatName val="0"/>
          <c:showSerName val="0"/>
          <c:showPercent val="0"/>
          <c:showBubbleSize val="0"/>
        </c:dLbls>
        <c:gapWidth val="100"/>
        <c:axId val="501766592"/>
        <c:axId val="501766984"/>
      </c:barChart>
      <c:catAx>
        <c:axId val="5017665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66984"/>
        <c:crosses val="autoZero"/>
        <c:auto val="1"/>
        <c:lblAlgn val="ctr"/>
        <c:lblOffset val="100"/>
        <c:noMultiLvlLbl val="0"/>
      </c:catAx>
      <c:valAx>
        <c:axId val="501766984"/>
        <c:scaling>
          <c:orientation val="minMax"/>
          <c:max val="100"/>
        </c:scaling>
        <c:delete val="1"/>
        <c:axPos val="l"/>
        <c:numFmt formatCode="General" sourceLinked="1"/>
        <c:majorTickMark val="out"/>
        <c:minorTickMark val="none"/>
        <c:tickLblPos val="nextTo"/>
        <c:crossAx val="50176659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Accès à une MII</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Sénégal</c:v>
                </c:pt>
                <c:pt idx="1">
                  <c:v>Urbain</c:v>
                </c:pt>
                <c:pt idx="2">
                  <c:v>Rural</c:v>
                </c:pt>
              </c:strCache>
            </c:strRef>
          </c:cat>
          <c:val>
            <c:numRef>
              <c:f>Sheet1!$B$2:$B$4</c:f>
              <c:numCache>
                <c:formatCode>General</c:formatCode>
                <c:ptCount val="3"/>
                <c:pt idx="0">
                  <c:v>73</c:v>
                </c:pt>
                <c:pt idx="1">
                  <c:v>65</c:v>
                </c:pt>
                <c:pt idx="2">
                  <c:v>79</c:v>
                </c:pt>
              </c:numCache>
            </c:numRef>
          </c:val>
        </c:ser>
        <c:ser>
          <c:idx val="1"/>
          <c:order val="1"/>
          <c:tx>
            <c:strRef>
              <c:f>Sheet1!$C$1</c:f>
              <c:strCache>
                <c:ptCount val="1"/>
                <c:pt idx="0">
                  <c:v>Dormi sous une MII</c:v>
                </c:pt>
              </c:strCache>
            </c:strRef>
          </c:tx>
          <c:spPr>
            <a:solidFill>
              <a:srgbClr val="491D7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Sénégal</c:v>
                </c:pt>
                <c:pt idx="1">
                  <c:v>Urbain</c:v>
                </c:pt>
                <c:pt idx="2">
                  <c:v>Rural</c:v>
                </c:pt>
              </c:strCache>
            </c:strRef>
          </c:cat>
          <c:val>
            <c:numRef>
              <c:f>Sheet1!$C$2:$C$4</c:f>
              <c:numCache>
                <c:formatCode>General</c:formatCode>
                <c:ptCount val="3"/>
                <c:pt idx="0">
                  <c:v>57</c:v>
                </c:pt>
                <c:pt idx="1">
                  <c:v>49</c:v>
                </c:pt>
                <c:pt idx="2">
                  <c:v>64</c:v>
                </c:pt>
              </c:numCache>
            </c:numRef>
          </c:val>
        </c:ser>
        <c:dLbls>
          <c:dLblPos val="outEnd"/>
          <c:showLegendKey val="0"/>
          <c:showVal val="1"/>
          <c:showCatName val="0"/>
          <c:showSerName val="0"/>
          <c:showPercent val="0"/>
          <c:showBubbleSize val="0"/>
        </c:dLbls>
        <c:gapWidth val="200"/>
        <c:axId val="501768944"/>
        <c:axId val="501769336"/>
      </c:barChart>
      <c:catAx>
        <c:axId val="5017689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69336"/>
        <c:crosses val="autoZero"/>
        <c:auto val="1"/>
        <c:lblAlgn val="ctr"/>
        <c:lblOffset val="100"/>
        <c:noMultiLvlLbl val="0"/>
      </c:catAx>
      <c:valAx>
        <c:axId val="501769336"/>
        <c:scaling>
          <c:orientation val="minMax"/>
          <c:max val="100"/>
        </c:scaling>
        <c:delete val="1"/>
        <c:axPos val="l"/>
        <c:numFmt formatCode="General" sourceLinked="1"/>
        <c:majorTickMark val="out"/>
        <c:minorTickMark val="none"/>
        <c:tickLblPos val="nextTo"/>
        <c:crossAx val="50176894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manualLayout>
          <c:layoutTarget val="inner"/>
          <c:xMode val="edge"/>
          <c:yMode val="edge"/>
          <c:x val="1.6516516516516522E-2"/>
          <c:y val="0.13162573818897638"/>
          <c:w val="0.96696696696696649"/>
          <c:h val="0.67500959645669334"/>
        </c:manualLayout>
      </c:layout>
      <c:barChart>
        <c:barDir val="col"/>
        <c:grouping val="clustered"/>
        <c:varyColors val="0"/>
        <c:ser>
          <c:idx val="0"/>
          <c:order val="0"/>
          <c:tx>
            <c:strRef>
              <c:f>Sheet1!$B$1</c:f>
              <c:strCache>
                <c:ptCount val="1"/>
                <c:pt idx="0">
                  <c:v>Series 1</c:v>
                </c:pt>
              </c:strCache>
            </c:strRef>
          </c:tx>
          <c:invertIfNegative val="0"/>
          <c:dPt>
            <c:idx val="3"/>
            <c:invertIfNegative val="0"/>
            <c:bubble3D val="0"/>
            <c:spPr>
              <a:solidFill>
                <a:schemeClr val="accent2"/>
              </a:solidFill>
            </c:spPr>
          </c:dPt>
          <c:dPt>
            <c:idx val="4"/>
            <c:invertIfNegative val="0"/>
            <c:bubble3D val="0"/>
            <c:spPr>
              <a:solidFill>
                <a:schemeClr val="accent1"/>
              </a:solidFill>
            </c:spPr>
          </c:dPt>
          <c:dPt>
            <c:idx val="5"/>
            <c:invertIfNegative val="0"/>
            <c:bubble3D val="0"/>
            <c:spPr>
              <a:solidFill>
                <a:schemeClr val="accent1"/>
              </a:solidFill>
            </c:spPr>
          </c:dPt>
          <c:dPt>
            <c:idx val="6"/>
            <c:invertIfNegative val="0"/>
            <c:bubble3D val="0"/>
            <c:spPr>
              <a:solidFill>
                <a:schemeClr val="accent1"/>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Population des ménages</c:v>
                </c:pt>
                <c:pt idx="1">
                  <c:v>Enfants</c:v>
                </c:pt>
                <c:pt idx="2">
                  <c:v>Femmes enceintes</c:v>
                </c:pt>
              </c:strCache>
            </c:strRef>
          </c:cat>
          <c:val>
            <c:numRef>
              <c:f>Sheet1!$B$2:$B$4</c:f>
              <c:numCache>
                <c:formatCode>General</c:formatCode>
                <c:ptCount val="3"/>
                <c:pt idx="0">
                  <c:v>57</c:v>
                </c:pt>
                <c:pt idx="1">
                  <c:v>61</c:v>
                </c:pt>
                <c:pt idx="2">
                  <c:v>64</c:v>
                </c:pt>
              </c:numCache>
            </c:numRef>
          </c:val>
        </c:ser>
        <c:dLbls>
          <c:showLegendKey val="0"/>
          <c:showVal val="1"/>
          <c:showCatName val="0"/>
          <c:showSerName val="0"/>
          <c:showPercent val="0"/>
          <c:showBubbleSize val="0"/>
        </c:dLbls>
        <c:gapWidth val="70"/>
        <c:overlap val="-25"/>
        <c:axId val="501769728"/>
        <c:axId val="492026592"/>
      </c:barChart>
      <c:catAx>
        <c:axId val="501769728"/>
        <c:scaling>
          <c:orientation val="minMax"/>
        </c:scaling>
        <c:delete val="0"/>
        <c:axPos val="b"/>
        <c:numFmt formatCode="General" sourceLinked="0"/>
        <c:majorTickMark val="none"/>
        <c:minorTickMark val="none"/>
        <c:tickLblPos val="nextTo"/>
        <c:spPr>
          <a:ln>
            <a:solidFill>
              <a:schemeClr val="tx1"/>
            </a:solidFill>
          </a:ln>
        </c:spPr>
        <c:txPr>
          <a:bodyPr/>
          <a:lstStyle/>
          <a:p>
            <a:pPr>
              <a:defRPr sz="2000"/>
            </a:pPr>
            <a:endParaRPr lang="en-US"/>
          </a:p>
        </c:txPr>
        <c:crossAx val="492026592"/>
        <c:crosses val="autoZero"/>
        <c:auto val="1"/>
        <c:lblAlgn val="ctr"/>
        <c:lblOffset val="100"/>
        <c:noMultiLvlLbl val="0"/>
      </c:catAx>
      <c:valAx>
        <c:axId val="492026592"/>
        <c:scaling>
          <c:orientation val="minMax"/>
          <c:max val="100"/>
        </c:scaling>
        <c:delete val="1"/>
        <c:axPos val="l"/>
        <c:numFmt formatCode="General" sourceLinked="1"/>
        <c:majorTickMark val="out"/>
        <c:minorTickMark val="none"/>
        <c:tickLblPos val="none"/>
        <c:crossAx val="501769728"/>
        <c:crosses val="autoZero"/>
        <c:crossBetween val="between"/>
      </c:valAx>
    </c:plotArea>
    <c:plotVisOnly val="1"/>
    <c:dispBlanksAs val="gap"/>
    <c:showDLblsOverMax val="0"/>
  </c:chart>
  <c:txPr>
    <a:bodyPr/>
    <a:lstStyle/>
    <a:p>
      <a:pPr>
        <a:defRPr sz="1800">
          <a:solidFill>
            <a:schemeClr val="tx1"/>
          </a:solidFill>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7.4626865671641784E-2"/>
          <c:w val="0.96944444444444466"/>
          <c:h val="0.55279449210639764"/>
        </c:manualLayout>
      </c:layout>
      <c:barChart>
        <c:barDir val="col"/>
        <c:grouping val="clustered"/>
        <c:varyColors val="0"/>
        <c:ser>
          <c:idx val="0"/>
          <c:order val="0"/>
          <c:tx>
            <c:strRef>
              <c:f>Sheet1!$B$1</c:f>
              <c:strCache>
                <c:ptCount val="1"/>
                <c:pt idx="0">
                  <c:v>Series 1</c:v>
                </c:pt>
              </c:strCache>
            </c:strRef>
          </c:tx>
          <c:spPr>
            <a:solidFill>
              <a:schemeClr val="accent4"/>
            </a:solidFill>
          </c:spPr>
          <c:invertIfNegative val="0"/>
          <c:dPt>
            <c:idx val="6"/>
            <c:invertIfNegative val="0"/>
            <c:bubble3D val="0"/>
            <c:spPr>
              <a:solidFill>
                <a:schemeClr val="bg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Soins curatifs infantiles</c:v>
                </c:pt>
                <c:pt idx="1">
                  <c:v>Services de suivi de la croissance</c:v>
                </c:pt>
                <c:pt idx="2">
                  <c:v>Services de  vaccination infantile</c:v>
                </c:pt>
                <c:pt idx="3">
                  <c:v>Méthodes modernes de planification familiale </c:v>
                </c:pt>
                <c:pt idx="4">
                  <c:v>Services de soins prénatals</c:v>
                </c:pt>
                <c:pt idx="5">
                  <c:v>Services des IST</c:v>
                </c:pt>
                <c:pt idx="6">
                  <c:v>Tous les services de base</c:v>
                </c:pt>
              </c:strCache>
            </c:strRef>
          </c:cat>
          <c:val>
            <c:numRef>
              <c:f>Sheet1!$B$2:$B$8</c:f>
              <c:numCache>
                <c:formatCode>General</c:formatCode>
                <c:ptCount val="7"/>
                <c:pt idx="0">
                  <c:v>91</c:v>
                </c:pt>
                <c:pt idx="1">
                  <c:v>82</c:v>
                </c:pt>
                <c:pt idx="2">
                  <c:v>79</c:v>
                </c:pt>
                <c:pt idx="3">
                  <c:v>84</c:v>
                </c:pt>
                <c:pt idx="4">
                  <c:v>86</c:v>
                </c:pt>
                <c:pt idx="5">
                  <c:v>94</c:v>
                </c:pt>
                <c:pt idx="6">
                  <c:v>75</c:v>
                </c:pt>
              </c:numCache>
            </c:numRef>
          </c:val>
        </c:ser>
        <c:dLbls>
          <c:showLegendKey val="0"/>
          <c:showVal val="1"/>
          <c:showCatName val="0"/>
          <c:showSerName val="0"/>
          <c:showPercent val="0"/>
          <c:showBubbleSize val="0"/>
        </c:dLbls>
        <c:gapWidth val="150"/>
        <c:overlap val="-25"/>
        <c:axId val="445038144"/>
        <c:axId val="445038536"/>
      </c:barChart>
      <c:catAx>
        <c:axId val="445038144"/>
        <c:scaling>
          <c:orientation val="minMax"/>
        </c:scaling>
        <c:delete val="0"/>
        <c:axPos val="b"/>
        <c:numFmt formatCode="General" sourceLinked="0"/>
        <c:majorTickMark val="none"/>
        <c:minorTickMark val="none"/>
        <c:tickLblPos val="nextTo"/>
        <c:txPr>
          <a:bodyPr/>
          <a:lstStyle/>
          <a:p>
            <a:pPr>
              <a:defRPr sz="1600"/>
            </a:pPr>
            <a:endParaRPr lang="en-US"/>
          </a:p>
        </c:txPr>
        <c:crossAx val="445038536"/>
        <c:crosses val="autoZero"/>
        <c:auto val="1"/>
        <c:lblAlgn val="ctr"/>
        <c:lblOffset val="100"/>
        <c:noMultiLvlLbl val="0"/>
      </c:catAx>
      <c:valAx>
        <c:axId val="445038536"/>
        <c:scaling>
          <c:orientation val="minMax"/>
          <c:max val="100"/>
        </c:scaling>
        <c:delete val="1"/>
        <c:axPos val="l"/>
        <c:numFmt formatCode="General" sourceLinked="1"/>
        <c:majorTickMark val="out"/>
        <c:minorTickMark val="none"/>
        <c:tickLblPos val="none"/>
        <c:crossAx val="4450381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bg2"/>
            </a:solidFill>
            <a:ln>
              <a:noFill/>
            </a:ln>
            <a:effectLst/>
            <a:scene3d>
              <a:camera prst="orthographicFront"/>
              <a:lightRig rig="threePt" dir="t"/>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 dose ou plus de SP</c:v>
                </c:pt>
                <c:pt idx="1">
                  <c:v>2 doses ou plus de SP </c:v>
                </c:pt>
                <c:pt idx="2">
                  <c:v>3 doses ou plus de SP </c:v>
                </c:pt>
              </c:strCache>
            </c:strRef>
          </c:cat>
          <c:val>
            <c:numRef>
              <c:f>Sheet1!$B$2:$B$4</c:f>
              <c:numCache>
                <c:formatCode>General</c:formatCode>
                <c:ptCount val="3"/>
                <c:pt idx="0">
                  <c:v>94</c:v>
                </c:pt>
                <c:pt idx="1">
                  <c:v>63</c:v>
                </c:pt>
                <c:pt idx="2">
                  <c:v>22</c:v>
                </c:pt>
              </c:numCache>
            </c:numRef>
          </c:val>
        </c:ser>
        <c:dLbls>
          <c:showLegendKey val="0"/>
          <c:showVal val="1"/>
          <c:showCatName val="0"/>
          <c:showSerName val="0"/>
          <c:showPercent val="0"/>
          <c:showBubbleSize val="0"/>
        </c:dLbls>
        <c:gapWidth val="150"/>
        <c:axId val="509623584"/>
        <c:axId val="509623976"/>
      </c:barChart>
      <c:catAx>
        <c:axId val="5096235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623976"/>
        <c:crosses val="autoZero"/>
        <c:auto val="1"/>
        <c:lblAlgn val="ctr"/>
        <c:lblOffset val="100"/>
        <c:noMultiLvlLbl val="0"/>
      </c:catAx>
      <c:valAx>
        <c:axId val="509623976"/>
        <c:scaling>
          <c:orientation val="minMax"/>
        </c:scaling>
        <c:delete val="1"/>
        <c:axPos val="l"/>
        <c:numFmt formatCode="General" sourceLinked="1"/>
        <c:majorTickMark val="none"/>
        <c:minorTickMark val="none"/>
        <c:tickLblPos val="none"/>
        <c:crossAx val="509623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8041112454655382E-2"/>
          <c:w val="0.96616035172886816"/>
          <c:h val="0.73915232052743107"/>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Fièvre au cours des 2 semaines précédant l'interview</c:v>
                </c:pt>
                <c:pt idx="2">
                  <c:v>Conseils ou traitement ont été recherchés</c:v>
                </c:pt>
                <c:pt idx="3">
                  <c:v>Prélèvement du sang au doigt ou au talon pour être testé</c:v>
                </c:pt>
              </c:strCache>
            </c:strRef>
          </c:cat>
          <c:val>
            <c:numRef>
              <c:f>Sheet1!$B$2:$B$5</c:f>
              <c:numCache>
                <c:formatCode>General</c:formatCode>
                <c:ptCount val="4"/>
                <c:pt idx="0">
                  <c:v>20</c:v>
                </c:pt>
                <c:pt idx="2">
                  <c:v>51</c:v>
                </c:pt>
                <c:pt idx="3">
                  <c:v>16</c:v>
                </c:pt>
              </c:numCache>
            </c:numRef>
          </c:val>
        </c:ser>
        <c:dLbls>
          <c:dLblPos val="outEnd"/>
          <c:showLegendKey val="0"/>
          <c:showVal val="1"/>
          <c:showCatName val="0"/>
          <c:showSerName val="0"/>
          <c:showPercent val="0"/>
          <c:showBubbleSize val="0"/>
        </c:dLbls>
        <c:gapWidth val="100"/>
        <c:axId val="501767768"/>
        <c:axId val="509624368"/>
      </c:barChart>
      <c:catAx>
        <c:axId val="5017677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624368"/>
        <c:crosses val="autoZero"/>
        <c:auto val="1"/>
        <c:lblAlgn val="ctr"/>
        <c:lblOffset val="100"/>
        <c:noMultiLvlLbl val="0"/>
      </c:catAx>
      <c:valAx>
        <c:axId val="509624368"/>
        <c:scaling>
          <c:orientation val="minMax"/>
          <c:max val="100"/>
        </c:scaling>
        <c:delete val="1"/>
        <c:axPos val="l"/>
        <c:numFmt formatCode="General" sourceLinked="1"/>
        <c:majorTickMark val="out"/>
        <c:minorTickMark val="none"/>
        <c:tickLblPos val="nextTo"/>
        <c:crossAx val="501767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221735214598913"/>
          <c:w val="0.96944444444444466"/>
          <c:h val="0.47118725085633689"/>
        </c:manualLayout>
      </c:layout>
      <c:barChart>
        <c:barDir val="col"/>
        <c:grouping val="clustered"/>
        <c:varyColors val="0"/>
        <c:ser>
          <c:idx val="0"/>
          <c:order val="0"/>
          <c:tx>
            <c:strRef>
              <c:f>Sheet1!$B$1</c:f>
              <c:strCache>
                <c:ptCount val="1"/>
                <c:pt idx="0">
                  <c:v>2014 (N=359)</c:v>
                </c:pt>
              </c:strCache>
            </c:strRef>
          </c:tx>
          <c:spPr>
            <a:solidFill>
              <a:schemeClr val="accent2"/>
            </a:solidFill>
          </c:spPr>
          <c:invertIfNegative val="0"/>
          <c:dPt>
            <c:idx val="0"/>
            <c:invertIfNegative val="0"/>
            <c:bubble3D val="0"/>
            <c:spPr>
              <a:solidFill>
                <a:schemeClr val="accent4"/>
              </a:solidFill>
            </c:spPr>
          </c:dPt>
          <c:dPt>
            <c:idx val="1"/>
            <c:invertIfNegative val="0"/>
            <c:bubble3D val="0"/>
            <c:spPr>
              <a:solidFill>
                <a:schemeClr val="accent1"/>
              </a:solidFill>
            </c:spPr>
          </c:dPt>
          <c:dPt>
            <c:idx val="2"/>
            <c:invertIfNegative val="0"/>
            <c:bubble3D val="0"/>
            <c:spPr>
              <a:solidFill>
                <a:schemeClr val="accent1"/>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Normes et protocoles sur TPI</c:v>
                </c:pt>
                <c:pt idx="1">
                  <c:v>TDR du paludisme</c:v>
                </c:pt>
                <c:pt idx="2">
                  <c:v>Microscopie du paludisme</c:v>
                </c:pt>
                <c:pt idx="3">
                  <c:v>N'importe quel diagnostic du paludisme</c:v>
                </c:pt>
              </c:strCache>
            </c:strRef>
          </c:cat>
          <c:val>
            <c:numRef>
              <c:f>Sheet1!$B$2:$B$5</c:f>
              <c:numCache>
                <c:formatCode>General</c:formatCode>
                <c:ptCount val="4"/>
                <c:pt idx="0">
                  <c:v>71</c:v>
                </c:pt>
                <c:pt idx="1">
                  <c:v>92</c:v>
                </c:pt>
                <c:pt idx="2">
                  <c:v>12</c:v>
                </c:pt>
                <c:pt idx="3">
                  <c:v>92</c:v>
                </c:pt>
              </c:numCache>
            </c:numRef>
          </c:val>
        </c:ser>
        <c:dLbls>
          <c:showLegendKey val="0"/>
          <c:showVal val="1"/>
          <c:showCatName val="0"/>
          <c:showSerName val="0"/>
          <c:showPercent val="0"/>
          <c:showBubbleSize val="0"/>
        </c:dLbls>
        <c:gapWidth val="150"/>
        <c:overlap val="-25"/>
        <c:axId val="509625936"/>
        <c:axId val="509626328"/>
      </c:barChart>
      <c:catAx>
        <c:axId val="509625936"/>
        <c:scaling>
          <c:orientation val="minMax"/>
        </c:scaling>
        <c:delete val="0"/>
        <c:axPos val="b"/>
        <c:numFmt formatCode="General" sourceLinked="0"/>
        <c:majorTickMark val="none"/>
        <c:minorTickMark val="none"/>
        <c:tickLblPos val="nextTo"/>
        <c:spPr>
          <a:ln>
            <a:solidFill>
              <a:schemeClr val="tx1"/>
            </a:solidFill>
          </a:ln>
        </c:spPr>
        <c:crossAx val="509626328"/>
        <c:crosses val="autoZero"/>
        <c:auto val="1"/>
        <c:lblAlgn val="ctr"/>
        <c:lblOffset val="100"/>
        <c:noMultiLvlLbl val="0"/>
      </c:catAx>
      <c:valAx>
        <c:axId val="509626328"/>
        <c:scaling>
          <c:orientation val="minMax"/>
          <c:max val="100"/>
        </c:scaling>
        <c:delete val="1"/>
        <c:axPos val="l"/>
        <c:numFmt formatCode="General" sourceLinked="1"/>
        <c:majorTickMark val="out"/>
        <c:minorTickMark val="none"/>
        <c:tickLblPos val="none"/>
        <c:crossAx val="50962593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81E-2"/>
          <c:y val="0.13020833333333343"/>
          <c:w val="0.96944444444444466"/>
          <c:h val="0.68579252788713918"/>
        </c:manualLayout>
      </c:layout>
      <c:barChart>
        <c:barDir val="col"/>
        <c:grouping val="clustered"/>
        <c:varyColors val="0"/>
        <c:ser>
          <c:idx val="0"/>
          <c:order val="0"/>
          <c:tx>
            <c:strRef>
              <c:f>Sheet1!$B$1</c:f>
              <c:strCache>
                <c:ptCount val="1"/>
                <c:pt idx="0">
                  <c:v>Series 1</c:v>
                </c:pt>
              </c:strCache>
            </c:strRef>
          </c:tx>
          <c:spPr>
            <a:solidFill>
              <a:schemeClr val="accent4"/>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SP</c:v>
                </c:pt>
                <c:pt idx="1">
                  <c:v>Paracétamol comprimé</c:v>
                </c:pt>
                <c:pt idx="2">
                  <c:v>MILDA</c:v>
                </c:pt>
              </c:strCache>
            </c:strRef>
          </c:cat>
          <c:val>
            <c:numRef>
              <c:f>Sheet1!$B$2:$B$4</c:f>
              <c:numCache>
                <c:formatCode>General</c:formatCode>
                <c:ptCount val="3"/>
                <c:pt idx="0">
                  <c:v>33</c:v>
                </c:pt>
                <c:pt idx="1">
                  <c:v>71</c:v>
                </c:pt>
                <c:pt idx="2">
                  <c:v>59</c:v>
                </c:pt>
              </c:numCache>
            </c:numRef>
          </c:val>
        </c:ser>
        <c:dLbls>
          <c:showLegendKey val="0"/>
          <c:showVal val="1"/>
          <c:showCatName val="0"/>
          <c:showSerName val="0"/>
          <c:showPercent val="0"/>
          <c:showBubbleSize val="0"/>
        </c:dLbls>
        <c:gapWidth val="150"/>
        <c:overlap val="-25"/>
        <c:axId val="311791720"/>
        <c:axId val="311792112"/>
      </c:barChart>
      <c:catAx>
        <c:axId val="311791720"/>
        <c:scaling>
          <c:orientation val="minMax"/>
        </c:scaling>
        <c:delete val="0"/>
        <c:axPos val="b"/>
        <c:numFmt formatCode="General" sourceLinked="0"/>
        <c:majorTickMark val="none"/>
        <c:minorTickMark val="none"/>
        <c:tickLblPos val="nextTo"/>
        <c:txPr>
          <a:bodyPr/>
          <a:lstStyle/>
          <a:p>
            <a:pPr>
              <a:defRPr sz="1600"/>
            </a:pPr>
            <a:endParaRPr lang="en-US"/>
          </a:p>
        </c:txPr>
        <c:crossAx val="311792112"/>
        <c:crosses val="autoZero"/>
        <c:auto val="1"/>
        <c:lblAlgn val="ctr"/>
        <c:lblOffset val="100"/>
        <c:noMultiLvlLbl val="0"/>
      </c:catAx>
      <c:valAx>
        <c:axId val="311792112"/>
        <c:scaling>
          <c:orientation val="minMax"/>
          <c:max val="100"/>
        </c:scaling>
        <c:delete val="1"/>
        <c:axPos val="l"/>
        <c:numFmt formatCode="General" sourceLinked="1"/>
        <c:majorTickMark val="out"/>
        <c:minorTickMark val="none"/>
        <c:tickLblPos val="none"/>
        <c:crossAx val="3117917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0.43289654449539455"/>
          <c:y val="5.7291666666666664E-2"/>
          <c:w val="0.56710345550460539"/>
          <c:h val="0.94270833333333381"/>
        </c:manualLayout>
      </c:layout>
      <c:barChart>
        <c:barDir val="bar"/>
        <c:grouping val="clustered"/>
        <c:varyColors val="0"/>
        <c:ser>
          <c:idx val="0"/>
          <c:order val="0"/>
          <c:tx>
            <c:strRef>
              <c:f>Sheet1!$B$1</c:f>
              <c:strCache>
                <c:ptCount val="1"/>
                <c:pt idx="0">
                  <c:v>Publique</c:v>
                </c:pt>
              </c:strCache>
            </c:strRef>
          </c:tx>
          <c:spPr>
            <a:solidFill>
              <a:schemeClr val="tx2"/>
            </a:solidFill>
          </c:spPr>
          <c:invertIfNegative val="0"/>
          <c:dLbls>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Quinine injectable</c:v>
                </c:pt>
                <c:pt idx="1">
                  <c:v>Artésunate par voie rectale</c:v>
                </c:pt>
                <c:pt idx="2">
                  <c:v>ACT de première intention-préparation adulte</c:v>
                </c:pt>
                <c:pt idx="3">
                  <c:v>ACT de première intention-préparation adolescente</c:v>
                </c:pt>
                <c:pt idx="4">
                  <c:v>ACT de première intention-préparation pédiatrique</c:v>
                </c:pt>
              </c:strCache>
            </c:strRef>
          </c:cat>
          <c:val>
            <c:numRef>
              <c:f>Sheet1!$B$2:$B$6</c:f>
              <c:numCache>
                <c:formatCode>General</c:formatCode>
                <c:ptCount val="5"/>
                <c:pt idx="0">
                  <c:v>88</c:v>
                </c:pt>
                <c:pt idx="1">
                  <c:v>44</c:v>
                </c:pt>
                <c:pt idx="2">
                  <c:v>95</c:v>
                </c:pt>
                <c:pt idx="3">
                  <c:v>95</c:v>
                </c:pt>
                <c:pt idx="4">
                  <c:v>95</c:v>
                </c:pt>
              </c:numCache>
            </c:numRef>
          </c:val>
        </c:ser>
        <c:ser>
          <c:idx val="1"/>
          <c:order val="1"/>
          <c:tx>
            <c:strRef>
              <c:f>Sheet1!$C$1</c:f>
              <c:strCache>
                <c:ptCount val="1"/>
                <c:pt idx="0">
                  <c:v>Privé</c:v>
                </c:pt>
              </c:strCache>
            </c:strRef>
          </c:tx>
          <c:spPr>
            <a:solidFill>
              <a:schemeClr val="accent2"/>
            </a:solidFill>
          </c:spPr>
          <c:invertIfNegative val="0"/>
          <c:dLbls>
            <c:spPr>
              <a:noFill/>
              <a:ln>
                <a:noFill/>
              </a:ln>
              <a:effectLst/>
            </c:spPr>
            <c:txPr>
              <a:bodyPr/>
              <a:lstStyle/>
              <a:p>
                <a:pPr>
                  <a:defRPr b="1"/>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Quinine injectable</c:v>
                </c:pt>
                <c:pt idx="1">
                  <c:v>Artésunate par voie rectale</c:v>
                </c:pt>
                <c:pt idx="2">
                  <c:v>ACT de première intention-préparation adulte</c:v>
                </c:pt>
                <c:pt idx="3">
                  <c:v>ACT de première intention-préparation adolescente</c:v>
                </c:pt>
                <c:pt idx="4">
                  <c:v>ACT de première intention-préparation pédiatrique</c:v>
                </c:pt>
              </c:strCache>
            </c:strRef>
          </c:cat>
          <c:val>
            <c:numRef>
              <c:f>Sheet1!$C$2:$C$6</c:f>
              <c:numCache>
                <c:formatCode>General</c:formatCode>
                <c:ptCount val="5"/>
                <c:pt idx="0">
                  <c:v>31</c:v>
                </c:pt>
                <c:pt idx="1">
                  <c:v>2</c:v>
                </c:pt>
                <c:pt idx="2">
                  <c:v>30</c:v>
                </c:pt>
                <c:pt idx="3">
                  <c:v>24</c:v>
                </c:pt>
                <c:pt idx="4">
                  <c:v>30</c:v>
                </c:pt>
              </c:numCache>
            </c:numRef>
          </c:val>
        </c:ser>
        <c:ser>
          <c:idx val="2"/>
          <c:order val="2"/>
          <c:tx>
            <c:strRef>
              <c:f>Sheet1!$D$1</c:f>
              <c:strCache>
                <c:ptCount val="1"/>
                <c:pt idx="0">
                  <c:v>Total</c:v>
                </c:pt>
              </c:strCache>
            </c:strRef>
          </c:tx>
          <c:spPr>
            <a:solidFill>
              <a:schemeClr val="bg2"/>
            </a:solidFill>
          </c:spPr>
          <c:invertIfNegative val="0"/>
          <c:dLbls>
            <c:spPr>
              <a:noFill/>
              <a:ln>
                <a:noFill/>
              </a:ln>
              <a:effectLst/>
            </c:spPr>
            <c:txPr>
              <a:bodyPr wrap="square" lIns="38100" tIns="19050" rIns="38100" bIns="19050" anchor="ctr">
                <a:spAutoFit/>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Sheet1!$A$2:$A$6</c:f>
              <c:strCache>
                <c:ptCount val="5"/>
                <c:pt idx="0">
                  <c:v>Quinine injectable</c:v>
                </c:pt>
                <c:pt idx="1">
                  <c:v>Artésunate par voie rectale</c:v>
                </c:pt>
                <c:pt idx="2">
                  <c:v>ACT de première intention-préparation adulte</c:v>
                </c:pt>
                <c:pt idx="3">
                  <c:v>ACT de première intention-préparation adolescente</c:v>
                </c:pt>
                <c:pt idx="4">
                  <c:v>ACT de première intention-préparation pédiatrique</c:v>
                </c:pt>
              </c:strCache>
            </c:strRef>
          </c:cat>
          <c:val>
            <c:numRef>
              <c:f>Sheet1!$D$2:$D$6</c:f>
              <c:numCache>
                <c:formatCode>General</c:formatCode>
                <c:ptCount val="5"/>
                <c:pt idx="0">
                  <c:v>76</c:v>
                </c:pt>
                <c:pt idx="1">
                  <c:v>35</c:v>
                </c:pt>
                <c:pt idx="2">
                  <c:v>81</c:v>
                </c:pt>
                <c:pt idx="3">
                  <c:v>80</c:v>
                </c:pt>
                <c:pt idx="4">
                  <c:v>81</c:v>
                </c:pt>
              </c:numCache>
            </c:numRef>
          </c:val>
        </c:ser>
        <c:dLbls>
          <c:showLegendKey val="0"/>
          <c:showVal val="1"/>
          <c:showCatName val="0"/>
          <c:showSerName val="0"/>
          <c:showPercent val="0"/>
          <c:showBubbleSize val="0"/>
        </c:dLbls>
        <c:gapWidth val="75"/>
        <c:overlap val="-25"/>
        <c:axId val="509627112"/>
        <c:axId val="509627504"/>
      </c:barChart>
      <c:catAx>
        <c:axId val="509627112"/>
        <c:scaling>
          <c:orientation val="minMax"/>
        </c:scaling>
        <c:delete val="0"/>
        <c:axPos val="l"/>
        <c:numFmt formatCode="General" sourceLinked="0"/>
        <c:majorTickMark val="none"/>
        <c:minorTickMark val="none"/>
        <c:tickLblPos val="nextTo"/>
        <c:spPr>
          <a:ln>
            <a:solidFill>
              <a:schemeClr val="tx1"/>
            </a:solidFill>
          </a:ln>
        </c:spPr>
        <c:crossAx val="509627504"/>
        <c:crosses val="autoZero"/>
        <c:auto val="1"/>
        <c:lblAlgn val="ctr"/>
        <c:lblOffset val="100"/>
        <c:noMultiLvlLbl val="0"/>
      </c:catAx>
      <c:valAx>
        <c:axId val="509627504"/>
        <c:scaling>
          <c:orientation val="minMax"/>
          <c:max val="120"/>
        </c:scaling>
        <c:delete val="1"/>
        <c:axPos val="b"/>
        <c:numFmt formatCode="General" sourceLinked="1"/>
        <c:majorTickMark val="out"/>
        <c:minorTickMark val="none"/>
        <c:tickLblPos val="nextTo"/>
        <c:crossAx val="509627112"/>
        <c:crosses val="autoZero"/>
        <c:crossBetween val="between"/>
      </c:valAx>
    </c:plotArea>
    <c:legend>
      <c:legendPos val="r"/>
      <c:layout>
        <c:manualLayout>
          <c:xMode val="edge"/>
          <c:yMode val="edge"/>
          <c:x val="0.85503033146588725"/>
          <c:y val="0.62563750820209973"/>
          <c:w val="0.14220076674596918"/>
          <c:h val="0.32881664206036748"/>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0133010882708582E-2"/>
          <c:w val="0.96616035172886816"/>
          <c:h val="0.67659751116358335"/>
        </c:manualLayout>
      </c:layout>
      <c:barChart>
        <c:barDir val="col"/>
        <c:grouping val="clustered"/>
        <c:varyColors val="0"/>
        <c:ser>
          <c:idx val="0"/>
          <c:order val="0"/>
          <c:tx>
            <c:strRef>
              <c:f>Sheet1!$B$1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Utilisant des condoms</c:v>
                </c:pt>
                <c:pt idx="1">
                  <c:v>Limitant les rapports sexuels à un seul partenaire qui n'est pas infecté</c:v>
                </c:pt>
                <c:pt idx="2">
                  <c:v>Utilisant des condoms ET limitant les rapports sexuels à un seul partenaire qui n'est pas infecté</c:v>
                </c:pt>
              </c:strCache>
            </c:strRef>
          </c:cat>
          <c:val>
            <c:numRef>
              <c:f>Sheet1!$B$2:$B$4</c:f>
              <c:numCache>
                <c:formatCode>General</c:formatCode>
                <c:ptCount val="3"/>
                <c:pt idx="0">
                  <c:v>71</c:v>
                </c:pt>
                <c:pt idx="1">
                  <c:v>87</c:v>
                </c:pt>
                <c:pt idx="2">
                  <c:v>68</c:v>
                </c:pt>
              </c:numCache>
            </c:numRef>
          </c:val>
        </c:ser>
        <c:ser>
          <c:idx val="1"/>
          <c:order val="1"/>
          <c:tx>
            <c:strRef>
              <c:f>Sheet1!$C$1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Utilisant des condoms</c:v>
                </c:pt>
                <c:pt idx="1">
                  <c:v>Limitant les rapports sexuels à un seul partenaire qui n'est pas infecté</c:v>
                </c:pt>
                <c:pt idx="2">
                  <c:v>Utilisant des condoms ET limitant les rapports sexuels à un seul partenaire qui n'est pas infecté</c:v>
                </c:pt>
              </c:strCache>
            </c:strRef>
          </c:cat>
          <c:val>
            <c:numRef>
              <c:f>Sheet1!$C$2:$C$4</c:f>
              <c:numCache>
                <c:formatCode>General</c:formatCode>
                <c:ptCount val="3"/>
                <c:pt idx="0">
                  <c:v>85</c:v>
                </c:pt>
                <c:pt idx="1">
                  <c:v>93</c:v>
                </c:pt>
                <c:pt idx="2">
                  <c:v>84</c:v>
                </c:pt>
              </c:numCache>
            </c:numRef>
          </c:val>
        </c:ser>
        <c:dLbls>
          <c:dLblPos val="outEnd"/>
          <c:showLegendKey val="0"/>
          <c:showVal val="1"/>
          <c:showCatName val="0"/>
          <c:showSerName val="0"/>
          <c:showPercent val="0"/>
          <c:showBubbleSize val="0"/>
        </c:dLbls>
        <c:gapWidth val="200"/>
        <c:axId val="509628288"/>
        <c:axId val="509628680"/>
      </c:barChart>
      <c:catAx>
        <c:axId val="509628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628680"/>
        <c:crosses val="autoZero"/>
        <c:auto val="1"/>
        <c:lblAlgn val="ctr"/>
        <c:lblOffset val="100"/>
        <c:noMultiLvlLbl val="0"/>
      </c:catAx>
      <c:valAx>
        <c:axId val="509628680"/>
        <c:scaling>
          <c:orientation val="minMax"/>
          <c:max val="100"/>
        </c:scaling>
        <c:delete val="1"/>
        <c:axPos val="l"/>
        <c:numFmt formatCode="General" sourceLinked="1"/>
        <c:majorTickMark val="out"/>
        <c:minorTickMark val="none"/>
        <c:tickLblPos val="nextTo"/>
        <c:crossAx val="50962828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0.1349844154233763"/>
          <c:w val="0.96616035172886816"/>
          <c:h val="0.77061249750069027"/>
        </c:manualLayout>
      </c:layout>
      <c:barChart>
        <c:barDir val="col"/>
        <c:grouping val="clustered"/>
        <c:varyColors val="0"/>
        <c:ser>
          <c:idx val="0"/>
          <c:order val="0"/>
          <c:tx>
            <c:strRef>
              <c:f>Sheet1!$B$1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Ensemble</c:v>
                </c:pt>
                <c:pt idx="1">
                  <c:v>Urbain</c:v>
                </c:pt>
                <c:pt idx="2">
                  <c:v>Rural</c:v>
                </c:pt>
              </c:strCache>
            </c:strRef>
          </c:cat>
          <c:val>
            <c:numRef>
              <c:f>Sheet1!$B$2:$B$4</c:f>
              <c:numCache>
                <c:formatCode>General</c:formatCode>
                <c:ptCount val="3"/>
                <c:pt idx="0">
                  <c:v>26</c:v>
                </c:pt>
                <c:pt idx="1">
                  <c:v>38</c:v>
                </c:pt>
                <c:pt idx="2">
                  <c:v>15</c:v>
                </c:pt>
              </c:numCache>
            </c:numRef>
          </c:val>
        </c:ser>
        <c:ser>
          <c:idx val="1"/>
          <c:order val="1"/>
          <c:tx>
            <c:strRef>
              <c:f>Sheet1!$C$1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Ensemble</c:v>
                </c:pt>
                <c:pt idx="1">
                  <c:v>Urbain</c:v>
                </c:pt>
                <c:pt idx="2">
                  <c:v>Rural</c:v>
                </c:pt>
              </c:strCache>
            </c:strRef>
          </c:cat>
          <c:val>
            <c:numRef>
              <c:f>Sheet1!$C$2:$C$4</c:f>
              <c:numCache>
                <c:formatCode>General</c:formatCode>
                <c:ptCount val="3"/>
                <c:pt idx="0">
                  <c:v>33</c:v>
                </c:pt>
                <c:pt idx="1">
                  <c:v>47</c:v>
                </c:pt>
                <c:pt idx="2">
                  <c:v>20</c:v>
                </c:pt>
              </c:numCache>
            </c:numRef>
          </c:val>
        </c:ser>
        <c:dLbls>
          <c:dLblPos val="outEnd"/>
          <c:showLegendKey val="0"/>
          <c:showVal val="1"/>
          <c:showCatName val="0"/>
          <c:showSerName val="0"/>
          <c:showPercent val="0"/>
          <c:showBubbleSize val="0"/>
        </c:dLbls>
        <c:gapWidth val="200"/>
        <c:axId val="509625152"/>
        <c:axId val="509629072"/>
      </c:barChart>
      <c:catAx>
        <c:axId val="509625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629072"/>
        <c:crosses val="autoZero"/>
        <c:auto val="1"/>
        <c:lblAlgn val="ctr"/>
        <c:lblOffset val="100"/>
        <c:noMultiLvlLbl val="0"/>
      </c:catAx>
      <c:valAx>
        <c:axId val="509629072"/>
        <c:scaling>
          <c:orientation val="minMax"/>
          <c:max val="100"/>
        </c:scaling>
        <c:delete val="1"/>
        <c:axPos val="l"/>
        <c:numFmt formatCode="General" sourceLinked="1"/>
        <c:majorTickMark val="out"/>
        <c:minorTickMark val="none"/>
        <c:tickLblPos val="nextTo"/>
        <c:crossAx val="5096251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Le VIH peut être transmis pendant la grossesse, l'accouchement, et par l'allaitement</c:v>
                </c:pt>
                <c:pt idx="1">
                  <c:v>Le risque de TME peut être réduit par la prise de méidcament spéciaux par la mère</c:v>
                </c:pt>
              </c:strCache>
            </c:strRef>
          </c:cat>
          <c:val>
            <c:numRef>
              <c:f>Sheet1!$B$2:$B$3</c:f>
              <c:numCache>
                <c:formatCode>General</c:formatCode>
                <c:ptCount val="2"/>
                <c:pt idx="0">
                  <c:v>46</c:v>
                </c:pt>
                <c:pt idx="1">
                  <c:v>46</c:v>
                </c:pt>
              </c:numCache>
            </c:numRef>
          </c:val>
        </c:ser>
        <c:ser>
          <c:idx val="1"/>
          <c:order val="1"/>
          <c:tx>
            <c:strRef>
              <c:f>Sheet1!$C$1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Le VIH peut être transmis pendant la grossesse, l'accouchement, et par l'allaitement</c:v>
                </c:pt>
                <c:pt idx="1">
                  <c:v>Le risque de TME peut être réduit par la prise de méidcament spéciaux par la mère</c:v>
                </c:pt>
              </c:strCache>
            </c:strRef>
          </c:cat>
          <c:val>
            <c:numRef>
              <c:f>Sheet1!$C$2:$C$3</c:f>
              <c:numCache>
                <c:formatCode>General</c:formatCode>
                <c:ptCount val="2"/>
                <c:pt idx="0">
                  <c:v>50</c:v>
                </c:pt>
                <c:pt idx="1">
                  <c:v>50</c:v>
                </c:pt>
              </c:numCache>
            </c:numRef>
          </c:val>
        </c:ser>
        <c:dLbls>
          <c:dLblPos val="outEnd"/>
          <c:showLegendKey val="0"/>
          <c:showVal val="1"/>
          <c:showCatName val="0"/>
          <c:showSerName val="0"/>
          <c:showPercent val="0"/>
          <c:showBubbleSize val="0"/>
        </c:dLbls>
        <c:gapWidth val="200"/>
        <c:axId val="509629856"/>
        <c:axId val="509630248"/>
      </c:barChart>
      <c:catAx>
        <c:axId val="509629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630248"/>
        <c:crosses val="autoZero"/>
        <c:auto val="1"/>
        <c:lblAlgn val="ctr"/>
        <c:lblOffset val="100"/>
        <c:noMultiLvlLbl val="0"/>
      </c:catAx>
      <c:valAx>
        <c:axId val="509630248"/>
        <c:scaling>
          <c:orientation val="minMax"/>
          <c:max val="100"/>
        </c:scaling>
        <c:delete val="1"/>
        <c:axPos val="l"/>
        <c:numFmt formatCode="General" sourceLinked="1"/>
        <c:majorTickMark val="out"/>
        <c:minorTickMark val="none"/>
        <c:tickLblPos val="nextTo"/>
        <c:crossAx val="50962985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4643288996372426E-2"/>
          <c:w val="0.96616035172886816"/>
          <c:h val="0.77067286178103189"/>
        </c:manualLayout>
      </c:layout>
      <c:barChart>
        <c:barDir val="col"/>
        <c:grouping val="clustered"/>
        <c:varyColors val="0"/>
        <c:ser>
          <c:idx val="0"/>
          <c:order val="0"/>
          <c:tx>
            <c:strRef>
              <c:f>Sheet1!$B$1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Savent où on peut faire un test du VIH</c:v>
                </c:pt>
                <c:pt idx="1">
                  <c:v>Déjà testés et ayant reçu le résultat</c:v>
                </c:pt>
                <c:pt idx="2">
                  <c:v>Testés au cours des 12 derniers mois et ayant reçu le résultat</c:v>
                </c:pt>
              </c:strCache>
            </c:strRef>
          </c:cat>
          <c:val>
            <c:numRef>
              <c:f>Sheet1!$B$2:$B$4</c:f>
              <c:numCache>
                <c:formatCode>General</c:formatCode>
                <c:ptCount val="3"/>
                <c:pt idx="0">
                  <c:v>76</c:v>
                </c:pt>
                <c:pt idx="1">
                  <c:v>47</c:v>
                </c:pt>
                <c:pt idx="2">
                  <c:v>12</c:v>
                </c:pt>
              </c:numCache>
            </c:numRef>
          </c:val>
        </c:ser>
        <c:ser>
          <c:idx val="1"/>
          <c:order val="1"/>
          <c:tx>
            <c:strRef>
              <c:f>Sheet1!$C$1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Savent où on peut faire un test du VIH</c:v>
                </c:pt>
                <c:pt idx="1">
                  <c:v>Déjà testés et ayant reçu le résultat</c:v>
                </c:pt>
                <c:pt idx="2">
                  <c:v>Testés au cours des 12 derniers mois et ayant reçu le résultat</c:v>
                </c:pt>
              </c:strCache>
            </c:strRef>
          </c:cat>
          <c:val>
            <c:numRef>
              <c:f>Sheet1!$C$2:$C$4</c:f>
              <c:numCache>
                <c:formatCode>General</c:formatCode>
                <c:ptCount val="3"/>
                <c:pt idx="0">
                  <c:v>54</c:v>
                </c:pt>
                <c:pt idx="1">
                  <c:v>19</c:v>
                </c:pt>
                <c:pt idx="2">
                  <c:v>5</c:v>
                </c:pt>
              </c:numCache>
            </c:numRef>
          </c:val>
        </c:ser>
        <c:dLbls>
          <c:dLblPos val="outEnd"/>
          <c:showLegendKey val="0"/>
          <c:showVal val="1"/>
          <c:showCatName val="0"/>
          <c:showSerName val="0"/>
          <c:showPercent val="0"/>
          <c:showBubbleSize val="0"/>
        </c:dLbls>
        <c:gapWidth val="200"/>
        <c:axId val="512788968"/>
        <c:axId val="512789360"/>
      </c:barChart>
      <c:catAx>
        <c:axId val="512788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789360"/>
        <c:crosses val="autoZero"/>
        <c:auto val="1"/>
        <c:lblAlgn val="ctr"/>
        <c:lblOffset val="100"/>
        <c:noMultiLvlLbl val="0"/>
      </c:catAx>
      <c:valAx>
        <c:axId val="512789360"/>
        <c:scaling>
          <c:orientation val="minMax"/>
          <c:max val="100"/>
        </c:scaling>
        <c:delete val="1"/>
        <c:axPos val="l"/>
        <c:numFmt formatCode="General" sourceLinked="1"/>
        <c:majorTickMark val="out"/>
        <c:minorTickMark val="none"/>
        <c:tickLblPos val="nextTo"/>
        <c:crossAx val="5127889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2575574365175332"/>
          <c:w val="0.96616035172886816"/>
          <c:h val="0.72956040712565107"/>
        </c:manualLayout>
      </c:layout>
      <c:barChart>
        <c:barDir val="col"/>
        <c:grouping val="clustered"/>
        <c:varyColors val="0"/>
        <c:ser>
          <c:idx val="0"/>
          <c:order val="0"/>
          <c:tx>
            <c:strRef>
              <c:f>Sheet1!$B$1</c:f>
              <c:strCache>
                <c:ptCount val="1"/>
                <c:pt idx="0">
                  <c:v>Ensemble</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Ayant reçu des conseils sur le VIH au cours d'une visite prénatale</c:v>
                </c:pt>
                <c:pt idx="1">
                  <c:v>Ayant fait un test de VIH au cours d'une visite prénatale</c:v>
                </c:pt>
                <c:pt idx="2">
                  <c:v>Ayant reçu des conseils sur le VIH avant le test, ayant effectué un test du VIH et ayant reçu le résultat</c:v>
                </c:pt>
              </c:strCache>
            </c:strRef>
          </c:cat>
          <c:val>
            <c:numRef>
              <c:f>Sheet1!$B$2:$B$4</c:f>
              <c:numCache>
                <c:formatCode>General</c:formatCode>
                <c:ptCount val="3"/>
                <c:pt idx="0">
                  <c:v>36</c:v>
                </c:pt>
                <c:pt idx="1">
                  <c:v>65</c:v>
                </c:pt>
                <c:pt idx="2">
                  <c:v>33</c:v>
                </c:pt>
              </c:numCache>
            </c:numRef>
          </c:val>
        </c:ser>
        <c:dLbls>
          <c:dLblPos val="outEnd"/>
          <c:showLegendKey val="0"/>
          <c:showVal val="1"/>
          <c:showCatName val="0"/>
          <c:showSerName val="0"/>
          <c:showPercent val="0"/>
          <c:showBubbleSize val="0"/>
        </c:dLbls>
        <c:gapWidth val="150"/>
        <c:axId val="512790144"/>
        <c:axId val="512790536"/>
      </c:barChart>
      <c:catAx>
        <c:axId val="5127901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790536"/>
        <c:crosses val="autoZero"/>
        <c:auto val="1"/>
        <c:lblAlgn val="ctr"/>
        <c:lblOffset val="100"/>
        <c:noMultiLvlLbl val="0"/>
      </c:catAx>
      <c:valAx>
        <c:axId val="512790536"/>
        <c:scaling>
          <c:orientation val="minMax"/>
          <c:max val="100"/>
        </c:scaling>
        <c:delete val="1"/>
        <c:axPos val="l"/>
        <c:numFmt formatCode="General" sourceLinked="1"/>
        <c:majorTickMark val="out"/>
        <c:minorTickMark val="none"/>
        <c:tickLblPos val="nextTo"/>
        <c:crossAx val="5127901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accent1"/>
              </a:solidFill>
            </c:spPr>
          </c:dPt>
          <c:dPt>
            <c:idx val="1"/>
            <c:invertIfNegative val="0"/>
            <c:bubble3D val="0"/>
            <c:spPr>
              <a:solidFill>
                <a:schemeClr val="accent3"/>
              </a:solidFill>
            </c:spPr>
          </c:dPt>
          <c:dPt>
            <c:idx val="2"/>
            <c:invertIfNegative val="0"/>
            <c:bubble3D val="0"/>
            <c:spPr>
              <a:solidFill>
                <a:schemeClr val="accent4"/>
              </a:solidFill>
            </c:spPr>
          </c:dPt>
          <c:dPt>
            <c:idx val="4"/>
            <c:invertIfNegative val="0"/>
            <c:bubble3D val="0"/>
            <c:spPr>
              <a:solidFill>
                <a:schemeClr val="bg2"/>
              </a:solidFill>
            </c:spPr>
          </c:dPt>
          <c:dPt>
            <c:idx val="5"/>
            <c:invertIfNegative val="0"/>
            <c:bubble3D val="0"/>
            <c:spPr>
              <a:solidFill>
                <a:schemeClr val="tx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Hôpital</c:v>
                </c:pt>
                <c:pt idx="1">
                  <c:v>Centre de santé</c:v>
                </c:pt>
                <c:pt idx="2">
                  <c:v>Poste de santé</c:v>
                </c:pt>
                <c:pt idx="4">
                  <c:v>Publique</c:v>
                </c:pt>
                <c:pt idx="5">
                  <c:v>Privée</c:v>
                </c:pt>
              </c:strCache>
            </c:strRef>
          </c:cat>
          <c:val>
            <c:numRef>
              <c:f>Sheet1!$B$2:$B$7</c:f>
              <c:numCache>
                <c:formatCode>General</c:formatCode>
                <c:ptCount val="6"/>
                <c:pt idx="0">
                  <c:v>31</c:v>
                </c:pt>
                <c:pt idx="1">
                  <c:v>59</c:v>
                </c:pt>
                <c:pt idx="2">
                  <c:v>78</c:v>
                </c:pt>
                <c:pt idx="4">
                  <c:v>93</c:v>
                </c:pt>
                <c:pt idx="5">
                  <c:v>13</c:v>
                </c:pt>
              </c:numCache>
            </c:numRef>
          </c:val>
        </c:ser>
        <c:dLbls>
          <c:showLegendKey val="0"/>
          <c:showVal val="1"/>
          <c:showCatName val="0"/>
          <c:showSerName val="0"/>
          <c:showPercent val="0"/>
          <c:showBubbleSize val="0"/>
        </c:dLbls>
        <c:gapWidth val="80"/>
        <c:overlap val="-25"/>
        <c:axId val="445039320"/>
        <c:axId val="445039712"/>
      </c:barChart>
      <c:catAx>
        <c:axId val="445039320"/>
        <c:scaling>
          <c:orientation val="minMax"/>
        </c:scaling>
        <c:delete val="0"/>
        <c:axPos val="b"/>
        <c:numFmt formatCode="General" sourceLinked="0"/>
        <c:majorTickMark val="none"/>
        <c:minorTickMark val="none"/>
        <c:tickLblPos val="nextTo"/>
        <c:crossAx val="445039712"/>
        <c:crosses val="autoZero"/>
        <c:auto val="1"/>
        <c:lblAlgn val="ctr"/>
        <c:lblOffset val="100"/>
        <c:noMultiLvlLbl val="0"/>
      </c:catAx>
      <c:valAx>
        <c:axId val="445039712"/>
        <c:scaling>
          <c:orientation val="minMax"/>
          <c:max val="100"/>
        </c:scaling>
        <c:delete val="1"/>
        <c:axPos val="l"/>
        <c:numFmt formatCode="General" sourceLinked="1"/>
        <c:majorTickMark val="out"/>
        <c:minorTickMark val="none"/>
        <c:tickLblPos val="none"/>
        <c:crossAx val="44503932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0459492140266025E-2"/>
          <c:w val="0.96616035172886816"/>
          <c:h val="0.84800064744023085"/>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00936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Ensemble</c:v>
                </c:pt>
                <c:pt idx="1">
                  <c:v>Femmes</c:v>
                </c:pt>
                <c:pt idx="2">
                  <c:v>Hommes</c:v>
                </c:pt>
              </c:strCache>
            </c:strRef>
          </c:cat>
          <c:val>
            <c:numRef>
              <c:f>Sheet1!$B$2:$B$4</c:f>
              <c:numCache>
                <c:formatCode>General</c:formatCode>
                <c:ptCount val="3"/>
                <c:pt idx="0">
                  <c:v>87</c:v>
                </c:pt>
                <c:pt idx="1">
                  <c:v>90</c:v>
                </c:pt>
                <c:pt idx="2">
                  <c:v>83</c:v>
                </c:pt>
              </c:numCache>
            </c:numRef>
          </c:val>
        </c:ser>
        <c:dLbls>
          <c:dLblPos val="outEnd"/>
          <c:showLegendKey val="0"/>
          <c:showVal val="1"/>
          <c:showCatName val="0"/>
          <c:showSerName val="0"/>
          <c:showPercent val="0"/>
          <c:showBubbleSize val="0"/>
        </c:dLbls>
        <c:gapWidth val="100"/>
        <c:axId val="512791320"/>
        <c:axId val="512791712"/>
      </c:barChart>
      <c:catAx>
        <c:axId val="512791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791712"/>
        <c:crosses val="autoZero"/>
        <c:auto val="1"/>
        <c:lblAlgn val="ctr"/>
        <c:lblOffset val="100"/>
        <c:noMultiLvlLbl val="0"/>
      </c:catAx>
      <c:valAx>
        <c:axId val="512791712"/>
        <c:scaling>
          <c:orientation val="minMax"/>
          <c:max val="100"/>
        </c:scaling>
        <c:delete val="1"/>
        <c:axPos val="l"/>
        <c:numFmt formatCode="General" sourceLinked="1"/>
        <c:majorTickMark val="out"/>
        <c:minorTickMark val="none"/>
        <c:tickLblPos val="nextTo"/>
        <c:crossAx val="5127913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0133010882708582E-2"/>
          <c:w val="0.96616035172886816"/>
          <c:h val="0.83832712869778825"/>
        </c:manualLayout>
      </c:layout>
      <c:barChart>
        <c:barDir val="col"/>
        <c:grouping val="clustered"/>
        <c:varyColors val="0"/>
        <c:ser>
          <c:idx val="0"/>
          <c:order val="0"/>
          <c:tx>
            <c:strRef>
              <c:f>Sheet1!$B$1</c:f>
              <c:strCache>
                <c:ptCount val="1"/>
                <c:pt idx="0">
                  <c:v>Total</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00936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Ensemble</c:v>
                </c:pt>
                <c:pt idx="1">
                  <c:v>Femmes</c:v>
                </c:pt>
                <c:pt idx="2">
                  <c:v>Hommes</c:v>
                </c:pt>
              </c:strCache>
            </c:strRef>
          </c:cat>
          <c:val>
            <c:numRef>
              <c:f>Sheet1!$B$2:$B$4</c:f>
              <c:numCache>
                <c:formatCode>0.0</c:formatCode>
                <c:ptCount val="3"/>
                <c:pt idx="0">
                  <c:v>0.5</c:v>
                </c:pt>
                <c:pt idx="1">
                  <c:v>0.5</c:v>
                </c:pt>
                <c:pt idx="2">
                  <c:v>0.4</c:v>
                </c:pt>
              </c:numCache>
            </c:numRef>
          </c:val>
        </c:ser>
        <c:dLbls>
          <c:dLblPos val="outEnd"/>
          <c:showLegendKey val="0"/>
          <c:showVal val="1"/>
          <c:showCatName val="0"/>
          <c:showSerName val="0"/>
          <c:showPercent val="0"/>
          <c:showBubbleSize val="0"/>
        </c:dLbls>
        <c:gapWidth val="150"/>
        <c:axId val="512792496"/>
        <c:axId val="512792888"/>
      </c:barChart>
      <c:catAx>
        <c:axId val="512792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792888"/>
        <c:crosses val="autoZero"/>
        <c:auto val="1"/>
        <c:lblAlgn val="ctr"/>
        <c:lblOffset val="100"/>
        <c:noMultiLvlLbl val="0"/>
      </c:catAx>
      <c:valAx>
        <c:axId val="512792888"/>
        <c:scaling>
          <c:orientation val="minMax"/>
          <c:max val="5"/>
        </c:scaling>
        <c:delete val="1"/>
        <c:axPos val="l"/>
        <c:numFmt formatCode="0.0" sourceLinked="1"/>
        <c:majorTickMark val="out"/>
        <c:minorTickMark val="none"/>
        <c:tickLblPos val="nextTo"/>
        <c:crossAx val="512792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EDS          2010-2011</c:v>
                </c:pt>
                <c:pt idx="1">
                  <c:v>EDS-C         2017</c:v>
                </c:pt>
                <c:pt idx="2">
                  <c:v>EDS          2010-2011</c:v>
                </c:pt>
                <c:pt idx="3">
                  <c:v>EDS-C         2017</c:v>
                </c:pt>
                <c:pt idx="4">
                  <c:v>EDS          2010-2011</c:v>
                </c:pt>
                <c:pt idx="5">
                  <c:v>EDS-C         2017</c:v>
                </c:pt>
              </c:strCache>
            </c:strRef>
          </c:cat>
          <c:val>
            <c:numRef>
              <c:f>Sheet1!$B$2:$B$7</c:f>
              <c:numCache>
                <c:formatCode>General</c:formatCode>
                <c:ptCount val="6"/>
                <c:pt idx="0">
                  <c:v>0.5</c:v>
                </c:pt>
                <c:pt idx="1">
                  <c:v>0.6</c:v>
                </c:pt>
                <c:pt idx="2">
                  <c:v>1.1000000000000001</c:v>
                </c:pt>
                <c:pt idx="3">
                  <c:v>0.7</c:v>
                </c:pt>
                <c:pt idx="4">
                  <c:v>0.7</c:v>
                </c:pt>
                <c:pt idx="5">
                  <c:v>0.6</c:v>
                </c:pt>
              </c:numCache>
            </c:numRef>
          </c:val>
          <c:smooth val="0"/>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EDS          2010-2011</c:v>
                </c:pt>
                <c:pt idx="1">
                  <c:v>EDS-C         2017</c:v>
                </c:pt>
                <c:pt idx="2">
                  <c:v>EDS          2010-2011</c:v>
                </c:pt>
                <c:pt idx="3">
                  <c:v>EDS-C         2017</c:v>
                </c:pt>
                <c:pt idx="4">
                  <c:v>EDS          2010-2011</c:v>
                </c:pt>
                <c:pt idx="5">
                  <c:v>EDS-C         2017</c:v>
                </c:pt>
              </c:strCache>
            </c:strRef>
          </c:cat>
          <c:val>
            <c:numRef>
              <c:f>Sheet1!$C$2:$C$7</c:f>
              <c:numCache>
                <c:formatCode>General</c:formatCode>
                <c:ptCount val="6"/>
                <c:pt idx="0">
                  <c:v>0.9</c:v>
                </c:pt>
                <c:pt idx="1">
                  <c:v>0.3</c:v>
                </c:pt>
                <c:pt idx="2">
                  <c:v>0.6</c:v>
                </c:pt>
                <c:pt idx="3">
                  <c:v>0.3</c:v>
                </c:pt>
                <c:pt idx="4">
                  <c:v>0.2</c:v>
                </c:pt>
                <c:pt idx="5">
                  <c:v>0.2</c:v>
                </c:pt>
              </c:numCache>
            </c:numRef>
          </c:val>
          <c:smooth val="0"/>
        </c:ser>
        <c:ser>
          <c:idx val="2"/>
          <c:order val="2"/>
          <c:tx>
            <c:strRef>
              <c:f>Sheet1!$D$1</c:f>
              <c:strCache>
                <c:ptCount val="1"/>
                <c:pt idx="0">
                  <c:v>Close</c:v>
                </c:pt>
              </c:strCache>
            </c:strRef>
          </c:tx>
          <c:spPr>
            <a:ln w="19050" cap="rnd">
              <a:noFill/>
              <a:round/>
            </a:ln>
            <a:effectLst/>
          </c:spPr>
          <c:marker>
            <c:symbol val="circle"/>
            <c:size val="10"/>
            <c:spPr>
              <a:solidFill>
                <a:srgbClr val="F38B00"/>
              </a:solidFill>
              <a:ln w="63500">
                <a:solidFill>
                  <a:srgbClr val="F38B00"/>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EDS          2010-2011</c:v>
                </c:pt>
                <c:pt idx="1">
                  <c:v>EDS-C         2017</c:v>
                </c:pt>
                <c:pt idx="2">
                  <c:v>EDS          2010-2011</c:v>
                </c:pt>
                <c:pt idx="3">
                  <c:v>EDS-C         2017</c:v>
                </c:pt>
                <c:pt idx="4">
                  <c:v>EDS          2010-2011</c:v>
                </c:pt>
                <c:pt idx="5">
                  <c:v>EDS-C         2017</c:v>
                </c:pt>
              </c:strCache>
            </c:strRef>
          </c:cat>
          <c:val>
            <c:numRef>
              <c:f>Sheet1!$D$2:$D$7</c:f>
              <c:numCache>
                <c:formatCode>General</c:formatCode>
                <c:ptCount val="6"/>
                <c:pt idx="0">
                  <c:v>0.7</c:v>
                </c:pt>
                <c:pt idx="1">
                  <c:v>0.5</c:v>
                </c:pt>
                <c:pt idx="2">
                  <c:v>0.8</c:v>
                </c:pt>
                <c:pt idx="3">
                  <c:v>0.5</c:v>
                </c:pt>
                <c:pt idx="4">
                  <c:v>0.5</c:v>
                </c:pt>
                <c:pt idx="5">
                  <c:v>0.4</c:v>
                </c:pt>
              </c:numCache>
            </c:numRef>
          </c:val>
          <c:smooth val="0"/>
        </c:ser>
        <c:dLbls>
          <c:showLegendKey val="0"/>
          <c:showVal val="0"/>
          <c:showCatName val="0"/>
          <c:showSerName val="0"/>
          <c:showPercent val="0"/>
          <c:showBubbleSize val="0"/>
        </c:dLbls>
        <c:hiLowLines>
          <c:spPr>
            <a:ln w="38100" cap="flat" cmpd="sng" algn="ctr">
              <a:solidFill>
                <a:schemeClr val="tx1"/>
              </a:solidFill>
              <a:round/>
            </a:ln>
            <a:effectLst/>
          </c:spPr>
        </c:hiLowLines>
        <c:axId val="512793672"/>
        <c:axId val="512794064"/>
      </c:stockChart>
      <c:catAx>
        <c:axId val="5127936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794064"/>
        <c:crosses val="autoZero"/>
        <c:auto val="1"/>
        <c:lblAlgn val="ctr"/>
        <c:lblOffset val="100"/>
        <c:noMultiLvlLbl val="0"/>
      </c:catAx>
      <c:valAx>
        <c:axId val="512794064"/>
        <c:scaling>
          <c:orientation val="minMax"/>
          <c:max val="2"/>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2793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6388888888888889E-2"/>
          <c:y val="0.10377058526170406"/>
          <c:w val="0.96944444444444466"/>
          <c:h val="0.64470015289513327"/>
        </c:manualLayout>
      </c:layout>
      <c:barChart>
        <c:barDir val="col"/>
        <c:grouping val="clustered"/>
        <c:varyColors val="0"/>
        <c:ser>
          <c:idx val="0"/>
          <c:order val="0"/>
          <c:tx>
            <c:strRef>
              <c:f>Sheet1!$B$1</c:f>
              <c:strCache>
                <c:ptCount val="1"/>
                <c:pt idx="0">
                  <c:v>2014 (N=359)</c:v>
                </c:pt>
              </c:strCache>
            </c:strRef>
          </c:tx>
          <c:spPr>
            <a:solidFill>
              <a:schemeClr val="accent2"/>
            </a:solidFill>
          </c:spPr>
          <c:invertIfNegative val="0"/>
          <c:dPt>
            <c:idx val="0"/>
            <c:invertIfNegative val="0"/>
            <c:bubble3D val="0"/>
          </c:dPt>
          <c:dPt>
            <c:idx val="1"/>
            <c:invertIfNegative val="0"/>
            <c:bubble3D val="0"/>
          </c:dPt>
          <c:dPt>
            <c:idx val="2"/>
            <c:invertIfNegative val="0"/>
            <c:bubble3D val="0"/>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Capacité de dépistage du VIH</c:v>
                </c:pt>
                <c:pt idx="1">
                  <c:v>Directives sur le dépistage du VIH et des conseils</c:v>
                </c:pt>
                <c:pt idx="2">
                  <c:v>Prestataire formé </c:v>
                </c:pt>
                <c:pt idx="3">
                  <c:v>Confidentialité de la consultation</c:v>
                </c:pt>
                <c:pt idx="4">
                  <c:v>Condoms</c:v>
                </c:pt>
              </c:strCache>
            </c:strRef>
          </c:cat>
          <c:val>
            <c:numRef>
              <c:f>Sheet1!$B$2:$B$6</c:f>
              <c:numCache>
                <c:formatCode>General</c:formatCode>
                <c:ptCount val="5"/>
                <c:pt idx="0">
                  <c:v>97</c:v>
                </c:pt>
                <c:pt idx="1">
                  <c:v>12</c:v>
                </c:pt>
                <c:pt idx="2">
                  <c:v>38</c:v>
                </c:pt>
                <c:pt idx="3">
                  <c:v>62</c:v>
                </c:pt>
                <c:pt idx="4">
                  <c:v>60</c:v>
                </c:pt>
              </c:numCache>
            </c:numRef>
          </c:val>
        </c:ser>
        <c:dLbls>
          <c:showLegendKey val="0"/>
          <c:showVal val="1"/>
          <c:showCatName val="0"/>
          <c:showSerName val="0"/>
          <c:showPercent val="0"/>
          <c:showBubbleSize val="0"/>
        </c:dLbls>
        <c:gapWidth val="150"/>
        <c:overlap val="-25"/>
        <c:axId val="512796024"/>
        <c:axId val="512795632"/>
      </c:barChart>
      <c:catAx>
        <c:axId val="512796024"/>
        <c:scaling>
          <c:orientation val="minMax"/>
        </c:scaling>
        <c:delete val="0"/>
        <c:axPos val="b"/>
        <c:numFmt formatCode="General" sourceLinked="0"/>
        <c:majorTickMark val="none"/>
        <c:minorTickMark val="none"/>
        <c:tickLblPos val="nextTo"/>
        <c:spPr>
          <a:ln>
            <a:solidFill>
              <a:schemeClr val="tx1"/>
            </a:solidFill>
          </a:ln>
        </c:spPr>
        <c:crossAx val="512795632"/>
        <c:crosses val="autoZero"/>
        <c:auto val="1"/>
        <c:lblAlgn val="ctr"/>
        <c:lblOffset val="100"/>
        <c:noMultiLvlLbl val="0"/>
      </c:catAx>
      <c:valAx>
        <c:axId val="512795632"/>
        <c:scaling>
          <c:orientation val="minMax"/>
          <c:max val="100"/>
        </c:scaling>
        <c:delete val="1"/>
        <c:axPos val="l"/>
        <c:numFmt formatCode="General" sourceLinked="1"/>
        <c:majorTickMark val="out"/>
        <c:minorTickMark val="none"/>
        <c:tickLblPos val="none"/>
        <c:crossAx val="51279602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1.5277777777777779E-2"/>
          <c:y val="7.3409616577196121E-2"/>
          <c:w val="0.96944444444444455"/>
          <c:h val="0.70675025784198864"/>
        </c:manualLayout>
      </c:layout>
      <c:barChart>
        <c:barDir val="col"/>
        <c:grouping val="clustered"/>
        <c:varyColors val="0"/>
        <c:ser>
          <c:idx val="0"/>
          <c:order val="0"/>
          <c:tx>
            <c:strRef>
              <c:f>Sheet1!$B$1</c:f>
              <c:strCache>
                <c:ptCount val="1"/>
                <c:pt idx="0">
                  <c:v>Series 1</c:v>
                </c:pt>
              </c:strCache>
            </c:strRef>
          </c:tx>
          <c:spPr>
            <a:solidFill>
              <a:schemeClr val="tx2">
                <a:lumMod val="75000"/>
              </a:schemeClr>
            </a:solidFill>
          </c:spPr>
          <c:invertIfNegative val="0"/>
          <c:dPt>
            <c:idx val="0"/>
            <c:invertIfNegative val="0"/>
            <c:bubble3D val="0"/>
            <c:spPr>
              <a:solidFill>
                <a:schemeClr val="accent4"/>
              </a:solidFill>
            </c:spPr>
          </c:dPt>
          <c:dLbls>
            <c:spPr>
              <a:noFill/>
              <a:ln w="25375">
                <a:noFill/>
              </a:ln>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Services de TAR</c:v>
                </c:pt>
                <c:pt idx="2">
                  <c:v>Numération formule sanguine complète</c:v>
                </c:pt>
                <c:pt idx="3">
                  <c:v>Comptage cellules CD4</c:v>
                </c:pt>
                <c:pt idx="4">
                  <c:v>Charge virale </c:v>
                </c:pt>
                <c:pt idx="5">
                  <c:v>Test de la fonction rénale ou hépatique</c:v>
                </c:pt>
                <c:pt idx="6">
                  <c:v>ARV de première ligne pour adulte disponible</c:v>
                </c:pt>
              </c:strCache>
            </c:strRef>
          </c:cat>
          <c:val>
            <c:numRef>
              <c:f>Sheet1!$B$2:$B$8</c:f>
              <c:numCache>
                <c:formatCode>General</c:formatCode>
                <c:ptCount val="7"/>
                <c:pt idx="0">
                  <c:v>8</c:v>
                </c:pt>
                <c:pt idx="2">
                  <c:v>77</c:v>
                </c:pt>
                <c:pt idx="3">
                  <c:v>14</c:v>
                </c:pt>
                <c:pt idx="4">
                  <c:v>5</c:v>
                </c:pt>
                <c:pt idx="5">
                  <c:v>83</c:v>
                </c:pt>
                <c:pt idx="6">
                  <c:v>96</c:v>
                </c:pt>
              </c:numCache>
            </c:numRef>
          </c:val>
        </c:ser>
        <c:dLbls>
          <c:showLegendKey val="0"/>
          <c:showVal val="0"/>
          <c:showCatName val="0"/>
          <c:showSerName val="0"/>
          <c:showPercent val="0"/>
          <c:showBubbleSize val="0"/>
        </c:dLbls>
        <c:gapWidth val="150"/>
        <c:overlap val="-25"/>
        <c:axId val="512794848"/>
        <c:axId val="512796808"/>
      </c:barChart>
      <c:catAx>
        <c:axId val="512794848"/>
        <c:scaling>
          <c:orientation val="minMax"/>
        </c:scaling>
        <c:delete val="0"/>
        <c:axPos val="b"/>
        <c:numFmt formatCode="General" sourceLinked="0"/>
        <c:majorTickMark val="none"/>
        <c:minorTickMark val="none"/>
        <c:tickLblPos val="nextTo"/>
        <c:txPr>
          <a:bodyPr/>
          <a:lstStyle/>
          <a:p>
            <a:pPr>
              <a:defRPr sz="1598"/>
            </a:pPr>
            <a:endParaRPr lang="en-US"/>
          </a:p>
        </c:txPr>
        <c:crossAx val="512796808"/>
        <c:crosses val="autoZero"/>
        <c:auto val="1"/>
        <c:lblAlgn val="ctr"/>
        <c:lblOffset val="100"/>
        <c:noMultiLvlLbl val="0"/>
      </c:catAx>
      <c:valAx>
        <c:axId val="512796808"/>
        <c:scaling>
          <c:orientation val="minMax"/>
          <c:max val="100"/>
        </c:scaling>
        <c:delete val="1"/>
        <c:axPos val="l"/>
        <c:numFmt formatCode="General" sourceLinked="1"/>
        <c:majorTickMark val="out"/>
        <c:minorTickMark val="none"/>
        <c:tickLblPos val="none"/>
        <c:crossAx val="512794848"/>
        <c:crosses val="autoZero"/>
        <c:crossBetween val="between"/>
      </c:valAx>
      <c:spPr>
        <a:noFill/>
        <a:ln w="25375">
          <a:noFill/>
        </a:ln>
      </c:spPr>
    </c:plotArea>
    <c:plotVisOnly val="1"/>
    <c:dispBlanksAs val="gap"/>
    <c:showDLblsOverMax val="0"/>
  </c:chart>
  <c:txPr>
    <a:bodyPr/>
    <a:lstStyle/>
    <a:p>
      <a:pPr>
        <a:defRPr sz="1798"/>
      </a:pPr>
      <a:endParaRPr lang="en-US"/>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6388888888888889E-2"/>
          <c:y val="0"/>
          <c:w val="0.96944444444444466"/>
          <c:h val="0.73421687924182555"/>
        </c:manualLayout>
      </c:layout>
      <c:barChart>
        <c:barDir val="col"/>
        <c:grouping val="clustered"/>
        <c:varyColors val="0"/>
        <c:ser>
          <c:idx val="0"/>
          <c:order val="0"/>
          <c:tx>
            <c:strRef>
              <c:f>Sheet1!$B$1</c:f>
              <c:strCache>
                <c:ptCount val="1"/>
                <c:pt idx="0">
                  <c:v>2014 (N=359)</c:v>
                </c:pt>
              </c:strCache>
            </c:strRef>
          </c:tx>
          <c:spPr>
            <a:solidFill>
              <a:schemeClr val="accent4"/>
            </a:solidFill>
          </c:spPr>
          <c:invertIfNegative val="0"/>
          <c:dPt>
            <c:idx val="0"/>
            <c:invertIfNegative val="0"/>
            <c:bubble3D val="0"/>
          </c:dPt>
          <c:dPt>
            <c:idx val="1"/>
            <c:invertIfNegative val="0"/>
            <c:bubble3D val="0"/>
          </c:dPt>
          <c:dPt>
            <c:idx val="2"/>
            <c:invertIfNegative val="0"/>
            <c:bubble3D val="0"/>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Capacité de test de diagnostic rapide de la syphilis</c:v>
                </c:pt>
                <c:pt idx="1">
                  <c:v>Condoms masculins</c:v>
                </c:pt>
                <c:pt idx="2">
                  <c:v>Métronidazole</c:v>
                </c:pt>
                <c:pt idx="3">
                  <c:v>Ciprofloxacine gélules ou comprimés</c:v>
                </c:pt>
                <c:pt idx="4">
                  <c:v>Ceftriaxone injectable</c:v>
                </c:pt>
              </c:strCache>
            </c:strRef>
          </c:cat>
          <c:val>
            <c:numRef>
              <c:f>Sheet1!$B$2:$B$6</c:f>
              <c:numCache>
                <c:formatCode>General</c:formatCode>
                <c:ptCount val="5"/>
                <c:pt idx="0">
                  <c:v>12</c:v>
                </c:pt>
                <c:pt idx="1">
                  <c:v>86</c:v>
                </c:pt>
                <c:pt idx="2">
                  <c:v>86</c:v>
                </c:pt>
                <c:pt idx="3">
                  <c:v>83</c:v>
                </c:pt>
                <c:pt idx="4">
                  <c:v>63</c:v>
                </c:pt>
              </c:numCache>
            </c:numRef>
          </c:val>
        </c:ser>
        <c:dLbls>
          <c:showLegendKey val="0"/>
          <c:showVal val="1"/>
          <c:showCatName val="0"/>
          <c:showSerName val="0"/>
          <c:showPercent val="0"/>
          <c:showBubbleSize val="0"/>
        </c:dLbls>
        <c:gapWidth val="150"/>
        <c:overlap val="-25"/>
        <c:axId val="519435184"/>
        <c:axId val="519434792"/>
      </c:barChart>
      <c:catAx>
        <c:axId val="519435184"/>
        <c:scaling>
          <c:orientation val="minMax"/>
        </c:scaling>
        <c:delete val="0"/>
        <c:axPos val="b"/>
        <c:numFmt formatCode="General" sourceLinked="0"/>
        <c:majorTickMark val="none"/>
        <c:minorTickMark val="none"/>
        <c:tickLblPos val="nextTo"/>
        <c:spPr>
          <a:ln>
            <a:solidFill>
              <a:schemeClr val="tx1"/>
            </a:solidFill>
          </a:ln>
        </c:spPr>
        <c:crossAx val="519434792"/>
        <c:crosses val="autoZero"/>
        <c:auto val="1"/>
        <c:lblAlgn val="ctr"/>
        <c:lblOffset val="100"/>
        <c:noMultiLvlLbl val="0"/>
      </c:catAx>
      <c:valAx>
        <c:axId val="519434792"/>
        <c:scaling>
          <c:orientation val="minMax"/>
          <c:max val="100"/>
        </c:scaling>
        <c:delete val="1"/>
        <c:axPos val="l"/>
        <c:numFmt formatCode="General" sourceLinked="1"/>
        <c:majorTickMark val="out"/>
        <c:minorTickMark val="none"/>
        <c:tickLblPos val="none"/>
        <c:crossAx val="51943518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4012065725817967E-2"/>
          <c:w val="0.96616035172886816"/>
          <c:h val="0.65389994164838439"/>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4"/>
            <c:invertIfNegative val="0"/>
            <c:bubble3D val="0"/>
            <c:spPr>
              <a:solidFill>
                <a:srgbClr val="F38B00"/>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TB microscopie du crachat</c:v>
                </c:pt>
                <c:pt idx="1">
                  <c:v>Rayons x</c:v>
                </c:pt>
                <c:pt idx="2">
                  <c:v>Capacité de diagnostic du VIH</c:v>
                </c:pt>
                <c:pt idx="3">
                  <c:v>Système de dépistage du VIH parmi les clients TB</c:v>
                </c:pt>
                <c:pt idx="4">
                  <c:v>Traitement de première intention de TB</c:v>
                </c:pt>
                <c:pt idx="5">
                  <c:v>Streptomycine injectable</c:v>
                </c:pt>
              </c:strCache>
            </c:strRef>
          </c:cat>
          <c:val>
            <c:numRef>
              <c:f>Sheet1!$B$2:$B$7</c:f>
              <c:numCache>
                <c:formatCode>General</c:formatCode>
                <c:ptCount val="6"/>
                <c:pt idx="0">
                  <c:v>8</c:v>
                </c:pt>
                <c:pt idx="1">
                  <c:v>1</c:v>
                </c:pt>
                <c:pt idx="2">
                  <c:v>80</c:v>
                </c:pt>
                <c:pt idx="3">
                  <c:v>46</c:v>
                </c:pt>
                <c:pt idx="4">
                  <c:v>37</c:v>
                </c:pt>
                <c:pt idx="5">
                  <c:v>9</c:v>
                </c:pt>
              </c:numCache>
            </c:numRef>
          </c:val>
        </c:ser>
        <c:dLbls>
          <c:dLblPos val="outEnd"/>
          <c:showLegendKey val="0"/>
          <c:showVal val="1"/>
          <c:showCatName val="0"/>
          <c:showSerName val="0"/>
          <c:showPercent val="0"/>
          <c:showBubbleSize val="0"/>
        </c:dLbls>
        <c:gapWidth val="100"/>
        <c:axId val="519439104"/>
        <c:axId val="519435968"/>
      </c:barChart>
      <c:catAx>
        <c:axId val="519439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435968"/>
        <c:crosses val="autoZero"/>
        <c:auto val="1"/>
        <c:lblAlgn val="ctr"/>
        <c:lblOffset val="100"/>
        <c:noMultiLvlLbl val="0"/>
      </c:catAx>
      <c:valAx>
        <c:axId val="519435968"/>
        <c:scaling>
          <c:orientation val="minMax"/>
          <c:max val="100"/>
        </c:scaling>
        <c:delete val="1"/>
        <c:axPos val="l"/>
        <c:numFmt formatCode="General" sourceLinked="1"/>
        <c:majorTickMark val="out"/>
        <c:minorTickMark val="none"/>
        <c:tickLblPos val="nextTo"/>
        <c:crossAx val="5194391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9"/>
    </mc:Choice>
    <mc:Fallback>
      <c:style val="29"/>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chemeClr val="bg2"/>
              </a:solidFill>
            </c:spPr>
          </c:dPt>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Pourcentage de femmes excisées</c:v>
                </c:pt>
                <c:pt idx="1">
                  <c:v>Entaille, pas de chair enlevée</c:v>
                </c:pt>
                <c:pt idx="2">
                  <c:v>Parties de chair enlevées</c:v>
                </c:pt>
                <c:pt idx="3">
                  <c:v>Vagin cousu</c:v>
                </c:pt>
                <c:pt idx="4">
                  <c:v>NSP/ Manquant</c:v>
                </c:pt>
              </c:strCache>
            </c:strRef>
          </c:cat>
          <c:val>
            <c:numRef>
              <c:f>Sheet1!$B$2:$B$6</c:f>
              <c:numCache>
                <c:formatCode>General</c:formatCode>
                <c:ptCount val="5"/>
                <c:pt idx="0">
                  <c:v>24</c:v>
                </c:pt>
                <c:pt idx="1">
                  <c:v>10</c:v>
                </c:pt>
                <c:pt idx="2">
                  <c:v>58</c:v>
                </c:pt>
                <c:pt idx="3">
                  <c:v>10</c:v>
                </c:pt>
                <c:pt idx="4">
                  <c:v>22</c:v>
                </c:pt>
              </c:numCache>
            </c:numRef>
          </c:val>
        </c:ser>
        <c:dLbls>
          <c:showLegendKey val="0"/>
          <c:showVal val="1"/>
          <c:showCatName val="0"/>
          <c:showSerName val="0"/>
          <c:showPercent val="0"/>
          <c:showBubbleSize val="0"/>
        </c:dLbls>
        <c:gapWidth val="150"/>
        <c:overlap val="-25"/>
        <c:axId val="519436360"/>
        <c:axId val="519434400"/>
      </c:barChart>
      <c:catAx>
        <c:axId val="519436360"/>
        <c:scaling>
          <c:orientation val="minMax"/>
        </c:scaling>
        <c:delete val="0"/>
        <c:axPos val="b"/>
        <c:numFmt formatCode="General" sourceLinked="0"/>
        <c:majorTickMark val="none"/>
        <c:minorTickMark val="none"/>
        <c:tickLblPos val="nextTo"/>
        <c:crossAx val="519434400"/>
        <c:crosses val="autoZero"/>
        <c:auto val="1"/>
        <c:lblAlgn val="ctr"/>
        <c:lblOffset val="100"/>
        <c:noMultiLvlLbl val="0"/>
      </c:catAx>
      <c:valAx>
        <c:axId val="519434400"/>
        <c:scaling>
          <c:orientation val="minMax"/>
          <c:max val="100"/>
        </c:scaling>
        <c:delete val="1"/>
        <c:axPos val="l"/>
        <c:numFmt formatCode="General" sourceLinked="1"/>
        <c:majorTickMark val="out"/>
        <c:minorTickMark val="none"/>
        <c:tickLblPos val="none"/>
        <c:crossAx val="519436360"/>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0"/>
    </mc:Choice>
    <mc:Fallback>
      <c:style val="30"/>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&lt;5*</c:v>
                </c:pt>
                <c:pt idx="1">
                  <c:v>5-9</c:v>
                </c:pt>
                <c:pt idx="2">
                  <c:v>10-14</c:v>
                </c:pt>
                <c:pt idx="3">
                  <c:v>15+</c:v>
                </c:pt>
                <c:pt idx="4">
                  <c:v>NSP/Manquant</c:v>
                </c:pt>
              </c:strCache>
            </c:strRef>
          </c:cat>
          <c:val>
            <c:numRef>
              <c:f>Sheet1!$B$2:$B$6</c:f>
              <c:numCache>
                <c:formatCode>General</c:formatCode>
                <c:ptCount val="5"/>
                <c:pt idx="0">
                  <c:v>80</c:v>
                </c:pt>
                <c:pt idx="1">
                  <c:v>12</c:v>
                </c:pt>
                <c:pt idx="2">
                  <c:v>4</c:v>
                </c:pt>
                <c:pt idx="3">
                  <c:v>1</c:v>
                </c:pt>
                <c:pt idx="4">
                  <c:v>3</c:v>
                </c:pt>
              </c:numCache>
            </c:numRef>
          </c:val>
        </c:ser>
        <c:dLbls>
          <c:showLegendKey val="0"/>
          <c:showVal val="1"/>
          <c:showCatName val="0"/>
          <c:showSerName val="0"/>
          <c:showPercent val="0"/>
          <c:showBubbleSize val="0"/>
        </c:dLbls>
        <c:gapWidth val="150"/>
        <c:overlap val="-25"/>
        <c:axId val="519438712"/>
        <c:axId val="519437928"/>
      </c:barChart>
      <c:catAx>
        <c:axId val="519438712"/>
        <c:scaling>
          <c:orientation val="minMax"/>
        </c:scaling>
        <c:delete val="0"/>
        <c:axPos val="b"/>
        <c:numFmt formatCode="General" sourceLinked="0"/>
        <c:majorTickMark val="none"/>
        <c:minorTickMark val="none"/>
        <c:tickLblPos val="nextTo"/>
        <c:crossAx val="519437928"/>
        <c:crosses val="autoZero"/>
        <c:auto val="1"/>
        <c:lblAlgn val="ctr"/>
        <c:lblOffset val="100"/>
        <c:noMultiLvlLbl val="0"/>
      </c:catAx>
      <c:valAx>
        <c:axId val="519437928"/>
        <c:scaling>
          <c:orientation val="minMax"/>
          <c:max val="100"/>
        </c:scaling>
        <c:delete val="1"/>
        <c:axPos val="l"/>
        <c:numFmt formatCode="General" sourceLinked="1"/>
        <c:majorTickMark val="out"/>
        <c:minorTickMark val="none"/>
        <c:tickLblPos val="none"/>
        <c:crossAx val="519438712"/>
        <c:crosses val="autoZero"/>
        <c:crossBetween val="between"/>
      </c:valAx>
    </c:plotArea>
    <c:plotVisOnly val="1"/>
    <c:dispBlanksAs val="gap"/>
    <c:showDLblsOverMax val="0"/>
  </c:chart>
  <c:txPr>
    <a:bodyPr/>
    <a:lstStyle/>
    <a:p>
      <a:pPr>
        <a:defRPr sz="1800">
          <a:latin typeface="Calibri" pitchFamily="34" charset="0"/>
          <a:cs typeface="Calibri" pitchFamily="34" charset="0"/>
        </a:defRPr>
      </a:pPr>
      <a:endParaRPr lang="en-US"/>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1534321627083929E-2"/>
          <c:y val="6.2353006373806627E-2"/>
          <c:w val="0.96616035172886816"/>
          <c:h val="0.84367193697641962"/>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1"/>
            <c:invertIfNegative val="0"/>
            <c:bubble3D val="0"/>
            <c:spPr>
              <a:solidFill>
                <a:srgbClr val="00936F"/>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c:v>
                </c:pt>
                <c:pt idx="1">
                  <c:v>Hommes</c:v>
                </c:pt>
              </c:strCache>
            </c:strRef>
          </c:cat>
          <c:val>
            <c:numRef>
              <c:f>Sheet1!$B$2:$B$3</c:f>
              <c:numCache>
                <c:formatCode>General</c:formatCode>
                <c:ptCount val="2"/>
                <c:pt idx="0">
                  <c:v>63</c:v>
                </c:pt>
                <c:pt idx="1">
                  <c:v>99</c:v>
                </c:pt>
              </c:numCache>
            </c:numRef>
          </c:val>
        </c:ser>
        <c:dLbls>
          <c:dLblPos val="outEnd"/>
          <c:showLegendKey val="0"/>
          <c:showVal val="1"/>
          <c:showCatName val="0"/>
          <c:showSerName val="0"/>
          <c:showPercent val="0"/>
          <c:showBubbleSize val="0"/>
        </c:dLbls>
        <c:gapWidth val="100"/>
        <c:axId val="519439496"/>
        <c:axId val="501754048"/>
      </c:barChart>
      <c:catAx>
        <c:axId val="519439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1754048"/>
        <c:crosses val="autoZero"/>
        <c:auto val="1"/>
        <c:lblAlgn val="ctr"/>
        <c:lblOffset val="100"/>
        <c:noMultiLvlLbl val="0"/>
      </c:catAx>
      <c:valAx>
        <c:axId val="501754048"/>
        <c:scaling>
          <c:orientation val="minMax"/>
          <c:max val="100"/>
        </c:scaling>
        <c:delete val="1"/>
        <c:axPos val="l"/>
        <c:numFmt formatCode="General" sourceLinked="1"/>
        <c:majorTickMark val="out"/>
        <c:minorTickMark val="none"/>
        <c:tickLblPos val="nextTo"/>
        <c:crossAx val="519439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6"/>
    </mc:Choice>
    <mc:Fallback>
      <c:style val="26"/>
    </mc:Fallback>
  </mc:AlternateContent>
  <c:chart>
    <c:autoTitleDeleted val="1"/>
    <c:plotArea>
      <c:layout>
        <c:manualLayout>
          <c:layoutTarget val="inner"/>
          <c:xMode val="edge"/>
          <c:yMode val="edge"/>
          <c:x val="2.9475308641975308E-2"/>
          <c:y val="0.16674318594791032"/>
          <c:w val="0.96944444444444466"/>
          <c:h val="0.63789399459395968"/>
        </c:manualLayout>
      </c:layout>
      <c:barChart>
        <c:barDir val="col"/>
        <c:grouping val="clustered"/>
        <c:varyColors val="0"/>
        <c:ser>
          <c:idx val="0"/>
          <c:order val="0"/>
          <c:tx>
            <c:strRef>
              <c:f>Sheet1!$B$1</c:f>
              <c:strCache>
                <c:ptCount val="1"/>
                <c:pt idx="0">
                  <c:v>Total2</c:v>
                </c:pt>
              </c:strCache>
            </c:strRef>
          </c:tx>
          <c:spPr>
            <a:solidFill>
              <a:schemeClr val="accent2"/>
            </a:solidFill>
          </c:spPr>
          <c:invertIfNegative val="0"/>
          <c:dLbls>
            <c:spPr>
              <a:noFill/>
              <a:ln>
                <a:noFill/>
              </a:ln>
              <a:effectLst/>
            </c:spPr>
            <c:txPr>
              <a:bodyPr/>
              <a:lstStyle/>
              <a:p>
                <a:pPr>
                  <a:defRPr b="1"/>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Sheet1!$A$2:$A$8</c:f>
              <c:strCache>
                <c:ptCount val="7"/>
                <c:pt idx="0">
                  <c:v>Electricité régulière </c:v>
                </c:pt>
                <c:pt idx="1">
                  <c:v>Source d’eau amélioré </c:v>
                </c:pt>
                <c:pt idx="2">
                  <c:v>Intimité visuelle et auditive</c:v>
                </c:pt>
                <c:pt idx="3">
                  <c:v>Latrine pour les patients</c:v>
                </c:pt>
                <c:pt idx="4">
                  <c:v>Équipment de communication </c:v>
                </c:pt>
                <c:pt idx="5">
                  <c:v>Ordinateur avec internet</c:v>
                </c:pt>
                <c:pt idx="6">
                  <c:v>Transport d’urgence</c:v>
                </c:pt>
              </c:strCache>
            </c:strRef>
          </c:cat>
          <c:val>
            <c:numRef>
              <c:f>Sheet1!$B$2:$B$8</c:f>
              <c:numCache>
                <c:formatCode>General</c:formatCode>
                <c:ptCount val="7"/>
                <c:pt idx="0">
                  <c:v>61</c:v>
                </c:pt>
                <c:pt idx="1">
                  <c:v>94</c:v>
                </c:pt>
                <c:pt idx="2">
                  <c:v>99</c:v>
                </c:pt>
                <c:pt idx="3">
                  <c:v>99</c:v>
                </c:pt>
                <c:pt idx="4">
                  <c:v>55</c:v>
                </c:pt>
                <c:pt idx="5">
                  <c:v>61</c:v>
                </c:pt>
                <c:pt idx="6">
                  <c:v>57</c:v>
                </c:pt>
              </c:numCache>
            </c:numRef>
          </c:val>
        </c:ser>
        <c:dLbls>
          <c:showLegendKey val="0"/>
          <c:showVal val="1"/>
          <c:showCatName val="0"/>
          <c:showSerName val="0"/>
          <c:showPercent val="0"/>
          <c:showBubbleSize val="0"/>
        </c:dLbls>
        <c:gapWidth val="150"/>
        <c:overlap val="-25"/>
        <c:axId val="445040496"/>
        <c:axId val="445040888"/>
      </c:barChart>
      <c:catAx>
        <c:axId val="445040496"/>
        <c:scaling>
          <c:orientation val="minMax"/>
        </c:scaling>
        <c:delete val="0"/>
        <c:axPos val="b"/>
        <c:numFmt formatCode="General" sourceLinked="0"/>
        <c:majorTickMark val="none"/>
        <c:minorTickMark val="none"/>
        <c:tickLblPos val="nextTo"/>
        <c:txPr>
          <a:bodyPr/>
          <a:lstStyle/>
          <a:p>
            <a:pPr>
              <a:defRPr sz="1400"/>
            </a:pPr>
            <a:endParaRPr lang="en-US"/>
          </a:p>
        </c:txPr>
        <c:crossAx val="445040888"/>
        <c:crosses val="autoZero"/>
        <c:auto val="1"/>
        <c:lblAlgn val="ctr"/>
        <c:lblOffset val="100"/>
        <c:noMultiLvlLbl val="0"/>
      </c:catAx>
      <c:valAx>
        <c:axId val="445040888"/>
        <c:scaling>
          <c:orientation val="minMax"/>
          <c:max val="100"/>
        </c:scaling>
        <c:delete val="1"/>
        <c:axPos val="l"/>
        <c:numFmt formatCode="General" sourceLinked="1"/>
        <c:majorTickMark val="out"/>
        <c:minorTickMark val="none"/>
        <c:tickLblPos val="none"/>
        <c:crossAx val="44504049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Argent uniquement</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c:v>
                </c:pt>
                <c:pt idx="1">
                  <c:v>Hommes</c:v>
                </c:pt>
              </c:strCache>
            </c:strRef>
          </c:cat>
          <c:val>
            <c:numRef>
              <c:f>Sheet1!$B$2:$B$3</c:f>
              <c:numCache>
                <c:formatCode>General</c:formatCode>
                <c:ptCount val="2"/>
                <c:pt idx="0">
                  <c:v>68</c:v>
                </c:pt>
                <c:pt idx="1">
                  <c:v>74</c:v>
                </c:pt>
              </c:numCache>
            </c:numRef>
          </c:val>
        </c:ser>
        <c:ser>
          <c:idx val="1"/>
          <c:order val="1"/>
          <c:tx>
            <c:strRef>
              <c:f>Sheet1!$C$1</c:f>
              <c:strCache>
                <c:ptCount val="1"/>
                <c:pt idx="0">
                  <c:v>Argent et en nature</c:v>
                </c:pt>
              </c:strCache>
            </c:strRef>
          </c:tx>
          <c:spPr>
            <a:solidFill>
              <a:srgbClr val="FFDC91"/>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c:v>
                </c:pt>
                <c:pt idx="1">
                  <c:v>Hommes</c:v>
                </c:pt>
              </c:strCache>
            </c:strRef>
          </c:cat>
          <c:val>
            <c:numRef>
              <c:f>Sheet1!$C$2:$C$3</c:f>
              <c:numCache>
                <c:formatCode>General</c:formatCode>
                <c:ptCount val="2"/>
                <c:pt idx="0">
                  <c:v>11</c:v>
                </c:pt>
                <c:pt idx="1">
                  <c:v>12</c:v>
                </c:pt>
              </c:numCache>
            </c:numRef>
          </c:val>
        </c:ser>
        <c:ser>
          <c:idx val="2"/>
          <c:order val="2"/>
          <c:tx>
            <c:strRef>
              <c:f>Sheet1!$D$1</c:f>
              <c:strCache>
                <c:ptCount val="1"/>
                <c:pt idx="0">
                  <c:v>En nature seulement</c:v>
                </c:pt>
              </c:strCache>
            </c:strRef>
          </c:tx>
          <c:spPr>
            <a:solidFill>
              <a:srgbClr val="9D85BE"/>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c:v>
                </c:pt>
                <c:pt idx="1">
                  <c:v>Hommes</c:v>
                </c:pt>
              </c:strCache>
            </c:strRef>
          </c:cat>
          <c:val>
            <c:numRef>
              <c:f>Sheet1!$D$2:$D$3</c:f>
              <c:numCache>
                <c:formatCode>General</c:formatCode>
                <c:ptCount val="2"/>
                <c:pt idx="0">
                  <c:v>4</c:v>
                </c:pt>
                <c:pt idx="1">
                  <c:v>1</c:v>
                </c:pt>
              </c:numCache>
            </c:numRef>
          </c:val>
        </c:ser>
        <c:ser>
          <c:idx val="3"/>
          <c:order val="3"/>
          <c:tx>
            <c:strRef>
              <c:f>Sheet1!$E$1</c:f>
              <c:strCache>
                <c:ptCount val="1"/>
                <c:pt idx="0">
                  <c:v>Non rémunéré</c:v>
                </c:pt>
              </c:strCache>
            </c:strRef>
          </c:tx>
          <c:spPr>
            <a:solidFill>
              <a:srgbClr val="FFFFFF">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Femmes</c:v>
                </c:pt>
                <c:pt idx="1">
                  <c:v>Hommes</c:v>
                </c:pt>
              </c:strCache>
            </c:strRef>
          </c:cat>
          <c:val>
            <c:numRef>
              <c:f>Sheet1!$E$2:$E$3</c:f>
              <c:numCache>
                <c:formatCode>General</c:formatCode>
                <c:ptCount val="2"/>
                <c:pt idx="0">
                  <c:v>17</c:v>
                </c:pt>
                <c:pt idx="1">
                  <c:v>13</c:v>
                </c:pt>
              </c:numCache>
            </c:numRef>
          </c:val>
        </c:ser>
        <c:dLbls>
          <c:dLblPos val="ctr"/>
          <c:showLegendKey val="0"/>
          <c:showVal val="1"/>
          <c:showCatName val="0"/>
          <c:showSerName val="0"/>
          <c:showPercent val="0"/>
          <c:showBubbleSize val="0"/>
        </c:dLbls>
        <c:gapWidth val="100"/>
        <c:overlap val="100"/>
        <c:axId val="450532216"/>
        <c:axId val="552615320"/>
      </c:barChart>
      <c:catAx>
        <c:axId val="450532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15320"/>
        <c:crosses val="autoZero"/>
        <c:auto val="1"/>
        <c:lblAlgn val="ctr"/>
        <c:lblOffset val="100"/>
        <c:noMultiLvlLbl val="0"/>
      </c:catAx>
      <c:valAx>
        <c:axId val="552615320"/>
        <c:scaling>
          <c:orientation val="minMax"/>
        </c:scaling>
        <c:delete val="1"/>
        <c:axPos val="l"/>
        <c:numFmt formatCode="0%" sourceLinked="1"/>
        <c:majorTickMark val="none"/>
        <c:minorTickMark val="none"/>
        <c:tickLblPos val="nextTo"/>
        <c:crossAx val="45053221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F38B00"/>
              </a:solidFill>
              <a:ln w="19050">
                <a:noFill/>
              </a:ln>
              <a:effectLst/>
              <a:scene3d>
                <a:camera prst="orthographicFront"/>
                <a:lightRig rig="threePt" dir="t">
                  <a:rot lat="0" lon="0" rev="1200000"/>
                </a:lightRig>
              </a:scene3d>
              <a:sp3d>
                <a:bevelT w="63500" h="25400"/>
              </a:sp3d>
            </c:spPr>
          </c:dPt>
          <c:dPt>
            <c:idx val="1"/>
            <c:bubble3D val="0"/>
            <c:spPr>
              <a:solidFill>
                <a:srgbClr val="00936F"/>
              </a:solidFill>
              <a:ln w="19050">
                <a:noFill/>
              </a:ln>
              <a:effectLst/>
              <a:scene3d>
                <a:camera prst="orthographicFront"/>
                <a:lightRig rig="threePt" dir="t">
                  <a:rot lat="0" lon="0" rev="1200000"/>
                </a:lightRig>
              </a:scene3d>
              <a:sp3d>
                <a:bevelT w="63500" h="25400"/>
              </a:sp3d>
            </c:spPr>
          </c:dPt>
          <c:dPt>
            <c:idx val="2"/>
            <c:bubble3D val="0"/>
            <c:spPr>
              <a:solidFill>
                <a:srgbClr val="491D74"/>
              </a:solidFill>
              <a:ln w="19050">
                <a:noFill/>
              </a:ln>
              <a:effectLst/>
              <a:scene3d>
                <a:camera prst="orthographicFront"/>
                <a:lightRig rig="threePt" dir="t">
                  <a:rot lat="0" lon="0" rev="1200000"/>
                </a:lightRig>
              </a:scene3d>
              <a:sp3d>
                <a:bevelT w="63500" h="25400"/>
              </a:sp3d>
            </c:spPr>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dPt>
          <c:dPt>
            <c:idx val="4"/>
            <c:bubble3D val="0"/>
            <c:spPr>
              <a:solidFill>
                <a:schemeClr val="accent5"/>
              </a:solidFill>
              <a:ln w="19050">
                <a:noFill/>
              </a:ln>
              <a:effectLst/>
              <a:scene3d>
                <a:camera prst="orthographicFront"/>
                <a:lightRig rig="threePt" dir="t">
                  <a:rot lat="0" lon="0" rev="1200000"/>
                </a:lightRig>
              </a:scene3d>
              <a:sp3d>
                <a:bevelT w="63500" h="25400"/>
              </a:sp3d>
            </c:spPr>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dPt>
          <c:dLbls>
            <c:dLbl>
              <c:idx val="1"/>
              <c:layout>
                <c:manualLayout>
                  <c:x val="6.6959628718258529E-2"/>
                  <c:y val="5.4185697737096347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Lst>
            </c:dLbl>
            <c:dLbl>
              <c:idx val="2"/>
              <c:layout>
                <c:manualLayout>
                  <c:x val="8.0424635506172223E-2"/>
                  <c:y val="4.9315073221402293E-2"/>
                </c:manualLayout>
              </c:layout>
              <c:tx>
                <c:rich>
                  <a:bodyPr/>
                  <a:lstStyle/>
                  <a:p>
                    <a:fld id="{461670A7-9D7D-4AA1-A4C1-EDD0EA3B5E44}" type="CATEGORYNAME">
                      <a:rPr lang="en-US">
                        <a:solidFill>
                          <a:schemeClr val="bg1"/>
                        </a:solidFill>
                      </a:rPr>
                      <a:pPr/>
                      <a:t>[CATEGORY NAME]</a:t>
                    </a:fld>
                    <a:r>
                      <a:rPr lang="en-US" baseline="0" dirty="0">
                        <a:solidFill>
                          <a:schemeClr val="bg1"/>
                        </a:solidFill>
                      </a:rPr>
                      <a:t>
</a:t>
                    </a:r>
                    <a:r>
                      <a:rPr lang="en-US" baseline="0" dirty="0" smtClean="0">
                        <a:solidFill>
                          <a:schemeClr val="bg1"/>
                        </a:solidFill>
                      </a:rPr>
                      <a:t>5%</a:t>
                    </a: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Lst>
            </c:dLbl>
            <c:dLbl>
              <c:idx val="3"/>
              <c:dLblPos val="bestFit"/>
              <c:showLegendKey val="0"/>
              <c:showVal val="0"/>
              <c:showCatName val="1"/>
              <c:showSerName val="0"/>
              <c:showPercent val="1"/>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Principalement la femme</c:v>
                </c:pt>
                <c:pt idx="1">
                  <c:v>Femme et conjoint ensemble</c:v>
                </c:pt>
                <c:pt idx="2">
                  <c:v>Principalement le conjoint</c:v>
                </c:pt>
              </c:strCache>
            </c:strRef>
          </c:cat>
          <c:val>
            <c:numRef>
              <c:f>Sheet1!$B$2:$B$4</c:f>
              <c:numCache>
                <c:formatCode>General</c:formatCode>
                <c:ptCount val="3"/>
                <c:pt idx="0">
                  <c:v>85</c:v>
                </c:pt>
                <c:pt idx="1">
                  <c:v>9</c:v>
                </c:pt>
                <c:pt idx="2">
                  <c:v>6</c:v>
                </c:pt>
              </c:numCache>
            </c:numRef>
          </c:val>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Possèdent une maison seuls ou conjointement</c:v>
                </c:pt>
                <c:pt idx="1">
                  <c:v>Possèdent des terres seuls ou conjointement</c:v>
                </c:pt>
              </c:strCache>
            </c:strRef>
          </c:cat>
          <c:val>
            <c:numRef>
              <c:f>Sheet1!$B$2:$B$3</c:f>
              <c:numCache>
                <c:formatCode>General</c:formatCode>
                <c:ptCount val="2"/>
                <c:pt idx="0">
                  <c:v>8</c:v>
                </c:pt>
                <c:pt idx="1">
                  <c:v>5</c:v>
                </c:pt>
              </c:numCache>
            </c:numRef>
          </c:val>
        </c:ser>
        <c:ser>
          <c:idx val="1"/>
          <c:order val="1"/>
          <c:tx>
            <c:strRef>
              <c:f>Sheet1!$C$1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Possèdent une maison seuls ou conjointement</c:v>
                </c:pt>
                <c:pt idx="1">
                  <c:v>Possèdent des terres seuls ou conjointement</c:v>
                </c:pt>
              </c:strCache>
            </c:strRef>
          </c:cat>
          <c:val>
            <c:numRef>
              <c:f>Sheet1!$C$2:$C$3</c:f>
              <c:numCache>
                <c:formatCode>General</c:formatCode>
                <c:ptCount val="2"/>
                <c:pt idx="0">
                  <c:v>21</c:v>
                </c:pt>
                <c:pt idx="1">
                  <c:v>24</c:v>
                </c:pt>
              </c:numCache>
            </c:numRef>
          </c:val>
        </c:ser>
        <c:dLbls>
          <c:dLblPos val="outEnd"/>
          <c:showLegendKey val="0"/>
          <c:showVal val="1"/>
          <c:showCatName val="0"/>
          <c:showSerName val="0"/>
          <c:showPercent val="0"/>
          <c:showBubbleSize val="0"/>
        </c:dLbls>
        <c:gapWidth val="200"/>
        <c:axId val="552616496"/>
        <c:axId val="552616888"/>
      </c:barChart>
      <c:catAx>
        <c:axId val="552616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16888"/>
        <c:crosses val="autoZero"/>
        <c:auto val="1"/>
        <c:lblAlgn val="ctr"/>
        <c:lblOffset val="100"/>
        <c:noMultiLvlLbl val="0"/>
      </c:catAx>
      <c:valAx>
        <c:axId val="552616888"/>
        <c:scaling>
          <c:orientation val="minMax"/>
          <c:max val="100"/>
        </c:scaling>
        <c:delete val="1"/>
        <c:axPos val="l"/>
        <c:numFmt formatCode="General" sourceLinked="1"/>
        <c:majorTickMark val="out"/>
        <c:minorTickMark val="none"/>
        <c:tickLblPos val="nextTo"/>
        <c:crossAx val="5526164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9893362311611501"/>
          <c:w val="0.96616035172886816"/>
          <c:h val="0.68022766950511282"/>
        </c:manualLayout>
      </c:layout>
      <c:barChart>
        <c:barDir val="col"/>
        <c:grouping val="clustered"/>
        <c:varyColors val="0"/>
        <c:ser>
          <c:idx val="0"/>
          <c:order val="0"/>
          <c:tx>
            <c:strRef>
              <c:f>Sheet1!$B$1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Utilisent un compte bancaire</c:v>
                </c:pt>
                <c:pt idx="1">
                  <c:v>Possèdent un téléphone portable</c:v>
                </c:pt>
                <c:pt idx="3">
                  <c:v>Utilisent un téléphone portable pour des transaction financières</c:v>
                </c:pt>
              </c:strCache>
            </c:strRef>
          </c:cat>
          <c:val>
            <c:numRef>
              <c:f>Sheet1!$B$2:$B$5</c:f>
              <c:numCache>
                <c:formatCode>General</c:formatCode>
                <c:ptCount val="4"/>
                <c:pt idx="0">
                  <c:v>9</c:v>
                </c:pt>
                <c:pt idx="1">
                  <c:v>68</c:v>
                </c:pt>
                <c:pt idx="3">
                  <c:v>35</c:v>
                </c:pt>
              </c:numCache>
            </c:numRef>
          </c:val>
        </c:ser>
        <c:ser>
          <c:idx val="1"/>
          <c:order val="1"/>
          <c:tx>
            <c:strRef>
              <c:f>Sheet1!$C$1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Utilisent un compte bancaire</c:v>
                </c:pt>
                <c:pt idx="1">
                  <c:v>Possèdent un téléphone portable</c:v>
                </c:pt>
                <c:pt idx="3">
                  <c:v>Utilisent un téléphone portable pour des transaction financières</c:v>
                </c:pt>
              </c:strCache>
            </c:strRef>
          </c:cat>
          <c:val>
            <c:numRef>
              <c:f>Sheet1!$C$2:$C$5</c:f>
              <c:numCache>
                <c:formatCode>General</c:formatCode>
                <c:ptCount val="4"/>
                <c:pt idx="0">
                  <c:v>18</c:v>
                </c:pt>
                <c:pt idx="1">
                  <c:v>83</c:v>
                </c:pt>
                <c:pt idx="3">
                  <c:v>38</c:v>
                </c:pt>
              </c:numCache>
            </c:numRef>
          </c:val>
        </c:ser>
        <c:dLbls>
          <c:dLblPos val="outEnd"/>
          <c:showLegendKey val="0"/>
          <c:showVal val="1"/>
          <c:showCatName val="0"/>
          <c:showSerName val="0"/>
          <c:showPercent val="0"/>
          <c:showBubbleSize val="0"/>
        </c:dLbls>
        <c:gapWidth val="200"/>
        <c:axId val="552617672"/>
        <c:axId val="552618064"/>
      </c:barChart>
      <c:catAx>
        <c:axId val="552617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52618064"/>
        <c:crosses val="autoZero"/>
        <c:auto val="1"/>
        <c:lblAlgn val="ctr"/>
        <c:lblOffset val="100"/>
        <c:noMultiLvlLbl val="0"/>
      </c:catAx>
      <c:valAx>
        <c:axId val="552618064"/>
        <c:scaling>
          <c:orientation val="minMax"/>
          <c:max val="100"/>
        </c:scaling>
        <c:delete val="1"/>
        <c:axPos val="l"/>
        <c:numFmt formatCode="General" sourceLinked="1"/>
        <c:majorTickMark val="out"/>
        <c:minorTickMark val="none"/>
        <c:tickLblPos val="nextTo"/>
        <c:crossAx val="55261767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8183250710814653E-2"/>
          <c:w val="0.96616035172886816"/>
          <c:h val="0.73835639097008454"/>
        </c:manualLayout>
      </c:layout>
      <c:barChart>
        <c:barDir val="col"/>
        <c:grouping val="clustered"/>
        <c:varyColors val="0"/>
        <c:ser>
          <c:idx val="0"/>
          <c:order val="0"/>
          <c:tx>
            <c:strRef>
              <c:f>Sheet1!$B$1</c:f>
              <c:strCache>
                <c:ptCount val="1"/>
                <c:pt idx="0">
                  <c:v>Series 1</c:v>
                </c:pt>
              </c:strCache>
            </c:strRef>
          </c:tx>
          <c:spPr>
            <a:solidFill>
              <a:srgbClr val="604878"/>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1"/>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3"/>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4"/>
            <c:invertIfNegative val="0"/>
            <c:bubble3D val="0"/>
            <c:spPr>
              <a:solidFill>
                <a:srgbClr val="547193"/>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Propres soins de santé de la femme</c:v>
                </c:pt>
                <c:pt idx="1">
                  <c:v>Faire les achats importants du ménage</c:v>
                </c:pt>
                <c:pt idx="2">
                  <c:v>Visites à sa famille ou parents</c:v>
                </c:pt>
                <c:pt idx="3">
                  <c:v>Les 3 décisions</c:v>
                </c:pt>
                <c:pt idx="4">
                  <c:v>Aucune des 3 décisions</c:v>
                </c:pt>
              </c:strCache>
            </c:strRef>
          </c:cat>
          <c:val>
            <c:numRef>
              <c:f>Sheet1!$B$2:$B$6</c:f>
              <c:numCache>
                <c:formatCode>General</c:formatCode>
                <c:ptCount val="5"/>
                <c:pt idx="0">
                  <c:v>26</c:v>
                </c:pt>
                <c:pt idx="1">
                  <c:v>21</c:v>
                </c:pt>
                <c:pt idx="2">
                  <c:v>35</c:v>
                </c:pt>
                <c:pt idx="3">
                  <c:v>14</c:v>
                </c:pt>
                <c:pt idx="4">
                  <c:v>56</c:v>
                </c:pt>
              </c:numCache>
            </c:numRef>
          </c:val>
        </c:ser>
        <c:dLbls>
          <c:dLblPos val="outEnd"/>
          <c:showLegendKey val="0"/>
          <c:showVal val="1"/>
          <c:showCatName val="0"/>
          <c:showSerName val="0"/>
          <c:showPercent val="0"/>
          <c:showBubbleSize val="0"/>
        </c:dLbls>
        <c:gapWidth val="100"/>
        <c:axId val="552627080"/>
        <c:axId val="552631000"/>
      </c:barChart>
      <c:catAx>
        <c:axId val="552627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52631000"/>
        <c:crosses val="autoZero"/>
        <c:auto val="1"/>
        <c:lblAlgn val="ctr"/>
        <c:lblOffset val="100"/>
        <c:noMultiLvlLbl val="0"/>
      </c:catAx>
      <c:valAx>
        <c:axId val="552631000"/>
        <c:scaling>
          <c:orientation val="minMax"/>
          <c:max val="100"/>
        </c:scaling>
        <c:delete val="1"/>
        <c:axPos val="l"/>
        <c:numFmt formatCode="General" sourceLinked="1"/>
        <c:majorTickMark val="out"/>
        <c:minorTickMark val="none"/>
        <c:tickLblPos val="nextTo"/>
        <c:crossAx val="5526270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969622918812657"/>
          <c:y val="0"/>
          <c:w val="0.64419265575160278"/>
          <c:h val="1"/>
        </c:manualLayout>
      </c:layout>
      <c:barChart>
        <c:barDir val="bar"/>
        <c:grouping val="clustered"/>
        <c:varyColors val="0"/>
        <c:ser>
          <c:idx val="0"/>
          <c:order val="0"/>
          <c:tx>
            <c:strRef>
              <c:f>Sheet1!$B$1</c:f>
              <c:strCache>
                <c:ptCount val="1"/>
                <c:pt idx="0">
                  <c:v>Hommes</c:v>
                </c:pt>
              </c:strCache>
            </c:strRef>
          </c:tx>
          <c:spPr>
            <a:solidFill>
              <a:srgbClr val="00936F"/>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Au moins une des raisons citées</c:v>
                </c:pt>
                <c:pt idx="1">
                  <c:v>Brûle la nourriture</c:v>
                </c:pt>
                <c:pt idx="2">
                  <c:v>Argumente avec lui</c:v>
                </c:pt>
                <c:pt idx="3">
                  <c:v>Sort sans lui dire</c:v>
                </c:pt>
                <c:pt idx="4">
                  <c:v>Refuse d'avoir des rapports sexuels avec lui</c:v>
                </c:pt>
                <c:pt idx="5">
                  <c:v>Néglige les enfants</c:v>
                </c:pt>
              </c:strCache>
            </c:strRef>
          </c:cat>
          <c:val>
            <c:numRef>
              <c:f>Sheet1!$B$2:$B$7</c:f>
              <c:numCache>
                <c:formatCode>General</c:formatCode>
                <c:ptCount val="6"/>
                <c:pt idx="0">
                  <c:v>28</c:v>
                </c:pt>
                <c:pt idx="1">
                  <c:v>6</c:v>
                </c:pt>
                <c:pt idx="2">
                  <c:v>19</c:v>
                </c:pt>
                <c:pt idx="3">
                  <c:v>14</c:v>
                </c:pt>
                <c:pt idx="4">
                  <c:v>17</c:v>
                </c:pt>
                <c:pt idx="5">
                  <c:v>11</c:v>
                </c:pt>
              </c:numCache>
            </c:numRef>
          </c:val>
        </c:ser>
        <c:ser>
          <c:idx val="1"/>
          <c:order val="1"/>
          <c:tx>
            <c:strRef>
              <c:f>Sheet1!$C$1</c:f>
              <c:strCache>
                <c:ptCount val="1"/>
                <c:pt idx="0">
                  <c:v>Femmes</c:v>
                </c:pt>
              </c:strCache>
            </c:strRef>
          </c:tx>
          <c:spPr>
            <a:solidFill>
              <a:srgbClr val="FFDC9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Au moins une des raisons citées</c:v>
                </c:pt>
                <c:pt idx="1">
                  <c:v>Brûle la nourriture</c:v>
                </c:pt>
                <c:pt idx="2">
                  <c:v>Argumente avec lui</c:v>
                </c:pt>
                <c:pt idx="3">
                  <c:v>Sort sans lui dire</c:v>
                </c:pt>
                <c:pt idx="4">
                  <c:v>Refuse d'avoir des rapports sexuels avec lui</c:v>
                </c:pt>
                <c:pt idx="5">
                  <c:v>Néglige les enfants</c:v>
                </c:pt>
              </c:strCache>
            </c:strRef>
          </c:cat>
          <c:val>
            <c:numRef>
              <c:f>Sheet1!$C$2:$C$7</c:f>
              <c:numCache>
                <c:formatCode>General</c:formatCode>
                <c:ptCount val="6"/>
                <c:pt idx="0">
                  <c:v>46</c:v>
                </c:pt>
                <c:pt idx="1">
                  <c:v>22</c:v>
                </c:pt>
                <c:pt idx="2">
                  <c:v>35</c:v>
                </c:pt>
                <c:pt idx="3">
                  <c:v>33</c:v>
                </c:pt>
                <c:pt idx="4">
                  <c:v>35</c:v>
                </c:pt>
                <c:pt idx="5">
                  <c:v>35</c:v>
                </c:pt>
              </c:numCache>
            </c:numRef>
          </c:val>
        </c:ser>
        <c:dLbls>
          <c:showLegendKey val="0"/>
          <c:showVal val="0"/>
          <c:showCatName val="0"/>
          <c:showSerName val="0"/>
          <c:showPercent val="0"/>
          <c:showBubbleSize val="0"/>
        </c:dLbls>
        <c:gapWidth val="200"/>
        <c:axId val="552628648"/>
        <c:axId val="552629040"/>
      </c:barChart>
      <c:catAx>
        <c:axId val="55262864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29040"/>
        <c:crosses val="autoZero"/>
        <c:auto val="1"/>
        <c:lblAlgn val="ctr"/>
        <c:lblOffset val="100"/>
        <c:noMultiLvlLbl val="0"/>
      </c:catAx>
      <c:valAx>
        <c:axId val="552629040"/>
        <c:scaling>
          <c:orientation val="minMax"/>
          <c:max val="100"/>
        </c:scaling>
        <c:delete val="1"/>
        <c:axPos val="b"/>
        <c:numFmt formatCode="General" sourceLinked="1"/>
        <c:majorTickMark val="none"/>
        <c:minorTickMark val="none"/>
        <c:tickLblPos val="nextTo"/>
        <c:crossAx val="55262864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Depuis l'âge de 15 ans</c:v>
                </c:pt>
                <c:pt idx="1">
                  <c:v>Au cours des 12 mois précédant l'enquête</c:v>
                </c:pt>
              </c:strCache>
            </c:strRef>
          </c:cat>
          <c:val>
            <c:numRef>
              <c:f>Sheet1!$B$2:$B$3</c:f>
              <c:numCache>
                <c:formatCode>General</c:formatCode>
                <c:ptCount val="2"/>
                <c:pt idx="0">
                  <c:v>27</c:v>
                </c:pt>
                <c:pt idx="1">
                  <c:v>9</c:v>
                </c:pt>
              </c:numCache>
            </c:numRef>
          </c:val>
        </c:ser>
        <c:dLbls>
          <c:dLblPos val="outEnd"/>
          <c:showLegendKey val="0"/>
          <c:showVal val="1"/>
          <c:showCatName val="0"/>
          <c:showSerName val="0"/>
          <c:showPercent val="0"/>
          <c:showBubbleSize val="0"/>
        </c:dLbls>
        <c:gapWidth val="100"/>
        <c:axId val="552630608"/>
        <c:axId val="552627472"/>
      </c:barChart>
      <c:catAx>
        <c:axId val="5526306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27472"/>
        <c:crosses val="autoZero"/>
        <c:auto val="1"/>
        <c:lblAlgn val="ctr"/>
        <c:lblOffset val="100"/>
        <c:noMultiLvlLbl val="0"/>
      </c:catAx>
      <c:valAx>
        <c:axId val="552627472"/>
        <c:scaling>
          <c:orientation val="minMax"/>
          <c:max val="100"/>
        </c:scaling>
        <c:delete val="1"/>
        <c:axPos val="l"/>
        <c:numFmt formatCode="General" sourceLinked="1"/>
        <c:majorTickMark val="out"/>
        <c:minorTickMark val="none"/>
        <c:tickLblPos val="nextTo"/>
        <c:crossAx val="552630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22064830313386335"/>
          <c:w val="0.96616035172886816"/>
          <c:h val="0.6342958697295864"/>
        </c:manualLayout>
      </c:layout>
      <c:barChart>
        <c:barDir val="col"/>
        <c:grouping val="clustered"/>
        <c:varyColors val="0"/>
        <c:ser>
          <c:idx val="0"/>
          <c:order val="0"/>
          <c:tx>
            <c:strRef>
              <c:f>Sheet1!$B$1</c:f>
              <c:strCache>
                <c:ptCount val="1"/>
                <c:pt idx="0">
                  <c:v>Series 1</c:v>
                </c:pt>
              </c:strCache>
            </c:strRef>
          </c:tx>
          <c:spPr>
            <a:solidFill>
              <a:srgbClr val="F38B00"/>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491D74"/>
              </a:solidFill>
              <a:ln>
                <a:noFill/>
              </a:ln>
              <a:effectLst/>
              <a:scene3d>
                <a:camera prst="orthographicFront"/>
                <a:lightRig rig="threePt" dir="t">
                  <a:rot lat="0" lon="0" rev="1200000"/>
                </a:lightRig>
              </a:scene3d>
              <a:sp3d>
                <a:bevelT w="63500" h="25400"/>
              </a:sp3d>
            </c:spPr>
          </c:dPt>
          <c:dPt>
            <c:idx val="4"/>
            <c:invertIfNegative val="0"/>
            <c:bubble3D val="0"/>
            <c:spPr>
              <a:solidFill>
                <a:srgbClr val="491D74"/>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Mari/partenaire actuel</c:v>
                </c:pt>
                <c:pt idx="1">
                  <c:v>Mère/femme du père</c:v>
                </c:pt>
                <c:pt idx="3">
                  <c:v>Mère/femme du père</c:v>
                </c:pt>
                <c:pt idx="4">
                  <c:v>Autre membre de la famille</c:v>
                </c:pt>
              </c:strCache>
            </c:strRef>
          </c:cat>
          <c:val>
            <c:numRef>
              <c:f>Sheet1!$B$2:$B$6</c:f>
              <c:numCache>
                <c:formatCode>General</c:formatCode>
                <c:ptCount val="5"/>
                <c:pt idx="0">
                  <c:v>55</c:v>
                </c:pt>
                <c:pt idx="1">
                  <c:v>19</c:v>
                </c:pt>
                <c:pt idx="3">
                  <c:v>42</c:v>
                </c:pt>
                <c:pt idx="4">
                  <c:v>26</c:v>
                </c:pt>
              </c:numCache>
            </c:numRef>
          </c:val>
        </c:ser>
        <c:dLbls>
          <c:dLblPos val="outEnd"/>
          <c:showLegendKey val="0"/>
          <c:showVal val="1"/>
          <c:showCatName val="0"/>
          <c:showSerName val="0"/>
          <c:showPercent val="0"/>
          <c:showBubbleSize val="0"/>
        </c:dLbls>
        <c:gapWidth val="100"/>
        <c:axId val="552627864"/>
        <c:axId val="552626688"/>
      </c:barChart>
      <c:catAx>
        <c:axId val="5526278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26688"/>
        <c:crosses val="autoZero"/>
        <c:auto val="1"/>
        <c:lblAlgn val="ctr"/>
        <c:lblOffset val="100"/>
        <c:noMultiLvlLbl val="0"/>
      </c:catAx>
      <c:valAx>
        <c:axId val="552626688"/>
        <c:scaling>
          <c:orientation val="minMax"/>
          <c:max val="100"/>
        </c:scaling>
        <c:delete val="1"/>
        <c:axPos val="l"/>
        <c:numFmt formatCode="General" sourceLinked="1"/>
        <c:majorTickMark val="out"/>
        <c:minorTickMark val="none"/>
        <c:tickLblPos val="nextTo"/>
        <c:crossAx val="5526278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32E-2"/>
          <c:w val="0.96616035172886816"/>
          <c:h val="0.8359087490121776"/>
        </c:manualLayout>
      </c:layout>
      <c:barChart>
        <c:barDir val="col"/>
        <c:grouping val="clustered"/>
        <c:varyColors val="0"/>
        <c:ser>
          <c:idx val="0"/>
          <c:order val="0"/>
          <c:tx>
            <c:strRef>
              <c:f>Sheet1!$B$1</c:f>
              <c:strCache>
                <c:ptCount val="1"/>
                <c:pt idx="0">
                  <c:v>Series 1</c:v>
                </c:pt>
              </c:strCache>
            </c:strRef>
          </c:tx>
          <c:spPr>
            <a:solidFill>
              <a:srgbClr val="54719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FDC91"/>
              </a:solidFill>
              <a:ln>
                <a:noFill/>
              </a:ln>
              <a:effectLst/>
              <a:scene3d>
                <a:camera prst="orthographicFront"/>
                <a:lightRig rig="threePt" dir="t">
                  <a:rot lat="0" lon="0" rev="1200000"/>
                </a:lightRig>
              </a:scene3d>
              <a:sp3d>
                <a:bevelT w="63500" h="25400"/>
              </a:sp3d>
            </c:spPr>
          </c:dPt>
          <c:dPt>
            <c:idx val="1"/>
            <c:invertIfNegative val="0"/>
            <c:bubble3D val="0"/>
            <c:spPr>
              <a:solidFill>
                <a:srgbClr val="F38B00"/>
              </a:solidFill>
              <a:ln>
                <a:noFill/>
              </a:ln>
              <a:effectLst/>
              <a:scene3d>
                <a:camera prst="orthographicFront"/>
                <a:lightRig rig="threePt" dir="t">
                  <a:rot lat="0" lon="0" rev="1200000"/>
                </a:lightRig>
              </a:scene3d>
              <a:sp3d>
                <a:bevelT w="63500" h="25400"/>
              </a:sp3d>
            </c:spPr>
          </c:dPt>
          <c:dPt>
            <c:idx val="2"/>
            <c:invertIfNegative val="0"/>
            <c:bubble3D val="0"/>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À n'importe quel moment</c:v>
                </c:pt>
                <c:pt idx="1">
                  <c:v>Au cours de 12 derniers mois</c:v>
                </c:pt>
              </c:strCache>
            </c:strRef>
          </c:cat>
          <c:val>
            <c:numRef>
              <c:f>Sheet1!$B$2:$B$3</c:f>
              <c:numCache>
                <c:formatCode>General</c:formatCode>
                <c:ptCount val="2"/>
                <c:pt idx="0">
                  <c:v>8</c:v>
                </c:pt>
                <c:pt idx="1">
                  <c:v>4</c:v>
                </c:pt>
              </c:numCache>
            </c:numRef>
          </c:val>
        </c:ser>
        <c:dLbls>
          <c:dLblPos val="outEnd"/>
          <c:showLegendKey val="0"/>
          <c:showVal val="1"/>
          <c:showCatName val="0"/>
          <c:showSerName val="0"/>
          <c:showPercent val="0"/>
          <c:showBubbleSize val="0"/>
        </c:dLbls>
        <c:gapWidth val="100"/>
        <c:axId val="552625904"/>
        <c:axId val="552625512"/>
      </c:barChart>
      <c:catAx>
        <c:axId val="5526259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25512"/>
        <c:crosses val="autoZero"/>
        <c:auto val="1"/>
        <c:lblAlgn val="ctr"/>
        <c:lblOffset val="100"/>
        <c:noMultiLvlLbl val="0"/>
      </c:catAx>
      <c:valAx>
        <c:axId val="552625512"/>
        <c:scaling>
          <c:orientation val="minMax"/>
          <c:max val="100"/>
        </c:scaling>
        <c:delete val="1"/>
        <c:axPos val="l"/>
        <c:numFmt formatCode="General" sourceLinked="1"/>
        <c:majorTickMark val="out"/>
        <c:minorTickMark val="none"/>
        <c:tickLblPos val="nextTo"/>
        <c:crossAx val="55262590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3.0808730403404462E-2"/>
          <c:y val="4.9413828009811041E-2"/>
          <c:w val="0.96616035172886816"/>
          <c:h val="0.81207366455241936"/>
        </c:manualLayout>
      </c:layout>
      <c:barChart>
        <c:barDir val="col"/>
        <c:grouping val="clustered"/>
        <c:varyColors val="0"/>
        <c:ser>
          <c:idx val="0"/>
          <c:order val="0"/>
          <c:tx>
            <c:strRef>
              <c:f>Sheet1!$B$1</c:f>
              <c:strCache>
                <c:ptCount val="1"/>
                <c:pt idx="0">
                  <c:v>Series 1</c:v>
                </c:pt>
              </c:strCache>
            </c:strRef>
          </c:tx>
          <c:spPr>
            <a:solidFill>
              <a:srgbClr val="00936F"/>
            </a:solidFill>
            <a:ln>
              <a:noFill/>
            </a:ln>
            <a:effectLst/>
            <a:scene3d>
              <a:camera prst="orthographicFront"/>
              <a:lightRig rig="threePt" dir="t">
                <a:rot lat="0" lon="0" rev="1200000"/>
              </a:lightRig>
            </a:scene3d>
            <a:sp3d>
              <a:bevelT w="63500" h="25400"/>
            </a:sp3d>
          </c:spPr>
          <c:invertIfNegative val="0"/>
          <c:dPt>
            <c:idx val="0"/>
            <c:invertIfNegative val="0"/>
            <c:bubble3D val="0"/>
          </c:dPt>
          <c:dPt>
            <c:idx val="2"/>
            <c:invertIfNegative val="0"/>
            <c:bubble3D val="0"/>
          </c:dPt>
          <c:dPt>
            <c:idx val="3"/>
            <c:invertIfNegative val="0"/>
            <c:bubble3D val="0"/>
            <c:spPr>
              <a:solidFill>
                <a:srgbClr val="00936F"/>
              </a:solidFill>
              <a:ln>
                <a:noFill/>
              </a:ln>
              <a:effectLst/>
              <a:scene3d>
                <a:camera prst="orthographicFront"/>
                <a:lightRig rig="threePt" dir="t">
                  <a:rot lat="0" lon="0" rev="1200000"/>
                </a:lightRig>
              </a:scene3d>
              <a:sp3d>
                <a:bevelT w="63500" h="25400"/>
              </a:sp3d>
            </c:spPr>
          </c:dPt>
          <c:dPt>
            <c:idx val="4"/>
            <c:invertIfNegative val="0"/>
            <c:bubble3D val="0"/>
            <c:spPr>
              <a:solidFill>
                <a:srgbClr val="00936F"/>
              </a:solidFill>
              <a:ln>
                <a:noFill/>
              </a:ln>
              <a:effectLst/>
              <a:scene3d>
                <a:camera prst="orthographicFront"/>
                <a:lightRig rig="threePt" dir="t">
                  <a:rot lat="0" lon="0" rev="1200000"/>
                </a:lightRig>
              </a:scene3d>
              <a:sp3d>
                <a:bevelT w="63500" h="25400"/>
              </a:sp3d>
            </c:spPr>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Mari/partenaire actuel</c:v>
                </c:pt>
                <c:pt idx="1">
                  <c:v>Ancien mari/partenaire</c:v>
                </c:pt>
                <c:pt idx="2">
                  <c:v>Petit ami actuel/le plus récent</c:v>
                </c:pt>
              </c:strCache>
            </c:strRef>
          </c:cat>
          <c:val>
            <c:numRef>
              <c:f>Sheet1!$B$2:$B$4</c:f>
              <c:numCache>
                <c:formatCode>General</c:formatCode>
                <c:ptCount val="3"/>
                <c:pt idx="0">
                  <c:v>51</c:v>
                </c:pt>
                <c:pt idx="1">
                  <c:v>17</c:v>
                </c:pt>
                <c:pt idx="2">
                  <c:v>15</c:v>
                </c:pt>
              </c:numCache>
            </c:numRef>
          </c:val>
        </c:ser>
        <c:dLbls>
          <c:dLblPos val="outEnd"/>
          <c:showLegendKey val="0"/>
          <c:showVal val="1"/>
          <c:showCatName val="0"/>
          <c:showSerName val="0"/>
          <c:showPercent val="0"/>
          <c:showBubbleSize val="0"/>
        </c:dLbls>
        <c:gapWidth val="100"/>
        <c:axId val="552625120"/>
        <c:axId val="552624728"/>
      </c:barChart>
      <c:catAx>
        <c:axId val="5526251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52624728"/>
        <c:crosses val="autoZero"/>
        <c:auto val="1"/>
        <c:lblAlgn val="ctr"/>
        <c:lblOffset val="100"/>
        <c:noMultiLvlLbl val="0"/>
      </c:catAx>
      <c:valAx>
        <c:axId val="552624728"/>
        <c:scaling>
          <c:orientation val="minMax"/>
          <c:max val="100"/>
        </c:scaling>
        <c:delete val="1"/>
        <c:axPos val="l"/>
        <c:numFmt formatCode="General" sourceLinked="1"/>
        <c:majorTickMark val="out"/>
        <c:minorTickMark val="none"/>
        <c:tickLblPos val="nextTo"/>
        <c:crossAx val="5526251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0.55054</cdr:x>
      <cdr:y>0.42433</cdr:y>
    </cdr:from>
    <cdr:to>
      <cdr:x>0.8172</cdr:x>
      <cdr:y>0.58256</cdr:y>
    </cdr:to>
    <cdr:sp macro="" textlink="">
      <cdr:nvSpPr>
        <cdr:cNvPr id="2" name="ZoneTexte 1"/>
        <cdr:cNvSpPr txBox="1"/>
      </cdr:nvSpPr>
      <cdr:spPr>
        <a:xfrm xmlns:a="http://schemas.openxmlformats.org/drawingml/2006/main">
          <a:off x="5034116" y="2247900"/>
          <a:ext cx="2438400" cy="8382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smtClean="0">
              <a:solidFill>
                <a:schemeClr val="accent5"/>
              </a:solidFill>
            </a:rPr>
            <a:t>N’importe quelle méthode</a:t>
          </a:r>
          <a:endParaRPr lang="fr-FR" sz="1800" b="1" dirty="0">
            <a:solidFill>
              <a:schemeClr val="accent5"/>
            </a:solidFill>
          </a:endParaRPr>
        </a:p>
      </cdr:txBody>
    </cdr:sp>
  </cdr:relSizeAnchor>
  <cdr:relSizeAnchor xmlns:cdr="http://schemas.openxmlformats.org/drawingml/2006/chartDrawing">
    <cdr:from>
      <cdr:x>0.5672</cdr:x>
      <cdr:y>0.68325</cdr:y>
    </cdr:from>
    <cdr:to>
      <cdr:x>0.83387</cdr:x>
      <cdr:y>0.78394</cdr:y>
    </cdr:to>
    <cdr:sp macro="" textlink="">
      <cdr:nvSpPr>
        <cdr:cNvPr id="3" name="ZoneTexte 1"/>
        <cdr:cNvSpPr txBox="1"/>
      </cdr:nvSpPr>
      <cdr:spPr>
        <a:xfrm xmlns:a="http://schemas.openxmlformats.org/drawingml/2006/main">
          <a:off x="5186516" y="3619500"/>
          <a:ext cx="2438400" cy="53340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800" b="1" dirty="0" smtClean="0">
              <a:solidFill>
                <a:schemeClr val="accent1"/>
              </a:solidFill>
            </a:rPr>
            <a:t>Une méthode moderne</a:t>
          </a:r>
          <a:endParaRPr lang="fr-FR" sz="1800" b="1" dirty="0">
            <a:solidFill>
              <a:schemeClr val="accent1"/>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0.56008</cdr:x>
      <cdr:y>0.52319</cdr:y>
    </cdr:from>
    <cdr:to>
      <cdr:x>0.69135</cdr:x>
      <cdr:y>0.70575</cdr:y>
    </cdr:to>
    <cdr:sp macro="" textlink="">
      <cdr:nvSpPr>
        <cdr:cNvPr id="2" name="ZoneTexte 1"/>
        <cdr:cNvSpPr txBox="1"/>
      </cdr:nvSpPr>
      <cdr:spPr>
        <a:xfrm xmlns:a="http://schemas.openxmlformats.org/drawingml/2006/main">
          <a:off x="4876800" y="3057297"/>
          <a:ext cx="1143000" cy="10668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fr-FR" sz="1800" b="1" dirty="0" smtClean="0"/>
            <a:t>Sage femme</a:t>
          </a:r>
        </a:p>
        <a:p xmlns:a="http://schemas.openxmlformats.org/drawingml/2006/main">
          <a:pPr algn="ctr"/>
          <a:r>
            <a:rPr lang="fr-FR" sz="1800" b="1" dirty="0" smtClean="0"/>
            <a:t>86%</a:t>
          </a:r>
          <a:endParaRPr lang="fr-FR" sz="1800" b="1" dirty="0"/>
        </a:p>
      </cdr:txBody>
    </cdr:sp>
  </cdr:relSizeAnchor>
</c:userShapes>
</file>

<file path=ppt/drawings/drawing3.xml><?xml version="1.0" encoding="utf-8"?>
<c:userShapes xmlns:c="http://schemas.openxmlformats.org/drawingml/2006/chart">
  <cdr:relSizeAnchor xmlns:cdr="http://schemas.openxmlformats.org/drawingml/2006/chartDrawing">
    <cdr:from>
      <cdr:x>0</cdr:x>
      <cdr:y>0.45498</cdr:y>
    </cdr:from>
    <cdr:to>
      <cdr:x>0.42222</cdr:x>
      <cdr:y>0.64333</cdr:y>
    </cdr:to>
    <cdr:sp macro="" textlink="">
      <cdr:nvSpPr>
        <cdr:cNvPr id="2" name="TextBox 7"/>
        <cdr:cNvSpPr txBox="1"/>
      </cdr:nvSpPr>
      <cdr:spPr>
        <a:xfrm xmlns:a="http://schemas.openxmlformats.org/drawingml/2006/main">
          <a:off x="-1" y="2230393"/>
          <a:ext cx="3860780" cy="923330"/>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FR" b="1" i="1" noProof="0" dirty="0" smtClean="0"/>
            <a:t>Parmi les femmes ayant eu une naissance vivante dans les 5 dernières années, pourcentage ayant pris :</a:t>
          </a:r>
          <a:endParaRPr lang="fr-FR" b="1" i="1" noProof="0" dirty="0"/>
        </a:p>
      </cdr:txBody>
    </cdr:sp>
  </cdr:relSizeAnchor>
</c:userShapes>
</file>

<file path=ppt/drawings/drawing4.xml><?xml version="1.0" encoding="utf-8"?>
<c:userShapes xmlns:c="http://schemas.openxmlformats.org/drawingml/2006/chart">
  <cdr:relSizeAnchor xmlns:cdr="http://schemas.openxmlformats.org/drawingml/2006/chartDrawing">
    <cdr:from>
      <cdr:x>0.61398</cdr:x>
      <cdr:y>0.41264</cdr:y>
    </cdr:from>
    <cdr:to>
      <cdr:x>0.78336</cdr:x>
      <cdr:y>0.60102</cdr:y>
    </cdr:to>
    <cdr:sp macro="" textlink="">
      <cdr:nvSpPr>
        <cdr:cNvPr id="2" name="TextBox 1"/>
        <cdr:cNvSpPr txBox="1"/>
      </cdr:nvSpPr>
      <cdr:spPr>
        <a:xfrm xmlns:a="http://schemas.openxmlformats.org/drawingml/2006/main">
          <a:off x="4419577" y="2336787"/>
          <a:ext cx="1219238" cy="106681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b="1" dirty="0" smtClean="0">
              <a:solidFill>
                <a:schemeClr val="tx1"/>
              </a:solidFill>
            </a:rPr>
            <a:t>Sage femme</a:t>
          </a:r>
        </a:p>
        <a:p xmlns:a="http://schemas.openxmlformats.org/drawingml/2006/main">
          <a:pPr algn="ctr"/>
          <a:r>
            <a:rPr lang="en-US" sz="1800" b="1" dirty="0" smtClean="0">
              <a:solidFill>
                <a:schemeClr val="tx1"/>
              </a:solidFill>
            </a:rPr>
            <a:t>59%</a:t>
          </a:r>
          <a:endParaRPr lang="en-US" sz="1800" b="1" dirty="0">
            <a:solidFill>
              <a:schemeClr val="tx1"/>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0.12321</cdr:x>
      <cdr:y>0.24615</cdr:y>
    </cdr:from>
    <cdr:to>
      <cdr:x>0.43485</cdr:x>
      <cdr:y>0.31463</cdr:y>
    </cdr:to>
    <cdr:sp macro="" textlink="">
      <cdr:nvSpPr>
        <cdr:cNvPr id="2" name="TextBox 1"/>
        <cdr:cNvSpPr txBox="1"/>
      </cdr:nvSpPr>
      <cdr:spPr>
        <a:xfrm xmlns:a="http://schemas.openxmlformats.org/drawingml/2006/main">
          <a:off x="1239329" y="1350499"/>
          <a:ext cx="3134551" cy="375708"/>
        </a:xfrm>
        <a:prstGeom xmlns:a="http://schemas.openxmlformats.org/drawingml/2006/main" prst="rect">
          <a:avLst/>
        </a:prstGeom>
      </cdr:spPr>
      <cdr:txBody>
        <a:bodyPr xmlns:a="http://schemas.openxmlformats.org/drawingml/2006/main" vertOverflow="clip" wrap="square" rtlCol="0" anchor="ctr"/>
        <a:lstStyle xmlns:a="http://schemas.openxmlformats.org/drawingml/2006/main"/>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err="1">
              <a:ln>
                <a:noFill/>
              </a:ln>
              <a:solidFill>
                <a:schemeClr val="accent1"/>
              </a:solidFill>
              <a:effectLst/>
              <a:uLnTx/>
              <a:uFillTx/>
              <a:latin typeface="Arial" panose="020B0604020202020204" pitchFamily="34" charset="0"/>
              <a:ea typeface="+mn-ea"/>
              <a:cs typeface="Arial" panose="020B0604020202020204" pitchFamily="34" charset="0"/>
            </a:rPr>
            <a:t>Mortalité</a:t>
          </a:r>
          <a:r>
            <a:rPr kumimoji="0" lang="en-US" sz="1600" b="1" i="0" u="none" strike="noStrike" kern="0" cap="none" spc="0" normalizeH="0" baseline="0" noProof="0" dirty="0">
              <a:ln>
                <a:noFill/>
              </a:ln>
              <a:solidFill>
                <a:schemeClr val="accent1"/>
              </a:solidFill>
              <a:effectLst/>
              <a:uLnTx/>
              <a:uFillTx/>
              <a:latin typeface="Arial" panose="020B0604020202020204" pitchFamily="34" charset="0"/>
              <a:ea typeface="+mn-ea"/>
              <a:cs typeface="Arial" panose="020B0604020202020204" pitchFamily="34" charset="0"/>
            </a:rPr>
            <a:t> </a:t>
          </a:r>
          <a:r>
            <a:rPr kumimoji="0" lang="en-US" sz="1600" b="1" i="0" u="none" strike="noStrike" kern="0" cap="none" spc="0" normalizeH="0" baseline="0" noProof="0" dirty="0" err="1">
              <a:ln>
                <a:noFill/>
              </a:ln>
              <a:solidFill>
                <a:schemeClr val="accent1"/>
              </a:solidFill>
              <a:effectLst/>
              <a:uLnTx/>
              <a:uFillTx/>
              <a:latin typeface="Arial" panose="020B0604020202020204" pitchFamily="34" charset="0"/>
              <a:ea typeface="+mn-ea"/>
              <a:cs typeface="Arial" panose="020B0604020202020204" pitchFamily="34" charset="0"/>
            </a:rPr>
            <a:t>infanto-juvénile</a:t>
          </a:r>
          <a:endParaRPr kumimoji="0" lang="en-US" sz="1600" b="1" i="0" u="none" strike="noStrike" kern="0" cap="none" spc="0" normalizeH="0" baseline="0" noProof="0" dirty="0">
            <a:ln>
              <a:noFill/>
            </a:ln>
            <a:solidFill>
              <a:schemeClr val="accent1"/>
            </a:solidFill>
            <a:effectLst/>
            <a:uLnTx/>
            <a:uFillTx/>
            <a:latin typeface="Arial" panose="020B0604020202020204" pitchFamily="34" charset="0"/>
            <a:ea typeface="+mn-ea"/>
            <a:cs typeface="Arial" panose="020B0604020202020204" pitchFamily="34" charset="0"/>
          </a:endParaRPr>
        </a:p>
      </cdr:txBody>
    </cdr:sp>
  </cdr:relSizeAnchor>
  <cdr:relSizeAnchor xmlns:cdr="http://schemas.openxmlformats.org/drawingml/2006/chartDrawing">
    <cdr:from>
      <cdr:x>0.15784</cdr:x>
      <cdr:y>0.49805</cdr:y>
    </cdr:from>
    <cdr:to>
      <cdr:x>0.40833</cdr:x>
      <cdr:y>0.56471</cdr:y>
    </cdr:to>
    <cdr:sp macro="" textlink="">
      <cdr:nvSpPr>
        <cdr:cNvPr id="3" name="TextBox 1"/>
        <cdr:cNvSpPr txBox="1"/>
      </cdr:nvSpPr>
      <cdr:spPr>
        <a:xfrm xmlns:a="http://schemas.openxmlformats.org/drawingml/2006/main">
          <a:off x="1587651" y="2732520"/>
          <a:ext cx="2519529" cy="365723"/>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err="1">
              <a:ln>
                <a:noFill/>
              </a:ln>
              <a:solidFill>
                <a:schemeClr val="bg2"/>
              </a:solidFill>
              <a:effectLst/>
              <a:uLnTx/>
              <a:uFillTx/>
              <a:latin typeface="Arial" panose="020B0604020202020204" pitchFamily="34" charset="0"/>
              <a:ea typeface="+mn-ea"/>
              <a:cs typeface="Arial" panose="020B0604020202020204" pitchFamily="34" charset="0"/>
            </a:rPr>
            <a:t>Mortalité</a:t>
          </a:r>
          <a:r>
            <a:rPr kumimoji="0" lang="en-US" sz="1600" b="1" i="0" u="none" strike="noStrike" kern="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 infantile</a:t>
          </a:r>
        </a:p>
      </cdr:txBody>
    </cdr:sp>
  </cdr:relSizeAnchor>
  <cdr:relSizeAnchor xmlns:cdr="http://schemas.openxmlformats.org/drawingml/2006/chartDrawing">
    <cdr:from>
      <cdr:x>0.12931</cdr:x>
      <cdr:y>0.7541</cdr:y>
    </cdr:from>
    <cdr:to>
      <cdr:x>0.35797</cdr:x>
      <cdr:y>0.82076</cdr:y>
    </cdr:to>
    <cdr:sp macro="" textlink="">
      <cdr:nvSpPr>
        <cdr:cNvPr id="4" name="TextBox 1"/>
        <cdr:cNvSpPr txBox="1"/>
      </cdr:nvSpPr>
      <cdr:spPr>
        <a:xfrm xmlns:a="http://schemas.openxmlformats.org/drawingml/2006/main">
          <a:off x="1143000" y="3505200"/>
          <a:ext cx="2021171" cy="309849"/>
        </a:xfrm>
        <a:prstGeom xmlns:a="http://schemas.openxmlformats.org/drawingml/2006/main" prst="rect">
          <a:avLst/>
        </a:prstGeom>
      </cdr:spPr>
      <cdr:txBody>
        <a:bodyPr xmlns:a="http://schemas.openxmlformats.org/drawingml/2006/main" wrap="square" rtlCol="0" anchor="ct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err="1">
              <a:ln>
                <a:noFill/>
              </a:ln>
              <a:solidFill>
                <a:schemeClr val="accent3"/>
              </a:solidFill>
              <a:effectLst/>
              <a:uLnTx/>
              <a:uFillTx/>
              <a:latin typeface="Arial" panose="020B0604020202020204" pitchFamily="34" charset="0"/>
              <a:ea typeface="+mn-ea"/>
              <a:cs typeface="Arial" panose="020B0604020202020204" pitchFamily="34" charset="0"/>
            </a:rPr>
            <a:t>Mortalité</a:t>
          </a:r>
          <a:r>
            <a:rPr kumimoji="0" lang="en-US" sz="1600" b="1" i="0" u="none" strike="noStrike" kern="0" cap="none" spc="0" normalizeH="0" baseline="0" noProof="0" dirty="0">
              <a:ln>
                <a:noFill/>
              </a:ln>
              <a:solidFill>
                <a:schemeClr val="accent3"/>
              </a:solidFill>
              <a:effectLst/>
              <a:uLnTx/>
              <a:uFillTx/>
              <a:latin typeface="Arial" panose="020B0604020202020204" pitchFamily="34" charset="0"/>
              <a:ea typeface="+mn-ea"/>
              <a:cs typeface="Arial" panose="020B0604020202020204" pitchFamily="34" charset="0"/>
            </a:rPr>
            <a:t> </a:t>
          </a:r>
          <a:r>
            <a:rPr kumimoji="0" lang="en-US" sz="1600" b="1" i="0" u="none" strike="noStrike" kern="0" cap="none" spc="0" normalizeH="0" baseline="0" noProof="0" dirty="0" err="1">
              <a:ln>
                <a:noFill/>
              </a:ln>
              <a:solidFill>
                <a:schemeClr val="accent3"/>
              </a:solidFill>
              <a:effectLst/>
              <a:uLnTx/>
              <a:uFillTx/>
              <a:latin typeface="Arial" panose="020B0604020202020204" pitchFamily="34" charset="0"/>
              <a:ea typeface="+mn-ea"/>
              <a:cs typeface="Arial" panose="020B0604020202020204" pitchFamily="34" charset="0"/>
            </a:rPr>
            <a:t>néonatale</a:t>
          </a:r>
          <a:endParaRPr kumimoji="0" lang="en-US" sz="1600" b="1" i="0" u="none" strike="noStrike" kern="0" cap="none" spc="0" normalizeH="0" baseline="0" noProof="0" dirty="0">
            <a:ln>
              <a:noFill/>
            </a:ln>
            <a:solidFill>
              <a:schemeClr val="accent3"/>
            </a:solidFill>
            <a:effectLst/>
            <a:uLnTx/>
            <a:uFillTx/>
            <a:latin typeface="Arial" panose="020B0604020202020204" pitchFamily="34" charset="0"/>
            <a:ea typeface="+mn-ea"/>
            <a:cs typeface="Arial" panose="020B0604020202020204" pitchFamily="34" charset="0"/>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0.20755</cdr:x>
      <cdr:y>0.26957</cdr:y>
    </cdr:from>
    <cdr:to>
      <cdr:x>0.27358</cdr:x>
      <cdr:y>0.3087</cdr:y>
    </cdr:to>
    <cdr:cxnSp macro="">
      <cdr:nvCxnSpPr>
        <cdr:cNvPr id="3" name="Straight Connector 2"/>
        <cdr:cNvCxnSpPr/>
      </cdr:nvCxnSpPr>
      <cdr:spPr>
        <a:xfrm xmlns:a="http://schemas.openxmlformats.org/drawingml/2006/main">
          <a:off x="1676400" y="1574800"/>
          <a:ext cx="533400" cy="228600"/>
        </a:xfrm>
        <a:prstGeom xmlns:a="http://schemas.openxmlformats.org/drawingml/2006/main" prst="line">
          <a:avLst/>
        </a:prstGeom>
        <a:ln xmlns:a="http://schemas.openxmlformats.org/drawingml/2006/main">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p>
        </p:txBody>
      </p:sp>
      <p:sp>
        <p:nvSpPr>
          <p:cNvPr id="64515"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p>
        </p:txBody>
      </p:sp>
      <p:sp>
        <p:nvSpPr>
          <p:cNvPr id="64516"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p>
        </p:txBody>
      </p:sp>
      <p:sp>
        <p:nvSpPr>
          <p:cNvPr id="64517"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AC6D16B5-43F4-4B9B-8168-51483074A7EA}" type="slidenum">
              <a:rPr lang="en-US"/>
              <a:pPr>
                <a:defRPr/>
              </a:pPr>
              <a:t>‹#›</a:t>
            </a:fld>
            <a:endParaRPr lang="en-US"/>
          </a:p>
        </p:txBody>
      </p:sp>
    </p:spTree>
    <p:extLst>
      <p:ext uri="{BB962C8B-B14F-4D97-AF65-F5344CB8AC3E}">
        <p14:creationId xmlns:p14="http://schemas.microsoft.com/office/powerpoint/2010/main" val="99284240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US"/>
          </a:p>
        </p:txBody>
      </p:sp>
      <p:sp>
        <p:nvSpPr>
          <p:cNvPr id="3379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pPr>
              <a:defRPr/>
            </a:pPr>
            <a:endParaRPr lang="en-US"/>
          </a:p>
        </p:txBody>
      </p:sp>
      <p:sp>
        <p:nvSpPr>
          <p:cNvPr id="2048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3379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endParaRPr lang="en-US"/>
          </a:p>
        </p:txBody>
      </p:sp>
      <p:sp>
        <p:nvSpPr>
          <p:cNvPr id="3379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B30127EA-2134-47BA-818C-0C35DAADA292}" type="slidenum">
              <a:rPr lang="en-US"/>
              <a:pPr>
                <a:defRPr/>
              </a:pPr>
              <a:t>‹#›</a:t>
            </a:fld>
            <a:endParaRPr lang="en-US"/>
          </a:p>
        </p:txBody>
      </p:sp>
    </p:spTree>
    <p:extLst>
      <p:ext uri="{BB962C8B-B14F-4D97-AF65-F5344CB8AC3E}">
        <p14:creationId xmlns:p14="http://schemas.microsoft.com/office/powerpoint/2010/main" val="77101060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dirty="0" smtClean="0"/>
          </a:p>
        </p:txBody>
      </p:sp>
    </p:spTree>
    <p:extLst>
      <p:ext uri="{BB962C8B-B14F-4D97-AF65-F5344CB8AC3E}">
        <p14:creationId xmlns:p14="http://schemas.microsoft.com/office/powerpoint/2010/main" val="20098942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1B4C59D2-1D0B-4F5E-9A36-E123D6BD9126}" type="slidenum">
              <a:rPr lang="en-US" smtClean="0"/>
              <a:pPr>
                <a:defRPr/>
              </a:pPr>
              <a:t>20</a:t>
            </a:fld>
            <a:endParaRPr lang="en-US"/>
          </a:p>
        </p:txBody>
      </p:sp>
    </p:spTree>
    <p:extLst>
      <p:ext uri="{BB962C8B-B14F-4D97-AF65-F5344CB8AC3E}">
        <p14:creationId xmlns:p14="http://schemas.microsoft.com/office/powerpoint/2010/main" val="155047100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127</a:t>
            </a:fld>
            <a:endParaRPr lang="en-US"/>
          </a:p>
        </p:txBody>
      </p:sp>
    </p:spTree>
    <p:extLst>
      <p:ext uri="{BB962C8B-B14F-4D97-AF65-F5344CB8AC3E}">
        <p14:creationId xmlns:p14="http://schemas.microsoft.com/office/powerpoint/2010/main" val="404982281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baseline="0" dirty="0" smtClean="0"/>
              <a:t>Presque 8 prestataires sur 10 ont été formé sur le diagnostic de paludisme au cours des 24 mois ayant précédé l’enquête mais seulement un quartier a été formé sur les IRA pendant la même période.. </a:t>
            </a:r>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128</a:t>
            </a:fld>
            <a:endParaRPr lang="en-US" smtClean="0"/>
          </a:p>
        </p:txBody>
      </p:sp>
    </p:spTree>
    <p:extLst>
      <p:ext uri="{BB962C8B-B14F-4D97-AF65-F5344CB8AC3E}">
        <p14:creationId xmlns:p14="http://schemas.microsoft.com/office/powerpoint/2010/main" val="360328587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130</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10405636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42 % </a:t>
            </a:r>
            <a:r>
              <a:rPr lang="en-US" dirty="0" err="1" smtClean="0"/>
              <a:t>d’enfants</a:t>
            </a:r>
            <a:r>
              <a:rPr lang="en-US" baseline="0" dirty="0" smtClean="0"/>
              <a:t> de </a:t>
            </a:r>
            <a:r>
              <a:rPr lang="en-US" baseline="0" dirty="0" err="1" smtClean="0"/>
              <a:t>moins</a:t>
            </a:r>
            <a:r>
              <a:rPr lang="en-US" baseline="0" dirty="0" smtClean="0"/>
              <a:t> de 6 </a:t>
            </a:r>
            <a:r>
              <a:rPr lang="en-US" baseline="0" dirty="0" err="1" smtClean="0"/>
              <a:t>mois</a:t>
            </a:r>
            <a:r>
              <a:rPr lang="en-US" baseline="0" dirty="0" smtClean="0"/>
              <a:t> </a:t>
            </a:r>
            <a:r>
              <a:rPr lang="en-US" baseline="0" dirty="0" err="1" smtClean="0"/>
              <a:t>sont</a:t>
            </a:r>
            <a:r>
              <a:rPr lang="en-US" baseline="0" dirty="0" smtClean="0"/>
              <a:t> </a:t>
            </a:r>
            <a:r>
              <a:rPr lang="en-US" baseline="0" dirty="0" err="1" smtClean="0"/>
              <a:t>allaités</a:t>
            </a:r>
            <a:r>
              <a:rPr lang="en-US" baseline="0" dirty="0" smtClean="0"/>
              <a:t> </a:t>
            </a:r>
            <a:r>
              <a:rPr lang="en-US" baseline="0" dirty="0" err="1" smtClean="0"/>
              <a:t>exclusivement</a:t>
            </a:r>
            <a:r>
              <a:rPr lang="en-US" baseline="0" dirty="0" smtClean="0"/>
              <a:t> </a:t>
            </a:r>
            <a:r>
              <a:rPr lang="en-US" baseline="0" dirty="0" err="1" smtClean="0"/>
              <a:t>comme</a:t>
            </a:r>
            <a:r>
              <a:rPr lang="en-US" baseline="0" dirty="0" smtClean="0"/>
              <a:t> </a:t>
            </a:r>
            <a:r>
              <a:rPr lang="en-US" baseline="0" dirty="0" err="1" smtClean="0"/>
              <a:t>recommandé</a:t>
            </a:r>
            <a:r>
              <a:rPr lang="en-US" baseline="0" dirty="0" smtClean="0"/>
              <a:t>. Plus de la </a:t>
            </a:r>
            <a:r>
              <a:rPr lang="en-US" baseline="0" dirty="0" err="1" smtClean="0"/>
              <a:t>moitié</a:t>
            </a:r>
            <a:r>
              <a:rPr lang="en-US" baseline="0" dirty="0" smtClean="0"/>
              <a:t> </a:t>
            </a:r>
            <a:r>
              <a:rPr lang="en-US" baseline="0" dirty="0" err="1" smtClean="0"/>
              <a:t>d’enfants</a:t>
            </a:r>
            <a:r>
              <a:rPr lang="en-US" baseline="0" dirty="0" smtClean="0"/>
              <a:t> </a:t>
            </a:r>
            <a:r>
              <a:rPr lang="en-US" baseline="0" dirty="0" err="1" smtClean="0"/>
              <a:t>reçoivent</a:t>
            </a:r>
            <a:r>
              <a:rPr lang="en-US" baseline="0" dirty="0" smtClean="0"/>
              <a:t> le </a:t>
            </a:r>
            <a:r>
              <a:rPr lang="en-US" baseline="0" dirty="0" err="1" smtClean="0"/>
              <a:t>lait</a:t>
            </a:r>
            <a:r>
              <a:rPr lang="en-US" baseline="0" dirty="0" smtClean="0"/>
              <a:t> </a:t>
            </a:r>
            <a:r>
              <a:rPr lang="en-US" baseline="0" dirty="0" err="1" smtClean="0"/>
              <a:t>maternel</a:t>
            </a:r>
            <a:r>
              <a:rPr lang="en-US" baseline="0" dirty="0" smtClean="0"/>
              <a:t> </a:t>
            </a:r>
            <a:r>
              <a:rPr lang="en-US" baseline="0" dirty="0" err="1" smtClean="0"/>
              <a:t>en</a:t>
            </a:r>
            <a:r>
              <a:rPr lang="en-US" baseline="0" dirty="0" smtClean="0"/>
              <a:t> plus </a:t>
            </a:r>
            <a:r>
              <a:rPr lang="en-US" baseline="0" dirty="0" err="1" smtClean="0"/>
              <a:t>d’autres</a:t>
            </a:r>
            <a:r>
              <a:rPr lang="en-US" baseline="0" dirty="0" smtClean="0"/>
              <a:t> </a:t>
            </a:r>
            <a:r>
              <a:rPr lang="en-US" baseline="0" dirty="0" err="1" smtClean="0"/>
              <a:t>liquides</a:t>
            </a:r>
            <a:r>
              <a:rPr lang="en-US" baseline="0" dirty="0" smtClean="0"/>
              <a:t> </a:t>
            </a:r>
            <a:r>
              <a:rPr lang="en-US" baseline="0" dirty="0" err="1" smtClean="0"/>
              <a:t>telles</a:t>
            </a:r>
            <a:r>
              <a:rPr lang="en-US" baseline="0" dirty="0" smtClean="0"/>
              <a:t> que eau, </a:t>
            </a:r>
            <a:r>
              <a:rPr lang="en-US" baseline="0" dirty="0" err="1" smtClean="0"/>
              <a:t>autres</a:t>
            </a:r>
            <a:r>
              <a:rPr lang="en-US" baseline="0" dirty="0" smtClean="0"/>
              <a:t> </a:t>
            </a:r>
            <a:r>
              <a:rPr lang="en-US" baseline="0" dirty="0" err="1" smtClean="0"/>
              <a:t>laits</a:t>
            </a:r>
            <a:r>
              <a:rPr lang="en-US" baseline="0" dirty="0" smtClean="0"/>
              <a:t> </a:t>
            </a:r>
            <a:r>
              <a:rPr lang="en-US" baseline="0" dirty="0" err="1" smtClean="0"/>
              <a:t>ou</a:t>
            </a:r>
            <a:r>
              <a:rPr lang="en-US" baseline="0" dirty="0" smtClean="0"/>
              <a:t> </a:t>
            </a:r>
            <a:r>
              <a:rPr lang="en-US" baseline="0" dirty="0" err="1" smtClean="0"/>
              <a:t>liquides</a:t>
            </a:r>
            <a:r>
              <a:rPr lang="en-US" baseline="0" dirty="0" smtClean="0"/>
              <a:t> non </a:t>
            </a:r>
            <a:r>
              <a:rPr lang="en-US" baseline="0" dirty="0" err="1" smtClean="0"/>
              <a:t>lactés</a:t>
            </a:r>
            <a:r>
              <a:rPr lang="en-US" baseline="0" dirty="0" smtClean="0"/>
              <a:t> </a:t>
            </a:r>
            <a:r>
              <a:rPr lang="en-US" baseline="0" dirty="0" err="1" smtClean="0"/>
              <a:t>ou</a:t>
            </a:r>
            <a:r>
              <a:rPr lang="en-US" baseline="0" dirty="0" smtClean="0"/>
              <a:t> aliments de </a:t>
            </a:r>
            <a:r>
              <a:rPr lang="en-US" baseline="0" dirty="0" err="1" smtClean="0"/>
              <a:t>complément</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133</a:t>
            </a:fld>
            <a:endParaRPr lang="en-US"/>
          </a:p>
        </p:txBody>
      </p:sp>
    </p:spTree>
    <p:extLst>
      <p:ext uri="{BB962C8B-B14F-4D97-AF65-F5344CB8AC3E}">
        <p14:creationId xmlns:p14="http://schemas.microsoft.com/office/powerpoint/2010/main" val="16993053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136</a:t>
            </a:fld>
            <a:endParaRPr lang="en-US"/>
          </a:p>
        </p:txBody>
      </p:sp>
    </p:spTree>
    <p:extLst>
      <p:ext uri="{BB962C8B-B14F-4D97-AF65-F5344CB8AC3E}">
        <p14:creationId xmlns:p14="http://schemas.microsoft.com/office/powerpoint/2010/main" val="105864018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Parmi</a:t>
            </a:r>
            <a:r>
              <a:rPr lang="en-US" dirty="0" smtClean="0"/>
              <a:t> les pays </a:t>
            </a:r>
            <a:r>
              <a:rPr lang="en-US" dirty="0" err="1" smtClean="0"/>
              <a:t>voisins</a:t>
            </a:r>
            <a:r>
              <a:rPr lang="en-US" dirty="0" smtClean="0"/>
              <a:t>,</a:t>
            </a:r>
            <a:r>
              <a:rPr lang="en-US" baseline="0" dirty="0" smtClean="0"/>
              <a:t> le Sénégal a le </a:t>
            </a:r>
            <a:r>
              <a:rPr lang="en-US" baseline="0" dirty="0" err="1" smtClean="0"/>
              <a:t>taux</a:t>
            </a:r>
            <a:r>
              <a:rPr lang="en-US" baseline="0" dirty="0" smtClean="0"/>
              <a:t> de retard de </a:t>
            </a:r>
            <a:r>
              <a:rPr lang="en-US" baseline="0" dirty="0" err="1" smtClean="0"/>
              <a:t>croissance</a:t>
            </a:r>
            <a:r>
              <a:rPr lang="en-US" baseline="0" dirty="0" smtClean="0"/>
              <a:t> le plus bas.</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137</a:t>
            </a:fld>
            <a:endParaRPr lang="en-US"/>
          </a:p>
        </p:txBody>
      </p:sp>
    </p:spTree>
    <p:extLst>
      <p:ext uri="{BB962C8B-B14F-4D97-AF65-F5344CB8AC3E}">
        <p14:creationId xmlns:p14="http://schemas.microsoft.com/office/powerpoint/2010/main" val="60009556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142</a:t>
            </a:fld>
            <a:endParaRPr lang="en-US"/>
          </a:p>
        </p:txBody>
      </p:sp>
    </p:spTree>
    <p:extLst>
      <p:ext uri="{BB962C8B-B14F-4D97-AF65-F5344CB8AC3E}">
        <p14:creationId xmlns:p14="http://schemas.microsoft.com/office/powerpoint/2010/main" val="73588606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a:ln/>
        </p:spPr>
      </p:sp>
      <p:sp>
        <p:nvSpPr>
          <p:cNvPr id="43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43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D1519331-AAD1-413E-BDA2-2D4C6D55E20C}" type="slidenum">
              <a:rPr lang="en-US" altLang="en-US" smtClean="0"/>
              <a:pPr/>
              <a:t>143</a:t>
            </a:fld>
            <a:endParaRPr lang="en-US" altLang="en-US" smtClean="0"/>
          </a:p>
        </p:txBody>
      </p:sp>
    </p:spTree>
    <p:extLst>
      <p:ext uri="{BB962C8B-B14F-4D97-AF65-F5344CB8AC3E}">
        <p14:creationId xmlns:p14="http://schemas.microsoft.com/office/powerpoint/2010/main" val="3888538672"/>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a:ln/>
        </p:spPr>
      </p:sp>
      <p:sp>
        <p:nvSpPr>
          <p:cNvPr id="46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46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726CF9F2-3A34-44C5-825C-5D5B5C95BFAC}" type="slidenum">
              <a:rPr lang="en-US" altLang="en-US" smtClean="0"/>
              <a:pPr/>
              <a:t>145</a:t>
            </a:fld>
            <a:endParaRPr lang="en-US" altLang="en-US" smtClean="0"/>
          </a:p>
        </p:txBody>
      </p:sp>
    </p:spTree>
    <p:extLst>
      <p:ext uri="{BB962C8B-B14F-4D97-AF65-F5344CB8AC3E}">
        <p14:creationId xmlns:p14="http://schemas.microsoft.com/office/powerpoint/2010/main" val="13478271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ln/>
        </p:spPr>
      </p:sp>
      <p:sp>
        <p:nvSpPr>
          <p:cNvPr id="48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48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68F3AA48-ECF1-4C6E-AAAF-2810C73DE88E}" type="slidenum">
              <a:rPr lang="en-US" altLang="en-US" smtClean="0"/>
              <a:pPr/>
              <a:t>146</a:t>
            </a:fld>
            <a:endParaRPr lang="en-US" altLang="en-US" smtClean="0"/>
          </a:p>
        </p:txBody>
      </p:sp>
    </p:spTree>
    <p:extLst>
      <p:ext uri="{BB962C8B-B14F-4D97-AF65-F5344CB8AC3E}">
        <p14:creationId xmlns:p14="http://schemas.microsoft.com/office/powerpoint/2010/main" val="5384803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CI" sz="1200" kern="1200" dirty="0" smtClean="0">
                <a:solidFill>
                  <a:schemeClr val="tx1"/>
                </a:solidFill>
                <a:effectLst/>
                <a:latin typeface="Times New Roman" pitchFamily="18" charset="0"/>
                <a:ea typeface="+mn-ea"/>
                <a:cs typeface="+mn-cs"/>
              </a:rPr>
              <a:t>(Comme les cases de santé offrent des services limités comparativement aux autres structures, les données pour les cases de santé sont présentées à part des autres structures de santé dans le Chapitre 12.)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21</a:t>
            </a:fld>
            <a:endParaRPr lang="en-US"/>
          </a:p>
        </p:txBody>
      </p:sp>
    </p:spTree>
    <p:extLst>
      <p:ext uri="{BB962C8B-B14F-4D97-AF65-F5344CB8AC3E}">
        <p14:creationId xmlns:p14="http://schemas.microsoft.com/office/powerpoint/2010/main" val="31299146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3AC9803C-3E3B-4F34-8B19-2A7CB8032147}" type="slidenum">
              <a:rPr lang="en-US" altLang="en-US" smtClean="0"/>
              <a:pPr/>
              <a:t>147</a:t>
            </a:fld>
            <a:endParaRPr lang="en-US" altLang="en-US" smtClean="0"/>
          </a:p>
        </p:txBody>
      </p:sp>
    </p:spTree>
    <p:extLst>
      <p:ext uri="{BB962C8B-B14F-4D97-AF65-F5344CB8AC3E}">
        <p14:creationId xmlns:p14="http://schemas.microsoft.com/office/powerpoint/2010/main" val="136652366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148</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234435929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149</a:t>
            </a:fld>
            <a:endParaRPr lang="en-US"/>
          </a:p>
        </p:txBody>
      </p:sp>
    </p:spTree>
    <p:extLst>
      <p:ext uri="{BB962C8B-B14F-4D97-AF65-F5344CB8AC3E}">
        <p14:creationId xmlns:p14="http://schemas.microsoft.com/office/powerpoint/2010/main" val="46063069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noProof="0" dirty="0"/>
          </a:p>
        </p:txBody>
      </p:sp>
      <p:sp>
        <p:nvSpPr>
          <p:cNvPr id="4" name="Slide Number Placeholder 3"/>
          <p:cNvSpPr>
            <a:spLocks noGrp="1"/>
          </p:cNvSpPr>
          <p:nvPr>
            <p:ph type="sldNum" sz="quarter" idx="10"/>
          </p:nvPr>
        </p:nvSpPr>
        <p:spPr/>
        <p:txBody>
          <a:bodyPr/>
          <a:lstStyle/>
          <a:p>
            <a:fld id="{51E81180-36CA-43EC-B7D8-15BB5DAAE4B2}" type="slidenum">
              <a:rPr lang="en-US" smtClean="0"/>
              <a:t>150</a:t>
            </a:fld>
            <a:endParaRPr lang="en-US" dirty="0"/>
          </a:p>
        </p:txBody>
      </p:sp>
    </p:spTree>
    <p:extLst>
      <p:ext uri="{BB962C8B-B14F-4D97-AF65-F5344CB8AC3E}">
        <p14:creationId xmlns:p14="http://schemas.microsoft.com/office/powerpoint/2010/main" val="2528389710"/>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151</a:t>
            </a:fld>
            <a:endParaRPr lang="en-US"/>
          </a:p>
        </p:txBody>
      </p:sp>
    </p:spTree>
    <p:extLst>
      <p:ext uri="{BB962C8B-B14F-4D97-AF65-F5344CB8AC3E}">
        <p14:creationId xmlns:p14="http://schemas.microsoft.com/office/powerpoint/2010/main" val="302221264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152</a:t>
            </a:fld>
            <a:endParaRPr lang="en-US" dirty="0"/>
          </a:p>
        </p:txBody>
      </p:sp>
    </p:spTree>
    <p:extLst>
      <p:ext uri="{BB962C8B-B14F-4D97-AF65-F5344CB8AC3E}">
        <p14:creationId xmlns:p14="http://schemas.microsoft.com/office/powerpoint/2010/main" val="2029258024"/>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p:cNvSpPr>
            <a:spLocks noGrp="1" noChangeArrowheads="1"/>
          </p:cNvSpPr>
          <p:nvPr>
            <p:ph type="sldNum" sz="quarter" idx="5"/>
          </p:nvPr>
        </p:nvSpPr>
        <p:spPr/>
        <p:txBody>
          <a:bodyPr/>
          <a:lstStyle/>
          <a:p>
            <a:pPr defTabSz="920750">
              <a:defRPr/>
            </a:pPr>
            <a:fld id="{4C17B8FD-47AC-4815-977C-7553633A47D0}" type="slidenum">
              <a:rPr lang="en-US" smtClean="0"/>
              <a:pPr defTabSz="920750">
                <a:defRPr/>
              </a:pPr>
              <a:t>153</a:t>
            </a:fld>
            <a:endParaRPr lang="en-US" smtClean="0"/>
          </a:p>
        </p:txBody>
      </p:sp>
      <p:sp>
        <p:nvSpPr>
          <p:cNvPr id="23555" name="Rectangle 7"/>
          <p:cNvSpPr txBox="1">
            <a:spLocks noGrp="1" noChangeArrowheads="1"/>
          </p:cNvSpPr>
          <p:nvPr/>
        </p:nvSpPr>
        <p:spPr bwMode="auto">
          <a:xfrm>
            <a:off x="3919538" y="8742363"/>
            <a:ext cx="29972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121" tIns="46061" rIns="92121" bIns="46061" anchor="b"/>
          <a:lstStyle>
            <a:lvl1pPr defTabSz="920750" eaLnBrk="0" hangingPunct="0">
              <a:defRPr sz="2400">
                <a:solidFill>
                  <a:schemeClr val="tx1"/>
                </a:solidFill>
                <a:latin typeface="Times New Roman" pitchFamily="18" charset="0"/>
                <a:cs typeface="Arial" charset="0"/>
              </a:defRPr>
            </a:lvl1pPr>
            <a:lvl2pPr marL="742950" indent="-285750" defTabSz="920750" eaLnBrk="0" hangingPunct="0">
              <a:defRPr sz="2400">
                <a:solidFill>
                  <a:schemeClr val="tx1"/>
                </a:solidFill>
                <a:latin typeface="Times New Roman" pitchFamily="18" charset="0"/>
                <a:cs typeface="Arial" charset="0"/>
              </a:defRPr>
            </a:lvl2pPr>
            <a:lvl3pPr marL="1143000" indent="-228600" defTabSz="920750" eaLnBrk="0" hangingPunct="0">
              <a:defRPr sz="2400">
                <a:solidFill>
                  <a:schemeClr val="tx1"/>
                </a:solidFill>
                <a:latin typeface="Times New Roman" pitchFamily="18" charset="0"/>
                <a:cs typeface="Arial" charset="0"/>
              </a:defRPr>
            </a:lvl3pPr>
            <a:lvl4pPr marL="1600200" indent="-228600" defTabSz="920750" eaLnBrk="0" hangingPunct="0">
              <a:defRPr sz="2400">
                <a:solidFill>
                  <a:schemeClr val="tx1"/>
                </a:solidFill>
                <a:latin typeface="Times New Roman" pitchFamily="18" charset="0"/>
                <a:cs typeface="Arial" charset="0"/>
              </a:defRPr>
            </a:lvl4pPr>
            <a:lvl5pPr marL="2057400" indent="-228600" defTabSz="920750" eaLnBrk="0" hangingPunct="0">
              <a:defRPr sz="2400">
                <a:solidFill>
                  <a:schemeClr val="tx1"/>
                </a:solidFill>
                <a:latin typeface="Times New Roman" pitchFamily="18" charset="0"/>
                <a:cs typeface="Arial" charset="0"/>
              </a:defRPr>
            </a:lvl5pPr>
            <a:lvl6pPr marL="2514600" indent="-228600" defTabSz="92075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defTabSz="92075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defTabSz="92075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defTabSz="920750" eaLnBrk="0" fontAlgn="base" hangingPunct="0">
              <a:spcBef>
                <a:spcPct val="0"/>
              </a:spcBef>
              <a:spcAft>
                <a:spcPct val="0"/>
              </a:spcAft>
              <a:defRPr sz="2400">
                <a:solidFill>
                  <a:schemeClr val="tx1"/>
                </a:solidFill>
                <a:latin typeface="Times New Roman" pitchFamily="18" charset="0"/>
                <a:cs typeface="Arial" charset="0"/>
              </a:defRPr>
            </a:lvl9pPr>
          </a:lstStyle>
          <a:p>
            <a:pPr algn="r" eaLnBrk="1" hangingPunct="1"/>
            <a:fld id="{D489ABCA-460D-4DA3-B3C0-EB6786BDAD0C}" type="slidenum">
              <a:rPr lang="en-US" sz="1200">
                <a:latin typeface="Arial" charset="0"/>
              </a:rPr>
              <a:pPr algn="r" eaLnBrk="1" hangingPunct="1"/>
              <a:t>153</a:t>
            </a:fld>
            <a:endParaRPr lang="en-US" sz="1200">
              <a:latin typeface="Arial" charset="0"/>
            </a:endParaRPr>
          </a:p>
        </p:txBody>
      </p:sp>
      <p:sp>
        <p:nvSpPr>
          <p:cNvPr id="23556" name="Rectangle 2"/>
          <p:cNvSpPr>
            <a:spLocks noGrp="1" noRot="1" noChangeAspect="1" noChangeArrowheads="1" noTextEdit="1"/>
          </p:cNvSpPr>
          <p:nvPr>
            <p:ph type="sldImg"/>
          </p:nvPr>
        </p:nvSpPr>
        <p:spPr>
          <a:ln/>
        </p:spPr>
      </p:sp>
      <p:sp>
        <p:nvSpPr>
          <p:cNvPr id="23557" name="Rectangle 3"/>
          <p:cNvSpPr>
            <a:spLocks noGrp="1" noChangeArrowheads="1"/>
          </p:cNvSpPr>
          <p:nvPr>
            <p:ph type="body" idx="1"/>
          </p:nvPr>
        </p:nvSpPr>
        <p:spPr>
          <a:xfrm>
            <a:off x="692150" y="4371975"/>
            <a:ext cx="5534025" cy="41417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Plus</a:t>
            </a:r>
            <a:r>
              <a:rPr lang="en-US" baseline="0" dirty="0" smtClean="0"/>
              <a:t>  de 60 % des </a:t>
            </a:r>
            <a:r>
              <a:rPr lang="en-US" baseline="0" dirty="0" err="1" smtClean="0"/>
              <a:t>membres</a:t>
            </a:r>
            <a:r>
              <a:rPr lang="en-US" baseline="0" dirty="0" smtClean="0"/>
              <a:t> des ménages, </a:t>
            </a:r>
            <a:r>
              <a:rPr lang="en-US" baseline="0" dirty="0" err="1" smtClean="0"/>
              <a:t>enfants</a:t>
            </a:r>
            <a:r>
              <a:rPr lang="en-US" baseline="0" dirty="0" smtClean="0"/>
              <a:t> de </a:t>
            </a:r>
            <a:r>
              <a:rPr lang="en-US" baseline="0" dirty="0" err="1" smtClean="0"/>
              <a:t>moins</a:t>
            </a:r>
            <a:r>
              <a:rPr lang="en-US" baseline="0" dirty="0" smtClean="0"/>
              <a:t> de 5 </a:t>
            </a:r>
            <a:r>
              <a:rPr lang="en-US" baseline="0" dirty="0" err="1" smtClean="0"/>
              <a:t>ans</a:t>
            </a:r>
            <a:r>
              <a:rPr lang="en-US" baseline="0" dirty="0" smtClean="0"/>
              <a:t> et femmes enceintes </a:t>
            </a:r>
            <a:r>
              <a:rPr lang="en-US" baseline="0" dirty="0" err="1" smtClean="0"/>
              <a:t>ont</a:t>
            </a:r>
            <a:r>
              <a:rPr lang="en-US" baseline="0" dirty="0" smtClean="0"/>
              <a:t> </a:t>
            </a:r>
            <a:r>
              <a:rPr lang="en-US" baseline="0" dirty="0" err="1" smtClean="0"/>
              <a:t>dormi</a:t>
            </a:r>
            <a:r>
              <a:rPr lang="en-US" baseline="0" dirty="0" smtClean="0"/>
              <a:t> sous </a:t>
            </a:r>
            <a:r>
              <a:rPr lang="en-US" baseline="0" dirty="0" err="1" smtClean="0"/>
              <a:t>une</a:t>
            </a:r>
            <a:r>
              <a:rPr lang="en-US" baseline="0" dirty="0" smtClean="0"/>
              <a:t> MII la </a:t>
            </a:r>
            <a:r>
              <a:rPr lang="en-US" baseline="0" dirty="0" err="1" smtClean="0"/>
              <a:t>nuit</a:t>
            </a:r>
            <a:r>
              <a:rPr lang="en-US" baseline="0" dirty="0" smtClean="0"/>
              <a:t> </a:t>
            </a:r>
            <a:r>
              <a:rPr lang="en-US" baseline="0" dirty="0" err="1" smtClean="0"/>
              <a:t>dernière</a:t>
            </a:r>
            <a:r>
              <a:rPr lang="en-US" baseline="0" dirty="0" smtClean="0"/>
              <a:t>. </a:t>
            </a:r>
            <a:endParaRPr lang="en-US" dirty="0" smtClean="0"/>
          </a:p>
        </p:txBody>
      </p:sp>
    </p:spTree>
    <p:extLst>
      <p:ext uri="{BB962C8B-B14F-4D97-AF65-F5344CB8AC3E}">
        <p14:creationId xmlns:p14="http://schemas.microsoft.com/office/powerpoint/2010/main" val="32338468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6 femmes enceintes</a:t>
            </a:r>
            <a:r>
              <a:rPr lang="en-US" baseline="0" dirty="0" smtClean="0"/>
              <a:t> sur 10 </a:t>
            </a:r>
            <a:r>
              <a:rPr lang="en-US" baseline="0" dirty="0" err="1" smtClean="0"/>
              <a:t>ont</a:t>
            </a:r>
            <a:r>
              <a:rPr lang="en-US" baseline="0" dirty="0" smtClean="0"/>
              <a:t> </a:t>
            </a:r>
            <a:r>
              <a:rPr lang="en-US" baseline="0" dirty="0" err="1" smtClean="0"/>
              <a:t>reçu</a:t>
            </a:r>
            <a:r>
              <a:rPr lang="en-US" baseline="0" dirty="0" smtClean="0"/>
              <a:t> le </a:t>
            </a:r>
            <a:r>
              <a:rPr lang="en-US" baseline="0" dirty="0" err="1" smtClean="0"/>
              <a:t>traitement</a:t>
            </a:r>
            <a:r>
              <a:rPr lang="en-US" baseline="0" dirty="0" smtClean="0"/>
              <a:t> </a:t>
            </a:r>
            <a:r>
              <a:rPr lang="en-US" baseline="0" dirty="0" err="1" smtClean="0"/>
              <a:t>préventif</a:t>
            </a:r>
            <a:r>
              <a:rPr lang="en-US" baseline="0" dirty="0" smtClean="0"/>
              <a:t> intermittent </a:t>
            </a:r>
            <a:r>
              <a:rPr lang="en-US" baseline="0" dirty="0" err="1" smtClean="0"/>
              <a:t>récommandé</a:t>
            </a:r>
            <a:r>
              <a:rPr lang="en-US" baseline="0" dirty="0" smtClean="0"/>
              <a:t>, </a:t>
            </a:r>
            <a:r>
              <a:rPr lang="en-US" baseline="0" dirty="0" err="1" smtClean="0"/>
              <a:t>c’est</a:t>
            </a:r>
            <a:r>
              <a:rPr lang="en-US" baseline="0" dirty="0" smtClean="0"/>
              <a:t>-à-dire 2 doses </a:t>
            </a:r>
            <a:r>
              <a:rPr lang="en-US" baseline="0" dirty="0" err="1" smtClean="0"/>
              <a:t>ou</a:t>
            </a:r>
            <a:r>
              <a:rPr lang="en-US" baseline="0" dirty="0" smtClean="0"/>
              <a:t> plus de SP et qui </a:t>
            </a:r>
            <a:r>
              <a:rPr lang="en-US" baseline="0" dirty="0" err="1" smtClean="0"/>
              <a:t>en</a:t>
            </a:r>
            <a:r>
              <a:rPr lang="en-US" baseline="0" dirty="0" smtClean="0"/>
              <a:t> </a:t>
            </a:r>
            <a:r>
              <a:rPr lang="en-US" baseline="0" dirty="0" err="1" smtClean="0"/>
              <a:t>ont</a:t>
            </a:r>
            <a:r>
              <a:rPr lang="en-US" baseline="0" dirty="0" smtClean="0"/>
              <a:t> </a:t>
            </a:r>
            <a:r>
              <a:rPr lang="en-US" baseline="0" dirty="0" err="1" smtClean="0"/>
              <a:t>reçu</a:t>
            </a:r>
            <a:r>
              <a:rPr lang="en-US" baseline="0" dirty="0" smtClean="0"/>
              <a:t> au </a:t>
            </a:r>
            <a:r>
              <a:rPr lang="en-US" baseline="0" dirty="0" err="1" smtClean="0"/>
              <a:t>moins</a:t>
            </a:r>
            <a:r>
              <a:rPr lang="en-US" baseline="0" dirty="0" smtClean="0"/>
              <a:t> </a:t>
            </a:r>
            <a:r>
              <a:rPr lang="en-US" baseline="0" dirty="0" err="1" smtClean="0"/>
              <a:t>une</a:t>
            </a:r>
            <a:r>
              <a:rPr lang="en-US" baseline="0" dirty="0" smtClean="0"/>
              <a:t> au curs </a:t>
            </a:r>
            <a:r>
              <a:rPr lang="en-US" baseline="0" dirty="0" err="1" smtClean="0"/>
              <a:t>d’une</a:t>
            </a:r>
            <a:r>
              <a:rPr lang="en-US" baseline="0" dirty="0" smtClean="0"/>
              <a:t> </a:t>
            </a:r>
            <a:r>
              <a:rPr lang="en-US" baseline="0" dirty="0" err="1" smtClean="0"/>
              <a:t>visite</a:t>
            </a:r>
            <a:r>
              <a:rPr lang="en-US" baseline="0" dirty="0" smtClean="0"/>
              <a:t> </a:t>
            </a:r>
            <a:r>
              <a:rPr lang="en-US" baseline="0" dirty="0" err="1" smtClean="0"/>
              <a:t>prénatale</a:t>
            </a:r>
            <a:r>
              <a:rPr lang="en-US" baseline="0" dirty="0" smtClean="0"/>
              <a:t>.</a:t>
            </a:r>
            <a:endParaRPr lang="en-US" dirty="0" smtClean="0"/>
          </a:p>
        </p:txBody>
      </p:sp>
    </p:spTree>
    <p:extLst>
      <p:ext uri="{BB962C8B-B14F-4D97-AF65-F5344CB8AC3E}">
        <p14:creationId xmlns:p14="http://schemas.microsoft.com/office/powerpoint/2010/main" val="192768718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155</a:t>
            </a:fld>
            <a:endParaRPr lang="en-US"/>
          </a:p>
        </p:txBody>
      </p:sp>
    </p:spTree>
    <p:extLst>
      <p:ext uri="{BB962C8B-B14F-4D97-AF65-F5344CB8AC3E}">
        <p14:creationId xmlns:p14="http://schemas.microsoft.com/office/powerpoint/2010/main" val="224179827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156</a:t>
            </a:fld>
            <a:endParaRPr lang="en-US"/>
          </a:p>
        </p:txBody>
      </p:sp>
    </p:spTree>
    <p:extLst>
      <p:ext uri="{BB962C8B-B14F-4D97-AF65-F5344CB8AC3E}">
        <p14:creationId xmlns:p14="http://schemas.microsoft.com/office/powerpoint/2010/main" val="26342128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22</a:t>
            </a:fld>
            <a:endParaRPr lang="en-US"/>
          </a:p>
        </p:txBody>
      </p:sp>
    </p:spTree>
    <p:extLst>
      <p:ext uri="{BB962C8B-B14F-4D97-AF65-F5344CB8AC3E}">
        <p14:creationId xmlns:p14="http://schemas.microsoft.com/office/powerpoint/2010/main" val="413371496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157</a:t>
            </a:fld>
            <a:endParaRPr lang="en-US" dirty="0"/>
          </a:p>
        </p:txBody>
      </p:sp>
    </p:spTree>
    <p:extLst>
      <p:ext uri="{BB962C8B-B14F-4D97-AF65-F5344CB8AC3E}">
        <p14:creationId xmlns:p14="http://schemas.microsoft.com/office/powerpoint/2010/main" val="80179887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158</a:t>
            </a:fld>
            <a:endParaRPr lang="en-US"/>
          </a:p>
        </p:txBody>
      </p:sp>
    </p:spTree>
    <p:extLst>
      <p:ext uri="{BB962C8B-B14F-4D97-AF65-F5344CB8AC3E}">
        <p14:creationId xmlns:p14="http://schemas.microsoft.com/office/powerpoint/2010/main" val="269801790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161</a:t>
            </a:fld>
            <a:endParaRPr lang="en-US"/>
          </a:p>
        </p:txBody>
      </p:sp>
    </p:spTree>
    <p:extLst>
      <p:ext uri="{BB962C8B-B14F-4D97-AF65-F5344CB8AC3E}">
        <p14:creationId xmlns:p14="http://schemas.microsoft.com/office/powerpoint/2010/main" val="342212665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152154478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164</a:t>
            </a:fld>
            <a:endParaRPr lang="en-US"/>
          </a:p>
        </p:txBody>
      </p:sp>
    </p:spTree>
    <p:extLst>
      <p:ext uri="{BB962C8B-B14F-4D97-AF65-F5344CB8AC3E}">
        <p14:creationId xmlns:p14="http://schemas.microsoft.com/office/powerpoint/2010/main" val="175449492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A8301440-CDC6-4108-9F45-A9A7C32F0E1A}" type="slidenum">
              <a:rPr lang="en-US" smtClean="0"/>
              <a:pPr>
                <a:defRPr/>
              </a:pPr>
              <a:t>165</a:t>
            </a:fld>
            <a:endParaRPr lang="en-US"/>
          </a:p>
        </p:txBody>
      </p:sp>
    </p:spTree>
    <p:extLst>
      <p:ext uri="{BB962C8B-B14F-4D97-AF65-F5344CB8AC3E}">
        <p14:creationId xmlns:p14="http://schemas.microsoft.com/office/powerpoint/2010/main" val="2082934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166</a:t>
            </a:fld>
            <a:endParaRPr lang="en-US"/>
          </a:p>
        </p:txBody>
      </p:sp>
    </p:spTree>
    <p:extLst>
      <p:ext uri="{BB962C8B-B14F-4D97-AF65-F5344CB8AC3E}">
        <p14:creationId xmlns:p14="http://schemas.microsoft.com/office/powerpoint/2010/main" val="5481203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A8301440-CDC6-4108-9F45-A9A7C32F0E1A}" type="slidenum">
              <a:rPr lang="en-US" smtClean="0"/>
              <a:pPr>
                <a:defRPr/>
              </a:pPr>
              <a:t>167</a:t>
            </a:fld>
            <a:endParaRPr lang="en-US"/>
          </a:p>
        </p:txBody>
      </p:sp>
    </p:spTree>
    <p:extLst>
      <p:ext uri="{BB962C8B-B14F-4D97-AF65-F5344CB8AC3E}">
        <p14:creationId xmlns:p14="http://schemas.microsoft.com/office/powerpoint/2010/main" val="69701170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Huit structures offrant le diagnostic et/ou les services de traitement du paludisme sur dix disposent de l’ACT de première ligne (toutes les préparations). La disponibilité des Combinaisons Thérapeutiques à base d’</a:t>
            </a:r>
            <a:r>
              <a:rPr lang="fr-FR" sz="1200" b="0" i="0" u="none" strike="noStrike" kern="1200" baseline="0" dirty="0" err="1" smtClean="0">
                <a:solidFill>
                  <a:schemeClr val="tx1"/>
                </a:solidFill>
                <a:latin typeface="Arial" charset="0"/>
                <a:ea typeface="+mn-ea"/>
                <a:cs typeface="Arial" charset="0"/>
              </a:rPr>
              <a:t>Artémisinine</a:t>
            </a:r>
            <a:r>
              <a:rPr lang="fr-FR" sz="1200" b="0" i="0" u="none" strike="noStrike" kern="1200" baseline="0" dirty="0" smtClean="0">
                <a:solidFill>
                  <a:schemeClr val="tx1"/>
                </a:solidFill>
                <a:latin typeface="Arial" charset="0"/>
                <a:ea typeface="+mn-ea"/>
                <a:cs typeface="Arial" charset="0"/>
              </a:rPr>
              <a:t> (ACT) de première ligne quelle que soit la préparation est beaucoup plus élevée dans les structures publiques.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168</a:t>
            </a:fld>
            <a:endParaRPr lang="en-US"/>
          </a:p>
        </p:txBody>
      </p:sp>
    </p:spTree>
    <p:extLst>
      <p:ext uri="{BB962C8B-B14F-4D97-AF65-F5344CB8AC3E}">
        <p14:creationId xmlns:p14="http://schemas.microsoft.com/office/powerpoint/2010/main" val="39206966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170</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155671504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23</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319873946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171</a:t>
            </a:fld>
            <a:endParaRPr lang="en-US"/>
          </a:p>
        </p:txBody>
      </p:sp>
    </p:spTree>
    <p:extLst>
      <p:ext uri="{BB962C8B-B14F-4D97-AF65-F5344CB8AC3E}">
        <p14:creationId xmlns:p14="http://schemas.microsoft.com/office/powerpoint/2010/main" val="379215519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172</a:t>
            </a:fld>
            <a:endParaRPr lang="en-US" dirty="0"/>
          </a:p>
        </p:txBody>
      </p:sp>
    </p:spTree>
    <p:extLst>
      <p:ext uri="{BB962C8B-B14F-4D97-AF65-F5344CB8AC3E}">
        <p14:creationId xmlns:p14="http://schemas.microsoft.com/office/powerpoint/2010/main" val="8362707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i="1" kern="1200" dirty="0" smtClean="0">
                <a:solidFill>
                  <a:schemeClr val="tx1"/>
                </a:solidFill>
                <a:latin typeface="Arial" charset="0"/>
                <a:ea typeface="+mn-ea"/>
                <a:cs typeface="Arial" charset="0"/>
              </a:rPr>
              <a:t>*</a:t>
            </a:r>
            <a:r>
              <a:rPr lang="fr-FR" sz="1200" i="1" kern="1200" dirty="0" smtClean="0">
                <a:solidFill>
                  <a:schemeClr val="tx1"/>
                </a:solidFill>
                <a:latin typeface="Arial" charset="0"/>
                <a:ea typeface="+mn-ea"/>
                <a:cs typeface="Arial" charset="0"/>
              </a:rPr>
              <a:t>La connaissance complète : les enquêtés qui savent que l'utilisation régulière du condom au cours des rapports sexuels et la limitation des rapports sexuels à un seul partenaire fidèle et non infecté permettent de réduire les risques de contracter le VIH, ceux qui savent qu'une personne en bonne santé peut néanmoins avoir contracté le VIH et ceux qui rejettent les deux idées locales erronées les plus courantes concernant la transmission ou la prévention du sida.</a:t>
            </a:r>
            <a:endParaRPr lang="en-US" sz="1200" i="1" kern="1200" dirty="0" smtClean="0">
              <a:solidFill>
                <a:schemeClr val="tx1"/>
              </a:solidFill>
              <a:latin typeface="Arial" charset="0"/>
              <a:ea typeface="+mn-ea"/>
              <a:cs typeface="Arial" charset="0"/>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173</a:t>
            </a:fld>
            <a:endParaRPr lang="en-US" dirty="0"/>
          </a:p>
        </p:txBody>
      </p:sp>
    </p:spTree>
    <p:extLst>
      <p:ext uri="{BB962C8B-B14F-4D97-AF65-F5344CB8AC3E}">
        <p14:creationId xmlns:p14="http://schemas.microsoft.com/office/powerpoint/2010/main" val="346552054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174</a:t>
            </a:fld>
            <a:endParaRPr lang="en-US" dirty="0"/>
          </a:p>
        </p:txBody>
      </p:sp>
    </p:spTree>
    <p:extLst>
      <p:ext uri="{BB962C8B-B14F-4D97-AF65-F5344CB8AC3E}">
        <p14:creationId xmlns:p14="http://schemas.microsoft.com/office/powerpoint/2010/main" val="183625232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175</a:t>
            </a:fld>
            <a:endParaRPr lang="en-US"/>
          </a:p>
        </p:txBody>
      </p:sp>
    </p:spTree>
    <p:extLst>
      <p:ext uri="{BB962C8B-B14F-4D97-AF65-F5344CB8AC3E}">
        <p14:creationId xmlns:p14="http://schemas.microsoft.com/office/powerpoint/2010/main" val="176157416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176</a:t>
            </a:fld>
            <a:endParaRPr lang="en-US" dirty="0"/>
          </a:p>
        </p:txBody>
      </p:sp>
    </p:spTree>
    <p:extLst>
      <p:ext uri="{BB962C8B-B14F-4D97-AF65-F5344CB8AC3E}">
        <p14:creationId xmlns:p14="http://schemas.microsoft.com/office/powerpoint/2010/main" val="406010578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177</a:t>
            </a:fld>
            <a:endParaRPr lang="en-US" dirty="0"/>
          </a:p>
        </p:txBody>
      </p:sp>
    </p:spTree>
    <p:extLst>
      <p:ext uri="{BB962C8B-B14F-4D97-AF65-F5344CB8AC3E}">
        <p14:creationId xmlns:p14="http://schemas.microsoft.com/office/powerpoint/2010/main" val="8095882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178</a:t>
            </a:fld>
            <a:endParaRPr lang="en-US"/>
          </a:p>
        </p:txBody>
      </p:sp>
    </p:spTree>
    <p:extLst>
      <p:ext uri="{BB962C8B-B14F-4D97-AF65-F5344CB8AC3E}">
        <p14:creationId xmlns:p14="http://schemas.microsoft.com/office/powerpoint/2010/main" val="152349891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181</a:t>
            </a:fld>
            <a:endParaRPr lang="en-US" dirty="0"/>
          </a:p>
        </p:txBody>
      </p:sp>
    </p:spTree>
    <p:extLst>
      <p:ext uri="{BB962C8B-B14F-4D97-AF65-F5344CB8AC3E}">
        <p14:creationId xmlns:p14="http://schemas.microsoft.com/office/powerpoint/2010/main" val="4076656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13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pt-PT" altLang="pt-PT" dirty="0" smtClean="0">
              <a:latin typeface="Arial" panose="020B0604020202020204" pitchFamily="34" charset="0"/>
              <a:cs typeface="Arial" panose="020B0604020202020204" pitchFamily="34" charset="0"/>
            </a:endParaRPr>
          </a:p>
        </p:txBody>
      </p:sp>
      <p:sp>
        <p:nvSpPr>
          <p:cNvPr id="1013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9F412686-A438-4EEA-B127-DF259A9CBE44}" type="slidenum">
              <a:rPr lang="en-US" altLang="pt-PT" smtClean="0">
                <a:ea typeface="MS PGothic" panose="020B0600070205080204" pitchFamily="34" charset="-128"/>
              </a:rPr>
              <a:pPr>
                <a:spcBef>
                  <a:spcPct val="0"/>
                </a:spcBef>
              </a:pPr>
              <a:t>183</a:t>
            </a:fld>
            <a:endParaRPr lang="en-US" altLang="pt-PT" smtClean="0">
              <a:ea typeface="MS PGothic" panose="020B0600070205080204" pitchFamily="34" charset="-128"/>
            </a:endParaRPr>
          </a:p>
        </p:txBody>
      </p:sp>
    </p:spTree>
    <p:extLst>
      <p:ext uri="{BB962C8B-B14F-4D97-AF65-F5344CB8AC3E}">
        <p14:creationId xmlns:p14="http://schemas.microsoft.com/office/powerpoint/2010/main" val="34007746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24</a:t>
            </a:fld>
            <a:endParaRPr lang="en-US"/>
          </a:p>
        </p:txBody>
      </p:sp>
    </p:spTree>
    <p:extLst>
      <p:ext uri="{BB962C8B-B14F-4D97-AF65-F5344CB8AC3E}">
        <p14:creationId xmlns:p14="http://schemas.microsoft.com/office/powerpoint/2010/main" val="50684165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184</a:t>
            </a:fld>
            <a:endParaRPr lang="en-US"/>
          </a:p>
        </p:txBody>
      </p:sp>
    </p:spTree>
    <p:extLst>
      <p:ext uri="{BB962C8B-B14F-4D97-AF65-F5344CB8AC3E}">
        <p14:creationId xmlns:p14="http://schemas.microsoft.com/office/powerpoint/2010/main" val="31164079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185</a:t>
            </a:fld>
            <a:endParaRPr lang="en-US" dirty="0"/>
          </a:p>
        </p:txBody>
      </p:sp>
    </p:spTree>
    <p:extLst>
      <p:ext uri="{BB962C8B-B14F-4D97-AF65-F5344CB8AC3E}">
        <p14:creationId xmlns:p14="http://schemas.microsoft.com/office/powerpoint/2010/main" val="163776729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187</a:t>
            </a:fld>
            <a:endParaRPr lang="en-US"/>
          </a:p>
        </p:txBody>
      </p:sp>
    </p:spTree>
    <p:extLst>
      <p:ext uri="{BB962C8B-B14F-4D97-AF65-F5344CB8AC3E}">
        <p14:creationId xmlns:p14="http://schemas.microsoft.com/office/powerpoint/2010/main" val="182416254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188</a:t>
            </a:fld>
            <a:endParaRPr lang="en-US"/>
          </a:p>
        </p:txBody>
      </p:sp>
    </p:spTree>
    <p:extLst>
      <p:ext uri="{BB962C8B-B14F-4D97-AF65-F5344CB8AC3E}">
        <p14:creationId xmlns:p14="http://schemas.microsoft.com/office/powerpoint/2010/main" val="359901999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Image Placeholder 1"/>
          <p:cNvSpPr>
            <a:spLocks noGrp="1" noRot="1" noChangeAspect="1" noTextEdit="1"/>
          </p:cNvSpPr>
          <p:nvPr>
            <p:ph type="sldImg"/>
          </p:nvPr>
        </p:nvSpPr>
        <p:spPr>
          <a:ln/>
        </p:spPr>
      </p:sp>
      <p:sp>
        <p:nvSpPr>
          <p:cNvPr id="266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en-US" smtClean="0">
              <a:latin typeface="Arial" panose="020B0604020202020204" pitchFamily="34" charset="0"/>
              <a:cs typeface="Arial" panose="020B0604020202020204" pitchFamily="34" charset="0"/>
            </a:endParaRPr>
          </a:p>
        </p:txBody>
      </p:sp>
      <p:sp>
        <p:nvSpPr>
          <p:cNvPr id="266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164270D4-05F2-408C-88B2-B898D6E03CE2}" type="slidenum">
              <a:rPr lang="en-US" altLang="en-US" smtClean="0"/>
              <a:pPr/>
              <a:t>189</a:t>
            </a:fld>
            <a:endParaRPr lang="en-US" altLang="en-US" smtClean="0"/>
          </a:p>
        </p:txBody>
      </p:sp>
    </p:spTree>
    <p:extLst>
      <p:ext uri="{BB962C8B-B14F-4D97-AF65-F5344CB8AC3E}">
        <p14:creationId xmlns:p14="http://schemas.microsoft.com/office/powerpoint/2010/main" val="207946482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191</a:t>
            </a:fld>
            <a:endParaRPr lang="en-US"/>
          </a:p>
        </p:txBody>
      </p:sp>
    </p:spTree>
    <p:extLst>
      <p:ext uri="{BB962C8B-B14F-4D97-AF65-F5344CB8AC3E}">
        <p14:creationId xmlns:p14="http://schemas.microsoft.com/office/powerpoint/2010/main" val="120515176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latin typeface="Arial" panose="020B0604020202020204" pitchFamily="34" charset="0"/>
              <a:cs typeface="Arial" panose="020B0604020202020204" pitchFamily="34" charset="0"/>
            </a:endParaRPr>
          </a:p>
        </p:txBody>
      </p:sp>
      <p:sp>
        <p:nvSpPr>
          <p:cNvPr id="5222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96D01880-FD76-46CF-AC8A-2F71780D1028}" type="slidenum">
              <a:rPr lang="en-US" altLang="en-US" smtClean="0"/>
              <a:pPr/>
              <a:t>194</a:t>
            </a:fld>
            <a:endParaRPr lang="en-US" altLang="en-US" smtClean="0"/>
          </a:p>
        </p:txBody>
      </p:sp>
    </p:spTree>
    <p:extLst>
      <p:ext uri="{BB962C8B-B14F-4D97-AF65-F5344CB8AC3E}">
        <p14:creationId xmlns:p14="http://schemas.microsoft.com/office/powerpoint/2010/main" val="26274318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196</a:t>
            </a:fld>
            <a:endParaRPr lang="en-US"/>
          </a:p>
        </p:txBody>
      </p:sp>
    </p:spTree>
    <p:extLst>
      <p:ext uri="{BB962C8B-B14F-4D97-AF65-F5344CB8AC3E}">
        <p14:creationId xmlns:p14="http://schemas.microsoft.com/office/powerpoint/2010/main" val="343226800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199</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dirty="0" smtClean="0"/>
          </a:p>
        </p:txBody>
      </p:sp>
    </p:spTree>
    <p:extLst>
      <p:ext uri="{BB962C8B-B14F-4D97-AF65-F5344CB8AC3E}">
        <p14:creationId xmlns:p14="http://schemas.microsoft.com/office/powerpoint/2010/main" val="311035874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200</a:t>
            </a:fld>
            <a:endParaRPr lang="en-US"/>
          </a:p>
        </p:txBody>
      </p:sp>
    </p:spTree>
    <p:extLst>
      <p:ext uri="{BB962C8B-B14F-4D97-AF65-F5344CB8AC3E}">
        <p14:creationId xmlns:p14="http://schemas.microsoft.com/office/powerpoint/2010/main" val="877875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Rot="1" noChangeAspect="1" noChangeArrowheads="1" noTextEdit="1"/>
          </p:cNvSpPr>
          <p:nvPr>
            <p:ph type="sldImg"/>
          </p:nvPr>
        </p:nvSpPr>
        <p:spPr>
          <a:ln/>
        </p:spPr>
      </p:sp>
      <p:sp>
        <p:nvSpPr>
          <p:cNvPr id="419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523794494"/>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203</a:t>
            </a:fld>
            <a:endParaRPr lang="en-US"/>
          </a:p>
        </p:txBody>
      </p:sp>
    </p:spTree>
    <p:extLst>
      <p:ext uri="{BB962C8B-B14F-4D97-AF65-F5344CB8AC3E}">
        <p14:creationId xmlns:p14="http://schemas.microsoft.com/office/powerpoint/2010/main" val="67382800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204</a:t>
            </a:fld>
            <a:endParaRPr lang="en-US"/>
          </a:p>
        </p:txBody>
      </p:sp>
    </p:spTree>
    <p:extLst>
      <p:ext uri="{BB962C8B-B14F-4D97-AF65-F5344CB8AC3E}">
        <p14:creationId xmlns:p14="http://schemas.microsoft.com/office/powerpoint/2010/main" val="1695849292"/>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206</a:t>
            </a:fld>
            <a:endParaRPr lang="en-US" dirty="0"/>
          </a:p>
        </p:txBody>
      </p:sp>
    </p:spTree>
    <p:extLst>
      <p:ext uri="{BB962C8B-B14F-4D97-AF65-F5344CB8AC3E}">
        <p14:creationId xmlns:p14="http://schemas.microsoft.com/office/powerpoint/2010/main" val="153588037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208</a:t>
            </a:fld>
            <a:endParaRPr lang="en-US" dirty="0"/>
          </a:p>
        </p:txBody>
      </p:sp>
    </p:spTree>
    <p:extLst>
      <p:ext uri="{BB962C8B-B14F-4D97-AF65-F5344CB8AC3E}">
        <p14:creationId xmlns:p14="http://schemas.microsoft.com/office/powerpoint/2010/main" val="234664906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209</a:t>
            </a:fld>
            <a:endParaRPr lang="en-US" dirty="0"/>
          </a:p>
        </p:txBody>
      </p:sp>
    </p:spTree>
    <p:extLst>
      <p:ext uri="{BB962C8B-B14F-4D97-AF65-F5344CB8AC3E}">
        <p14:creationId xmlns:p14="http://schemas.microsoft.com/office/powerpoint/2010/main" val="254736888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210</a:t>
            </a:fld>
            <a:endParaRPr lang="en-US" dirty="0"/>
          </a:p>
        </p:txBody>
      </p:sp>
    </p:spTree>
    <p:extLst>
      <p:ext uri="{BB962C8B-B14F-4D97-AF65-F5344CB8AC3E}">
        <p14:creationId xmlns:p14="http://schemas.microsoft.com/office/powerpoint/2010/main" val="411933741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211</a:t>
            </a:fld>
            <a:endParaRPr lang="en-US"/>
          </a:p>
        </p:txBody>
      </p:sp>
    </p:spTree>
    <p:extLst>
      <p:ext uri="{BB962C8B-B14F-4D97-AF65-F5344CB8AC3E}">
        <p14:creationId xmlns:p14="http://schemas.microsoft.com/office/powerpoint/2010/main" val="331749146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212</a:t>
            </a:fld>
            <a:endParaRPr lang="en-US" dirty="0"/>
          </a:p>
        </p:txBody>
      </p:sp>
    </p:spTree>
    <p:extLst>
      <p:ext uri="{BB962C8B-B14F-4D97-AF65-F5344CB8AC3E}">
        <p14:creationId xmlns:p14="http://schemas.microsoft.com/office/powerpoint/2010/main" val="307543250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214</a:t>
            </a:fld>
            <a:endParaRPr lang="en-US" dirty="0"/>
          </a:p>
        </p:txBody>
      </p:sp>
    </p:spTree>
    <p:extLst>
      <p:ext uri="{BB962C8B-B14F-4D97-AF65-F5344CB8AC3E}">
        <p14:creationId xmlns:p14="http://schemas.microsoft.com/office/powerpoint/2010/main" val="271334278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216</a:t>
            </a:fld>
            <a:endParaRPr lang="en-US" dirty="0"/>
          </a:p>
        </p:txBody>
      </p:sp>
    </p:spTree>
    <p:extLst>
      <p:ext uri="{BB962C8B-B14F-4D97-AF65-F5344CB8AC3E}">
        <p14:creationId xmlns:p14="http://schemas.microsoft.com/office/powerpoint/2010/main" val="42811429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Plus</a:t>
            </a:r>
            <a:r>
              <a:rPr lang="en-US" baseline="0" dirty="0" smtClean="0"/>
              <a:t> de 8 ménages sur dix, </a:t>
            </a:r>
            <a:r>
              <a:rPr lang="en-US" baseline="0" dirty="0" err="1" smtClean="0"/>
              <a:t>s’approvisionnent</a:t>
            </a:r>
            <a:r>
              <a:rPr lang="en-US" baseline="0" dirty="0" smtClean="0"/>
              <a:t> </a:t>
            </a:r>
            <a:r>
              <a:rPr lang="en-US" baseline="0" dirty="0" err="1" smtClean="0"/>
              <a:t>en</a:t>
            </a:r>
            <a:r>
              <a:rPr lang="en-US" baseline="0" dirty="0" smtClean="0"/>
              <a:t> eau de </a:t>
            </a:r>
            <a:r>
              <a:rPr lang="en-US" baseline="0" dirty="0" err="1" smtClean="0"/>
              <a:t>biosson</a:t>
            </a:r>
            <a:r>
              <a:rPr lang="en-US" baseline="0" dirty="0" smtClean="0"/>
              <a:t> </a:t>
            </a:r>
            <a:r>
              <a:rPr lang="en-US" baseline="0" dirty="0" err="1" smtClean="0"/>
              <a:t>auprès</a:t>
            </a:r>
            <a:r>
              <a:rPr lang="en-US" baseline="0" dirty="0" smtClean="0"/>
              <a:t> </a:t>
            </a:r>
            <a:r>
              <a:rPr lang="en-US" baseline="0" dirty="0" err="1" smtClean="0"/>
              <a:t>d’une</a:t>
            </a:r>
            <a:r>
              <a:rPr lang="en-US" baseline="0" dirty="0" smtClean="0"/>
              <a:t> source </a:t>
            </a:r>
            <a:r>
              <a:rPr lang="en-US" baseline="0" dirty="0" err="1" smtClean="0"/>
              <a:t>améliorée</a:t>
            </a:r>
            <a:r>
              <a:rPr lang="en-US" baseline="0" dirty="0" smtClean="0"/>
              <a:t>. </a:t>
            </a:r>
            <a:r>
              <a:rPr lang="en-US" baseline="0" dirty="0" err="1" smtClean="0"/>
              <a:t>Cette</a:t>
            </a:r>
            <a:r>
              <a:rPr lang="en-US" baseline="0" dirty="0" smtClean="0"/>
              <a:t> proportion </a:t>
            </a:r>
            <a:r>
              <a:rPr lang="en-US" baseline="0" dirty="0" err="1" smtClean="0"/>
              <a:t>est</a:t>
            </a:r>
            <a:r>
              <a:rPr lang="en-US" baseline="0" dirty="0" smtClean="0"/>
              <a:t> plus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a:t>
            </a:r>
            <a:r>
              <a:rPr lang="en-US" baseline="0" dirty="0" err="1" smtClean="0"/>
              <a:t>qu’en</a:t>
            </a:r>
            <a:r>
              <a:rPr lang="en-US" baseline="0" dirty="0" smtClean="0"/>
              <a:t> milieu rural.</a:t>
            </a:r>
          </a:p>
          <a:p>
            <a:endParaRPr lang="en-US" baseline="0" dirty="0" smtClean="0"/>
          </a:p>
          <a:p>
            <a:r>
              <a:rPr lang="en-US" baseline="0" dirty="0" smtClean="0"/>
              <a:t>Les sources </a:t>
            </a:r>
            <a:r>
              <a:rPr lang="en-US" baseline="0" dirty="0" err="1" smtClean="0"/>
              <a:t>améliorées</a:t>
            </a:r>
            <a:r>
              <a:rPr lang="en-US" baseline="0" dirty="0" smtClean="0"/>
              <a:t> </a:t>
            </a:r>
            <a:r>
              <a:rPr lang="en-US" baseline="0" dirty="0" err="1" smtClean="0"/>
              <a:t>comprennent</a:t>
            </a:r>
            <a:r>
              <a:rPr lang="en-US" baseline="0" dirty="0" smtClean="0"/>
              <a:t>: </a:t>
            </a:r>
            <a:r>
              <a:rPr lang="en-US" baseline="0" dirty="0" err="1" smtClean="0"/>
              <a:t>robinet</a:t>
            </a:r>
            <a:r>
              <a:rPr lang="en-US" baseline="0" dirty="0" smtClean="0"/>
              <a:t> </a:t>
            </a:r>
            <a:r>
              <a:rPr lang="en-US" baseline="0" dirty="0" err="1" smtClean="0"/>
              <a:t>dans</a:t>
            </a:r>
            <a:r>
              <a:rPr lang="en-US" baseline="0" dirty="0" smtClean="0"/>
              <a:t> le </a:t>
            </a:r>
            <a:r>
              <a:rPr lang="en-US" baseline="0" dirty="0" err="1" smtClean="0"/>
              <a:t>logement</a:t>
            </a:r>
            <a:r>
              <a:rPr lang="en-US" baseline="0" dirty="0" smtClean="0"/>
              <a:t>/concession, </a:t>
            </a:r>
            <a:r>
              <a:rPr lang="en-US" baseline="0" dirty="0" err="1" smtClean="0"/>
              <a:t>robinet</a:t>
            </a:r>
            <a:r>
              <a:rPr lang="en-US" baseline="0" dirty="0" smtClean="0"/>
              <a:t> public/</a:t>
            </a:r>
            <a:r>
              <a:rPr lang="en-US" baseline="0" dirty="0" err="1" smtClean="0"/>
              <a:t>fontaine</a:t>
            </a:r>
            <a:r>
              <a:rPr lang="en-US" baseline="0" dirty="0" smtClean="0"/>
              <a:t>, </a:t>
            </a:r>
            <a:r>
              <a:rPr lang="en-US" baseline="0" dirty="0" err="1" smtClean="0"/>
              <a:t>robinet</a:t>
            </a:r>
            <a:r>
              <a:rPr lang="en-US" baseline="0" dirty="0" smtClean="0"/>
              <a:t> chez les </a:t>
            </a:r>
            <a:r>
              <a:rPr lang="en-US" baseline="0" dirty="0" err="1" smtClean="0"/>
              <a:t>voisins</a:t>
            </a:r>
            <a:r>
              <a:rPr lang="en-US" baseline="0" dirty="0" smtClean="0"/>
              <a:t>, </a:t>
            </a:r>
            <a:r>
              <a:rPr lang="en-US" baseline="0" dirty="0" err="1" smtClean="0"/>
              <a:t>puits</a:t>
            </a:r>
            <a:r>
              <a:rPr lang="en-US" baseline="0" dirty="0" smtClean="0"/>
              <a:t> à </a:t>
            </a:r>
            <a:r>
              <a:rPr lang="en-US" baseline="0" dirty="0" err="1" smtClean="0"/>
              <a:t>pompe</a:t>
            </a:r>
            <a:r>
              <a:rPr lang="en-US" baseline="0" dirty="0" smtClean="0"/>
              <a:t>/forage, </a:t>
            </a:r>
            <a:r>
              <a:rPr lang="en-US" baseline="0" dirty="0" err="1" smtClean="0"/>
              <a:t>puits</a:t>
            </a:r>
            <a:r>
              <a:rPr lang="en-US" baseline="0" dirty="0" smtClean="0"/>
              <a:t> </a:t>
            </a:r>
            <a:r>
              <a:rPr lang="en-US" baseline="0" dirty="0" err="1" smtClean="0"/>
              <a:t>creusé</a:t>
            </a:r>
            <a:r>
              <a:rPr lang="en-US" baseline="0" dirty="0" smtClean="0"/>
              <a:t> protégé, source </a:t>
            </a:r>
            <a:r>
              <a:rPr lang="en-US" baseline="0" dirty="0" err="1" smtClean="0"/>
              <a:t>d’eau</a:t>
            </a:r>
            <a:r>
              <a:rPr lang="en-US" baseline="0" dirty="0" smtClean="0"/>
              <a:t> protégée, eau de </a:t>
            </a:r>
            <a:r>
              <a:rPr lang="en-US" baseline="0" dirty="0" err="1" smtClean="0"/>
              <a:t>pluie</a:t>
            </a:r>
            <a:r>
              <a:rPr lang="en-US" baseline="0" dirty="0" smtClean="0"/>
              <a:t>, et eau </a:t>
            </a:r>
            <a:r>
              <a:rPr lang="en-US" baseline="0" dirty="0" err="1" smtClean="0"/>
              <a:t>en</a:t>
            </a:r>
            <a:r>
              <a:rPr lang="en-US" baseline="0" dirty="0" smtClean="0"/>
              <a:t> </a:t>
            </a:r>
            <a:r>
              <a:rPr lang="en-US" baseline="0" dirty="0" err="1" smtClean="0"/>
              <a:t>bouteille</a:t>
            </a:r>
            <a:r>
              <a:rPr lang="en-US" baseline="0" dirty="0" smtClean="0"/>
              <a:t>.</a:t>
            </a:r>
            <a:endParaRPr lang="en-US" dirty="0" smtClean="0"/>
          </a:p>
        </p:txBody>
      </p:sp>
    </p:spTree>
    <p:extLst>
      <p:ext uri="{BB962C8B-B14F-4D97-AF65-F5344CB8AC3E}">
        <p14:creationId xmlns:p14="http://schemas.microsoft.com/office/powerpoint/2010/main" val="386113368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217</a:t>
            </a:fld>
            <a:endParaRPr lang="en-US" dirty="0"/>
          </a:p>
        </p:txBody>
      </p:sp>
    </p:spTree>
    <p:extLst>
      <p:ext uri="{BB962C8B-B14F-4D97-AF65-F5344CB8AC3E}">
        <p14:creationId xmlns:p14="http://schemas.microsoft.com/office/powerpoint/2010/main" val="306547310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218</a:t>
            </a:fld>
            <a:endParaRPr lang="en-US" dirty="0"/>
          </a:p>
        </p:txBody>
      </p:sp>
    </p:spTree>
    <p:extLst>
      <p:ext uri="{BB962C8B-B14F-4D97-AF65-F5344CB8AC3E}">
        <p14:creationId xmlns:p14="http://schemas.microsoft.com/office/powerpoint/2010/main" val="27845038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Rot="1" noChangeAspect="1" noChangeArrowheads="1" noTextEdit="1"/>
          </p:cNvSpPr>
          <p:nvPr>
            <p:ph type="sldImg"/>
          </p:nvPr>
        </p:nvSpPr>
        <p:spPr>
          <a:ln/>
        </p:spPr>
      </p:sp>
      <p:sp>
        <p:nvSpPr>
          <p:cNvPr id="471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49 % des ménages au Sénégal</a:t>
            </a:r>
            <a:r>
              <a:rPr lang="en-US" baseline="0" dirty="0" smtClean="0"/>
              <a:t> </a:t>
            </a:r>
            <a:r>
              <a:rPr lang="en-US" baseline="0" dirty="0" err="1" smtClean="0"/>
              <a:t>utilisent</a:t>
            </a:r>
            <a:r>
              <a:rPr lang="en-US" baseline="0" dirty="0" smtClean="0"/>
              <a:t> des toilettes </a:t>
            </a:r>
            <a:r>
              <a:rPr lang="en-US" baseline="0" dirty="0" err="1" smtClean="0"/>
              <a:t>améliorées</a:t>
            </a:r>
            <a:r>
              <a:rPr lang="en-US" baseline="0" dirty="0" smtClean="0"/>
              <a:t>, non </a:t>
            </a:r>
            <a:r>
              <a:rPr lang="en-US" baseline="0" dirty="0" err="1" smtClean="0"/>
              <a:t>partagées</a:t>
            </a:r>
            <a:r>
              <a:rPr lang="en-US" baseline="0" dirty="0" smtClean="0"/>
              <a:t>, 23 % </a:t>
            </a:r>
            <a:r>
              <a:rPr lang="en-US" baseline="0" dirty="0" err="1" smtClean="0"/>
              <a:t>utilisent</a:t>
            </a:r>
            <a:r>
              <a:rPr lang="en-US" baseline="0" dirty="0" smtClean="0"/>
              <a:t> des toilettes </a:t>
            </a:r>
            <a:r>
              <a:rPr lang="en-US" baseline="0" dirty="0" err="1" smtClean="0"/>
              <a:t>partagées</a:t>
            </a:r>
            <a:r>
              <a:rPr lang="en-US" baseline="0" dirty="0" smtClean="0"/>
              <a:t>, et 14 % </a:t>
            </a:r>
            <a:r>
              <a:rPr lang="en-US" baseline="0" dirty="0" err="1" smtClean="0"/>
              <a:t>utilisent</a:t>
            </a:r>
            <a:r>
              <a:rPr lang="en-US" baseline="0" dirty="0" smtClean="0"/>
              <a:t> des toilettes non </a:t>
            </a:r>
            <a:r>
              <a:rPr lang="en-US" baseline="0" dirty="0" err="1" smtClean="0"/>
              <a:t>améliorées</a:t>
            </a:r>
            <a:r>
              <a:rPr lang="en-US" baseline="0" dirty="0" smtClean="0"/>
              <a:t>, et 13 % de ménages qui </a:t>
            </a:r>
            <a:r>
              <a:rPr lang="en-US" baseline="0" dirty="0" err="1" smtClean="0"/>
              <a:t>n’ont</a:t>
            </a:r>
            <a:r>
              <a:rPr lang="en-US" baseline="0" dirty="0" smtClean="0"/>
              <a:t> pas </a:t>
            </a:r>
            <a:r>
              <a:rPr lang="en-US" baseline="0" dirty="0" err="1" smtClean="0"/>
              <a:t>une</a:t>
            </a:r>
            <a:r>
              <a:rPr lang="en-US" baseline="0" dirty="0" smtClean="0"/>
              <a:t> toilette.</a:t>
            </a:r>
          </a:p>
          <a:p>
            <a:endParaRPr lang="en-US" baseline="0" dirty="0" smtClean="0"/>
          </a:p>
          <a:p>
            <a:r>
              <a:rPr lang="en-US" baseline="0" dirty="0" smtClean="0"/>
              <a:t>Les toilettes </a:t>
            </a:r>
            <a:r>
              <a:rPr lang="en-US" baseline="0" dirty="0" err="1" smtClean="0"/>
              <a:t>améliorées</a:t>
            </a:r>
            <a:r>
              <a:rPr lang="en-US" baseline="0" dirty="0" smtClean="0"/>
              <a:t> </a:t>
            </a:r>
            <a:r>
              <a:rPr lang="en-US" baseline="0" dirty="0" err="1" smtClean="0"/>
              <a:t>comprennent</a:t>
            </a:r>
            <a:r>
              <a:rPr lang="en-US" baseline="0" dirty="0" smtClean="0"/>
              <a:t> chasse </a:t>
            </a:r>
            <a:r>
              <a:rPr lang="en-US" baseline="0" dirty="0" err="1" smtClean="0"/>
              <a:t>d’eau</a:t>
            </a:r>
            <a:r>
              <a:rPr lang="en-US" baseline="0" dirty="0" smtClean="0"/>
              <a:t>/chasse </a:t>
            </a:r>
            <a:r>
              <a:rPr lang="en-US" baseline="0" dirty="0" err="1" smtClean="0"/>
              <a:t>manuelle</a:t>
            </a:r>
            <a:r>
              <a:rPr lang="en-US" baseline="0" dirty="0" smtClean="0"/>
              <a:t> </a:t>
            </a:r>
            <a:r>
              <a:rPr lang="en-US" baseline="0" dirty="0" err="1" smtClean="0"/>
              <a:t>connectée</a:t>
            </a:r>
            <a:r>
              <a:rPr lang="en-US" baseline="0" dirty="0" smtClean="0"/>
              <a:t> à un </a:t>
            </a:r>
            <a:r>
              <a:rPr lang="en-US" baseline="0" dirty="0" err="1" smtClean="0"/>
              <a:t>systeme</a:t>
            </a:r>
            <a:r>
              <a:rPr lang="en-US" baseline="0" dirty="0" smtClean="0"/>
              <a:t> </a:t>
            </a:r>
            <a:r>
              <a:rPr lang="en-US" baseline="0" dirty="0" err="1" smtClean="0"/>
              <a:t>d’égout</a:t>
            </a:r>
            <a:r>
              <a:rPr lang="en-US" baseline="0" dirty="0" smtClean="0"/>
              <a:t> </a:t>
            </a:r>
            <a:r>
              <a:rPr lang="en-US" baseline="0" dirty="0" err="1" smtClean="0"/>
              <a:t>ou</a:t>
            </a:r>
            <a:r>
              <a:rPr lang="en-US" baseline="0" dirty="0" smtClean="0"/>
              <a:t> </a:t>
            </a:r>
            <a:r>
              <a:rPr lang="en-US" baseline="0" dirty="0" err="1" smtClean="0"/>
              <a:t>reliée</a:t>
            </a:r>
            <a:r>
              <a:rPr lang="en-US" baseline="0" dirty="0" smtClean="0"/>
              <a:t> à </a:t>
            </a:r>
            <a:r>
              <a:rPr lang="en-US" baseline="0" dirty="0" err="1" smtClean="0"/>
              <a:t>une</a:t>
            </a:r>
            <a:r>
              <a:rPr lang="en-US" baseline="0" dirty="0" smtClean="0"/>
              <a:t> fosse </a:t>
            </a:r>
            <a:r>
              <a:rPr lang="en-US" baseline="0" dirty="0" err="1" smtClean="0"/>
              <a:t>septique</a:t>
            </a:r>
            <a:r>
              <a:rPr lang="en-US" baseline="0" dirty="0" smtClean="0"/>
              <a:t>, fosse </a:t>
            </a:r>
            <a:r>
              <a:rPr lang="en-US" baseline="0" dirty="0" err="1" smtClean="0"/>
              <a:t>d’aisances</a:t>
            </a:r>
            <a:r>
              <a:rPr lang="en-US" baseline="0" dirty="0" smtClean="0"/>
              <a:t> </a:t>
            </a:r>
            <a:r>
              <a:rPr lang="en-US" baseline="0" dirty="0" err="1" smtClean="0"/>
              <a:t>améliorée</a:t>
            </a:r>
            <a:r>
              <a:rPr lang="en-US" baseline="0" dirty="0" smtClean="0"/>
              <a:t> </a:t>
            </a:r>
            <a:r>
              <a:rPr lang="en-US" baseline="0" dirty="0" err="1" smtClean="0"/>
              <a:t>autoaérée</a:t>
            </a:r>
            <a:r>
              <a:rPr lang="en-US" baseline="0" dirty="0" smtClean="0"/>
              <a:t>, fosses </a:t>
            </a:r>
            <a:r>
              <a:rPr lang="en-US" baseline="0" dirty="0" err="1" smtClean="0"/>
              <a:t>d’aisances</a:t>
            </a:r>
            <a:r>
              <a:rPr lang="en-US" baseline="0" dirty="0" smtClean="0"/>
              <a:t> avec </a:t>
            </a:r>
            <a:r>
              <a:rPr lang="en-US" baseline="0" dirty="0" err="1" smtClean="0"/>
              <a:t>dalle</a:t>
            </a:r>
            <a:r>
              <a:rPr lang="en-US" baseline="0" dirty="0" smtClean="0"/>
              <a:t>, latrines à chasse </a:t>
            </a:r>
            <a:r>
              <a:rPr lang="en-US" baseline="0" dirty="0" err="1" smtClean="0"/>
              <a:t>manuelle</a:t>
            </a:r>
            <a:r>
              <a:rPr lang="en-US" baseline="0" dirty="0" smtClean="0"/>
              <a:t>. </a:t>
            </a:r>
            <a:endParaRPr lang="en-US" dirty="0" smtClean="0"/>
          </a:p>
        </p:txBody>
      </p:sp>
    </p:spTree>
    <p:extLst>
      <p:ext uri="{BB962C8B-B14F-4D97-AF65-F5344CB8AC3E}">
        <p14:creationId xmlns:p14="http://schemas.microsoft.com/office/powerpoint/2010/main" val="27549266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Rot="1" noChangeAspect="1" noChangeArrowheads="1" noTextEdit="1"/>
          </p:cNvSpPr>
          <p:nvPr>
            <p:ph type="sldImg"/>
          </p:nvPr>
        </p:nvSpPr>
        <p:spPr>
          <a:ln/>
        </p:spPr>
      </p:sp>
      <p:sp>
        <p:nvSpPr>
          <p:cNvPr id="481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Presque</a:t>
            </a:r>
            <a:r>
              <a:rPr lang="en-US" baseline="0" dirty="0" smtClean="0"/>
              <a:t> </a:t>
            </a:r>
            <a:r>
              <a:rPr lang="en-US" dirty="0" err="1" smtClean="0"/>
              <a:t>eux</a:t>
            </a:r>
            <a:r>
              <a:rPr lang="en-US" dirty="0" smtClean="0"/>
              <a:t> tiers des ménages </a:t>
            </a:r>
            <a:r>
              <a:rPr lang="en-US" dirty="0" err="1" smtClean="0"/>
              <a:t>disposent</a:t>
            </a:r>
            <a:r>
              <a:rPr lang="en-US" dirty="0" smtClean="0"/>
              <a:t> </a:t>
            </a:r>
            <a:r>
              <a:rPr lang="en-US" dirty="0" err="1" smtClean="0"/>
              <a:t>d’électricité</a:t>
            </a:r>
            <a:r>
              <a:rPr lang="en-US" dirty="0" smtClean="0"/>
              <a:t>.</a:t>
            </a:r>
            <a:r>
              <a:rPr lang="en-US" baseline="0" dirty="0" smtClean="0"/>
              <a:t> </a:t>
            </a:r>
            <a:r>
              <a:rPr lang="en-US" baseline="0" dirty="0" err="1" smtClean="0"/>
              <a:t>Cette</a:t>
            </a:r>
            <a:r>
              <a:rPr lang="en-US" baseline="0" dirty="0" smtClean="0"/>
              <a:t> proportion </a:t>
            </a:r>
            <a:r>
              <a:rPr lang="en-US" baseline="0" dirty="0" err="1" smtClean="0"/>
              <a:t>est</a:t>
            </a:r>
            <a:r>
              <a:rPr lang="en-US" baseline="0" dirty="0" smtClean="0"/>
              <a:t> beaucoup plus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(90 %) </a:t>
            </a:r>
            <a:r>
              <a:rPr lang="en-US" baseline="0" dirty="0" err="1" smtClean="0"/>
              <a:t>qu’en</a:t>
            </a:r>
            <a:r>
              <a:rPr lang="en-US" baseline="0" dirty="0" smtClean="0"/>
              <a:t> milieu rural </a:t>
            </a:r>
            <a:r>
              <a:rPr lang="en-US" baseline="0" smtClean="0"/>
              <a:t>(35 </a:t>
            </a:r>
            <a:r>
              <a:rPr lang="en-US" baseline="0" dirty="0" smtClean="0"/>
              <a:t>%).</a:t>
            </a:r>
            <a:endParaRPr lang="en-US" dirty="0" smtClean="0"/>
          </a:p>
        </p:txBody>
      </p:sp>
    </p:spTree>
    <p:extLst>
      <p:ext uri="{BB962C8B-B14F-4D97-AF65-F5344CB8AC3E}">
        <p14:creationId xmlns:p14="http://schemas.microsoft.com/office/powerpoint/2010/main" val="133201112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8528729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1B4C59D2-1D0B-4F5E-9A36-E123D6BD9126}" type="slidenum">
              <a:rPr lang="en-US" smtClean="0"/>
              <a:pPr>
                <a:defRPr/>
              </a:pPr>
              <a:t>5</a:t>
            </a:fld>
            <a:endParaRPr lang="en-US"/>
          </a:p>
        </p:txBody>
      </p:sp>
    </p:spTree>
    <p:extLst>
      <p:ext uri="{BB962C8B-B14F-4D97-AF65-F5344CB8AC3E}">
        <p14:creationId xmlns:p14="http://schemas.microsoft.com/office/powerpoint/2010/main" val="750351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19958038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04415661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32</a:t>
            </a:fld>
            <a:endParaRPr lang="en-US"/>
          </a:p>
        </p:txBody>
      </p:sp>
    </p:spTree>
    <p:extLst>
      <p:ext uri="{BB962C8B-B14F-4D97-AF65-F5344CB8AC3E}">
        <p14:creationId xmlns:p14="http://schemas.microsoft.com/office/powerpoint/2010/main" val="16456732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33</a:t>
            </a:fld>
            <a:endParaRPr lang="en-US"/>
          </a:p>
        </p:txBody>
      </p:sp>
    </p:spTree>
    <p:extLst>
      <p:ext uri="{BB962C8B-B14F-4D97-AF65-F5344CB8AC3E}">
        <p14:creationId xmlns:p14="http://schemas.microsoft.com/office/powerpoint/2010/main" val="32056902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34</a:t>
            </a:fld>
            <a:endParaRPr lang="en-US"/>
          </a:p>
        </p:txBody>
      </p:sp>
    </p:spTree>
    <p:extLst>
      <p:ext uri="{BB962C8B-B14F-4D97-AF65-F5344CB8AC3E}">
        <p14:creationId xmlns:p14="http://schemas.microsoft.com/office/powerpoint/2010/main" val="300835056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Presque </a:t>
            </a:r>
            <a:r>
              <a:rPr lang="en-US" baseline="0" dirty="0" smtClean="0"/>
              <a:t>la </a:t>
            </a:r>
            <a:r>
              <a:rPr lang="en-US" baseline="0" dirty="0" err="1" smtClean="0"/>
              <a:t>moitié</a:t>
            </a:r>
            <a:r>
              <a:rPr lang="en-US" baseline="0" dirty="0" smtClean="0"/>
              <a:t> de femmes et 36 % </a:t>
            </a:r>
            <a:r>
              <a:rPr lang="en-US" baseline="0" dirty="0" err="1" smtClean="0"/>
              <a:t>d’hommes</a:t>
            </a:r>
            <a:r>
              <a:rPr lang="en-US" baseline="0" dirty="0" smtClean="0"/>
              <a:t> de 15-49 </a:t>
            </a:r>
            <a:r>
              <a:rPr lang="en-US" baseline="0" dirty="0" err="1" smtClean="0"/>
              <a:t>ans</a:t>
            </a:r>
            <a:r>
              <a:rPr lang="en-US" baseline="0" dirty="0" smtClean="0"/>
              <a:t> </a:t>
            </a:r>
            <a:r>
              <a:rPr lang="en-US" baseline="0" dirty="0" err="1" smtClean="0"/>
              <a:t>n’ont</a:t>
            </a:r>
            <a:r>
              <a:rPr lang="en-US" baseline="0" dirty="0" smtClean="0"/>
              <a:t> </a:t>
            </a:r>
            <a:r>
              <a:rPr lang="en-US" baseline="0" dirty="0" err="1" smtClean="0"/>
              <a:t>aucun</a:t>
            </a:r>
            <a:r>
              <a:rPr lang="en-US" baseline="0" dirty="0" smtClean="0"/>
              <a:t> </a:t>
            </a:r>
            <a:r>
              <a:rPr lang="en-US" baseline="0" dirty="0" err="1" smtClean="0"/>
              <a:t>niveau</a:t>
            </a:r>
            <a:r>
              <a:rPr lang="en-US" baseline="0" dirty="0" smtClean="0"/>
              <a:t> </a:t>
            </a:r>
            <a:r>
              <a:rPr lang="en-US" baseline="0" dirty="0" err="1" smtClean="0"/>
              <a:t>d’instruction</a:t>
            </a:r>
            <a:r>
              <a:rPr lang="en-US" baseline="0" dirty="0" smtClean="0"/>
              <a:t>. Par </a:t>
            </a:r>
            <a:r>
              <a:rPr lang="en-US" baseline="0" dirty="0" err="1" smtClean="0"/>
              <a:t>contre</a:t>
            </a:r>
            <a:r>
              <a:rPr lang="en-US" baseline="0" dirty="0" smtClean="0"/>
              <a:t>, 31 % de femmes et 41 % </a:t>
            </a:r>
            <a:r>
              <a:rPr lang="en-US" baseline="0" dirty="0" err="1" smtClean="0"/>
              <a:t>d’hommes</a:t>
            </a:r>
            <a:r>
              <a:rPr lang="en-US" baseline="0" dirty="0" smtClean="0"/>
              <a:t> </a:t>
            </a:r>
            <a:r>
              <a:rPr lang="en-US" baseline="0" dirty="0" err="1" smtClean="0"/>
              <a:t>ont</a:t>
            </a:r>
            <a:r>
              <a:rPr lang="en-US" baseline="0" dirty="0" smtClean="0"/>
              <a:t> un </a:t>
            </a:r>
            <a:r>
              <a:rPr lang="en-US" baseline="0" dirty="0" err="1" smtClean="0"/>
              <a:t>niveau</a:t>
            </a:r>
            <a:r>
              <a:rPr lang="en-US" baseline="0" dirty="0" smtClean="0"/>
              <a:t> </a:t>
            </a:r>
            <a:r>
              <a:rPr lang="en-US" baseline="0" dirty="0" err="1" smtClean="0"/>
              <a:t>moyen</a:t>
            </a:r>
            <a:r>
              <a:rPr lang="en-US" baseline="0" dirty="0" smtClean="0"/>
              <a:t>/</a:t>
            </a:r>
            <a:r>
              <a:rPr lang="en-US" baseline="0" dirty="0" err="1" smtClean="0"/>
              <a:t>secondaire</a:t>
            </a:r>
            <a:r>
              <a:rPr lang="en-US" baseline="0" dirty="0" smtClean="0"/>
              <a:t> </a:t>
            </a:r>
            <a:r>
              <a:rPr lang="en-US" baseline="0" dirty="0" err="1" smtClean="0"/>
              <a:t>ou</a:t>
            </a:r>
            <a:r>
              <a:rPr lang="en-US" baseline="0" dirty="0" smtClean="0"/>
              <a:t> plus.</a:t>
            </a:r>
            <a:endParaRPr lang="en-US" dirty="0" smtClean="0"/>
          </a:p>
        </p:txBody>
      </p:sp>
    </p:spTree>
    <p:extLst>
      <p:ext uri="{BB962C8B-B14F-4D97-AF65-F5344CB8AC3E}">
        <p14:creationId xmlns:p14="http://schemas.microsoft.com/office/powerpoint/2010/main" val="157754432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Rot="1" noChangeAspect="1" noChangeArrowheads="1" noTextEdit="1"/>
          </p:cNvSpPr>
          <p:nvPr>
            <p:ph type="sldImg"/>
          </p:nvPr>
        </p:nvSpPr>
        <p:spPr>
          <a:ln/>
        </p:spPr>
      </p:sp>
      <p:sp>
        <p:nvSpPr>
          <p:cNvPr id="552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47</a:t>
            </a:r>
            <a:r>
              <a:rPr lang="en-US" baseline="0" dirty="0" smtClean="0"/>
              <a:t> %</a:t>
            </a:r>
            <a:r>
              <a:rPr lang="en-US" dirty="0" smtClean="0"/>
              <a:t> femmes de 15-49 </a:t>
            </a:r>
            <a:r>
              <a:rPr lang="en-US" dirty="0" err="1" smtClean="0"/>
              <a:t>ans</a:t>
            </a:r>
            <a:r>
              <a:rPr lang="en-US" dirty="0" smtClean="0"/>
              <a:t> et 60 % des hommes de 15-49 </a:t>
            </a:r>
            <a:r>
              <a:rPr lang="en-US" dirty="0" err="1" smtClean="0"/>
              <a:t>ans</a:t>
            </a:r>
            <a:r>
              <a:rPr lang="en-US" dirty="0" smtClean="0"/>
              <a:t> </a:t>
            </a:r>
            <a:r>
              <a:rPr lang="en-US" dirty="0" err="1" smtClean="0"/>
              <a:t>sont</a:t>
            </a:r>
            <a:r>
              <a:rPr lang="en-US" dirty="0" smtClean="0"/>
              <a:t> </a:t>
            </a:r>
            <a:r>
              <a:rPr lang="en-US" dirty="0" err="1" smtClean="0"/>
              <a:t>alphabétisés</a:t>
            </a:r>
            <a:r>
              <a:rPr lang="en-US" dirty="0" smtClean="0"/>
              <a:t>. </a:t>
            </a:r>
            <a:r>
              <a:rPr lang="en-US" dirty="0" err="1" smtClean="0"/>
              <a:t>Cette</a:t>
            </a:r>
            <a:r>
              <a:rPr lang="en-US" dirty="0" smtClean="0"/>
              <a:t> proportion </a:t>
            </a:r>
            <a:r>
              <a:rPr lang="en-US" dirty="0" err="1" smtClean="0"/>
              <a:t>est</a:t>
            </a:r>
            <a:r>
              <a:rPr lang="en-US" dirty="0" smtClean="0"/>
              <a:t> plus</a:t>
            </a:r>
            <a:r>
              <a:rPr lang="en-US" baseline="0" dirty="0" smtClean="0"/>
              <a:t> </a:t>
            </a:r>
            <a:r>
              <a:rPr lang="en-US" baseline="0" dirty="0" err="1" smtClean="0"/>
              <a:t>élevée</a:t>
            </a:r>
            <a:r>
              <a:rPr lang="en-US" baseline="0" dirty="0" smtClean="0"/>
              <a:t> </a:t>
            </a:r>
            <a:r>
              <a:rPr lang="en-US" baseline="0" dirty="0" err="1" smtClean="0"/>
              <a:t>en</a:t>
            </a:r>
            <a:r>
              <a:rPr lang="en-US" baseline="0" dirty="0" smtClean="0"/>
              <a:t> milieu </a:t>
            </a:r>
            <a:r>
              <a:rPr lang="en-US" baseline="0" dirty="0" err="1" smtClean="0"/>
              <a:t>urbain</a:t>
            </a:r>
            <a:r>
              <a:rPr lang="en-US" baseline="0" dirty="0" smtClean="0"/>
              <a:t> </a:t>
            </a:r>
            <a:r>
              <a:rPr lang="en-US" baseline="0" dirty="0" err="1" smtClean="0"/>
              <a:t>qu’en</a:t>
            </a:r>
            <a:r>
              <a:rPr lang="en-US" baseline="0" dirty="0" smtClean="0"/>
              <a:t> milieu rural.</a:t>
            </a:r>
            <a:endParaRPr lang="en-US" dirty="0" smtClean="0"/>
          </a:p>
        </p:txBody>
      </p:sp>
    </p:spTree>
    <p:extLst>
      <p:ext uri="{BB962C8B-B14F-4D97-AF65-F5344CB8AC3E}">
        <p14:creationId xmlns:p14="http://schemas.microsoft.com/office/powerpoint/2010/main" val="10798580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4746014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39</a:t>
            </a:fld>
            <a:endParaRPr lang="en-US"/>
          </a:p>
        </p:txBody>
      </p:sp>
    </p:spTree>
    <p:extLst>
      <p:ext uri="{BB962C8B-B14F-4D97-AF65-F5344CB8AC3E}">
        <p14:creationId xmlns:p14="http://schemas.microsoft.com/office/powerpoint/2010/main" val="15920667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baseline="0" dirty="0" smtClean="0"/>
              <a:t> des services de base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élevée</a:t>
            </a:r>
            <a:r>
              <a:rPr lang="en-US" baseline="0" dirty="0" smtClean="0"/>
              <a:t> au Sénégal. 3 structures sur 4 </a:t>
            </a:r>
            <a:r>
              <a:rPr lang="en-US" baseline="0" dirty="0" err="1" smtClean="0"/>
              <a:t>offrent</a:t>
            </a:r>
            <a:r>
              <a:rPr lang="en-US" baseline="0" dirty="0" smtClean="0"/>
              <a:t> </a:t>
            </a:r>
            <a:r>
              <a:rPr lang="en-US" baseline="0" dirty="0" err="1" smtClean="0"/>
              <a:t>tous</a:t>
            </a:r>
            <a:r>
              <a:rPr lang="en-US" baseline="0" dirty="0" smtClean="0"/>
              <a:t> les services de base: </a:t>
            </a:r>
            <a:r>
              <a:rPr lang="en-US" baseline="0" dirty="0" err="1" smtClean="0"/>
              <a:t>soins</a:t>
            </a:r>
            <a:r>
              <a:rPr lang="en-US" baseline="0" dirty="0" smtClean="0"/>
              <a:t> </a:t>
            </a:r>
            <a:r>
              <a:rPr lang="en-US" baseline="0" dirty="0" err="1" smtClean="0"/>
              <a:t>curatifs</a:t>
            </a:r>
            <a:r>
              <a:rPr lang="en-US" baseline="0" dirty="0" smtClean="0"/>
              <a:t> </a:t>
            </a:r>
            <a:r>
              <a:rPr lang="en-US" baseline="0" dirty="0" err="1" smtClean="0"/>
              <a:t>infantiles</a:t>
            </a:r>
            <a:r>
              <a:rPr lang="en-US" baseline="0" dirty="0" smtClean="0"/>
              <a:t>, </a:t>
            </a:r>
            <a:r>
              <a:rPr lang="en-US" baseline="0" dirty="0" err="1" smtClean="0"/>
              <a:t>suivi</a:t>
            </a:r>
            <a:r>
              <a:rPr lang="en-US" baseline="0" dirty="0" smtClean="0"/>
              <a:t> de la </a:t>
            </a:r>
            <a:r>
              <a:rPr lang="en-US" baseline="0" dirty="0" err="1" smtClean="0"/>
              <a:t>croissance</a:t>
            </a:r>
            <a:r>
              <a:rPr lang="en-US" baseline="0" dirty="0" smtClean="0"/>
              <a:t>, vaccination infantile, </a:t>
            </a:r>
            <a:r>
              <a:rPr lang="en-US" baseline="0" dirty="0" err="1" smtClean="0"/>
              <a:t>n’importe</a:t>
            </a:r>
            <a:r>
              <a:rPr lang="en-US" baseline="0" dirty="0" smtClean="0"/>
              <a:t> quelle méthode moderne de </a:t>
            </a:r>
            <a:r>
              <a:rPr lang="en-US" baseline="0" dirty="0" err="1" smtClean="0"/>
              <a:t>planification</a:t>
            </a:r>
            <a:r>
              <a:rPr lang="en-US" baseline="0" dirty="0" smtClean="0"/>
              <a:t> </a:t>
            </a:r>
            <a:r>
              <a:rPr lang="en-US" baseline="0" dirty="0" err="1" smtClean="0"/>
              <a:t>familiale</a:t>
            </a:r>
            <a:r>
              <a:rPr lang="en-US" baseline="0" dirty="0" smtClean="0"/>
              <a:t>, consultation </a:t>
            </a:r>
            <a:r>
              <a:rPr lang="en-US" baseline="0" dirty="0" err="1" smtClean="0"/>
              <a:t>prénatale</a:t>
            </a:r>
            <a:r>
              <a:rPr lang="en-US" baseline="0" dirty="0" smtClean="0"/>
              <a:t>, et services des IST.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40</a:t>
            </a:fld>
            <a:endParaRPr lang="en-US"/>
          </a:p>
        </p:txBody>
      </p:sp>
    </p:spTree>
    <p:extLst>
      <p:ext uri="{BB962C8B-B14F-4D97-AF65-F5344CB8AC3E}">
        <p14:creationId xmlns:p14="http://schemas.microsoft.com/office/powerpoint/2010/main" val="33479577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259977899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baseline="0" dirty="0" smtClean="0"/>
              <a:t> de </a:t>
            </a:r>
            <a:r>
              <a:rPr lang="en-US" baseline="0" dirty="0" err="1" smtClean="0"/>
              <a:t>tous</a:t>
            </a:r>
            <a:r>
              <a:rPr lang="en-US" baseline="0" dirty="0" smtClean="0"/>
              <a:t> les services de base </a:t>
            </a:r>
            <a:r>
              <a:rPr lang="en-US" baseline="0" dirty="0" err="1" smtClean="0"/>
              <a:t>est</a:t>
            </a:r>
            <a:r>
              <a:rPr lang="en-US" baseline="0" dirty="0" smtClean="0"/>
              <a:t> beaucoup plus </a:t>
            </a:r>
            <a:r>
              <a:rPr lang="en-US" baseline="0" dirty="0" err="1" smtClean="0"/>
              <a:t>élevée</a:t>
            </a:r>
            <a:r>
              <a:rPr lang="en-US" baseline="0" dirty="0" smtClean="0"/>
              <a:t> </a:t>
            </a:r>
            <a:r>
              <a:rPr lang="en-US" baseline="0" dirty="0" err="1" smtClean="0"/>
              <a:t>dans</a:t>
            </a:r>
            <a:r>
              <a:rPr lang="en-US" baseline="0" dirty="0" smtClean="0"/>
              <a:t> les </a:t>
            </a:r>
            <a:r>
              <a:rPr lang="en-US" baseline="0" dirty="0" err="1" smtClean="0"/>
              <a:t>postes</a:t>
            </a:r>
            <a:r>
              <a:rPr lang="en-US" baseline="0" dirty="0" smtClean="0"/>
              <a:t> de santé que </a:t>
            </a:r>
            <a:r>
              <a:rPr lang="en-US" baseline="0" dirty="0" err="1" smtClean="0"/>
              <a:t>dans</a:t>
            </a:r>
            <a:r>
              <a:rPr lang="en-US" baseline="0" dirty="0" smtClean="0"/>
              <a:t> les </a:t>
            </a:r>
            <a:r>
              <a:rPr lang="en-US" baseline="0" dirty="0" err="1" smtClean="0"/>
              <a:t>hôpitaux</a:t>
            </a:r>
            <a:r>
              <a:rPr lang="en-US" baseline="0" dirty="0" smtClean="0"/>
              <a:t>. La </a:t>
            </a:r>
            <a:r>
              <a:rPr lang="en-US" baseline="0" dirty="0" err="1" smtClean="0"/>
              <a:t>disponibilité</a:t>
            </a:r>
            <a:r>
              <a:rPr lang="en-US" baseline="0" dirty="0" smtClean="0"/>
              <a:t> de </a:t>
            </a:r>
            <a:r>
              <a:rPr lang="en-US" baseline="0" dirty="0" err="1" smtClean="0"/>
              <a:t>tous</a:t>
            </a:r>
            <a:r>
              <a:rPr lang="en-US" baseline="0" dirty="0" smtClean="0"/>
              <a:t> les services de base </a:t>
            </a:r>
            <a:r>
              <a:rPr lang="en-US" baseline="0" dirty="0" err="1" smtClean="0"/>
              <a:t>est</a:t>
            </a:r>
            <a:r>
              <a:rPr lang="en-US" baseline="0" dirty="0" smtClean="0"/>
              <a:t> plus </a:t>
            </a:r>
            <a:r>
              <a:rPr lang="en-US" baseline="0" dirty="0" err="1" smtClean="0"/>
              <a:t>élevée</a:t>
            </a:r>
            <a:r>
              <a:rPr lang="en-US" baseline="0" dirty="0" smtClean="0"/>
              <a:t> aux structures </a:t>
            </a:r>
            <a:r>
              <a:rPr lang="en-US" baseline="0" dirty="0" err="1" smtClean="0"/>
              <a:t>publiques</a:t>
            </a:r>
            <a:r>
              <a:rPr lang="en-US" baseline="0" dirty="0" smtClean="0"/>
              <a:t> </a:t>
            </a:r>
            <a:r>
              <a:rPr lang="en-US" baseline="0" dirty="0" err="1" smtClean="0"/>
              <a:t>qu’aux</a:t>
            </a:r>
            <a:r>
              <a:rPr lang="en-US" baseline="0" dirty="0" smtClean="0"/>
              <a:t> structures </a:t>
            </a:r>
            <a:r>
              <a:rPr lang="en-US" baseline="0" dirty="0" err="1" smtClean="0"/>
              <a:t>privées</a:t>
            </a:r>
            <a:r>
              <a:rPr lang="en-US" baseline="0" dirty="0" smtClean="0"/>
              <a:t>. </a:t>
            </a:r>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41</a:t>
            </a:fld>
            <a:endParaRPr lang="en-US"/>
          </a:p>
        </p:txBody>
      </p:sp>
    </p:spTree>
    <p:extLst>
      <p:ext uri="{BB962C8B-B14F-4D97-AF65-F5344CB8AC3E}">
        <p14:creationId xmlns:p14="http://schemas.microsoft.com/office/powerpoint/2010/main" val="35566627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42</a:t>
            </a:fld>
            <a:endParaRPr lang="en-US"/>
          </a:p>
        </p:txBody>
      </p:sp>
    </p:spTree>
    <p:extLst>
      <p:ext uri="{BB962C8B-B14F-4D97-AF65-F5344CB8AC3E}">
        <p14:creationId xmlns:p14="http://schemas.microsoft.com/office/powerpoint/2010/main" val="32631724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L’ECPSS a vérifié la disponibilité des infrastructures de base dans toutes les structures de santé. Les résultats de l’enquête montrent que la grande majorité des structures dispose d’une latrine pour les patients (99 %), l’intimité visuelle et auditive (99 %), et une source d’eau améliorée (94 %). Par contre, seulement 61 % des structures disposent d’électricité régulière, 61 % d’un ordinateur avec internet, et 55 % d’équipement de communication. </a:t>
            </a:r>
          </a:p>
          <a:p>
            <a:r>
              <a:rPr lang="fr-FR" sz="1200" b="0" i="0" u="none" strike="noStrike" kern="1200" baseline="0" dirty="0" smtClean="0">
                <a:solidFill>
                  <a:schemeClr val="tx1"/>
                </a:solidFill>
                <a:latin typeface="Arial" charset="0"/>
                <a:ea typeface="+mn-ea"/>
                <a:cs typeface="Arial" charset="0"/>
              </a:rPr>
              <a:t>Plus de la moitié des structures (57 %) disposent d’un moyen de transport d’urgence.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43</a:t>
            </a:fld>
            <a:endParaRPr lang="en-US"/>
          </a:p>
        </p:txBody>
      </p:sp>
    </p:spTree>
    <p:extLst>
      <p:ext uri="{BB962C8B-B14F-4D97-AF65-F5344CB8AC3E}">
        <p14:creationId xmlns:p14="http://schemas.microsoft.com/office/powerpoint/2010/main" val="18367310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44</a:t>
            </a:fld>
            <a:endParaRPr lang="en-US"/>
          </a:p>
        </p:txBody>
      </p:sp>
    </p:spTree>
    <p:extLst>
      <p:ext uri="{BB962C8B-B14F-4D97-AF65-F5344CB8AC3E}">
        <p14:creationId xmlns:p14="http://schemas.microsoft.com/office/powerpoint/2010/main" val="146553341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28968226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46</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6116117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hdr" sz="quarter"/>
          </p:nvPr>
        </p:nvSpPr>
        <p:spPr/>
        <p:txBody>
          <a:bodyPr/>
          <a:lstStyle/>
          <a:p>
            <a:pPr>
              <a:defRPr/>
            </a:pPr>
            <a:endParaRPr lang="fr-FR" smtClean="0"/>
          </a:p>
        </p:txBody>
      </p:sp>
      <p:sp>
        <p:nvSpPr>
          <p:cNvPr id="32771" name="Rectangle 3"/>
          <p:cNvSpPr>
            <a:spLocks noGrp="1" noChangeArrowheads="1"/>
          </p:cNvSpPr>
          <p:nvPr>
            <p:ph type="dt" sz="quarter" idx="1"/>
          </p:nvPr>
        </p:nvSpPr>
        <p:spPr/>
        <p:txBody>
          <a:bodyPr/>
          <a:lstStyle/>
          <a:p>
            <a:pPr>
              <a:defRPr/>
            </a:pPr>
            <a:endParaRPr lang="fr-FR" smtClean="0"/>
          </a:p>
        </p:txBody>
      </p:sp>
      <p:sp>
        <p:nvSpPr>
          <p:cNvPr id="32772" name="Rectangle 6"/>
          <p:cNvSpPr>
            <a:spLocks noGrp="1" noChangeArrowheads="1"/>
          </p:cNvSpPr>
          <p:nvPr>
            <p:ph type="ftr" sz="quarter" idx="4"/>
          </p:nvPr>
        </p:nvSpPr>
        <p:spPr/>
        <p:txBody>
          <a:bodyPr/>
          <a:lstStyle/>
          <a:p>
            <a:pPr>
              <a:defRPr/>
            </a:pPr>
            <a:endParaRPr lang="fr-FR" smtClean="0"/>
          </a:p>
        </p:txBody>
      </p:sp>
      <p:sp>
        <p:nvSpPr>
          <p:cNvPr id="32773" name="Rectangle 7"/>
          <p:cNvSpPr>
            <a:spLocks noGrp="1" noChangeArrowheads="1"/>
          </p:cNvSpPr>
          <p:nvPr>
            <p:ph type="sldNum" sz="quarter" idx="5"/>
          </p:nvPr>
        </p:nvSpPr>
        <p:spPr/>
        <p:txBody>
          <a:bodyPr/>
          <a:lstStyle/>
          <a:p>
            <a:pPr>
              <a:defRPr/>
            </a:pPr>
            <a:fld id="{9FDF5EAA-2E8F-43FE-A460-782FDDD08470}" type="slidenum">
              <a:rPr lang="fr-FR" smtClean="0"/>
              <a:pPr>
                <a:defRPr/>
              </a:pPr>
              <a:t>48</a:t>
            </a:fld>
            <a:endParaRPr lang="fr-FR" smtClean="0"/>
          </a:p>
        </p:txBody>
      </p:sp>
      <p:sp>
        <p:nvSpPr>
          <p:cNvPr id="32774" name="Rectangle 2"/>
          <p:cNvSpPr>
            <a:spLocks noGrp="1" noRot="1" noChangeAspect="1" noChangeArrowheads="1" noTextEdit="1"/>
          </p:cNvSpPr>
          <p:nvPr>
            <p:ph type="sldImg"/>
          </p:nvPr>
        </p:nvSpPr>
        <p:spPr>
          <a:ln/>
        </p:spPr>
      </p:sp>
      <p:sp>
        <p:nvSpPr>
          <p:cNvPr id="327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dirty="0" smtClean="0"/>
              <a:t>L’indice</a:t>
            </a:r>
            <a:r>
              <a:rPr lang="fr-FR" baseline="0" dirty="0" smtClean="0"/>
              <a:t> synthétique de fécondité a baissé lentement mais régulièrement de 6,4 enfants en 1986 à 5,0 enfants en 2010-2011. </a:t>
            </a:r>
            <a:r>
              <a:rPr lang="fr-FR" sz="1200" kern="1200" dirty="0" smtClean="0">
                <a:solidFill>
                  <a:schemeClr val="tx1"/>
                </a:solidFill>
                <a:effectLst/>
                <a:latin typeface="Arial" charset="0"/>
                <a:ea typeface="+mn-ea"/>
                <a:cs typeface="Arial" charset="0"/>
              </a:rPr>
              <a:t>À partir de 2010, la tendance est moins régulière et il semble que le niveau de fécondité se stabilise autour de 5 enfants par femme,</a:t>
            </a:r>
            <a:r>
              <a:rPr lang="fr-FR" sz="1200" kern="1200" baseline="0" dirty="0" smtClean="0">
                <a:solidFill>
                  <a:schemeClr val="tx1"/>
                </a:solidFill>
                <a:effectLst/>
                <a:latin typeface="Arial" charset="0"/>
                <a:ea typeface="+mn-ea"/>
                <a:cs typeface="Arial" charset="0"/>
              </a:rPr>
              <a:t> jusqu’à 4,6 enfants par femme en 2016.</a:t>
            </a:r>
            <a:endParaRPr lang="fr-FR" dirty="0" smtClean="0"/>
          </a:p>
        </p:txBody>
      </p:sp>
    </p:spTree>
    <p:extLst>
      <p:ext uri="{BB962C8B-B14F-4D97-AF65-F5344CB8AC3E}">
        <p14:creationId xmlns:p14="http://schemas.microsoft.com/office/powerpoint/2010/main" val="29794884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hdr" sz="quarter"/>
          </p:nvPr>
        </p:nvSpPr>
        <p:spPr/>
        <p:txBody>
          <a:bodyPr/>
          <a:lstStyle/>
          <a:p>
            <a:pPr>
              <a:defRPr/>
            </a:pPr>
            <a:endParaRPr lang="fr-FR" smtClean="0"/>
          </a:p>
        </p:txBody>
      </p:sp>
      <p:sp>
        <p:nvSpPr>
          <p:cNvPr id="33795" name="Rectangle 3"/>
          <p:cNvSpPr>
            <a:spLocks noGrp="1" noChangeArrowheads="1"/>
          </p:cNvSpPr>
          <p:nvPr>
            <p:ph type="dt" sz="quarter" idx="1"/>
          </p:nvPr>
        </p:nvSpPr>
        <p:spPr/>
        <p:txBody>
          <a:bodyPr/>
          <a:lstStyle/>
          <a:p>
            <a:pPr>
              <a:defRPr/>
            </a:pPr>
            <a:endParaRPr lang="fr-FR" smtClean="0"/>
          </a:p>
        </p:txBody>
      </p:sp>
      <p:sp>
        <p:nvSpPr>
          <p:cNvPr id="33796" name="Rectangle 6"/>
          <p:cNvSpPr>
            <a:spLocks noGrp="1" noChangeArrowheads="1"/>
          </p:cNvSpPr>
          <p:nvPr>
            <p:ph type="ftr" sz="quarter" idx="4"/>
          </p:nvPr>
        </p:nvSpPr>
        <p:spPr/>
        <p:txBody>
          <a:bodyPr/>
          <a:lstStyle/>
          <a:p>
            <a:pPr>
              <a:defRPr/>
            </a:pPr>
            <a:endParaRPr lang="fr-FR" smtClean="0"/>
          </a:p>
        </p:txBody>
      </p:sp>
      <p:sp>
        <p:nvSpPr>
          <p:cNvPr id="33797" name="Rectangle 7"/>
          <p:cNvSpPr>
            <a:spLocks noGrp="1" noChangeArrowheads="1"/>
          </p:cNvSpPr>
          <p:nvPr>
            <p:ph type="sldNum" sz="quarter" idx="5"/>
          </p:nvPr>
        </p:nvSpPr>
        <p:spPr/>
        <p:txBody>
          <a:bodyPr/>
          <a:lstStyle/>
          <a:p>
            <a:pPr>
              <a:defRPr/>
            </a:pPr>
            <a:fld id="{88A3293E-AF16-4632-8A93-FE617F308C52}" type="slidenum">
              <a:rPr lang="fr-FR" smtClean="0"/>
              <a:pPr>
                <a:defRPr/>
              </a:pPr>
              <a:t>49</a:t>
            </a:fld>
            <a:endParaRPr lang="fr-FR" smtClean="0"/>
          </a:p>
        </p:txBody>
      </p:sp>
      <p:sp>
        <p:nvSpPr>
          <p:cNvPr id="33798" name="Rectangle 2"/>
          <p:cNvSpPr>
            <a:spLocks noGrp="1" noRot="1" noChangeAspect="1" noChangeArrowheads="1" noTextEdit="1"/>
          </p:cNvSpPr>
          <p:nvPr>
            <p:ph type="sldImg"/>
          </p:nvPr>
        </p:nvSpPr>
        <p:spPr>
          <a:ln/>
        </p:spPr>
      </p:sp>
      <p:sp>
        <p:nvSpPr>
          <p:cNvPr id="337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FR" dirty="0" smtClean="0"/>
              <a:t>Quand</a:t>
            </a:r>
            <a:r>
              <a:rPr lang="fr-FR" baseline="0" dirty="0" smtClean="0"/>
              <a:t> on compare le Sénégal aux autres pays dans la sous-région, la fécondité au Sénégal est au milieu  vers le bas. </a:t>
            </a:r>
            <a:endParaRPr lang="fr-FR" dirty="0" smtClean="0"/>
          </a:p>
        </p:txBody>
      </p:sp>
    </p:spTree>
    <p:extLst>
      <p:ext uri="{BB962C8B-B14F-4D97-AF65-F5344CB8AC3E}">
        <p14:creationId xmlns:p14="http://schemas.microsoft.com/office/powerpoint/2010/main" val="98822847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fécondité varie sensiblement par région, passant d’un minimum de 3,2 enfants par femme à Dakar à 6,4 enfants dans les régions de Kédougou et </a:t>
            </a:r>
            <a:r>
              <a:rPr lang="fr-FR" sz="1200" b="0" i="0" u="none" strike="noStrike" kern="1200" baseline="0" dirty="0" err="1" smtClean="0">
                <a:solidFill>
                  <a:schemeClr val="tx1"/>
                </a:solidFill>
                <a:latin typeface="Arial" charset="0"/>
                <a:ea typeface="+mn-ea"/>
                <a:cs typeface="Arial" charset="0"/>
              </a:rPr>
              <a:t>Sédhiou</a:t>
            </a:r>
            <a:r>
              <a:rPr lang="fr-FR" sz="1200" b="0" i="0" u="none" strike="noStrike" kern="1200" baseline="0" dirty="0" smtClean="0">
                <a:solidFill>
                  <a:schemeClr val="tx1"/>
                </a:solidFill>
                <a:latin typeface="Arial" charset="0"/>
                <a:ea typeface="+mn-ea"/>
                <a:cs typeface="Arial" charset="0"/>
              </a:rPr>
              <a:t>. Il faut noter que ces résultats sont basés sur les données agrégées de 2015 et 2016.</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50</a:t>
            </a:fld>
            <a:endParaRPr lang="en-US"/>
          </a:p>
        </p:txBody>
      </p:sp>
    </p:spTree>
    <p:extLst>
      <p:ext uri="{BB962C8B-B14F-4D97-AF65-F5344CB8AC3E}">
        <p14:creationId xmlns:p14="http://schemas.microsoft.com/office/powerpoint/2010/main" val="42252169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16 % des </a:t>
            </a:r>
            <a:r>
              <a:rPr lang="en-US" dirty="0" err="1" smtClean="0"/>
              <a:t>adolescentes</a:t>
            </a:r>
            <a:r>
              <a:rPr lang="en-US" dirty="0" smtClean="0"/>
              <a:t> de 15-19 </a:t>
            </a:r>
            <a:r>
              <a:rPr lang="en-US" dirty="0" err="1" smtClean="0"/>
              <a:t>ans</a:t>
            </a:r>
            <a:r>
              <a:rPr lang="en-US" dirty="0" smtClean="0"/>
              <a:t> </a:t>
            </a:r>
            <a:r>
              <a:rPr lang="en-US" dirty="0" err="1" smtClean="0"/>
              <a:t>ont</a:t>
            </a:r>
            <a:r>
              <a:rPr lang="en-US" dirty="0" smtClean="0"/>
              <a:t> déjà</a:t>
            </a:r>
            <a:r>
              <a:rPr lang="en-US" baseline="0" dirty="0" smtClean="0"/>
              <a:t> </a:t>
            </a:r>
            <a:r>
              <a:rPr lang="en-US" baseline="0" dirty="0" err="1" smtClean="0"/>
              <a:t>eu</a:t>
            </a:r>
            <a:r>
              <a:rPr lang="en-US" baseline="0" dirty="0" smtClean="0"/>
              <a:t> un enfant </a:t>
            </a:r>
            <a:r>
              <a:rPr lang="en-US" baseline="0" dirty="0" err="1" smtClean="0"/>
              <a:t>ou</a:t>
            </a:r>
            <a:r>
              <a:rPr lang="en-US" baseline="0" dirty="0" smtClean="0"/>
              <a:t> </a:t>
            </a:r>
            <a:r>
              <a:rPr lang="en-US" baseline="0" dirty="0" err="1" smtClean="0"/>
              <a:t>sont</a:t>
            </a:r>
            <a:r>
              <a:rPr lang="en-US" baseline="0" dirty="0" smtClean="0"/>
              <a:t> enceintes d’un premier enfant</a:t>
            </a:r>
            <a:endParaRPr lang="en-US" dirty="0" smtClean="0"/>
          </a:p>
        </p:txBody>
      </p:sp>
    </p:spTree>
    <p:extLst>
      <p:ext uri="{BB962C8B-B14F-4D97-AF65-F5344CB8AC3E}">
        <p14:creationId xmlns:p14="http://schemas.microsoft.com/office/powerpoint/2010/main" val="24873655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4244699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52</a:t>
            </a:fld>
            <a:endParaRPr lang="en-US"/>
          </a:p>
        </p:txBody>
      </p:sp>
    </p:spTree>
    <p:extLst>
      <p:ext uri="{BB962C8B-B14F-4D97-AF65-F5344CB8AC3E}">
        <p14:creationId xmlns:p14="http://schemas.microsoft.com/office/powerpoint/2010/main" val="8568843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p:cNvSpPr>
            <a:spLocks noGrp="1" noChangeArrowheads="1"/>
          </p:cNvSpPr>
          <p:nvPr>
            <p:ph type="sldNum" sz="quarter" idx="5"/>
          </p:nvPr>
        </p:nvSpPr>
        <p:spPr/>
        <p:txBody>
          <a:bodyPr/>
          <a:lstStyle/>
          <a:p>
            <a:pPr>
              <a:defRPr/>
            </a:pPr>
            <a:fld id="{6519F0E0-0FD0-441A-8D31-2E1BC77D2A31}" type="slidenum">
              <a:rPr lang="en-US" smtClean="0"/>
              <a:pPr>
                <a:defRPr/>
              </a:pPr>
              <a:t>54</a:t>
            </a:fld>
            <a:endParaRPr lang="en-US" smtClean="0"/>
          </a:p>
        </p:txBody>
      </p:sp>
      <p:sp>
        <p:nvSpPr>
          <p:cNvPr id="33795"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CI" dirty="0" smtClean="0"/>
              <a:t>Plus</a:t>
            </a:r>
            <a:r>
              <a:rPr lang="fr-CI" baseline="0" dirty="0" smtClean="0"/>
              <a:t> d’u</a:t>
            </a:r>
            <a:r>
              <a:rPr lang="fr-CI" dirty="0" smtClean="0"/>
              <a:t>n quart des femmes en union utilisent</a:t>
            </a:r>
            <a:r>
              <a:rPr lang="fr-CI" baseline="0" dirty="0" smtClean="0"/>
              <a:t> n’importe quelle méthode de planification familiale. 26 % utilisent une méthode moderne. Les méthodes les plus utilisées sont les injectables, la pilule et l’implant. 1 % des femmes utilisent une méthode traditionnelle telle que rythme ou retrait. </a:t>
            </a:r>
            <a:r>
              <a:rPr lang="fr-CI" dirty="0" smtClean="0"/>
              <a:t> </a:t>
            </a:r>
          </a:p>
        </p:txBody>
      </p:sp>
    </p:spTree>
    <p:extLst>
      <p:ext uri="{BB962C8B-B14F-4D97-AF65-F5344CB8AC3E}">
        <p14:creationId xmlns:p14="http://schemas.microsoft.com/office/powerpoint/2010/main" val="261605406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L’utilisation</a:t>
            </a:r>
            <a:r>
              <a:rPr lang="en-US" dirty="0" smtClean="0"/>
              <a:t> des methods</a:t>
            </a:r>
            <a:r>
              <a:rPr lang="en-US" baseline="0" dirty="0" smtClean="0"/>
              <a:t> contraceptives </a:t>
            </a:r>
            <a:r>
              <a:rPr lang="en-US" baseline="0" dirty="0" err="1" smtClean="0"/>
              <a:t>modernes</a:t>
            </a:r>
            <a:r>
              <a:rPr lang="en-US" baseline="0" dirty="0" smtClean="0"/>
              <a:t> continue à augmenter petit à petit.</a:t>
            </a:r>
            <a:endParaRPr lang="en-US" dirty="0" smtClean="0"/>
          </a:p>
        </p:txBody>
      </p:sp>
    </p:spTree>
    <p:extLst>
      <p:ext uri="{BB962C8B-B14F-4D97-AF65-F5344CB8AC3E}">
        <p14:creationId xmlns:p14="http://schemas.microsoft.com/office/powerpoint/2010/main" val="14825147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p:txBody>
          <a:bodyPr/>
          <a:lstStyle/>
          <a:p>
            <a:pPr>
              <a:defRPr/>
            </a:pPr>
            <a:fld id="{0BD02AB1-8FB1-4A93-9B60-4BEF64A319B0}" type="slidenum">
              <a:rPr lang="en-US" smtClean="0"/>
              <a:pPr>
                <a:defRPr/>
              </a:pPr>
              <a:t>56</a:t>
            </a:fld>
            <a:endParaRPr lang="en-US" smtClean="0"/>
          </a:p>
        </p:txBody>
      </p:sp>
      <p:sp>
        <p:nvSpPr>
          <p:cNvPr id="36867" name="Rectangle 2"/>
          <p:cNvSpPr>
            <a:spLocks noGrp="1" noRot="1" noChangeAspect="1" noChangeArrowheads="1" noTextEdit="1"/>
          </p:cNvSpPr>
          <p:nvPr>
            <p:ph type="sldImg"/>
          </p:nvPr>
        </p:nvSpPr>
        <p:spPr>
          <a:xfrm>
            <a:off x="1200150" y="688975"/>
            <a:ext cx="4598988" cy="3449638"/>
          </a:xfrm>
          <a:ln/>
        </p:spPr>
      </p:sp>
      <p:sp>
        <p:nvSpPr>
          <p:cNvPr id="36868" name="Rectangle 3"/>
          <p:cNvSpPr>
            <a:spLocks noGrp="1" noChangeArrowheads="1"/>
          </p:cNvSpPr>
          <p:nvPr>
            <p:ph type="body" idx="1"/>
          </p:nvPr>
        </p:nvSpPr>
        <p:spPr>
          <a:xfrm>
            <a:off x="933450" y="4367213"/>
            <a:ext cx="5130800" cy="42148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baseline="0" dirty="0" smtClean="0"/>
              <a:t>Sénégal a un taux de prévalence contraceptive moderne plus élevé de </a:t>
            </a:r>
            <a:r>
              <a:rPr lang="fr-FR" baseline="0" smtClean="0"/>
              <a:t>la sous-région.. </a:t>
            </a:r>
            <a:endParaRPr lang="fr-FR" baseline="0" dirty="0" smtClean="0"/>
          </a:p>
        </p:txBody>
      </p:sp>
    </p:spTree>
    <p:extLst>
      <p:ext uri="{BB962C8B-B14F-4D97-AF65-F5344CB8AC3E}">
        <p14:creationId xmlns:p14="http://schemas.microsoft.com/office/powerpoint/2010/main" val="192910842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57</a:t>
            </a:fld>
            <a:endParaRPr lang="en-US"/>
          </a:p>
        </p:txBody>
      </p:sp>
    </p:spTree>
    <p:extLst>
      <p:ext uri="{BB962C8B-B14F-4D97-AF65-F5344CB8AC3E}">
        <p14:creationId xmlns:p14="http://schemas.microsoft.com/office/powerpoint/2010/main" val="36773992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59</a:t>
            </a:fld>
            <a:endParaRPr lang="en-US" dirty="0"/>
          </a:p>
        </p:txBody>
      </p:sp>
    </p:spTree>
    <p:extLst>
      <p:ext uri="{BB962C8B-B14F-4D97-AF65-F5344CB8AC3E}">
        <p14:creationId xmlns:p14="http://schemas.microsoft.com/office/powerpoint/2010/main" val="879460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dirty="0" smtClean="0"/>
              <a:t> des services de </a:t>
            </a:r>
            <a:r>
              <a:rPr lang="en-US" dirty="0" err="1" smtClean="0"/>
              <a:t>planification</a:t>
            </a:r>
            <a:r>
              <a:rPr lang="en-US" dirty="0" smtClean="0"/>
              <a:t> </a:t>
            </a:r>
            <a:r>
              <a:rPr lang="en-US" dirty="0" err="1" smtClean="0"/>
              <a:t>familiale</a:t>
            </a:r>
            <a:r>
              <a:rPr lang="en-US" baseline="0" dirty="0" smtClean="0"/>
              <a: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élevée</a:t>
            </a:r>
            <a:r>
              <a:rPr lang="en-US" baseline="0" dirty="0" smtClean="0"/>
              <a:t>, 84 % des structures de santé </a:t>
            </a:r>
            <a:r>
              <a:rPr lang="en-US" baseline="0" dirty="0" err="1" smtClean="0"/>
              <a:t>offrent</a:t>
            </a:r>
            <a:r>
              <a:rPr lang="en-US" baseline="0" dirty="0" smtClean="0"/>
              <a:t> </a:t>
            </a:r>
            <a:r>
              <a:rPr lang="en-US" baseline="0" dirty="0" err="1" smtClean="0"/>
              <a:t>une</a:t>
            </a:r>
            <a:r>
              <a:rPr lang="en-US" baseline="0" dirty="0" smtClean="0"/>
              <a:t> méthode moderne de PF. Par </a:t>
            </a:r>
            <a:r>
              <a:rPr lang="en-US" baseline="0" dirty="0" err="1" smtClean="0"/>
              <a:t>contre</a:t>
            </a:r>
            <a:r>
              <a:rPr lang="en-US" baseline="0" dirty="0" smtClean="0"/>
              <a:t>, </a:t>
            </a:r>
            <a:r>
              <a:rPr lang="en-US" baseline="0" dirty="0" err="1" smtClean="0"/>
              <a:t>moins</a:t>
            </a:r>
            <a:r>
              <a:rPr lang="en-US" baseline="0" dirty="0" smtClean="0"/>
              <a:t> de la </a:t>
            </a:r>
            <a:r>
              <a:rPr lang="en-US" baseline="0" dirty="0" err="1" smtClean="0"/>
              <a:t>moitié</a:t>
            </a:r>
            <a:r>
              <a:rPr lang="en-US" baseline="0" dirty="0" smtClean="0"/>
              <a:t> des structures </a:t>
            </a:r>
            <a:r>
              <a:rPr lang="en-US" baseline="0" dirty="0" err="1" smtClean="0"/>
              <a:t>offrent</a:t>
            </a:r>
            <a:r>
              <a:rPr lang="en-US" baseline="0" dirty="0" smtClean="0"/>
              <a:t> la sterilization masculine </a:t>
            </a:r>
            <a:r>
              <a:rPr lang="en-US" baseline="0" dirty="0" err="1" smtClean="0"/>
              <a:t>ou</a:t>
            </a:r>
            <a:r>
              <a:rPr lang="en-US" baseline="0" dirty="0" smtClean="0"/>
              <a:t> feminine. </a:t>
            </a:r>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63</a:t>
            </a:fld>
            <a:endParaRPr lang="en-US"/>
          </a:p>
        </p:txBody>
      </p:sp>
    </p:spTree>
    <p:extLst>
      <p:ext uri="{BB962C8B-B14F-4D97-AF65-F5344CB8AC3E}">
        <p14:creationId xmlns:p14="http://schemas.microsoft.com/office/powerpoint/2010/main" val="141617470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Concernant les méthodes les plus utilisées par les femmes en union selon l’EDS-Continue, l’ECPSS montre que parmi les structures offrant un service quelconque de PF (N=335), 98 % fournissent le injectable progestatif seul, 99 % fournissent l’implant, et 99 % fournissent la pilule contraceptive (combinée et progestative seulement). Le pourcentage de structures qui fournissent au moins quatre méthodes modernes réversibles est de 99 %. </a:t>
            </a:r>
            <a:endParaRPr lang="en-US" baseline="0" dirty="0" smtClean="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64</a:t>
            </a:fld>
            <a:endParaRPr lang="en-US"/>
          </a:p>
        </p:txBody>
      </p:sp>
    </p:spTree>
    <p:extLst>
      <p:ext uri="{BB962C8B-B14F-4D97-AF65-F5344CB8AC3E}">
        <p14:creationId xmlns:p14="http://schemas.microsoft.com/office/powerpoint/2010/main" val="36474650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disponibilité</a:t>
            </a:r>
            <a:r>
              <a:rPr lang="en-US" dirty="0" smtClean="0"/>
              <a:t> des </a:t>
            </a:r>
            <a:r>
              <a:rPr lang="en-US" dirty="0" err="1" smtClean="0"/>
              <a:t>méthodes</a:t>
            </a:r>
            <a:r>
              <a:rPr lang="en-US" baseline="0" dirty="0" smtClean="0"/>
              <a:t> de PF </a:t>
            </a:r>
            <a:r>
              <a:rPr lang="en-US" baseline="0" dirty="0" err="1" smtClean="0"/>
              <a:t>est</a:t>
            </a:r>
            <a:r>
              <a:rPr lang="en-US" baseline="0" dirty="0" smtClean="0"/>
              <a:t> </a:t>
            </a:r>
            <a:r>
              <a:rPr lang="en-US" baseline="0" dirty="0" err="1" smtClean="0"/>
              <a:t>très</a:t>
            </a:r>
            <a:r>
              <a:rPr lang="en-US" baseline="0" dirty="0" smtClean="0"/>
              <a:t> </a:t>
            </a:r>
            <a:r>
              <a:rPr lang="en-US" baseline="0" dirty="0" err="1" smtClean="0"/>
              <a:t>élevée</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65</a:t>
            </a:fld>
            <a:endParaRPr lang="en-US"/>
          </a:p>
        </p:txBody>
      </p:sp>
    </p:spTree>
    <p:extLst>
      <p:ext uri="{BB962C8B-B14F-4D97-AF65-F5344CB8AC3E}">
        <p14:creationId xmlns:p14="http://schemas.microsoft.com/office/powerpoint/2010/main" val="282653233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baseline="0" dirty="0" smtClean="0">
                <a:solidFill>
                  <a:schemeClr val="tx1"/>
                </a:solidFill>
                <a:latin typeface="Arial" charset="0"/>
                <a:ea typeface="+mn-ea"/>
                <a:cs typeface="Arial" charset="0"/>
              </a:rPr>
              <a:t>La haute disponibilité des méthodes de PF le jour de l’enquête représente une augmentation depuis 2012-2013, ou seulement 80 % des structures avaient toutes méthodes disponibles.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66</a:t>
            </a:fld>
            <a:endParaRPr lang="en-US"/>
          </a:p>
        </p:txBody>
      </p:sp>
    </p:spTree>
    <p:extLst>
      <p:ext uri="{BB962C8B-B14F-4D97-AF65-F5344CB8AC3E}">
        <p14:creationId xmlns:p14="http://schemas.microsoft.com/office/powerpoint/2010/main" val="271595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359595091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68</a:t>
            </a:fld>
            <a:endParaRPr lang="en-US" smtClean="0"/>
          </a:p>
        </p:txBody>
      </p:sp>
    </p:spTree>
    <p:extLst>
      <p:ext uri="{BB962C8B-B14F-4D97-AF65-F5344CB8AC3E}">
        <p14:creationId xmlns:p14="http://schemas.microsoft.com/office/powerpoint/2010/main" val="36003934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75955124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70</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1826745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71</a:t>
            </a:fld>
            <a:endParaRPr lang="en-US"/>
          </a:p>
        </p:txBody>
      </p:sp>
    </p:spTree>
    <p:extLst>
      <p:ext uri="{BB962C8B-B14F-4D97-AF65-F5344CB8AC3E}">
        <p14:creationId xmlns:p14="http://schemas.microsoft.com/office/powerpoint/2010/main" val="28479888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p:txBody>
          <a:bodyPr/>
          <a:lstStyle/>
          <a:p>
            <a:pPr>
              <a:defRPr/>
            </a:pPr>
            <a:fld id="{6C436352-8E5F-4BE2-81CC-444E29B8C2B4}" type="slidenum">
              <a:rPr lang="en-US" smtClean="0"/>
              <a:pPr>
                <a:defRPr/>
              </a:pPr>
              <a:t>72</a:t>
            </a:fld>
            <a:endParaRPr lang="en-US" smtClean="0"/>
          </a:p>
        </p:txBody>
      </p:sp>
      <p:sp>
        <p:nvSpPr>
          <p:cNvPr id="24579" name="Rectangle 2"/>
          <p:cNvSpPr>
            <a:spLocks noGrp="1" noRot="1" noChangeAspect="1" noChangeArrowheads="1" noTextEdit="1"/>
          </p:cNvSpPr>
          <p:nvPr>
            <p:ph type="sldImg"/>
          </p:nvPr>
        </p:nvSpPr>
        <p:spPr>
          <a:ln/>
        </p:spPr>
      </p:sp>
      <p:sp>
        <p:nvSpPr>
          <p:cNvPr id="245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La</a:t>
            </a:r>
            <a:r>
              <a:rPr lang="en-US" baseline="0" dirty="0" smtClean="0"/>
              <a:t> quasi-</a:t>
            </a:r>
            <a:r>
              <a:rPr lang="en-US" baseline="0" dirty="0" err="1" smtClean="0"/>
              <a:t>totalité</a:t>
            </a:r>
            <a:r>
              <a:rPr lang="en-US" baseline="0" dirty="0" smtClean="0"/>
              <a:t> des femmes enceintes </a:t>
            </a:r>
            <a:r>
              <a:rPr lang="en-US" baseline="0" dirty="0" err="1" smtClean="0"/>
              <a:t>reçoivent</a:t>
            </a:r>
            <a:r>
              <a:rPr lang="en-US" baseline="0" dirty="0" smtClean="0"/>
              <a:t> des </a:t>
            </a:r>
            <a:r>
              <a:rPr lang="en-US" baseline="0" dirty="0" err="1" smtClean="0"/>
              <a:t>soins</a:t>
            </a:r>
            <a:r>
              <a:rPr lang="en-US" baseline="0" dirty="0" smtClean="0"/>
              <a:t> </a:t>
            </a:r>
            <a:r>
              <a:rPr lang="en-US" baseline="0" dirty="0" err="1" smtClean="0"/>
              <a:t>prénatals</a:t>
            </a:r>
            <a:r>
              <a:rPr lang="en-US" baseline="0" dirty="0" smtClean="0"/>
              <a:t> </a:t>
            </a:r>
            <a:r>
              <a:rPr lang="en-US" baseline="0" dirty="0" err="1" smtClean="0"/>
              <a:t>auprès</a:t>
            </a:r>
            <a:r>
              <a:rPr lang="en-US" baseline="0" dirty="0" smtClean="0"/>
              <a:t> d’un </a:t>
            </a:r>
            <a:r>
              <a:rPr lang="en-US" baseline="0" dirty="0" err="1" smtClean="0"/>
              <a:t>prestataire</a:t>
            </a:r>
            <a:r>
              <a:rPr lang="en-US" baseline="0" dirty="0" smtClean="0"/>
              <a:t> </a:t>
            </a:r>
            <a:r>
              <a:rPr lang="en-US" baseline="0" dirty="0" err="1" smtClean="0"/>
              <a:t>formé</a:t>
            </a:r>
            <a:r>
              <a:rPr lang="en-US" baseline="0" dirty="0" smtClean="0"/>
              <a:t>, qui </a:t>
            </a:r>
            <a:r>
              <a:rPr lang="en-US" baseline="0" dirty="0" err="1" smtClean="0"/>
              <a:t>veut</a:t>
            </a:r>
            <a:r>
              <a:rPr lang="en-US" baseline="0" dirty="0" smtClean="0"/>
              <a:t> dire </a:t>
            </a:r>
            <a:r>
              <a:rPr lang="en-US" baseline="0" dirty="0" err="1" smtClean="0"/>
              <a:t>médecin</a:t>
            </a:r>
            <a:r>
              <a:rPr lang="en-US" baseline="0" dirty="0" smtClean="0"/>
              <a:t>, sage-femme, </a:t>
            </a:r>
            <a:r>
              <a:rPr lang="en-US" baseline="0" dirty="0" err="1" smtClean="0"/>
              <a:t>infirmier</a:t>
            </a:r>
            <a:r>
              <a:rPr lang="en-US" baseline="0" dirty="0" smtClean="0"/>
              <a:t>.</a:t>
            </a:r>
          </a:p>
          <a:p>
            <a:pPr eaLnBrk="1" hangingPunct="1"/>
            <a:endParaRPr lang="en-US" dirty="0" smtClean="0"/>
          </a:p>
        </p:txBody>
      </p:sp>
    </p:spTree>
    <p:extLst>
      <p:ext uri="{BB962C8B-B14F-4D97-AF65-F5344CB8AC3E}">
        <p14:creationId xmlns:p14="http://schemas.microsoft.com/office/powerpoint/2010/main" val="187428081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73</a:t>
            </a:fld>
            <a:endParaRPr lang="en-US" dirty="0"/>
          </a:p>
        </p:txBody>
      </p:sp>
    </p:spTree>
    <p:extLst>
      <p:ext uri="{BB962C8B-B14F-4D97-AF65-F5344CB8AC3E}">
        <p14:creationId xmlns:p14="http://schemas.microsoft.com/office/powerpoint/2010/main" val="228209210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74</a:t>
            </a:fld>
            <a:endParaRPr lang="en-US" dirty="0"/>
          </a:p>
        </p:txBody>
      </p:sp>
    </p:spTree>
    <p:extLst>
      <p:ext uri="{BB962C8B-B14F-4D97-AF65-F5344CB8AC3E}">
        <p14:creationId xmlns:p14="http://schemas.microsoft.com/office/powerpoint/2010/main" val="357290834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200" b="0" i="0" u="none" strike="noStrike" kern="1200" dirty="0" smtClean="0">
                <a:solidFill>
                  <a:schemeClr val="tx1"/>
                </a:solidFill>
                <a:effectLst/>
                <a:latin typeface="+mn-lt"/>
                <a:ea typeface="+mn-ea"/>
                <a:cs typeface="+mn-cs"/>
              </a:rPr>
              <a:t>Naissance la</a:t>
            </a:r>
            <a:r>
              <a:rPr lang="fr-FR" sz="1200" b="0" i="0" u="none" strike="noStrike" kern="1200" baseline="0" dirty="0" smtClean="0">
                <a:solidFill>
                  <a:schemeClr val="tx1"/>
                </a:solidFill>
                <a:effectLst/>
                <a:latin typeface="+mn-lt"/>
                <a:ea typeface="+mn-ea"/>
                <a:cs typeface="+mn-cs"/>
              </a:rPr>
              <a:t> plus récente protégée contre le tétanos néonatal comprend </a:t>
            </a:r>
            <a:r>
              <a:rPr lang="fr-FR" sz="1200" b="0" i="0" u="none" strike="noStrike" kern="1200" dirty="0" smtClean="0">
                <a:solidFill>
                  <a:schemeClr val="tx1"/>
                </a:solidFill>
                <a:effectLst/>
                <a:latin typeface="+mn-lt"/>
                <a:ea typeface="+mn-ea"/>
                <a:cs typeface="+mn-cs"/>
              </a:rPr>
              <a:t>les mères ayant reçu deux injections au cours de la grossesse de la naissance vivante la plus récente ou, au moins, deux injections (la dernière ayant été effectuée au cours des 3 années ayant précédé la dernière naissance vivante), ou, au moins, trois injections (la dernière ayant été effectuée au cours des 5 années ayant précédé la dernière naissance vivante), ou, au moins, quatre injections (la dernière ayant été effectuée au cours des 10 années ayant précédé la dernière naissance vivante), ou, au moins, cinq injections avant la dernière naissance vivante.</a:t>
            </a:r>
            <a:r>
              <a:rPr lang="fr-FR" dirty="0" smtClean="0"/>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75</a:t>
            </a:fld>
            <a:endParaRPr lang="en-US" dirty="0"/>
          </a:p>
        </p:txBody>
      </p:sp>
    </p:spTree>
    <p:extLst>
      <p:ext uri="{BB962C8B-B14F-4D97-AF65-F5344CB8AC3E}">
        <p14:creationId xmlns:p14="http://schemas.microsoft.com/office/powerpoint/2010/main" val="260406445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76</a:t>
            </a:fld>
            <a:endParaRPr lang="en-US"/>
          </a:p>
        </p:txBody>
      </p:sp>
    </p:spTree>
    <p:extLst>
      <p:ext uri="{BB962C8B-B14F-4D97-AF65-F5344CB8AC3E}">
        <p14:creationId xmlns:p14="http://schemas.microsoft.com/office/powerpoint/2010/main" val="12174519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idx="5"/>
          </p:nvPr>
        </p:nvSpPr>
        <p:spPr/>
        <p:txBody>
          <a:bodyPr/>
          <a:lstStyle/>
          <a:p>
            <a:pPr>
              <a:defRPr/>
            </a:pPr>
            <a:fld id="{72BD1207-7BA1-483D-A887-1A2C5283F381}" type="slidenum">
              <a:rPr lang="en-US" smtClean="0"/>
              <a:pPr>
                <a:defRPr/>
              </a:pPr>
              <a:t>77</a:t>
            </a:fld>
            <a:endParaRPr lang="en-US" smtClean="0"/>
          </a:p>
        </p:txBody>
      </p:sp>
      <p:sp>
        <p:nvSpPr>
          <p:cNvPr id="29699" name="Rectangle 7"/>
          <p:cNvSpPr txBox="1">
            <a:spLocks noGrp="1" noChangeArrowheads="1"/>
          </p:cNvSpPr>
          <p:nvPr/>
        </p:nvSpPr>
        <p:spPr bwMode="auto">
          <a:xfrm>
            <a:off x="3963988" y="8805863"/>
            <a:ext cx="303212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958" tIns="46479" rIns="92958" bIns="46479" anchor="b"/>
          <a:lstStyle>
            <a:lvl1pPr defTabSz="930275" eaLnBrk="0" hangingPunct="0">
              <a:defRPr sz="800">
                <a:solidFill>
                  <a:schemeClr val="tx1"/>
                </a:solidFill>
                <a:latin typeface="Times New Roman" pitchFamily="18" charset="0"/>
                <a:cs typeface="Arial" charset="0"/>
              </a:defRPr>
            </a:lvl1pPr>
            <a:lvl2pPr marL="742950" indent="-285750" defTabSz="930275" eaLnBrk="0" hangingPunct="0">
              <a:defRPr sz="800">
                <a:solidFill>
                  <a:schemeClr val="tx1"/>
                </a:solidFill>
                <a:latin typeface="Times New Roman" pitchFamily="18" charset="0"/>
                <a:cs typeface="Arial" charset="0"/>
              </a:defRPr>
            </a:lvl2pPr>
            <a:lvl3pPr marL="1143000" indent="-228600" defTabSz="930275" eaLnBrk="0" hangingPunct="0">
              <a:defRPr sz="800">
                <a:solidFill>
                  <a:schemeClr val="tx1"/>
                </a:solidFill>
                <a:latin typeface="Times New Roman" pitchFamily="18" charset="0"/>
                <a:cs typeface="Arial" charset="0"/>
              </a:defRPr>
            </a:lvl3pPr>
            <a:lvl4pPr marL="1600200" indent="-228600" defTabSz="930275" eaLnBrk="0" hangingPunct="0">
              <a:defRPr sz="800">
                <a:solidFill>
                  <a:schemeClr val="tx1"/>
                </a:solidFill>
                <a:latin typeface="Times New Roman" pitchFamily="18" charset="0"/>
                <a:cs typeface="Arial" charset="0"/>
              </a:defRPr>
            </a:lvl4pPr>
            <a:lvl5pPr marL="2057400" indent="-228600" defTabSz="930275" eaLnBrk="0" hangingPunct="0">
              <a:defRPr sz="800">
                <a:solidFill>
                  <a:schemeClr val="tx1"/>
                </a:solidFill>
                <a:latin typeface="Times New Roman" pitchFamily="18" charset="0"/>
                <a:cs typeface="Arial" charset="0"/>
              </a:defRPr>
            </a:lvl5pPr>
            <a:lvl6pPr marL="2514600" indent="-228600" defTabSz="930275" eaLnBrk="0" fontAlgn="base" hangingPunct="0">
              <a:spcBef>
                <a:spcPct val="0"/>
              </a:spcBef>
              <a:spcAft>
                <a:spcPct val="0"/>
              </a:spcAft>
              <a:defRPr sz="800">
                <a:solidFill>
                  <a:schemeClr val="tx1"/>
                </a:solidFill>
                <a:latin typeface="Times New Roman" pitchFamily="18" charset="0"/>
                <a:cs typeface="Arial" charset="0"/>
              </a:defRPr>
            </a:lvl6pPr>
            <a:lvl7pPr marL="2971800" indent="-228600" defTabSz="930275" eaLnBrk="0" fontAlgn="base" hangingPunct="0">
              <a:spcBef>
                <a:spcPct val="0"/>
              </a:spcBef>
              <a:spcAft>
                <a:spcPct val="0"/>
              </a:spcAft>
              <a:defRPr sz="800">
                <a:solidFill>
                  <a:schemeClr val="tx1"/>
                </a:solidFill>
                <a:latin typeface="Times New Roman" pitchFamily="18" charset="0"/>
                <a:cs typeface="Arial" charset="0"/>
              </a:defRPr>
            </a:lvl7pPr>
            <a:lvl8pPr marL="3429000" indent="-228600" defTabSz="930275" eaLnBrk="0" fontAlgn="base" hangingPunct="0">
              <a:spcBef>
                <a:spcPct val="0"/>
              </a:spcBef>
              <a:spcAft>
                <a:spcPct val="0"/>
              </a:spcAft>
              <a:defRPr sz="800">
                <a:solidFill>
                  <a:schemeClr val="tx1"/>
                </a:solidFill>
                <a:latin typeface="Times New Roman" pitchFamily="18" charset="0"/>
                <a:cs typeface="Arial" charset="0"/>
              </a:defRPr>
            </a:lvl8pPr>
            <a:lvl9pPr marL="3886200" indent="-228600" defTabSz="930275" eaLnBrk="0" fontAlgn="base" hangingPunct="0">
              <a:spcBef>
                <a:spcPct val="0"/>
              </a:spcBef>
              <a:spcAft>
                <a:spcPct val="0"/>
              </a:spcAft>
              <a:defRPr sz="800">
                <a:solidFill>
                  <a:schemeClr val="tx1"/>
                </a:solidFill>
                <a:latin typeface="Times New Roman" pitchFamily="18" charset="0"/>
                <a:cs typeface="Arial" charset="0"/>
              </a:defRPr>
            </a:lvl9pPr>
          </a:lstStyle>
          <a:p>
            <a:pPr algn="r" eaLnBrk="1" hangingPunct="1"/>
            <a:fld id="{5B05CEDB-5D98-4CEF-A763-521E0B218345}" type="slidenum">
              <a:rPr lang="en-US" sz="1200">
                <a:latin typeface="Arial" charset="0"/>
              </a:rPr>
              <a:pPr algn="r" eaLnBrk="1" hangingPunct="1"/>
              <a:t>77</a:t>
            </a:fld>
            <a:endParaRPr lang="en-US" sz="1200">
              <a:latin typeface="Arial" charset="0"/>
            </a:endParaRPr>
          </a:p>
        </p:txBody>
      </p:sp>
      <p:sp>
        <p:nvSpPr>
          <p:cNvPr id="29700" name="Rectangle 2"/>
          <p:cNvSpPr>
            <a:spLocks noGrp="1" noRot="1" noChangeAspect="1" noChangeArrowheads="1" noTextEdit="1"/>
          </p:cNvSpPr>
          <p:nvPr>
            <p:ph type="sldImg"/>
          </p:nvPr>
        </p:nvSpPr>
        <p:spPr>
          <a:ln/>
        </p:spPr>
      </p:sp>
      <p:sp>
        <p:nvSpPr>
          <p:cNvPr id="29701" name="Rectangle 3"/>
          <p:cNvSpPr>
            <a:spLocks noGrp="1" noChangeArrowheads="1"/>
          </p:cNvSpPr>
          <p:nvPr>
            <p:ph type="body" idx="1"/>
          </p:nvPr>
        </p:nvSpPr>
        <p:spPr>
          <a:xfrm>
            <a:off x="700088" y="4403725"/>
            <a:ext cx="5597525" cy="4171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dirty="0" smtClean="0"/>
              <a:t>78 % de naissances se </a:t>
            </a:r>
            <a:r>
              <a:rPr lang="en-US" dirty="0" err="1" smtClean="0"/>
              <a:t>sont</a:t>
            </a:r>
            <a:r>
              <a:rPr lang="en-US" dirty="0" smtClean="0"/>
              <a:t> </a:t>
            </a:r>
            <a:r>
              <a:rPr lang="en-US" dirty="0" err="1" smtClean="0"/>
              <a:t>déroulées</a:t>
            </a:r>
            <a:r>
              <a:rPr lang="en-US" baseline="0" dirty="0" smtClean="0"/>
              <a:t> </a:t>
            </a:r>
            <a:r>
              <a:rPr lang="en-US" baseline="0" dirty="0" err="1" smtClean="0"/>
              <a:t>dans</a:t>
            </a:r>
            <a:r>
              <a:rPr lang="en-US" baseline="0" dirty="0" smtClean="0"/>
              <a:t> un </a:t>
            </a:r>
            <a:r>
              <a:rPr lang="en-US" baseline="0" dirty="0" err="1" smtClean="0"/>
              <a:t>établissement</a:t>
            </a:r>
            <a:r>
              <a:rPr lang="en-US" baseline="0" dirty="0" smtClean="0"/>
              <a:t> </a:t>
            </a:r>
            <a:r>
              <a:rPr lang="en-US" baseline="0" dirty="0" err="1" smtClean="0"/>
              <a:t>sanitatire</a:t>
            </a:r>
            <a:r>
              <a:rPr lang="en-US" baseline="0" dirty="0" smtClean="0"/>
              <a:t>, la </a:t>
            </a:r>
            <a:r>
              <a:rPr lang="en-US" baseline="0" dirty="0" err="1" smtClean="0"/>
              <a:t>majorité</a:t>
            </a:r>
            <a:r>
              <a:rPr lang="en-US" baseline="0" dirty="0" smtClean="0"/>
              <a:t> </a:t>
            </a:r>
            <a:r>
              <a:rPr lang="en-US" baseline="0" dirty="0" err="1" smtClean="0"/>
              <a:t>dans</a:t>
            </a:r>
            <a:r>
              <a:rPr lang="en-US" baseline="0" dirty="0" smtClean="0"/>
              <a:t> un </a:t>
            </a:r>
            <a:r>
              <a:rPr lang="en-US" baseline="0" dirty="0" err="1" smtClean="0"/>
              <a:t>établissement</a:t>
            </a:r>
            <a:r>
              <a:rPr lang="en-US" baseline="0" dirty="0" smtClean="0"/>
              <a:t> du </a:t>
            </a:r>
            <a:r>
              <a:rPr lang="en-US" baseline="0" dirty="0" err="1" smtClean="0"/>
              <a:t>secteur</a:t>
            </a:r>
            <a:r>
              <a:rPr lang="en-US" baseline="0" dirty="0" smtClean="0"/>
              <a:t> public. </a:t>
            </a:r>
            <a:r>
              <a:rPr lang="en-US" baseline="0" dirty="0" err="1" smtClean="0"/>
              <a:t>Cependant</a:t>
            </a:r>
            <a:r>
              <a:rPr lang="en-US" baseline="0" dirty="0" smtClean="0"/>
              <a:t>, plus d’un tiers de naissances </a:t>
            </a:r>
            <a:r>
              <a:rPr lang="en-US" baseline="0" dirty="0" err="1" smtClean="0"/>
              <a:t>en</a:t>
            </a:r>
            <a:r>
              <a:rPr lang="en-US" baseline="0" dirty="0" smtClean="0"/>
              <a:t> milieu rural se </a:t>
            </a:r>
            <a:r>
              <a:rPr lang="en-US" baseline="0" dirty="0" err="1" smtClean="0"/>
              <a:t>sont</a:t>
            </a:r>
            <a:r>
              <a:rPr lang="en-US" baseline="0" dirty="0" smtClean="0"/>
              <a:t> </a:t>
            </a:r>
            <a:r>
              <a:rPr lang="en-US" baseline="0" dirty="0" err="1" smtClean="0"/>
              <a:t>déroulées</a:t>
            </a:r>
            <a:r>
              <a:rPr lang="en-US" baseline="0" dirty="0" smtClean="0"/>
              <a:t> à la </a:t>
            </a:r>
            <a:r>
              <a:rPr lang="en-US" baseline="0" dirty="0" err="1" smtClean="0"/>
              <a:t>maison</a:t>
            </a:r>
            <a:r>
              <a:rPr lang="en-US" baseline="0" dirty="0" smtClean="0"/>
              <a:t>. </a:t>
            </a:r>
            <a:endParaRPr lang="en-US" dirty="0" smtClean="0"/>
          </a:p>
        </p:txBody>
      </p:sp>
    </p:spTree>
    <p:extLst>
      <p:ext uri="{BB962C8B-B14F-4D97-AF65-F5344CB8AC3E}">
        <p14:creationId xmlns:p14="http://schemas.microsoft.com/office/powerpoint/2010/main" val="39905415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38064204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78</a:t>
            </a:fld>
            <a:endParaRPr lang="en-US"/>
          </a:p>
        </p:txBody>
      </p:sp>
    </p:spTree>
    <p:extLst>
      <p:ext uri="{BB962C8B-B14F-4D97-AF65-F5344CB8AC3E}">
        <p14:creationId xmlns:p14="http://schemas.microsoft.com/office/powerpoint/2010/main" val="145251611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err="1" smtClean="0"/>
              <a:t>Quand</a:t>
            </a:r>
            <a:r>
              <a:rPr lang="en-US" dirty="0" smtClean="0"/>
              <a:t> on compare</a:t>
            </a:r>
            <a:r>
              <a:rPr lang="en-US" baseline="0" dirty="0" smtClean="0"/>
              <a:t> avec les </a:t>
            </a:r>
            <a:r>
              <a:rPr lang="en-US" baseline="0" dirty="0" err="1" smtClean="0"/>
              <a:t>autres</a:t>
            </a:r>
            <a:r>
              <a:rPr lang="en-US" baseline="0" dirty="0" smtClean="0"/>
              <a:t> pays de la sous-</a:t>
            </a:r>
            <a:r>
              <a:rPr lang="en-US" baseline="0" dirty="0" err="1" smtClean="0"/>
              <a:t>région</a:t>
            </a:r>
            <a:r>
              <a:rPr lang="en-US" baseline="0" dirty="0" smtClean="0"/>
              <a:t>, on Remarque que le </a:t>
            </a:r>
            <a:r>
              <a:rPr lang="en-US" baseline="0" dirty="0" err="1" smtClean="0"/>
              <a:t>pourcentage</a:t>
            </a:r>
            <a:r>
              <a:rPr lang="en-US" baseline="0" dirty="0" smtClean="0"/>
              <a:t> de naissances </a:t>
            </a:r>
            <a:r>
              <a:rPr lang="en-US" baseline="0" dirty="0" err="1" smtClean="0"/>
              <a:t>déroulées</a:t>
            </a:r>
            <a:r>
              <a:rPr lang="en-US" baseline="0" dirty="0" smtClean="0"/>
              <a:t> </a:t>
            </a:r>
            <a:r>
              <a:rPr lang="en-US" baseline="0" dirty="0" err="1" smtClean="0"/>
              <a:t>dans</a:t>
            </a:r>
            <a:r>
              <a:rPr lang="en-US" baseline="0" dirty="0" smtClean="0"/>
              <a:t> un </a:t>
            </a:r>
            <a:r>
              <a:rPr lang="en-US" baseline="0" dirty="0" err="1" smtClean="0"/>
              <a:t>établissement</a:t>
            </a:r>
            <a:r>
              <a:rPr lang="en-US" baseline="0" dirty="0" smtClean="0"/>
              <a:t> de santé au Sénégal </a:t>
            </a:r>
            <a:r>
              <a:rPr lang="en-US" baseline="0" dirty="0" err="1" smtClean="0"/>
              <a:t>est</a:t>
            </a:r>
            <a:r>
              <a:rPr lang="en-US" baseline="0" dirty="0" smtClean="0"/>
              <a:t> </a:t>
            </a:r>
            <a:r>
              <a:rPr lang="en-US" baseline="0" dirty="0" err="1" smtClean="0"/>
              <a:t>élévée</a:t>
            </a:r>
            <a:r>
              <a:rPr lang="en-US" baseline="0" dirty="0" smtClean="0"/>
              <a:t>. </a:t>
            </a:r>
            <a:endParaRPr lang="en-US" dirty="0" smtClean="0"/>
          </a:p>
        </p:txBody>
      </p:sp>
    </p:spTree>
    <p:extLst>
      <p:ext uri="{BB962C8B-B14F-4D97-AF65-F5344CB8AC3E}">
        <p14:creationId xmlns:p14="http://schemas.microsoft.com/office/powerpoint/2010/main" val="288560505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59 % des naissances </a:t>
            </a:r>
            <a:r>
              <a:rPr lang="en-US" dirty="0" err="1" smtClean="0"/>
              <a:t>ont</a:t>
            </a:r>
            <a:r>
              <a:rPr lang="en-US" dirty="0" smtClean="0"/>
              <a:t> </a:t>
            </a:r>
            <a:r>
              <a:rPr lang="en-US" dirty="0" err="1" smtClean="0"/>
              <a:t>été</a:t>
            </a:r>
            <a:r>
              <a:rPr lang="en-US" dirty="0" smtClean="0"/>
              <a:t> </a:t>
            </a:r>
            <a:r>
              <a:rPr lang="en-US" dirty="0" err="1" smtClean="0"/>
              <a:t>assistées</a:t>
            </a:r>
            <a:r>
              <a:rPr lang="en-US" dirty="0" smtClean="0"/>
              <a:t> par un</a:t>
            </a:r>
            <a:r>
              <a:rPr lang="en-US" baseline="0" dirty="0" smtClean="0"/>
              <a:t> </a:t>
            </a:r>
            <a:r>
              <a:rPr lang="en-US" baseline="0" dirty="0" err="1" smtClean="0"/>
              <a:t>prestataire</a:t>
            </a:r>
            <a:r>
              <a:rPr lang="en-US" baseline="0" dirty="0" smtClean="0"/>
              <a:t> </a:t>
            </a:r>
            <a:r>
              <a:rPr lang="en-US" baseline="0" dirty="0" err="1" smtClean="0"/>
              <a:t>formé</a:t>
            </a:r>
            <a:r>
              <a:rPr lang="en-US" baseline="0" dirty="0" smtClean="0"/>
              <a:t>, la </a:t>
            </a:r>
            <a:r>
              <a:rPr lang="en-US" baseline="0" dirty="0" err="1" smtClean="0"/>
              <a:t>plupart</a:t>
            </a:r>
            <a:r>
              <a:rPr lang="en-US" baseline="0" dirty="0" smtClean="0"/>
              <a:t> par </a:t>
            </a:r>
            <a:r>
              <a:rPr lang="en-US" baseline="0" dirty="0" err="1" smtClean="0"/>
              <a:t>une</a:t>
            </a:r>
            <a:r>
              <a:rPr lang="en-US" baseline="0" dirty="0" smtClean="0"/>
              <a:t> sage-femme. </a:t>
            </a:r>
            <a:endParaRPr lang="en-US" dirty="0" smtClean="0"/>
          </a:p>
        </p:txBody>
      </p:sp>
    </p:spTree>
    <p:extLst>
      <p:ext uri="{BB962C8B-B14F-4D97-AF65-F5344CB8AC3E}">
        <p14:creationId xmlns:p14="http://schemas.microsoft.com/office/powerpoint/2010/main" val="346718732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8034150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83</a:t>
            </a:fld>
            <a:endParaRPr lang="en-US"/>
          </a:p>
        </p:txBody>
      </p:sp>
    </p:spTree>
    <p:extLst>
      <p:ext uri="{BB962C8B-B14F-4D97-AF65-F5344CB8AC3E}">
        <p14:creationId xmlns:p14="http://schemas.microsoft.com/office/powerpoint/2010/main" val="11379003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3 structures sur 4 </a:t>
            </a:r>
            <a:r>
              <a:rPr lang="en-US" dirty="0" err="1" smtClean="0"/>
              <a:t>offrent</a:t>
            </a:r>
            <a:r>
              <a:rPr lang="en-US" baseline="0" dirty="0" smtClean="0"/>
              <a:t> </a:t>
            </a:r>
            <a:r>
              <a:rPr lang="en-US" dirty="0" smtClean="0"/>
              <a:t>des services des consultations </a:t>
            </a:r>
            <a:r>
              <a:rPr lang="en-US" dirty="0" err="1" smtClean="0"/>
              <a:t>prénatals</a:t>
            </a:r>
            <a:r>
              <a:rPr lang="en-US" baseline="0" dirty="0" smtClean="0"/>
              <a:t> services </a:t>
            </a:r>
            <a:r>
              <a:rPr lang="en-US" baseline="0" dirty="0" err="1" smtClean="0"/>
              <a:t>d’accouchement</a:t>
            </a:r>
            <a:r>
              <a:rPr lang="en-US" baseline="0" dirty="0" smtClean="0"/>
              <a:t> normal. Par </a:t>
            </a:r>
            <a:r>
              <a:rPr lang="en-US" baseline="0" dirty="0" err="1" smtClean="0"/>
              <a:t>contre</a:t>
            </a:r>
            <a:r>
              <a:rPr lang="en-US" baseline="0" dirty="0" smtClean="0"/>
              <a:t>, </a:t>
            </a:r>
            <a:r>
              <a:rPr lang="en-US" baseline="0" dirty="0" err="1" smtClean="0"/>
              <a:t>seulement</a:t>
            </a:r>
            <a:r>
              <a:rPr lang="en-US" baseline="0" dirty="0" smtClean="0"/>
              <a:t> 3 % de structures </a:t>
            </a:r>
            <a:r>
              <a:rPr lang="en-US" baseline="0" dirty="0" err="1" smtClean="0"/>
              <a:t>offrent</a:t>
            </a:r>
            <a:r>
              <a:rPr lang="en-US" baseline="0" dirty="0" smtClean="0"/>
              <a:t> des </a:t>
            </a:r>
            <a:r>
              <a:rPr lang="en-US" baseline="0" dirty="0" err="1" smtClean="0"/>
              <a:t>césariennes</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84</a:t>
            </a:fld>
            <a:endParaRPr lang="en-US"/>
          </a:p>
        </p:txBody>
      </p:sp>
    </p:spTree>
    <p:extLst>
      <p:ext uri="{BB962C8B-B14F-4D97-AF65-F5344CB8AC3E}">
        <p14:creationId xmlns:p14="http://schemas.microsoft.com/office/powerpoint/2010/main" val="398947691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majorité</a:t>
            </a:r>
            <a:r>
              <a:rPr lang="en-US" dirty="0" smtClean="0"/>
              <a:t> des structures qui </a:t>
            </a:r>
            <a:r>
              <a:rPr lang="en-US" dirty="0" err="1" smtClean="0"/>
              <a:t>offrent</a:t>
            </a:r>
            <a:r>
              <a:rPr lang="en-US" dirty="0" smtClean="0"/>
              <a:t> des services de CPN </a:t>
            </a:r>
            <a:r>
              <a:rPr lang="en-US" dirty="0" err="1" smtClean="0"/>
              <a:t>disposent</a:t>
            </a:r>
            <a:r>
              <a:rPr lang="en-US" baseline="0" dirty="0" smtClean="0"/>
              <a:t> </a:t>
            </a:r>
            <a:r>
              <a:rPr lang="en-US" baseline="0" dirty="0" err="1" smtClean="0"/>
              <a:t>d’équipement</a:t>
            </a:r>
            <a:r>
              <a:rPr lang="en-US" baseline="0" dirty="0" smtClean="0"/>
              <a:t> necessaire.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85</a:t>
            </a:fld>
            <a:endParaRPr lang="en-US"/>
          </a:p>
        </p:txBody>
      </p:sp>
    </p:spTree>
    <p:extLst>
      <p:ext uri="{BB962C8B-B14F-4D97-AF65-F5344CB8AC3E}">
        <p14:creationId xmlns:p14="http://schemas.microsoft.com/office/powerpoint/2010/main" val="28792501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Parmi</a:t>
            </a:r>
            <a:r>
              <a:rPr lang="en-US" dirty="0" smtClean="0"/>
              <a:t> les structures </a:t>
            </a:r>
            <a:r>
              <a:rPr lang="en-US" dirty="0" err="1" smtClean="0"/>
              <a:t>offrant</a:t>
            </a:r>
            <a:r>
              <a:rPr lang="en-US" dirty="0" smtClean="0"/>
              <a:t> des services de CPN, la </a:t>
            </a:r>
            <a:r>
              <a:rPr lang="en-US" dirty="0" err="1" smtClean="0"/>
              <a:t>capacité</a:t>
            </a:r>
            <a:r>
              <a:rPr lang="en-US" baseline="0" dirty="0" smtClean="0"/>
              <a:t> de diagnostic pour la </a:t>
            </a:r>
            <a:r>
              <a:rPr lang="en-US" baseline="0" dirty="0" err="1" smtClean="0"/>
              <a:t>protéinurie</a:t>
            </a:r>
            <a:r>
              <a:rPr lang="en-US" baseline="0" dirty="0" smtClean="0"/>
              <a:t>, </a:t>
            </a:r>
            <a:r>
              <a:rPr lang="en-US" baseline="0" dirty="0" err="1" smtClean="0"/>
              <a:t>glucosurie</a:t>
            </a:r>
            <a:r>
              <a:rPr lang="en-US" baseline="0" dirty="0" smtClean="0"/>
              <a:t> et VIH et </a:t>
            </a:r>
            <a:r>
              <a:rPr lang="en-US" baseline="0" dirty="0" err="1" smtClean="0"/>
              <a:t>assez</a:t>
            </a:r>
            <a:r>
              <a:rPr lang="en-US" baseline="0" dirty="0" smtClean="0"/>
              <a:t> </a:t>
            </a:r>
            <a:r>
              <a:rPr lang="en-US" baseline="0" dirty="0" err="1" smtClean="0"/>
              <a:t>élevée</a:t>
            </a:r>
            <a:r>
              <a:rPr lang="en-US" baseline="0" dirty="0" smtClean="0"/>
              <a:t>, </a:t>
            </a:r>
            <a:r>
              <a:rPr lang="en-US" baseline="0" dirty="0" err="1" smtClean="0"/>
              <a:t>mais</a:t>
            </a:r>
            <a:r>
              <a:rPr lang="en-US" baseline="0" dirty="0" smtClean="0"/>
              <a:t> la </a:t>
            </a:r>
            <a:r>
              <a:rPr lang="en-US" baseline="0" dirty="0" err="1" smtClean="0"/>
              <a:t>capacité</a:t>
            </a:r>
            <a:r>
              <a:rPr lang="en-US" baseline="0" dirty="0" smtClean="0"/>
              <a:t> de diagnostic pour </a:t>
            </a:r>
            <a:r>
              <a:rPr lang="en-US" baseline="0" dirty="0" err="1" smtClean="0"/>
              <a:t>l’hémoglobine</a:t>
            </a:r>
            <a:r>
              <a:rPr lang="en-US" baseline="0" dirty="0" smtClean="0"/>
              <a:t>, le </a:t>
            </a:r>
            <a:r>
              <a:rPr lang="en-US" baseline="0" dirty="0" err="1" smtClean="0"/>
              <a:t>groupe</a:t>
            </a:r>
            <a:r>
              <a:rPr lang="en-US" baseline="0" dirty="0" smtClean="0"/>
              <a:t> sanguine et </a:t>
            </a:r>
            <a:r>
              <a:rPr lang="en-US" baseline="0" dirty="0" err="1" smtClean="0"/>
              <a:t>facteur</a:t>
            </a:r>
            <a:r>
              <a:rPr lang="en-US" baseline="0" dirty="0" smtClean="0"/>
              <a:t> rhesus et le syphilis </a:t>
            </a:r>
            <a:r>
              <a:rPr lang="en-US" baseline="0" dirty="0" err="1" smtClean="0"/>
              <a:t>est</a:t>
            </a:r>
            <a:r>
              <a:rPr lang="en-US" baseline="0" dirty="0" smtClean="0"/>
              <a:t> beaucoup plus </a:t>
            </a:r>
            <a:r>
              <a:rPr lang="en-US" baseline="0" dirty="0" err="1" smtClean="0"/>
              <a:t>faible</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86</a:t>
            </a:fld>
            <a:endParaRPr lang="en-US"/>
          </a:p>
        </p:txBody>
      </p:sp>
    </p:spTree>
    <p:extLst>
      <p:ext uri="{BB962C8B-B14F-4D97-AF65-F5344CB8AC3E}">
        <p14:creationId xmlns:p14="http://schemas.microsoft.com/office/powerpoint/2010/main" val="58720279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7 </a:t>
            </a:r>
            <a:r>
              <a:rPr lang="en-US" baseline="0" dirty="0" smtClean="0"/>
              <a:t>structures qui </a:t>
            </a:r>
            <a:r>
              <a:rPr lang="en-US" baseline="0" dirty="0" err="1" smtClean="0"/>
              <a:t>offrent</a:t>
            </a:r>
            <a:r>
              <a:rPr lang="en-US" baseline="0" dirty="0" smtClean="0"/>
              <a:t> des services de CPN sur 10 </a:t>
            </a:r>
            <a:r>
              <a:rPr lang="en-US" baseline="0" dirty="0" err="1" smtClean="0"/>
              <a:t>disposent</a:t>
            </a:r>
            <a:r>
              <a:rPr lang="en-US" baseline="0" dirty="0" smtClean="0"/>
              <a:t> des </a:t>
            </a:r>
            <a:r>
              <a:rPr lang="en-US" baseline="0" dirty="0" err="1" smtClean="0"/>
              <a:t>comprimés</a:t>
            </a:r>
            <a:r>
              <a:rPr lang="en-US" baseline="0" dirty="0" smtClean="0"/>
              <a:t> </a:t>
            </a:r>
            <a:r>
              <a:rPr lang="en-US" baseline="0" dirty="0" err="1" smtClean="0"/>
              <a:t>combinés</a:t>
            </a:r>
            <a:r>
              <a:rPr lang="en-US" baseline="0" dirty="0" smtClean="0"/>
              <a:t> (</a:t>
            </a:r>
            <a:r>
              <a:rPr lang="en-US" baseline="0" dirty="0" err="1" smtClean="0"/>
              <a:t>fer</a:t>
            </a:r>
            <a:r>
              <a:rPr lang="en-US" baseline="0" dirty="0" smtClean="0"/>
              <a:t> + </a:t>
            </a:r>
            <a:r>
              <a:rPr lang="en-US" baseline="0" dirty="0" err="1" smtClean="0"/>
              <a:t>acide</a:t>
            </a:r>
            <a:r>
              <a:rPr lang="en-US" baseline="0" dirty="0" smtClean="0"/>
              <a:t> </a:t>
            </a:r>
            <a:r>
              <a:rPr lang="en-US" baseline="0" dirty="0" err="1" smtClean="0"/>
              <a:t>folique</a:t>
            </a:r>
            <a:r>
              <a:rPr lang="en-US" baseline="0" dirty="0" smtClean="0"/>
              <a:t>) et 93 % </a:t>
            </a:r>
            <a:r>
              <a:rPr lang="en-US" baseline="0" dirty="0" err="1" smtClean="0"/>
              <a:t>disposent</a:t>
            </a:r>
            <a:r>
              <a:rPr lang="en-US" baseline="0" dirty="0" smtClean="0"/>
              <a:t> des </a:t>
            </a:r>
            <a:r>
              <a:rPr lang="en-US" baseline="0" dirty="0" err="1" smtClean="0"/>
              <a:t>vaccins</a:t>
            </a:r>
            <a:r>
              <a:rPr lang="en-US" baseline="0" dirty="0" smtClean="0"/>
              <a:t> </a:t>
            </a:r>
            <a:r>
              <a:rPr lang="en-US" baseline="0" dirty="0" err="1" smtClean="0"/>
              <a:t>antitétaniques</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87</a:t>
            </a:fld>
            <a:endParaRPr lang="en-US"/>
          </a:p>
        </p:txBody>
      </p:sp>
    </p:spTree>
    <p:extLst>
      <p:ext uri="{BB962C8B-B14F-4D97-AF65-F5344CB8AC3E}">
        <p14:creationId xmlns:p14="http://schemas.microsoft.com/office/powerpoint/2010/main" val="108615452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baseline="0" dirty="0" smtClean="0"/>
              <a:t>66 % des prestataires des services de CPN ont reçu une formation sur le traitement du paludisme au cours de la grosses au cours des derniers 24 mois et 77 % sur la planification familiale. </a:t>
            </a:r>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88</a:t>
            </a:fld>
            <a:endParaRPr lang="en-US" smtClean="0"/>
          </a:p>
        </p:txBody>
      </p:sp>
    </p:spTree>
    <p:extLst>
      <p:ext uri="{BB962C8B-B14F-4D97-AF65-F5344CB8AC3E}">
        <p14:creationId xmlns:p14="http://schemas.microsoft.com/office/powerpoint/2010/main" val="18896729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21251396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a:t>
            </a:r>
            <a:r>
              <a:rPr lang="en-US" baseline="0" dirty="0" smtClean="0"/>
              <a:t> </a:t>
            </a:r>
            <a:r>
              <a:rPr lang="en-US" baseline="0" dirty="0" err="1" smtClean="0"/>
              <a:t>totalité</a:t>
            </a:r>
            <a:r>
              <a:rPr lang="en-US" baseline="0" dirty="0" smtClean="0"/>
              <a:t> des structures </a:t>
            </a:r>
            <a:r>
              <a:rPr lang="en-US" baseline="0" dirty="0" err="1" smtClean="0"/>
              <a:t>offrant</a:t>
            </a:r>
            <a:r>
              <a:rPr lang="en-US" baseline="0" dirty="0" smtClean="0"/>
              <a:t> des services de CPN et au </a:t>
            </a:r>
            <a:r>
              <a:rPr lang="en-US" baseline="0" dirty="0" err="1" smtClean="0"/>
              <a:t>moins</a:t>
            </a:r>
            <a:r>
              <a:rPr lang="en-US" baseline="0" dirty="0" smtClean="0"/>
              <a:t> un service de PTME </a:t>
            </a:r>
            <a:r>
              <a:rPr lang="en-US" baseline="0" dirty="0" err="1" smtClean="0"/>
              <a:t>fournissent</a:t>
            </a:r>
            <a:r>
              <a:rPr lang="en-US" baseline="0" dirty="0" smtClean="0"/>
              <a:t> des </a:t>
            </a:r>
            <a:r>
              <a:rPr lang="en-US" baseline="0" dirty="0" err="1" smtClean="0"/>
              <a:t>dépistages</a:t>
            </a:r>
            <a:r>
              <a:rPr lang="en-US" baseline="0" dirty="0" smtClean="0"/>
              <a:t> du VIH pour femmes enceintes, </a:t>
            </a:r>
            <a:r>
              <a:rPr lang="en-US" baseline="0" dirty="0" err="1" smtClean="0"/>
              <a:t>mais</a:t>
            </a:r>
            <a:r>
              <a:rPr lang="en-US" baseline="0" dirty="0" smtClean="0"/>
              <a:t> </a:t>
            </a:r>
            <a:r>
              <a:rPr lang="en-US" baseline="0" dirty="0" err="1" smtClean="0"/>
              <a:t>seulement</a:t>
            </a:r>
            <a:r>
              <a:rPr lang="en-US" baseline="0" dirty="0" smtClean="0"/>
              <a:t> 8 % </a:t>
            </a:r>
            <a:r>
              <a:rPr lang="en-US" baseline="0" dirty="0" err="1" smtClean="0"/>
              <a:t>fournissent</a:t>
            </a:r>
            <a:r>
              <a:rPr lang="en-US" baseline="0" dirty="0" smtClean="0"/>
              <a:t> des </a:t>
            </a:r>
            <a:r>
              <a:rPr lang="en-US" baseline="0" dirty="0" err="1" smtClean="0"/>
              <a:t>dépistages</a:t>
            </a:r>
            <a:r>
              <a:rPr lang="en-US" baseline="0" dirty="0" smtClean="0"/>
              <a:t> pour les </a:t>
            </a:r>
            <a:r>
              <a:rPr lang="en-US" baseline="0" dirty="0" err="1" smtClean="0"/>
              <a:t>enfants</a:t>
            </a:r>
            <a:r>
              <a:rPr lang="en-US" baseline="0" dirty="0" smtClean="0"/>
              <a:t> </a:t>
            </a:r>
            <a:r>
              <a:rPr lang="en-US" baseline="0" dirty="0" err="1" smtClean="0"/>
              <a:t>nés</a:t>
            </a:r>
            <a:r>
              <a:rPr lang="en-US" baseline="0" dirty="0" smtClean="0"/>
              <a:t> des </a:t>
            </a:r>
            <a:r>
              <a:rPr lang="en-US" baseline="0" dirty="0" err="1" smtClean="0"/>
              <a:t>mères</a:t>
            </a:r>
            <a:r>
              <a:rPr lang="en-US" baseline="0" dirty="0" smtClean="0"/>
              <a:t> VIH+. La </a:t>
            </a:r>
            <a:r>
              <a:rPr lang="en-US" baseline="0" dirty="0" err="1" smtClean="0"/>
              <a:t>disponibilité</a:t>
            </a:r>
            <a:r>
              <a:rPr lang="en-US" baseline="0" dirty="0" smtClean="0"/>
              <a:t> des </a:t>
            </a:r>
            <a:r>
              <a:rPr lang="en-US" baseline="0" dirty="0" err="1" smtClean="0"/>
              <a:t>autres</a:t>
            </a:r>
            <a:r>
              <a:rPr lang="en-US" baseline="0" dirty="0" smtClean="0"/>
              <a:t> services </a:t>
            </a:r>
            <a:r>
              <a:rPr lang="en-US" baseline="0" dirty="0" err="1" smtClean="0"/>
              <a:t>sont</a:t>
            </a:r>
            <a:r>
              <a:rPr lang="en-US" baseline="0" dirty="0" smtClean="0"/>
              <a:t> </a:t>
            </a:r>
            <a:r>
              <a:rPr lang="en-US" baseline="0" dirty="0" err="1" smtClean="0"/>
              <a:t>assez</a:t>
            </a:r>
            <a:r>
              <a:rPr lang="en-US" baseline="0" dirty="0" smtClean="0"/>
              <a:t> </a:t>
            </a:r>
            <a:r>
              <a:rPr lang="en-US" baseline="0" dirty="0" err="1" smtClean="0"/>
              <a:t>faible</a:t>
            </a:r>
            <a:r>
              <a:rPr lang="en-US" baseline="0" dirty="0" smtClean="0"/>
              <a:t>.</a:t>
            </a:r>
            <a:endParaRPr lang="en-US" dirty="0"/>
          </a:p>
        </p:txBody>
      </p:sp>
      <p:sp>
        <p:nvSpPr>
          <p:cNvPr id="4" name="Slide Number Placeholder 3"/>
          <p:cNvSpPr>
            <a:spLocks noGrp="1"/>
          </p:cNvSpPr>
          <p:nvPr>
            <p:ph type="sldNum" sz="quarter" idx="10"/>
          </p:nvPr>
        </p:nvSpPr>
        <p:spPr/>
        <p:txBody>
          <a:bodyPr/>
          <a:lstStyle/>
          <a:p>
            <a:pPr>
              <a:defRPr/>
            </a:pPr>
            <a:fld id="{A8301440-CDC6-4108-9F45-A9A7C32F0E1A}" type="slidenum">
              <a:rPr lang="en-US" smtClean="0"/>
              <a:pPr>
                <a:defRPr/>
              </a:pPr>
              <a:t>89</a:t>
            </a:fld>
            <a:endParaRPr lang="en-US"/>
          </a:p>
        </p:txBody>
      </p:sp>
    </p:spTree>
    <p:extLst>
      <p:ext uri="{BB962C8B-B14F-4D97-AF65-F5344CB8AC3E}">
        <p14:creationId xmlns:p14="http://schemas.microsoft.com/office/powerpoint/2010/main" val="5357357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Toutes</a:t>
            </a:r>
            <a:r>
              <a:rPr lang="en-US" dirty="0" smtClean="0"/>
              <a:t> les structures </a:t>
            </a:r>
            <a:r>
              <a:rPr lang="en-US" baseline="0" dirty="0" err="1" smtClean="0"/>
              <a:t>offrant</a:t>
            </a:r>
            <a:r>
              <a:rPr lang="en-US" baseline="0" dirty="0" smtClean="0"/>
              <a:t> des services </a:t>
            </a:r>
            <a:r>
              <a:rPr lang="en-US" baseline="0" dirty="0" err="1" smtClean="0"/>
              <a:t>d’accouchement</a:t>
            </a:r>
            <a:r>
              <a:rPr lang="en-US" baseline="0" dirty="0" smtClean="0"/>
              <a:t> normal  </a:t>
            </a:r>
            <a:r>
              <a:rPr lang="en-US" baseline="0" dirty="0" err="1" smtClean="0"/>
              <a:t>disposent</a:t>
            </a:r>
            <a:r>
              <a:rPr lang="en-US" baseline="0" dirty="0" smtClean="0"/>
              <a:t> </a:t>
            </a:r>
            <a:r>
              <a:rPr lang="en-US" baseline="0" dirty="0" err="1" smtClean="0"/>
              <a:t>d’une</a:t>
            </a:r>
            <a:r>
              <a:rPr lang="en-US" baseline="0" dirty="0" smtClean="0"/>
              <a:t> </a:t>
            </a:r>
            <a:r>
              <a:rPr lang="en-US" baseline="0" dirty="0" err="1" smtClean="0"/>
              <a:t>boite</a:t>
            </a:r>
            <a:r>
              <a:rPr lang="en-US" baseline="0" dirty="0" smtClean="0"/>
              <a:t> </a:t>
            </a:r>
            <a:r>
              <a:rPr lang="en-US" baseline="0" dirty="0" err="1" smtClean="0"/>
              <a:t>d’accouchement</a:t>
            </a:r>
            <a:r>
              <a:rPr lang="en-US" baseline="0" dirty="0" smtClean="0"/>
              <a:t>. </a:t>
            </a:r>
            <a:r>
              <a:rPr lang="en-US" dirty="0" smtClean="0"/>
              <a:t>La quasi-</a:t>
            </a:r>
            <a:r>
              <a:rPr lang="en-US" dirty="0" err="1" smtClean="0"/>
              <a:t>totalité</a:t>
            </a:r>
            <a:r>
              <a:rPr lang="en-US" baseline="0" dirty="0" smtClean="0"/>
              <a:t> des structures </a:t>
            </a:r>
            <a:r>
              <a:rPr lang="en-US" baseline="0" dirty="0" err="1" smtClean="0"/>
              <a:t>disposent</a:t>
            </a:r>
            <a:r>
              <a:rPr lang="en-US" baseline="0" dirty="0" smtClean="0"/>
              <a:t> des </a:t>
            </a:r>
            <a:r>
              <a:rPr lang="en-US" baseline="0" dirty="0" err="1" smtClean="0"/>
              <a:t>gants</a:t>
            </a:r>
            <a:r>
              <a:rPr lang="en-US" baseline="0" dirty="0" smtClean="0"/>
              <a:t> et </a:t>
            </a:r>
            <a:r>
              <a:rPr lang="en-US" baseline="0" dirty="0" err="1" smtClean="0"/>
              <a:t>d’une</a:t>
            </a:r>
            <a:r>
              <a:rPr lang="en-US" baseline="0" dirty="0" smtClean="0"/>
              <a:t> </a:t>
            </a:r>
            <a:r>
              <a:rPr lang="en-US" baseline="0" dirty="0" err="1" smtClean="0"/>
              <a:t>partogramme</a:t>
            </a:r>
            <a:r>
              <a:rPr lang="en-US" baseline="0" dirty="0" smtClean="0"/>
              <a:t>. </a:t>
            </a:r>
            <a:r>
              <a:rPr lang="en-US" baseline="0" dirty="0" err="1" smtClean="0"/>
              <a:t>Moins</a:t>
            </a:r>
            <a:r>
              <a:rPr lang="en-US" baseline="0" dirty="0" smtClean="0"/>
              <a:t> de </a:t>
            </a:r>
            <a:r>
              <a:rPr lang="en-US" baseline="0" dirty="0" err="1" smtClean="0"/>
              <a:t>deux</a:t>
            </a:r>
            <a:r>
              <a:rPr lang="en-US" baseline="0" dirty="0" smtClean="0"/>
              <a:t> tiers des structures </a:t>
            </a:r>
            <a:r>
              <a:rPr lang="en-US" baseline="0" dirty="0" err="1" smtClean="0"/>
              <a:t>disposent</a:t>
            </a:r>
            <a:r>
              <a:rPr lang="en-US" baseline="0" dirty="0" smtClean="0"/>
              <a:t> d’un transport </a:t>
            </a:r>
            <a:r>
              <a:rPr lang="en-US" baseline="0" dirty="0" err="1" smtClean="0"/>
              <a:t>d’urgence</a:t>
            </a:r>
            <a:r>
              <a:rPr lang="en-US" baseline="0" dirty="0" smtClean="0"/>
              <a:t>, un </a:t>
            </a:r>
            <a:r>
              <a:rPr lang="en-US" baseline="0" dirty="0" err="1" smtClean="0"/>
              <a:t>aspirateur</a:t>
            </a:r>
            <a:r>
              <a:rPr lang="en-US" baseline="0" dirty="0" smtClean="0"/>
              <a:t> </a:t>
            </a:r>
            <a:r>
              <a:rPr lang="en-US" baseline="0" dirty="0" err="1" smtClean="0"/>
              <a:t>manuel</a:t>
            </a:r>
            <a:r>
              <a:rPr lang="en-US" baseline="0" dirty="0" smtClean="0"/>
              <a:t> </a:t>
            </a:r>
            <a:r>
              <a:rPr lang="en-US" baseline="0" dirty="0" err="1" smtClean="0"/>
              <a:t>ou</a:t>
            </a:r>
            <a:r>
              <a:rPr lang="en-US" baseline="0" dirty="0" smtClean="0"/>
              <a:t> Kit D&amp;C </a:t>
            </a:r>
            <a:r>
              <a:rPr lang="en-US" baseline="0" dirty="0" err="1" smtClean="0"/>
              <a:t>ou</a:t>
            </a:r>
            <a:r>
              <a:rPr lang="en-US" baseline="0" dirty="0" smtClean="0"/>
              <a:t> un </a:t>
            </a:r>
            <a:r>
              <a:rPr lang="en-US" baseline="0" dirty="0" err="1" smtClean="0"/>
              <a:t>aspirateur</a:t>
            </a:r>
            <a:r>
              <a:rPr lang="en-US" baseline="0" dirty="0" smtClean="0"/>
              <a:t> catheter, </a:t>
            </a:r>
            <a:r>
              <a:rPr lang="en-US" baseline="0" dirty="0" err="1" smtClean="0"/>
              <a:t>ou</a:t>
            </a:r>
            <a:r>
              <a:rPr lang="en-US" baseline="0" dirty="0" smtClean="0"/>
              <a:t> un </a:t>
            </a:r>
            <a:r>
              <a:rPr lang="en-US" baseline="0" dirty="0" err="1" smtClean="0"/>
              <a:t>lampe</a:t>
            </a:r>
            <a:r>
              <a:rPr lang="en-US" baseline="0" dirty="0" smtClean="0"/>
              <a:t> </a:t>
            </a:r>
            <a:r>
              <a:rPr lang="en-US" baseline="0" dirty="0" err="1" smtClean="0"/>
              <a:t>d’examen</a:t>
            </a:r>
            <a:r>
              <a:rPr lang="en-US" baseline="0" dirty="0" smtClean="0"/>
              <a:t>. </a:t>
            </a:r>
            <a:r>
              <a:rPr lang="en-US" baseline="0" dirty="0" err="1" smtClean="0"/>
              <a:t>Seulement</a:t>
            </a:r>
            <a:r>
              <a:rPr lang="en-US" baseline="0" dirty="0" smtClean="0"/>
              <a:t> 5 % de </a:t>
            </a:r>
            <a:r>
              <a:rPr lang="en-US" baseline="0" dirty="0" err="1" smtClean="0"/>
              <a:t>structues</a:t>
            </a:r>
            <a:r>
              <a:rPr lang="en-US" baseline="0" dirty="0" smtClean="0"/>
              <a:t> </a:t>
            </a:r>
            <a:r>
              <a:rPr lang="en-US" baseline="0" dirty="0" err="1" smtClean="0"/>
              <a:t>disposent</a:t>
            </a:r>
            <a:r>
              <a:rPr lang="en-US" baseline="0" dirty="0" smtClean="0"/>
              <a:t> </a:t>
            </a:r>
            <a:r>
              <a:rPr lang="en-US" baseline="0" dirty="0" err="1" smtClean="0"/>
              <a:t>d’une</a:t>
            </a:r>
            <a:r>
              <a:rPr lang="en-US" baseline="0" dirty="0" smtClean="0"/>
              <a:t> </a:t>
            </a:r>
            <a:r>
              <a:rPr lang="en-US" baseline="0" dirty="0" err="1" smtClean="0"/>
              <a:t>ventouse</a:t>
            </a:r>
            <a:r>
              <a:rPr lang="en-US" baseline="0" dirty="0" smtClean="0"/>
              <a:t> </a:t>
            </a:r>
            <a:r>
              <a:rPr lang="en-US" baseline="0" dirty="0" err="1" smtClean="0"/>
              <a:t>obstétricale</a:t>
            </a:r>
            <a:r>
              <a:rPr lang="en-US" baseline="0" dirty="0" smtClean="0"/>
              <a:t>. </a:t>
            </a:r>
          </a:p>
          <a:p>
            <a:endParaRPr lang="en-US" baseline="0" dirty="0" smtClean="0"/>
          </a:p>
          <a:p>
            <a:r>
              <a:rPr lang="fr-FR" sz="1200" b="0" i="0" u="none" strike="noStrike" kern="1200" baseline="0" dirty="0" smtClean="0">
                <a:solidFill>
                  <a:schemeClr val="tx1"/>
                </a:solidFill>
                <a:latin typeface="Arial" charset="0"/>
                <a:ea typeface="+mn-ea"/>
                <a:cs typeface="Arial" charset="0"/>
              </a:rPr>
              <a:t>kit de dilatation et de curetage (D&amp;C)</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90</a:t>
            </a:fld>
            <a:endParaRPr lang="en-US"/>
          </a:p>
        </p:txBody>
      </p:sp>
    </p:spTree>
    <p:extLst>
      <p:ext uri="{BB962C8B-B14F-4D97-AF65-F5344CB8AC3E}">
        <p14:creationId xmlns:p14="http://schemas.microsoft.com/office/powerpoint/2010/main" val="282354599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a:t>
            </a:r>
            <a:r>
              <a:rPr lang="en-US" baseline="0" dirty="0" smtClean="0"/>
              <a:t> </a:t>
            </a:r>
            <a:r>
              <a:rPr lang="en-US" baseline="0" dirty="0" err="1" smtClean="0"/>
              <a:t>disponibilité</a:t>
            </a:r>
            <a:r>
              <a:rPr lang="en-US" baseline="0" dirty="0" smtClean="0"/>
              <a:t> des medicaments </a:t>
            </a:r>
            <a:r>
              <a:rPr lang="en-US" baseline="0" dirty="0" err="1" smtClean="0"/>
              <a:t>essentiels</a:t>
            </a:r>
            <a:r>
              <a:rPr lang="en-US" baseline="0" dirty="0" smtClean="0"/>
              <a:t> pour </a:t>
            </a:r>
            <a:r>
              <a:rPr lang="en-US" baseline="0" dirty="0" err="1" smtClean="0"/>
              <a:t>l’accouchement</a:t>
            </a:r>
            <a:r>
              <a:rPr lang="en-US" baseline="0" dirty="0" smtClean="0"/>
              <a:t> </a:t>
            </a:r>
            <a:r>
              <a:rPr lang="en-US" baseline="0" dirty="0" err="1" smtClean="0"/>
              <a:t>dans</a:t>
            </a:r>
            <a:r>
              <a:rPr lang="en-US" baseline="0" dirty="0" smtClean="0"/>
              <a:t> les structures qui </a:t>
            </a:r>
            <a:r>
              <a:rPr lang="en-US" baseline="0" dirty="0" err="1" smtClean="0"/>
              <a:t>offrent</a:t>
            </a:r>
            <a:r>
              <a:rPr lang="en-US" baseline="0" dirty="0" smtClean="0"/>
              <a:t> les services </a:t>
            </a:r>
            <a:r>
              <a:rPr lang="en-US" baseline="0" dirty="0" err="1" smtClean="0"/>
              <a:t>d’accouchement</a:t>
            </a:r>
            <a:r>
              <a:rPr lang="en-US" baseline="0" dirty="0" smtClean="0"/>
              <a:t> normal </a:t>
            </a:r>
            <a:r>
              <a:rPr lang="en-US" baseline="0" dirty="0" err="1" smtClean="0"/>
              <a:t>est</a:t>
            </a:r>
            <a:r>
              <a:rPr lang="en-US" baseline="0" dirty="0" smtClean="0"/>
              <a:t> variable : de 72 % des structures qui </a:t>
            </a:r>
            <a:r>
              <a:rPr lang="en-US" baseline="0" dirty="0" err="1" smtClean="0"/>
              <a:t>avaient</a:t>
            </a:r>
            <a:r>
              <a:rPr lang="en-US" baseline="0" dirty="0" smtClean="0"/>
              <a:t> de sulfate de magnesium injectable à 94 % qui </a:t>
            </a:r>
            <a:r>
              <a:rPr lang="en-US" baseline="0" dirty="0" err="1" smtClean="0"/>
              <a:t>avaient</a:t>
            </a:r>
            <a:r>
              <a:rPr lang="en-US" baseline="0" dirty="0" smtClean="0"/>
              <a:t> du </a:t>
            </a:r>
            <a:r>
              <a:rPr lang="en-US" baseline="0" dirty="0" err="1" smtClean="0"/>
              <a:t>désinfectant</a:t>
            </a:r>
            <a:r>
              <a:rPr lang="en-US" baseline="0" dirty="0" smtClean="0"/>
              <a:t> de la </a:t>
            </a:r>
            <a:r>
              <a:rPr lang="en-US" baseline="0" dirty="0" err="1" smtClean="0"/>
              <a:t>peau</a:t>
            </a:r>
            <a:r>
              <a:rPr lang="en-US" baseline="0" dirty="0" smtClean="0"/>
              <a:t>. </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91</a:t>
            </a:fld>
            <a:endParaRPr lang="en-US"/>
          </a:p>
        </p:txBody>
      </p:sp>
    </p:spTree>
    <p:extLst>
      <p:ext uri="{BB962C8B-B14F-4D97-AF65-F5344CB8AC3E}">
        <p14:creationId xmlns:p14="http://schemas.microsoft.com/office/powerpoint/2010/main" val="40091231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dirty="0" smtClean="0"/>
              <a:t>La proportion des prestataires</a:t>
            </a:r>
            <a:r>
              <a:rPr lang="fr-FR" baseline="0" dirty="0" smtClean="0"/>
              <a:t> ayant reçu des formations au cours de 24 mois ayant précédé l’enquête sur les soins à l’accouchement est relativement faible.</a:t>
            </a:r>
          </a:p>
          <a:p>
            <a:pPr eaLnBrk="1" hangingPunct="1"/>
            <a:endParaRPr lang="fr-FR" baseline="0" dirty="0" smtClean="0"/>
          </a:p>
          <a:p>
            <a:pPr eaLnBrk="1" hangingPunct="1"/>
            <a:r>
              <a:rPr lang="fr-FR" sz="1200" b="0" i="0" u="none" strike="noStrike" kern="1200" baseline="0" dirty="0" smtClean="0">
                <a:solidFill>
                  <a:schemeClr val="tx1"/>
                </a:solidFill>
                <a:latin typeface="Arial" charset="0"/>
                <a:ea typeface="+mn-ea"/>
                <a:cs typeface="Arial" charset="0"/>
              </a:rPr>
              <a:t>Prise en Charge Intégrée de la Grossesse et de l'Accouchement=PCIGA</a:t>
            </a:r>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92</a:t>
            </a:fld>
            <a:endParaRPr lang="en-US" smtClean="0"/>
          </a:p>
        </p:txBody>
      </p:sp>
    </p:spTree>
    <p:extLst>
      <p:ext uri="{BB962C8B-B14F-4D97-AF65-F5344CB8AC3E}">
        <p14:creationId xmlns:p14="http://schemas.microsoft.com/office/powerpoint/2010/main" val="8344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lang="fr-FR" dirty="0" smtClean="0"/>
              <a:t>La proportion des prestataires</a:t>
            </a:r>
            <a:r>
              <a:rPr lang="fr-FR" baseline="0" dirty="0" smtClean="0"/>
              <a:t> ayant reçu des formations au cours de 24 mois ayant précédé l’enquête sur les soins néonatals est relativement faible.</a:t>
            </a:r>
            <a:endParaRPr lang="fr-FR" dirty="0" smtClean="0"/>
          </a:p>
          <a:p>
            <a:pPr eaLnBrk="1" hangingPunct="1"/>
            <a:endParaRPr lang="fr-FR" dirty="0" smtClean="0"/>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fld id="{6E3D8DCD-5A94-4FDD-8C2F-162A333BABC2}" type="slidenum">
              <a:rPr lang="en-US" smtClean="0"/>
              <a:pPr eaLnBrk="1" hangingPunct="1"/>
              <a:t>93</a:t>
            </a:fld>
            <a:endParaRPr lang="en-US" smtClean="0"/>
          </a:p>
        </p:txBody>
      </p:sp>
    </p:spTree>
    <p:extLst>
      <p:ext uri="{BB962C8B-B14F-4D97-AF65-F5344CB8AC3E}">
        <p14:creationId xmlns:p14="http://schemas.microsoft.com/office/powerpoint/2010/main" val="36295900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95</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73746014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spcBef>
                <a:spcPts val="0"/>
              </a:spcBef>
              <a:spcAft>
                <a:spcPts val="1800"/>
              </a:spcAft>
              <a:buNone/>
            </a:pPr>
            <a:r>
              <a:rPr lang="fr-FR" b="1" noProof="0" dirty="0" smtClean="0">
                <a:solidFill>
                  <a:schemeClr val="tx1"/>
                </a:solidFill>
              </a:rPr>
              <a:t>Mortalité néonatale</a:t>
            </a:r>
          </a:p>
          <a:p>
            <a:pPr marL="0" indent="0">
              <a:spcBef>
                <a:spcPts val="0"/>
              </a:spcBef>
              <a:spcAft>
                <a:spcPts val="1800"/>
              </a:spcAft>
              <a:buNone/>
            </a:pPr>
            <a:r>
              <a:rPr lang="fr-FR" sz="1600" b="1" noProof="0" dirty="0" smtClean="0">
                <a:solidFill>
                  <a:schemeClr val="tx1"/>
                </a:solidFill>
              </a:rPr>
              <a:t>	</a:t>
            </a:r>
            <a:r>
              <a:rPr lang="fr-FR" sz="1200" noProof="0" dirty="0" smtClean="0">
                <a:solidFill>
                  <a:schemeClr val="tx1"/>
                </a:solidFill>
              </a:rPr>
              <a:t>Probabilité de décéder avant d’atteindre 1 mois</a:t>
            </a:r>
            <a:endParaRPr lang="fr-FR" sz="1200" b="1" noProof="0" dirty="0" smtClean="0">
              <a:solidFill>
                <a:schemeClr val="tx1"/>
              </a:solidFill>
            </a:endParaRPr>
          </a:p>
          <a:p>
            <a:pPr marL="0" indent="0">
              <a:spcBef>
                <a:spcPts val="0"/>
              </a:spcBef>
              <a:spcAft>
                <a:spcPts val="1800"/>
              </a:spcAft>
              <a:buNone/>
            </a:pPr>
            <a:r>
              <a:rPr lang="fr-FR" b="1" noProof="0" dirty="0" smtClean="0">
                <a:solidFill>
                  <a:schemeClr val="tx1"/>
                </a:solidFill>
              </a:rPr>
              <a:t>Mortalité post-néonatale</a:t>
            </a:r>
          </a:p>
          <a:p>
            <a:pPr marL="0" indent="0">
              <a:spcBef>
                <a:spcPts val="0"/>
              </a:spcBef>
              <a:spcAft>
                <a:spcPts val="1800"/>
              </a:spcAft>
              <a:buNone/>
            </a:pPr>
            <a:r>
              <a:rPr lang="fr-FR" sz="1600" noProof="0" dirty="0" smtClean="0">
                <a:solidFill>
                  <a:schemeClr val="tx1"/>
                </a:solidFill>
              </a:rPr>
              <a:t>	</a:t>
            </a:r>
            <a:r>
              <a:rPr lang="fr-FR" sz="1200" noProof="0" dirty="0" smtClean="0">
                <a:solidFill>
                  <a:schemeClr val="tx1"/>
                </a:solidFill>
              </a:rPr>
              <a:t>Probabilité de décéder entre le premier moi et le 1</a:t>
            </a:r>
            <a:r>
              <a:rPr lang="fr-FR" sz="1200" baseline="30000" noProof="0" dirty="0" smtClean="0">
                <a:solidFill>
                  <a:schemeClr val="tx1"/>
                </a:solidFill>
              </a:rPr>
              <a:t>er</a:t>
            </a:r>
            <a:r>
              <a:rPr lang="fr-FR" sz="1200" dirty="0" smtClean="0">
                <a:solidFill>
                  <a:schemeClr val="tx1"/>
                </a:solidFill>
              </a:rPr>
              <a:t> </a:t>
            </a:r>
            <a:r>
              <a:rPr lang="fr-FR" sz="1200" noProof="0" dirty="0" smtClean="0">
                <a:solidFill>
                  <a:schemeClr val="tx1"/>
                </a:solidFill>
              </a:rPr>
              <a:t>anniversaire</a:t>
            </a:r>
          </a:p>
          <a:p>
            <a:pPr marL="0" indent="0">
              <a:spcBef>
                <a:spcPts val="0"/>
              </a:spcBef>
              <a:spcAft>
                <a:spcPts val="1800"/>
              </a:spcAft>
              <a:buNone/>
            </a:pPr>
            <a:r>
              <a:rPr lang="fr-FR" b="1" noProof="0" dirty="0" smtClean="0">
                <a:solidFill>
                  <a:schemeClr val="tx1"/>
                </a:solidFill>
              </a:rPr>
              <a:t>Mortalité infantile</a:t>
            </a:r>
          </a:p>
          <a:p>
            <a:pPr marL="0" indent="0">
              <a:spcBef>
                <a:spcPts val="0"/>
              </a:spcBef>
              <a:spcAft>
                <a:spcPts val="1800"/>
              </a:spcAft>
              <a:buNone/>
            </a:pPr>
            <a:r>
              <a:rPr lang="fr-FR" sz="1600" noProof="0" dirty="0" smtClean="0">
                <a:solidFill>
                  <a:schemeClr val="tx1"/>
                </a:solidFill>
              </a:rPr>
              <a:t>	</a:t>
            </a:r>
            <a:r>
              <a:rPr lang="fr-FR" sz="1200" noProof="0" dirty="0" smtClean="0">
                <a:solidFill>
                  <a:schemeClr val="tx1"/>
                </a:solidFill>
              </a:rPr>
              <a:t>Probabilité de décéder entre la naissance et le 1</a:t>
            </a:r>
            <a:r>
              <a:rPr lang="fr-FR" sz="1200" baseline="30000" noProof="0" dirty="0" smtClean="0">
                <a:solidFill>
                  <a:schemeClr val="tx1"/>
                </a:solidFill>
              </a:rPr>
              <a:t>er</a:t>
            </a:r>
            <a:r>
              <a:rPr lang="fr-FR" sz="1200" noProof="0" dirty="0" smtClean="0">
                <a:solidFill>
                  <a:schemeClr val="tx1"/>
                </a:solidFill>
              </a:rPr>
              <a:t> anniversaire</a:t>
            </a:r>
          </a:p>
          <a:p>
            <a:pPr marL="0" indent="0">
              <a:spcBef>
                <a:spcPts val="0"/>
              </a:spcBef>
              <a:spcAft>
                <a:spcPts val="1800"/>
              </a:spcAft>
              <a:buNone/>
            </a:pPr>
            <a:r>
              <a:rPr lang="fr-FR" b="1" noProof="0" dirty="0" smtClean="0">
                <a:solidFill>
                  <a:schemeClr val="tx1"/>
                </a:solidFill>
              </a:rPr>
              <a:t>Mortalité juvénile</a:t>
            </a:r>
          </a:p>
          <a:p>
            <a:pPr marL="0" indent="0">
              <a:spcBef>
                <a:spcPts val="0"/>
              </a:spcBef>
              <a:spcAft>
                <a:spcPts val="1800"/>
              </a:spcAft>
              <a:buNone/>
            </a:pPr>
            <a:r>
              <a:rPr lang="fr-FR" sz="1200" noProof="0" dirty="0" smtClean="0">
                <a:solidFill>
                  <a:schemeClr val="tx1"/>
                </a:solidFill>
              </a:rPr>
              <a:t>	 Probabilité de décéder entre le 1</a:t>
            </a:r>
            <a:r>
              <a:rPr lang="fr-FR" sz="1200" baseline="30000" noProof="0" dirty="0" smtClean="0">
                <a:solidFill>
                  <a:schemeClr val="tx1"/>
                </a:solidFill>
              </a:rPr>
              <a:t>er</a:t>
            </a:r>
            <a:r>
              <a:rPr lang="fr-FR" sz="1200" noProof="0" dirty="0" smtClean="0">
                <a:solidFill>
                  <a:schemeClr val="tx1"/>
                </a:solidFill>
              </a:rPr>
              <a:t> et le 5</a:t>
            </a:r>
            <a:r>
              <a:rPr lang="fr-FR" sz="1200" baseline="30000" noProof="0" dirty="0" smtClean="0">
                <a:solidFill>
                  <a:schemeClr val="tx1"/>
                </a:solidFill>
              </a:rPr>
              <a:t>ème</a:t>
            </a:r>
            <a:r>
              <a:rPr lang="fr-FR" sz="1200" noProof="0" dirty="0" smtClean="0">
                <a:solidFill>
                  <a:schemeClr val="tx1"/>
                </a:solidFill>
              </a:rPr>
              <a:t> anniversaire</a:t>
            </a:r>
          </a:p>
          <a:p>
            <a:pPr marL="0" indent="0">
              <a:spcBef>
                <a:spcPts val="0"/>
              </a:spcBef>
              <a:spcAft>
                <a:spcPts val="1800"/>
              </a:spcAft>
              <a:buNone/>
            </a:pPr>
            <a:r>
              <a:rPr lang="fr-FR" b="1" noProof="0" dirty="0" smtClean="0">
                <a:solidFill>
                  <a:schemeClr val="tx1"/>
                </a:solidFill>
              </a:rPr>
              <a:t>Mortalité infanto-juvénile</a:t>
            </a:r>
          </a:p>
          <a:p>
            <a:pPr marL="0" indent="0">
              <a:spcBef>
                <a:spcPts val="0"/>
              </a:spcBef>
              <a:spcAft>
                <a:spcPts val="1800"/>
              </a:spcAft>
              <a:buNone/>
            </a:pPr>
            <a:r>
              <a:rPr lang="fr-FR" noProof="0" dirty="0" smtClean="0">
                <a:solidFill>
                  <a:schemeClr val="tx1"/>
                </a:solidFill>
              </a:rPr>
              <a:t>	</a:t>
            </a:r>
            <a:r>
              <a:rPr lang="fr-FR" sz="1200" noProof="0" dirty="0" smtClean="0">
                <a:solidFill>
                  <a:schemeClr val="tx1"/>
                </a:solidFill>
              </a:rPr>
              <a:t>Probabilité de décéder entre la naissance et le 5</a:t>
            </a:r>
            <a:r>
              <a:rPr lang="fr-FR" sz="1200" baseline="30000" noProof="0" dirty="0" smtClean="0">
                <a:solidFill>
                  <a:schemeClr val="tx1"/>
                </a:solidFill>
              </a:rPr>
              <a:t>ème</a:t>
            </a:r>
            <a:r>
              <a:rPr lang="fr-FR" sz="1200" noProof="0" dirty="0" smtClean="0">
                <a:solidFill>
                  <a:schemeClr val="tx1"/>
                </a:solidFill>
              </a:rPr>
              <a:t> anniversaire</a:t>
            </a: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97</a:t>
            </a:fld>
            <a:endParaRPr lang="en-US" dirty="0"/>
          </a:p>
        </p:txBody>
      </p:sp>
    </p:spTree>
    <p:extLst>
      <p:ext uri="{BB962C8B-B14F-4D97-AF65-F5344CB8AC3E}">
        <p14:creationId xmlns:p14="http://schemas.microsoft.com/office/powerpoint/2010/main" val="90267154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99</a:t>
            </a:fld>
            <a:endParaRPr lang="en-US"/>
          </a:p>
        </p:txBody>
      </p:sp>
    </p:spTree>
    <p:extLst>
      <p:ext uri="{BB962C8B-B14F-4D97-AF65-F5344CB8AC3E}">
        <p14:creationId xmlns:p14="http://schemas.microsoft.com/office/powerpoint/2010/main" val="21309794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100</a:t>
            </a:fld>
            <a:endParaRPr lang="en-US" dirty="0"/>
          </a:p>
        </p:txBody>
      </p:sp>
    </p:spTree>
    <p:extLst>
      <p:ext uri="{BB962C8B-B14F-4D97-AF65-F5344CB8AC3E}">
        <p14:creationId xmlns:p14="http://schemas.microsoft.com/office/powerpoint/2010/main" val="90264699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102</a:t>
            </a:fld>
            <a:endParaRPr lang="en-US" dirty="0"/>
          </a:p>
        </p:txBody>
      </p:sp>
    </p:spTree>
    <p:extLst>
      <p:ext uri="{BB962C8B-B14F-4D97-AF65-F5344CB8AC3E}">
        <p14:creationId xmlns:p14="http://schemas.microsoft.com/office/powerpoint/2010/main" val="33987441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92173932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104</a:t>
            </a:fld>
            <a:endParaRPr lang="en-US" dirty="0"/>
          </a:p>
        </p:txBody>
      </p:sp>
    </p:spTree>
    <p:extLst>
      <p:ext uri="{BB962C8B-B14F-4D97-AF65-F5344CB8AC3E}">
        <p14:creationId xmlns:p14="http://schemas.microsoft.com/office/powerpoint/2010/main" val="147331516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105</a:t>
            </a:fld>
            <a:endParaRPr lang="en-US"/>
          </a:p>
        </p:txBody>
      </p:sp>
    </p:spTree>
    <p:extLst>
      <p:ext uri="{BB962C8B-B14F-4D97-AF65-F5344CB8AC3E}">
        <p14:creationId xmlns:p14="http://schemas.microsoft.com/office/powerpoint/2010/main" val="231985736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106</a:t>
            </a:fld>
            <a:endParaRPr lang="en-US" dirty="0"/>
          </a:p>
        </p:txBody>
      </p:sp>
    </p:spTree>
    <p:extLst>
      <p:ext uri="{BB962C8B-B14F-4D97-AF65-F5344CB8AC3E}">
        <p14:creationId xmlns:p14="http://schemas.microsoft.com/office/powerpoint/2010/main" val="168306313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107</a:t>
            </a:fld>
            <a:endParaRPr lang="en-US" dirty="0"/>
          </a:p>
        </p:txBody>
      </p:sp>
    </p:spTree>
    <p:extLst>
      <p:ext uri="{BB962C8B-B14F-4D97-AF65-F5344CB8AC3E}">
        <p14:creationId xmlns:p14="http://schemas.microsoft.com/office/powerpoint/2010/main" val="37716470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p:txBody>
          <a:bodyPr/>
          <a:lstStyle/>
          <a:p>
            <a:pPr>
              <a:defRPr/>
            </a:pPr>
            <a:fld id="{C3CC9B2F-C912-4635-AF71-E4B3C7CBB7F4}" type="slidenum">
              <a:rPr lang="en-US" smtClean="0"/>
              <a:pPr>
                <a:defRPr/>
              </a:pPr>
              <a:t>108</a:t>
            </a:fld>
            <a:endParaRPr lang="en-US" smtClean="0"/>
          </a:p>
        </p:txBody>
      </p:sp>
      <p:sp>
        <p:nvSpPr>
          <p:cNvPr id="26627" name="Rectangle 2"/>
          <p:cNvSpPr>
            <a:spLocks noGrp="1" noRot="1" noChangeAspect="1" noChangeArrowheads="1" noTextEdit="1"/>
          </p:cNvSpPr>
          <p:nvPr>
            <p:ph type="sldImg"/>
          </p:nvPr>
        </p:nvSpPr>
        <p:spPr>
          <a:ln/>
        </p:spPr>
      </p:sp>
      <p:sp>
        <p:nvSpPr>
          <p:cNvPr id="26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smtClean="0"/>
          </a:p>
        </p:txBody>
      </p:sp>
    </p:spTree>
    <p:extLst>
      <p:ext uri="{BB962C8B-B14F-4D97-AF65-F5344CB8AC3E}">
        <p14:creationId xmlns:p14="http://schemas.microsoft.com/office/powerpoint/2010/main" val="409450249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109</a:t>
            </a:fld>
            <a:endParaRPr lang="en-US"/>
          </a:p>
        </p:txBody>
      </p:sp>
    </p:spTree>
    <p:extLst>
      <p:ext uri="{BB962C8B-B14F-4D97-AF65-F5344CB8AC3E}">
        <p14:creationId xmlns:p14="http://schemas.microsoft.com/office/powerpoint/2010/main" val="174697978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110</a:t>
            </a:fld>
            <a:endParaRPr lang="en-US" dirty="0"/>
          </a:p>
        </p:txBody>
      </p:sp>
    </p:spTree>
    <p:extLst>
      <p:ext uri="{BB962C8B-B14F-4D97-AF65-F5344CB8AC3E}">
        <p14:creationId xmlns:p14="http://schemas.microsoft.com/office/powerpoint/2010/main" val="142847625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3 </a:t>
            </a:r>
            <a:r>
              <a:rPr lang="en-US" dirty="0" err="1" smtClean="0"/>
              <a:t>enfants</a:t>
            </a:r>
            <a:r>
              <a:rPr lang="en-US" dirty="0" smtClean="0"/>
              <a:t> sur</a:t>
            </a:r>
            <a:r>
              <a:rPr lang="en-US" baseline="0" dirty="0" smtClean="0"/>
              <a:t> 4 </a:t>
            </a:r>
            <a:r>
              <a:rPr lang="en-US" baseline="0" dirty="0" err="1" smtClean="0"/>
              <a:t>ont</a:t>
            </a:r>
            <a:r>
              <a:rPr lang="en-US" baseline="0" dirty="0" smtClean="0"/>
              <a:t> </a:t>
            </a:r>
            <a:r>
              <a:rPr lang="en-US" baseline="0" dirty="0" err="1" smtClean="0"/>
              <a:t>reçu</a:t>
            </a:r>
            <a:r>
              <a:rPr lang="en-US" baseline="0" dirty="0" smtClean="0"/>
              <a:t> </a:t>
            </a:r>
            <a:r>
              <a:rPr lang="en-US" baseline="0" dirty="0" err="1" smtClean="0"/>
              <a:t>tous</a:t>
            </a:r>
            <a:r>
              <a:rPr lang="en-US" baseline="0" dirty="0" smtClean="0"/>
              <a:t> les </a:t>
            </a:r>
            <a:r>
              <a:rPr lang="en-US" baseline="0" dirty="0" err="1" smtClean="0"/>
              <a:t>vaccins</a:t>
            </a:r>
            <a:r>
              <a:rPr lang="en-US" baseline="0" dirty="0" smtClean="0"/>
              <a:t> de base. </a:t>
            </a:r>
            <a:r>
              <a:rPr lang="en-US" baseline="0" dirty="0" err="1" smtClean="0"/>
              <a:t>C’est</a:t>
            </a:r>
            <a:r>
              <a:rPr lang="en-US" baseline="0" dirty="0" smtClean="0"/>
              <a:t> le </a:t>
            </a:r>
            <a:r>
              <a:rPr lang="en-US" baseline="0" dirty="0" err="1" smtClean="0"/>
              <a:t>vaccin</a:t>
            </a:r>
            <a:r>
              <a:rPr lang="en-US" baseline="0" dirty="0" smtClean="0"/>
              <a:t> polio 3 qui </a:t>
            </a:r>
            <a:r>
              <a:rPr lang="en-US" baseline="0" dirty="0" err="1" smtClean="0"/>
              <a:t>présente</a:t>
            </a:r>
            <a:r>
              <a:rPr lang="en-US" baseline="0" dirty="0" smtClean="0"/>
              <a:t> la couverture plus </a:t>
            </a:r>
            <a:r>
              <a:rPr lang="en-US" baseline="0" dirty="0" err="1" smtClean="0"/>
              <a:t>faible</a:t>
            </a:r>
            <a:r>
              <a:rPr lang="en-US" baseline="0" dirty="0" smtClean="0"/>
              <a:t> (81 %). </a:t>
            </a:r>
            <a:endParaRPr lang="en-US" dirty="0"/>
          </a:p>
        </p:txBody>
      </p:sp>
      <p:sp>
        <p:nvSpPr>
          <p:cNvPr id="4" name="Slide Number Placeholder 3"/>
          <p:cNvSpPr>
            <a:spLocks noGrp="1"/>
          </p:cNvSpPr>
          <p:nvPr>
            <p:ph type="sldNum" sz="quarter" idx="10"/>
          </p:nvPr>
        </p:nvSpPr>
        <p:spPr/>
        <p:txBody>
          <a:bodyPr/>
          <a:lstStyle/>
          <a:p>
            <a:pPr>
              <a:defRPr/>
            </a:pPr>
            <a:fld id="{1715DA98-B082-499E-8A8A-FBDDCCB0FAEA}" type="slidenum">
              <a:rPr lang="en-US" smtClean="0"/>
              <a:pPr>
                <a:defRPr/>
              </a:pPr>
              <a:t>111</a:t>
            </a:fld>
            <a:endParaRPr lang="en-US"/>
          </a:p>
        </p:txBody>
      </p:sp>
    </p:spTree>
    <p:extLst>
      <p:ext uri="{BB962C8B-B14F-4D97-AF65-F5344CB8AC3E}">
        <p14:creationId xmlns:p14="http://schemas.microsoft.com/office/powerpoint/2010/main" val="419873450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112</a:t>
            </a:fld>
            <a:endParaRPr lang="en-US"/>
          </a:p>
        </p:txBody>
      </p:sp>
    </p:spTree>
    <p:extLst>
      <p:ext uri="{BB962C8B-B14F-4D97-AF65-F5344CB8AC3E}">
        <p14:creationId xmlns:p14="http://schemas.microsoft.com/office/powerpoint/2010/main" val="218548347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Jour meme: IRA 31%, </a:t>
            </a:r>
            <a:r>
              <a:rPr lang="en-US" dirty="0" err="1" smtClean="0"/>
              <a:t>diarrhée</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114</a:t>
            </a:fld>
            <a:endParaRPr lang="en-US" dirty="0"/>
          </a:p>
        </p:txBody>
      </p:sp>
    </p:spTree>
    <p:extLst>
      <p:ext uri="{BB962C8B-B14F-4D97-AF65-F5344CB8AC3E}">
        <p14:creationId xmlns:p14="http://schemas.microsoft.com/office/powerpoint/2010/main" val="5191448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fr-CI" sz="1200" kern="1200" dirty="0" smtClean="0">
                <a:solidFill>
                  <a:schemeClr val="tx1"/>
                </a:solidFill>
                <a:effectLst/>
                <a:latin typeface="Times New Roman" pitchFamily="18" charset="0"/>
                <a:ea typeface="+mn-ea"/>
                <a:cs typeface="+mn-cs"/>
              </a:rPr>
              <a:t>Suite à un changement dans la liste des structures qui constitue la base d’échantillonnage, l’échantillon de 2017 a inclus une plus grande proportion des cliniques privées. Cette grande proportion des cliniques privées qui sont des structures de petite taille peut avoir influencé les indicateurs du secteur privé. Ainsi, les résultats au niveau national de 2017 doivent être analysés avec précaution et ne devraient pas être comparés aux années précédentes.</a:t>
            </a:r>
            <a:endParaRPr lang="fr-FR" sz="1200" kern="1200" dirty="0" smtClean="0">
              <a:solidFill>
                <a:schemeClr val="tx1"/>
              </a:solidFill>
              <a:effectLst/>
              <a:latin typeface="Times New Roman" pitchFamily="18" charset="0"/>
              <a:ea typeface="+mn-ea"/>
              <a:cs typeface="+mn-cs"/>
            </a:endParaRPr>
          </a:p>
          <a:p>
            <a:endParaRPr lang="fr-FR" dirty="0"/>
          </a:p>
        </p:txBody>
      </p:sp>
      <p:sp>
        <p:nvSpPr>
          <p:cNvPr id="4" name="Espace réservé du numéro de diapositive 3"/>
          <p:cNvSpPr>
            <a:spLocks noGrp="1"/>
          </p:cNvSpPr>
          <p:nvPr>
            <p:ph type="sldNum" sz="quarter" idx="10"/>
          </p:nvPr>
        </p:nvSpPr>
        <p:spPr/>
        <p:txBody>
          <a:bodyPr/>
          <a:lstStyle/>
          <a:p>
            <a:pPr>
              <a:defRPr/>
            </a:pPr>
            <a:fld id="{1B4C59D2-1D0B-4F5E-9A36-E123D6BD9126}" type="slidenum">
              <a:rPr lang="en-US" smtClean="0"/>
              <a:pPr>
                <a:defRPr/>
              </a:pPr>
              <a:t>15</a:t>
            </a:fld>
            <a:endParaRPr lang="en-US"/>
          </a:p>
        </p:txBody>
      </p:sp>
    </p:spTree>
    <p:extLst>
      <p:ext uri="{BB962C8B-B14F-4D97-AF65-F5344CB8AC3E}">
        <p14:creationId xmlns:p14="http://schemas.microsoft.com/office/powerpoint/2010/main" val="302696809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115</a:t>
            </a:fld>
            <a:endParaRPr lang="en-US" dirty="0"/>
          </a:p>
        </p:txBody>
      </p:sp>
    </p:spTree>
    <p:extLst>
      <p:ext uri="{BB962C8B-B14F-4D97-AF65-F5344CB8AC3E}">
        <p14:creationId xmlns:p14="http://schemas.microsoft.com/office/powerpoint/2010/main" val="227178299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116</a:t>
            </a:fld>
            <a:endParaRPr lang="en-US"/>
          </a:p>
        </p:txBody>
      </p:sp>
    </p:spTree>
    <p:extLst>
      <p:ext uri="{BB962C8B-B14F-4D97-AF65-F5344CB8AC3E}">
        <p14:creationId xmlns:p14="http://schemas.microsoft.com/office/powerpoint/2010/main" val="339460453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117</a:t>
            </a:fld>
            <a:endParaRPr lang="en-US"/>
          </a:p>
        </p:txBody>
      </p:sp>
    </p:spTree>
    <p:extLst>
      <p:ext uri="{BB962C8B-B14F-4D97-AF65-F5344CB8AC3E}">
        <p14:creationId xmlns:p14="http://schemas.microsoft.com/office/powerpoint/2010/main" val="15084436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spect="1" noChangeArrowheads="1" noTextEdit="1"/>
          </p:cNvSpPr>
          <p:nvPr>
            <p:ph type="sldImg"/>
          </p:nvPr>
        </p:nvSpPr>
        <p:spPr>
          <a:ln/>
        </p:spPr>
      </p:sp>
      <p:sp>
        <p:nvSpPr>
          <p:cNvPr id="44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smtClean="0"/>
          </a:p>
        </p:txBody>
      </p:sp>
    </p:spTree>
    <p:extLst>
      <p:ext uri="{BB962C8B-B14F-4D97-AF65-F5344CB8AC3E}">
        <p14:creationId xmlns:p14="http://schemas.microsoft.com/office/powerpoint/2010/main" val="318771365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5" name="Rectangle 3"/>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dirty="0" smtClean="0"/>
          </a:p>
        </p:txBody>
      </p:sp>
    </p:spTree>
    <p:extLst>
      <p:ext uri="{BB962C8B-B14F-4D97-AF65-F5344CB8AC3E}">
        <p14:creationId xmlns:p14="http://schemas.microsoft.com/office/powerpoint/2010/main" val="303695511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p>
        </p:txBody>
      </p:sp>
    </p:spTree>
    <p:extLst>
      <p:ext uri="{BB962C8B-B14F-4D97-AF65-F5344CB8AC3E}">
        <p14:creationId xmlns:p14="http://schemas.microsoft.com/office/powerpoint/2010/main" val="226205652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122</a:t>
            </a:fld>
            <a:endParaRPr lang="en-US"/>
          </a:p>
        </p:txBody>
      </p:sp>
    </p:spTree>
    <p:extLst>
      <p:ext uri="{BB962C8B-B14F-4D97-AF65-F5344CB8AC3E}">
        <p14:creationId xmlns:p14="http://schemas.microsoft.com/office/powerpoint/2010/main" val="237327049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124</a:t>
            </a:fld>
            <a:endParaRPr lang="en-US"/>
          </a:p>
        </p:txBody>
      </p:sp>
    </p:spTree>
    <p:extLst>
      <p:ext uri="{BB962C8B-B14F-4D97-AF65-F5344CB8AC3E}">
        <p14:creationId xmlns:p14="http://schemas.microsoft.com/office/powerpoint/2010/main" val="231840858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125</a:t>
            </a:fld>
            <a:endParaRPr lang="en-US"/>
          </a:p>
        </p:txBody>
      </p:sp>
    </p:spTree>
    <p:extLst>
      <p:ext uri="{BB962C8B-B14F-4D97-AF65-F5344CB8AC3E}">
        <p14:creationId xmlns:p14="http://schemas.microsoft.com/office/powerpoint/2010/main" val="425228230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La </a:t>
            </a:r>
            <a:r>
              <a:rPr lang="en-US" dirty="0" err="1" smtClean="0"/>
              <a:t>disponibilté</a:t>
            </a:r>
            <a:r>
              <a:rPr lang="en-US" dirty="0" smtClean="0"/>
              <a:t> </a:t>
            </a:r>
            <a:r>
              <a:rPr lang="en-US" dirty="0" err="1" smtClean="0"/>
              <a:t>d</a:t>
            </a:r>
            <a:r>
              <a:rPr lang="en-US" baseline="0" dirty="0" err="1" smtClean="0"/>
              <a:t>’équipement</a:t>
            </a:r>
            <a:r>
              <a:rPr lang="en-US" baseline="0" dirty="0" smtClean="0"/>
              <a:t> pour les services de </a:t>
            </a:r>
            <a:r>
              <a:rPr lang="en-US" baseline="0" dirty="0" err="1" smtClean="0"/>
              <a:t>soins</a:t>
            </a:r>
            <a:r>
              <a:rPr lang="en-US" baseline="0" dirty="0" smtClean="0"/>
              <a:t> </a:t>
            </a:r>
            <a:r>
              <a:rPr lang="en-US" baseline="0" dirty="0" err="1" smtClean="0"/>
              <a:t>curatifs</a:t>
            </a:r>
            <a:r>
              <a:rPr lang="en-US" baseline="0" dirty="0" smtClean="0"/>
              <a:t> </a:t>
            </a:r>
            <a:r>
              <a:rPr lang="en-US" baseline="0" dirty="0" err="1" smtClean="0"/>
              <a:t>infantiles</a:t>
            </a:r>
            <a:r>
              <a:rPr lang="en-US" baseline="0" dirty="0" smtClean="0"/>
              <a:t> </a:t>
            </a:r>
            <a:r>
              <a:rPr lang="en-US" baseline="0" dirty="0" err="1" smtClean="0"/>
              <a:t>est</a:t>
            </a:r>
            <a:r>
              <a:rPr lang="en-US" baseline="0" dirty="0" smtClean="0"/>
              <a:t> </a:t>
            </a:r>
            <a:r>
              <a:rPr lang="en-US" baseline="0" dirty="0" err="1" smtClean="0"/>
              <a:t>assez</a:t>
            </a:r>
            <a:r>
              <a:rPr lang="en-US" baseline="0" dirty="0" smtClean="0"/>
              <a:t> </a:t>
            </a:r>
            <a:r>
              <a:rPr lang="en-US" baseline="0" dirty="0" err="1" smtClean="0"/>
              <a:t>élevé</a:t>
            </a:r>
            <a:r>
              <a:rPr lang="en-US" baseline="0" dirty="0" smtClean="0"/>
              <a:t>.</a:t>
            </a:r>
            <a:endParaRPr lang="en-US" dirty="0"/>
          </a:p>
        </p:txBody>
      </p:sp>
      <p:sp>
        <p:nvSpPr>
          <p:cNvPr id="4" name="Slide Number Placeholder 3"/>
          <p:cNvSpPr>
            <a:spLocks noGrp="1"/>
          </p:cNvSpPr>
          <p:nvPr>
            <p:ph type="sldNum" sz="quarter" idx="10"/>
          </p:nvPr>
        </p:nvSpPr>
        <p:spPr/>
        <p:txBody>
          <a:bodyPr/>
          <a:lstStyle/>
          <a:p>
            <a:pPr>
              <a:defRPr/>
            </a:pPr>
            <a:fld id="{B30127EA-2134-47BA-818C-0C35DAADA292}" type="slidenum">
              <a:rPr lang="en-US" smtClean="0"/>
              <a:pPr>
                <a:defRPr/>
              </a:pPr>
              <a:t>126</a:t>
            </a:fld>
            <a:endParaRPr lang="en-US"/>
          </a:p>
        </p:txBody>
      </p:sp>
    </p:spTree>
    <p:extLst>
      <p:ext uri="{BB962C8B-B14F-4D97-AF65-F5344CB8AC3E}">
        <p14:creationId xmlns:p14="http://schemas.microsoft.com/office/powerpoint/2010/main" val="4509318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16578622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29871110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6045745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330623"/>
            <a:ext cx="9144000" cy="3739553"/>
          </a:xfrm>
          <a:prstGeom prst="rect">
            <a:avLst/>
          </a:prstGeom>
        </p:spPr>
      </p:pic>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569660"/>
          </a:xfrm>
          <a:prstGeom prst="rect">
            <a:avLst/>
          </a:prstGeom>
          <a:noFill/>
        </p:spPr>
        <p:txBody>
          <a:bodyPr wrap="square" rtlCol="0">
            <a:spAutoFit/>
          </a:bodyPr>
          <a:lstStyle/>
          <a:p>
            <a:pPr algn="ctr"/>
            <a:r>
              <a:rPr lang="en-US" sz="3200" b="1" dirty="0" smtClean="0">
                <a:solidFill>
                  <a:schemeClr val="bg1"/>
                </a:solidFill>
                <a:latin typeface="+mn-lt"/>
              </a:rPr>
              <a:t>Sénégal </a:t>
            </a: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a:t>
            </a:r>
          </a:p>
          <a:p>
            <a:pPr algn="ctr"/>
            <a:r>
              <a:rPr lang="en-US" sz="3200" b="1" baseline="0" dirty="0" smtClean="0">
                <a:solidFill>
                  <a:schemeClr val="bg1"/>
                </a:solidFill>
                <a:latin typeface="+mn-lt"/>
              </a:rPr>
              <a:t>2017  </a:t>
            </a:r>
            <a:r>
              <a:rPr lang="en-US" sz="3200" b="1" dirty="0" smtClean="0">
                <a:solidFill>
                  <a:schemeClr val="bg1"/>
                </a:solidFill>
                <a:latin typeface="+mn-lt"/>
              </a:rPr>
              <a:t> </a:t>
            </a:r>
            <a:endParaRPr lang="en-US" sz="3200" b="1" dirty="0">
              <a:solidFill>
                <a:schemeClr val="bg1"/>
              </a:solidFill>
              <a:latin typeface="+mn-lt"/>
            </a:endParaRPr>
          </a:p>
        </p:txBody>
      </p:sp>
      <p:sp>
        <p:nvSpPr>
          <p:cNvPr id="11" name="Rectangle 10"/>
          <p:cNvSpPr/>
          <p:nvPr userDrawn="1"/>
        </p:nvSpPr>
        <p:spPr>
          <a:xfrm>
            <a:off x="-152400" y="1066800"/>
            <a:ext cx="9448800" cy="263823"/>
          </a:xfrm>
          <a:prstGeom prst="rect">
            <a:avLst/>
          </a:prstGeom>
          <a:solidFill>
            <a:schemeClr val="tx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userDrawn="1"/>
        </p:nvSpPr>
        <p:spPr>
          <a:xfrm>
            <a:off x="-152400" y="5070176"/>
            <a:ext cx="9448800" cy="263823"/>
          </a:xfrm>
          <a:prstGeom prst="rect">
            <a:avLst/>
          </a:prstGeom>
          <a:solidFill>
            <a:schemeClr val="tx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9764916"/>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tx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tx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077218"/>
          </a:xfrm>
          <a:prstGeom prst="rect">
            <a:avLst/>
          </a:prstGeom>
          <a:noFill/>
        </p:spPr>
        <p:txBody>
          <a:bodyPr wrap="square" rtlCol="0">
            <a:spAutoFit/>
          </a:bodyPr>
          <a:lstStyle/>
          <a:p>
            <a:pPr algn="ct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 2017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2288103223"/>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B19AE4E3-398C-4745-A2DA-4B660F437A5B}" type="slidenum">
              <a:rPr lang="fr-FR"/>
              <a:pPr>
                <a:defRPr/>
              </a:pPr>
              <a:t>‹#›</a:t>
            </a:fld>
            <a:endParaRPr lang="fr-FR"/>
          </a:p>
        </p:txBody>
      </p:sp>
    </p:spTree>
    <p:extLst>
      <p:ext uri="{BB962C8B-B14F-4D97-AF65-F5344CB8AC3E}">
        <p14:creationId xmlns:p14="http://schemas.microsoft.com/office/powerpoint/2010/main" val="881405604"/>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C6F101CF-E0CE-4ADD-A40F-DF64A39AA941}" type="slidenum">
              <a:rPr lang="fr-FR"/>
              <a:pPr>
                <a:defRPr/>
              </a:pPr>
              <a:t>‹#›</a:t>
            </a:fld>
            <a:endParaRPr lang="fr-FR"/>
          </a:p>
        </p:txBody>
      </p:sp>
    </p:spTree>
    <p:extLst>
      <p:ext uri="{BB962C8B-B14F-4D97-AF65-F5344CB8AC3E}">
        <p14:creationId xmlns:p14="http://schemas.microsoft.com/office/powerpoint/2010/main" val="156680400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6"/>
          <p:cNvSpPr>
            <a:spLocks noGrp="1" noChangeArrowheads="1"/>
          </p:cNvSpPr>
          <p:nvPr>
            <p:ph type="sldNum" sz="quarter" idx="10"/>
          </p:nvPr>
        </p:nvSpPr>
        <p:spPr>
          <a:ln/>
        </p:spPr>
        <p:txBody>
          <a:bodyPr/>
          <a:lstStyle>
            <a:lvl1pPr>
              <a:defRPr/>
            </a:lvl1pPr>
          </a:lstStyle>
          <a:p>
            <a:pPr>
              <a:defRPr/>
            </a:pPr>
            <a:fld id="{6843F89C-9222-4AAE-ACFF-B257DC87E4F7}" type="slidenum">
              <a:rPr lang="fr-FR"/>
              <a:pPr>
                <a:defRPr/>
              </a:pPr>
              <a:t>‹#›</a:t>
            </a:fld>
            <a:endParaRPr lang="fr-FR"/>
          </a:p>
        </p:txBody>
      </p:sp>
    </p:spTree>
    <p:extLst>
      <p:ext uri="{BB962C8B-B14F-4D97-AF65-F5344CB8AC3E}">
        <p14:creationId xmlns:p14="http://schemas.microsoft.com/office/powerpoint/2010/main" val="15701278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6"/>
          <p:cNvSpPr>
            <a:spLocks noGrp="1" noChangeArrowheads="1"/>
          </p:cNvSpPr>
          <p:nvPr>
            <p:ph type="sldNum" sz="quarter" idx="10"/>
          </p:nvPr>
        </p:nvSpPr>
        <p:spPr>
          <a:ln/>
        </p:spPr>
        <p:txBody>
          <a:bodyPr/>
          <a:lstStyle>
            <a:lvl1pPr>
              <a:defRPr/>
            </a:lvl1pPr>
          </a:lstStyle>
          <a:p>
            <a:pPr>
              <a:defRPr/>
            </a:pPr>
            <a:fld id="{07595486-A8F8-479A-812F-634DFE11896E}" type="slidenum">
              <a:rPr lang="fr-FR"/>
              <a:pPr>
                <a:defRPr/>
              </a:pPr>
              <a:t>‹#›</a:t>
            </a:fld>
            <a:endParaRPr lang="fr-FR"/>
          </a:p>
        </p:txBody>
      </p:sp>
    </p:spTree>
    <p:extLst>
      <p:ext uri="{BB962C8B-B14F-4D97-AF65-F5344CB8AC3E}">
        <p14:creationId xmlns:p14="http://schemas.microsoft.com/office/powerpoint/2010/main" val="398233683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6"/>
          <p:cNvSpPr>
            <a:spLocks noGrp="1" noChangeArrowheads="1"/>
          </p:cNvSpPr>
          <p:nvPr>
            <p:ph type="sldNum" sz="quarter" idx="10"/>
          </p:nvPr>
        </p:nvSpPr>
        <p:spPr>
          <a:ln/>
        </p:spPr>
        <p:txBody>
          <a:bodyPr/>
          <a:lstStyle>
            <a:lvl1pPr>
              <a:defRPr/>
            </a:lvl1pPr>
          </a:lstStyle>
          <a:p>
            <a:pPr>
              <a:defRPr/>
            </a:pPr>
            <a:fld id="{7349730B-633F-4851-A579-7E95CD4B564C}" type="slidenum">
              <a:rPr lang="fr-FR"/>
              <a:pPr>
                <a:defRPr/>
              </a:pPr>
              <a:t>‹#›</a:t>
            </a:fld>
            <a:endParaRPr lang="fr-FR"/>
          </a:p>
        </p:txBody>
      </p:sp>
    </p:spTree>
    <p:extLst>
      <p:ext uri="{BB962C8B-B14F-4D97-AF65-F5344CB8AC3E}">
        <p14:creationId xmlns:p14="http://schemas.microsoft.com/office/powerpoint/2010/main" val="16586177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Rectangle 6"/>
          <p:cNvSpPr>
            <a:spLocks noGrp="1" noChangeArrowheads="1"/>
          </p:cNvSpPr>
          <p:nvPr>
            <p:ph type="sldNum" sz="quarter" idx="10"/>
          </p:nvPr>
        </p:nvSpPr>
        <p:spPr>
          <a:ln/>
        </p:spPr>
        <p:txBody>
          <a:bodyPr/>
          <a:lstStyle>
            <a:lvl1pPr>
              <a:defRPr/>
            </a:lvl1pPr>
          </a:lstStyle>
          <a:p>
            <a:pPr>
              <a:defRPr/>
            </a:pPr>
            <a:fld id="{2956F174-697C-47F4-92F6-B731D010D3F6}" type="slidenum">
              <a:rPr lang="fr-FR"/>
              <a:pPr>
                <a:defRPr/>
              </a:pPr>
              <a:t>‹#›</a:t>
            </a:fld>
            <a:endParaRPr lang="fr-FR"/>
          </a:p>
        </p:txBody>
      </p:sp>
    </p:spTree>
    <p:extLst>
      <p:ext uri="{BB962C8B-B14F-4D97-AF65-F5344CB8AC3E}">
        <p14:creationId xmlns:p14="http://schemas.microsoft.com/office/powerpoint/2010/main" val="23264443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27091601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F008E439-B5D5-46C1-99E1-CFD051A88200}" type="slidenum">
              <a:rPr lang="fr-FR"/>
              <a:pPr>
                <a:defRPr/>
              </a:pPr>
              <a:t>‹#›</a:t>
            </a:fld>
            <a:endParaRPr lang="fr-FR"/>
          </a:p>
        </p:txBody>
      </p:sp>
    </p:spTree>
    <p:extLst>
      <p:ext uri="{BB962C8B-B14F-4D97-AF65-F5344CB8AC3E}">
        <p14:creationId xmlns:p14="http://schemas.microsoft.com/office/powerpoint/2010/main" val="24569569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D72526E4-3691-4F15-98B1-1A14604536B1}" type="slidenum">
              <a:rPr lang="fr-FR"/>
              <a:pPr>
                <a:defRPr/>
              </a:pPr>
              <a:t>‹#›</a:t>
            </a:fld>
            <a:endParaRPr lang="fr-FR"/>
          </a:p>
        </p:txBody>
      </p:sp>
    </p:spTree>
    <p:extLst>
      <p:ext uri="{BB962C8B-B14F-4D97-AF65-F5344CB8AC3E}">
        <p14:creationId xmlns:p14="http://schemas.microsoft.com/office/powerpoint/2010/main" val="400500963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6"/>
          <p:cNvSpPr>
            <a:spLocks noGrp="1" noChangeArrowheads="1"/>
          </p:cNvSpPr>
          <p:nvPr>
            <p:ph type="sldNum" sz="quarter" idx="10"/>
          </p:nvPr>
        </p:nvSpPr>
        <p:spPr>
          <a:ln/>
        </p:spPr>
        <p:txBody>
          <a:bodyPr/>
          <a:lstStyle>
            <a:lvl1pPr>
              <a:defRPr/>
            </a:lvl1pPr>
          </a:lstStyle>
          <a:p>
            <a:pPr>
              <a:defRPr/>
            </a:pPr>
            <a:fld id="{16203D2B-A2F6-4158-A762-11165E039CB6}" type="slidenum">
              <a:rPr lang="fr-FR"/>
              <a:pPr>
                <a:defRPr/>
              </a:pPr>
              <a:t>‹#›</a:t>
            </a:fld>
            <a:endParaRPr lang="fr-FR"/>
          </a:p>
        </p:txBody>
      </p:sp>
    </p:spTree>
    <p:extLst>
      <p:ext uri="{BB962C8B-B14F-4D97-AF65-F5344CB8AC3E}">
        <p14:creationId xmlns:p14="http://schemas.microsoft.com/office/powerpoint/2010/main" val="40770852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E4C61642-2494-4CCA-A8F0-A22148E3CF17}" type="slidenum">
              <a:rPr lang="fr-FR"/>
              <a:pPr>
                <a:defRPr/>
              </a:pPr>
              <a:t>‹#›</a:t>
            </a:fld>
            <a:endParaRPr lang="fr-FR"/>
          </a:p>
        </p:txBody>
      </p:sp>
    </p:spTree>
    <p:extLst>
      <p:ext uri="{BB962C8B-B14F-4D97-AF65-F5344CB8AC3E}">
        <p14:creationId xmlns:p14="http://schemas.microsoft.com/office/powerpoint/2010/main" val="22187617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a:prstGeom prst="rect">
            <a:avLst/>
          </a:prstGeo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6"/>
          <p:cNvSpPr>
            <a:spLocks noGrp="1" noChangeArrowheads="1"/>
          </p:cNvSpPr>
          <p:nvPr>
            <p:ph type="sldNum" sz="quarter" idx="10"/>
          </p:nvPr>
        </p:nvSpPr>
        <p:spPr>
          <a:ln/>
        </p:spPr>
        <p:txBody>
          <a:bodyPr/>
          <a:lstStyle>
            <a:lvl1pPr>
              <a:defRPr/>
            </a:lvl1pPr>
          </a:lstStyle>
          <a:p>
            <a:pPr>
              <a:defRPr/>
            </a:pPr>
            <a:fld id="{A74CDA3E-8179-49F1-AC59-A56A70605033}" type="slidenum">
              <a:rPr lang="fr-FR"/>
              <a:pPr>
                <a:defRPr/>
              </a:pPr>
              <a:t>‹#›</a:t>
            </a:fld>
            <a:endParaRPr lang="fr-FR"/>
          </a:p>
        </p:txBody>
      </p:sp>
    </p:spTree>
    <p:extLst>
      <p:ext uri="{BB962C8B-B14F-4D97-AF65-F5344CB8AC3E}">
        <p14:creationId xmlns:p14="http://schemas.microsoft.com/office/powerpoint/2010/main" val="42746175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981200"/>
            <a:ext cx="7772400" cy="4114800"/>
          </a:xfrm>
        </p:spPr>
        <p:txBody>
          <a:bodyPr/>
          <a:lstStyle/>
          <a:p>
            <a:pPr lvl="0"/>
            <a:endParaRPr lang="en-US" noProof="0" smtClean="0"/>
          </a:p>
        </p:txBody>
      </p:sp>
      <p:sp>
        <p:nvSpPr>
          <p:cNvPr id="4" name="Rectangle 6"/>
          <p:cNvSpPr>
            <a:spLocks noGrp="1" noChangeArrowheads="1"/>
          </p:cNvSpPr>
          <p:nvPr>
            <p:ph type="sldNum" sz="quarter" idx="10"/>
          </p:nvPr>
        </p:nvSpPr>
        <p:spPr>
          <a:ln/>
        </p:spPr>
        <p:txBody>
          <a:bodyPr/>
          <a:lstStyle>
            <a:lvl1pPr>
              <a:defRPr/>
            </a:lvl1pPr>
          </a:lstStyle>
          <a:p>
            <a:pPr>
              <a:defRPr/>
            </a:pPr>
            <a:fld id="{39E04649-19AE-4120-97CF-A676A56D47E4}" type="slidenum">
              <a:rPr lang="fr-FR"/>
              <a:pPr>
                <a:defRPr/>
              </a:pPr>
              <a:t>‹#›</a:t>
            </a:fld>
            <a:endParaRPr lang="fr-FR"/>
          </a:p>
        </p:txBody>
      </p:sp>
    </p:spTree>
    <p:extLst>
      <p:ext uri="{BB962C8B-B14F-4D97-AF65-F5344CB8AC3E}">
        <p14:creationId xmlns:p14="http://schemas.microsoft.com/office/powerpoint/2010/main" val="1117965605"/>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077218"/>
          </a:xfrm>
          <a:prstGeom prst="rect">
            <a:avLst/>
          </a:prstGeom>
          <a:noFill/>
        </p:spPr>
        <p:txBody>
          <a:bodyPr wrap="square" rtlCol="0">
            <a:spAutoFit/>
          </a:bodyPr>
          <a:lstStyle/>
          <a:p>
            <a:pPr algn="ct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 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1889574415"/>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grpSp>
        <p:nvGrpSpPr>
          <p:cNvPr id="13" name="Group 12"/>
          <p:cNvGrpSpPr/>
          <p:nvPr userDrawn="1"/>
        </p:nvGrpSpPr>
        <p:grpSpPr>
          <a:xfrm>
            <a:off x="-152400" y="1066800"/>
            <a:ext cx="9448800" cy="4267199"/>
            <a:chOff x="-152400" y="1295400"/>
            <a:chExt cx="9448800" cy="4267199"/>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1559223"/>
              <a:ext cx="9144000" cy="3739553"/>
            </a:xfrm>
            <a:prstGeom prst="rect">
              <a:avLst/>
            </a:prstGeom>
          </p:spPr>
        </p:pic>
        <p:sp>
          <p:nvSpPr>
            <p:cNvPr id="8" name="Rectangle 7"/>
            <p:cNvSpPr/>
            <p:nvPr userDrawn="1"/>
          </p:nvSpPr>
          <p:spPr>
            <a:xfrm>
              <a:off x="-152400" y="1295400"/>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152400" y="5298776"/>
              <a:ext cx="9448800" cy="2638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p:cNvSpPr txBox="1"/>
          <p:nvPr userDrawn="1"/>
        </p:nvSpPr>
        <p:spPr>
          <a:xfrm>
            <a:off x="381000" y="5715000"/>
            <a:ext cx="8610600" cy="369332"/>
          </a:xfrm>
          <a:prstGeom prst="rect">
            <a:avLst/>
          </a:prstGeom>
          <a:noFill/>
        </p:spPr>
        <p:txBody>
          <a:bodyPr wrap="square" rtlCol="0">
            <a:spAutoFit/>
          </a:bodyPr>
          <a:lstStyle/>
          <a:p>
            <a:endParaRPr lang="en-US" dirty="0"/>
          </a:p>
        </p:txBody>
      </p:sp>
      <p:sp>
        <p:nvSpPr>
          <p:cNvPr id="12" name="TextBox 11"/>
          <p:cNvSpPr txBox="1"/>
          <p:nvPr userDrawn="1"/>
        </p:nvSpPr>
        <p:spPr>
          <a:xfrm>
            <a:off x="0" y="5309948"/>
            <a:ext cx="9144000" cy="1569660"/>
          </a:xfrm>
          <a:prstGeom prst="rect">
            <a:avLst/>
          </a:prstGeom>
          <a:noFill/>
        </p:spPr>
        <p:txBody>
          <a:bodyPr wrap="square" rtlCol="0">
            <a:spAutoFit/>
          </a:bodyPr>
          <a:lstStyle/>
          <a:p>
            <a:pPr algn="ctr"/>
            <a:r>
              <a:rPr lang="en-US" sz="3200" b="1" dirty="0" smtClean="0">
                <a:solidFill>
                  <a:schemeClr val="bg1"/>
                </a:solidFill>
                <a:latin typeface="+mn-lt"/>
              </a:rPr>
              <a:t>Sénégal </a:t>
            </a:r>
            <a:r>
              <a:rPr lang="en-US" sz="3200" b="1" dirty="0" err="1" smtClean="0">
                <a:solidFill>
                  <a:schemeClr val="bg1"/>
                </a:solidFill>
                <a:latin typeface="+mn-lt"/>
              </a:rPr>
              <a:t>Enquête</a:t>
            </a:r>
            <a:r>
              <a:rPr lang="en-US" sz="3200" b="1" dirty="0" smtClean="0">
                <a:solidFill>
                  <a:schemeClr val="bg1"/>
                </a:solidFill>
                <a:latin typeface="+mn-lt"/>
              </a:rPr>
              <a:t> Continue sur la </a:t>
            </a:r>
            <a:r>
              <a:rPr lang="en-US" sz="3200" b="1" dirty="0" err="1" smtClean="0">
                <a:solidFill>
                  <a:schemeClr val="bg1"/>
                </a:solidFill>
                <a:latin typeface="+mn-lt"/>
              </a:rPr>
              <a:t>Prestation</a:t>
            </a:r>
            <a:r>
              <a:rPr lang="en-US" sz="3200" b="1" baseline="0" dirty="0" smtClean="0">
                <a:solidFill>
                  <a:schemeClr val="bg1"/>
                </a:solidFill>
                <a:latin typeface="+mn-lt"/>
              </a:rPr>
              <a:t> des Services de </a:t>
            </a:r>
            <a:r>
              <a:rPr lang="en-US" sz="3200" b="1" baseline="0" dirty="0" err="1" smtClean="0">
                <a:solidFill>
                  <a:schemeClr val="bg1"/>
                </a:solidFill>
                <a:latin typeface="+mn-lt"/>
              </a:rPr>
              <a:t>Soins</a:t>
            </a:r>
            <a:r>
              <a:rPr lang="en-US" sz="3200" b="1" baseline="0" dirty="0" smtClean="0">
                <a:solidFill>
                  <a:schemeClr val="bg1"/>
                </a:solidFill>
                <a:latin typeface="+mn-lt"/>
              </a:rPr>
              <a:t> de Santé (ECPSS)</a:t>
            </a:r>
          </a:p>
          <a:p>
            <a:pPr algn="ctr"/>
            <a:r>
              <a:rPr lang="en-US" sz="3200" b="1" baseline="0" dirty="0" smtClean="0">
                <a:solidFill>
                  <a:schemeClr val="bg1"/>
                </a:solidFill>
                <a:latin typeface="+mn-lt"/>
              </a:rPr>
              <a:t>2016  </a:t>
            </a:r>
            <a:r>
              <a:rPr lang="en-US" sz="3200" b="1" dirty="0" smtClean="0">
                <a:solidFill>
                  <a:schemeClr val="bg1"/>
                </a:solidFill>
                <a:latin typeface="+mn-lt"/>
              </a:rPr>
              <a:t> </a:t>
            </a:r>
            <a:endParaRPr lang="en-US" sz="3200" b="1" dirty="0">
              <a:solidFill>
                <a:schemeClr val="bg1"/>
              </a:solidFill>
              <a:latin typeface="+mn-lt"/>
            </a:endParaRPr>
          </a:p>
        </p:txBody>
      </p:sp>
    </p:spTree>
    <p:extLst>
      <p:ext uri="{BB962C8B-B14F-4D97-AF65-F5344CB8AC3E}">
        <p14:creationId xmlns:p14="http://schemas.microsoft.com/office/powerpoint/2010/main" val="2208951531"/>
      </p:ext>
    </p:extLst>
  </p:cSld>
  <p:clrMapOvr>
    <a:masterClrMapping/>
  </p:clrMapOvr>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25844048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51967015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4388188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22994262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122268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8354170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638C715-E88C-42E1-9AD4-1DB72001A24B}" type="datetimeFigureOut">
              <a:rPr lang="en-US" smtClean="0"/>
              <a:pPr/>
              <a:t>10/18/2018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B2D3A3B-CE9E-496F-8EFB-6391C4E08FA4}" type="slidenum">
              <a:rPr lang="en-US" smtClean="0"/>
              <a:pPr/>
              <a:t>‹#›</a:t>
            </a:fld>
            <a:endParaRPr lang="en-US"/>
          </a:p>
        </p:txBody>
      </p:sp>
    </p:spTree>
    <p:extLst>
      <p:ext uri="{BB962C8B-B14F-4D97-AF65-F5344CB8AC3E}">
        <p14:creationId xmlns:p14="http://schemas.microsoft.com/office/powerpoint/2010/main" val="3558224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theme" Target="../theme/theme2.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noProof="0" dirty="0" smtClean="0"/>
              <a:t>Click to </a:t>
            </a:r>
            <a:r>
              <a:rPr lang="fr-FR" noProof="0" dirty="0" err="1" smtClean="0"/>
              <a:t>edit</a:t>
            </a:r>
            <a:r>
              <a:rPr lang="fr-FR" noProof="0" dirty="0" smtClean="0"/>
              <a:t> Master </a:t>
            </a:r>
            <a:r>
              <a:rPr lang="fr-FR" noProof="0" dirty="0" err="1" smtClean="0"/>
              <a:t>title</a:t>
            </a:r>
            <a:r>
              <a:rPr lang="fr-FR" noProof="0" dirty="0" smtClean="0"/>
              <a:t> style</a:t>
            </a:r>
            <a:endParaRPr lang="fr-FR" noProof="0"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noProof="0" dirty="0" smtClean="0"/>
              <a:t>Click to </a:t>
            </a:r>
            <a:r>
              <a:rPr lang="fr-FR" noProof="0" dirty="0" err="1" smtClean="0"/>
              <a:t>edit</a:t>
            </a:r>
            <a:r>
              <a:rPr lang="fr-FR" noProof="0" dirty="0" smtClean="0"/>
              <a:t> Master </a:t>
            </a:r>
            <a:r>
              <a:rPr lang="fr-FR" noProof="0" dirty="0" err="1" smtClean="0"/>
              <a:t>text</a:t>
            </a:r>
            <a:r>
              <a:rPr lang="fr-FR" noProof="0" dirty="0" smtClean="0"/>
              <a:t> styles</a:t>
            </a:r>
          </a:p>
          <a:p>
            <a:pPr lvl="1"/>
            <a:r>
              <a:rPr lang="fr-FR" noProof="0" dirty="0" smtClean="0"/>
              <a:t>Second </a:t>
            </a:r>
            <a:r>
              <a:rPr lang="fr-FR" noProof="0" dirty="0" err="1" smtClean="0"/>
              <a:t>level</a:t>
            </a:r>
            <a:endParaRPr lang="fr-FR" noProof="0" dirty="0" smtClean="0"/>
          </a:p>
          <a:p>
            <a:pPr lvl="2"/>
            <a:r>
              <a:rPr lang="fr-FR" noProof="0" dirty="0" err="1" smtClean="0"/>
              <a:t>Third</a:t>
            </a:r>
            <a:r>
              <a:rPr lang="fr-FR" noProof="0" dirty="0" smtClean="0"/>
              <a:t> </a:t>
            </a:r>
            <a:r>
              <a:rPr lang="fr-FR" noProof="0" dirty="0" err="1" smtClean="0"/>
              <a:t>level</a:t>
            </a:r>
            <a:endParaRPr lang="fr-FR" noProof="0" dirty="0" smtClean="0"/>
          </a:p>
          <a:p>
            <a:pPr lvl="3"/>
            <a:r>
              <a:rPr lang="fr-FR" noProof="0" dirty="0" err="1" smtClean="0"/>
              <a:t>Fourth</a:t>
            </a:r>
            <a:r>
              <a:rPr lang="fr-FR" noProof="0" dirty="0" smtClean="0"/>
              <a:t> </a:t>
            </a:r>
            <a:r>
              <a:rPr lang="fr-FR" noProof="0" dirty="0" err="1" smtClean="0"/>
              <a:t>level</a:t>
            </a:r>
            <a:endParaRPr lang="fr-FR" noProof="0" dirty="0" smtClean="0"/>
          </a:p>
          <a:p>
            <a:pPr lvl="4"/>
            <a:r>
              <a:rPr lang="fr-FR" noProof="0" dirty="0" err="1" smtClean="0"/>
              <a:t>Fifth</a:t>
            </a:r>
            <a:r>
              <a:rPr lang="fr-FR" noProof="0" dirty="0" smtClean="0"/>
              <a:t> </a:t>
            </a:r>
            <a:r>
              <a:rPr lang="fr-FR" noProof="0" dirty="0" err="1" smtClean="0"/>
              <a:t>level</a:t>
            </a:r>
            <a:endParaRPr lang="fr-FR" noProof="0"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bg1"/>
                </a:solidFill>
              </a:defRPr>
            </a:lvl1pPr>
          </a:lstStyle>
          <a:p>
            <a:fld id="{C638C715-E88C-42E1-9AD4-1DB72001A24B}" type="datetimeFigureOut">
              <a:rPr lang="fr-FR" noProof="0" smtClean="0"/>
              <a:pPr/>
              <a:t>18/10/2018</a:t>
            </a:fld>
            <a:endParaRPr lang="fr-FR" noProof="0"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bg1"/>
                </a:solidFill>
              </a:defRPr>
            </a:lvl1pPr>
          </a:lstStyle>
          <a:p>
            <a:endParaRPr lang="fr-FR" noProof="0"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bg1"/>
                </a:solidFill>
              </a:defRPr>
            </a:lvl1pPr>
          </a:lstStyle>
          <a:p>
            <a:fld id="{5B2D3A3B-CE9E-496F-8EFB-6391C4E08FA4}" type="slidenum">
              <a:rPr lang="fr-FR" noProof="0" smtClean="0"/>
              <a:pPr/>
              <a:t>‹#›</a:t>
            </a:fld>
            <a:endParaRPr lang="fr-FR" noProof="0" dirty="0"/>
          </a:p>
        </p:txBody>
      </p:sp>
    </p:spTree>
    <p:extLst>
      <p:ext uri="{BB962C8B-B14F-4D97-AF65-F5344CB8AC3E}">
        <p14:creationId xmlns:p14="http://schemas.microsoft.com/office/powerpoint/2010/main" val="2243039499"/>
      </p:ext>
    </p:extLst>
  </p:cSld>
  <p:clrMap bg1="dk1" tx1="lt1" bg2="dk2"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33" r:id="rId12"/>
    <p:sldLayoutId id="2147483734" r:id="rId13"/>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bg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dirty="0" smtClean="0"/>
              <a:t>Click to </a:t>
            </a:r>
            <a:r>
              <a:rPr lang="fr-FR" dirty="0" err="1" smtClean="0"/>
              <a:t>edit</a:t>
            </a:r>
            <a:r>
              <a:rPr lang="fr-FR" dirty="0" smtClean="0"/>
              <a:t> Master </a:t>
            </a:r>
            <a:r>
              <a:rPr lang="fr-FR" dirty="0" err="1" smtClean="0"/>
              <a:t>text</a:t>
            </a:r>
            <a:r>
              <a:rPr lang="fr-FR" dirty="0" smtClean="0"/>
              <a:t> styles</a:t>
            </a:r>
          </a:p>
          <a:p>
            <a:pPr lvl="1"/>
            <a:r>
              <a:rPr lang="fr-FR" dirty="0" smtClean="0"/>
              <a:t>Second </a:t>
            </a:r>
            <a:r>
              <a:rPr lang="fr-FR" dirty="0" err="1" smtClean="0"/>
              <a:t>level</a:t>
            </a:r>
            <a:endParaRPr lang="fr-FR" dirty="0" smtClean="0"/>
          </a:p>
          <a:p>
            <a:pPr lvl="2"/>
            <a:r>
              <a:rPr lang="fr-FR" dirty="0" err="1" smtClean="0"/>
              <a:t>Third</a:t>
            </a:r>
            <a:r>
              <a:rPr lang="fr-FR" dirty="0" smtClean="0"/>
              <a:t> </a:t>
            </a:r>
            <a:r>
              <a:rPr lang="fr-FR" dirty="0" err="1" smtClean="0"/>
              <a:t>level</a:t>
            </a:r>
            <a:endParaRPr lang="fr-FR" dirty="0" smtClean="0"/>
          </a:p>
          <a:p>
            <a:pPr lvl="3"/>
            <a:r>
              <a:rPr lang="fr-FR" dirty="0" err="1" smtClean="0"/>
              <a:t>Fourth</a:t>
            </a:r>
            <a:r>
              <a:rPr lang="fr-FR" dirty="0" smtClean="0"/>
              <a:t> </a:t>
            </a:r>
            <a:r>
              <a:rPr lang="fr-FR" dirty="0" err="1" smtClean="0"/>
              <a:t>level</a:t>
            </a:r>
            <a:endParaRPr lang="fr-FR" dirty="0" smtClean="0"/>
          </a:p>
          <a:p>
            <a:pPr lvl="4"/>
            <a:r>
              <a:rPr lang="fr-FR" dirty="0" err="1" smtClean="0"/>
              <a:t>Fifth</a:t>
            </a:r>
            <a:r>
              <a:rPr lang="fr-FR" dirty="0" smtClean="0"/>
              <a:t> </a:t>
            </a:r>
            <a:r>
              <a:rPr lang="fr-FR" dirty="0" err="1" smtClean="0"/>
              <a:t>level</a:t>
            </a:r>
            <a:endParaRPr lang="fr-FR" dirty="0" smtClean="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i="0">
                <a:latin typeface="+mn-lt"/>
                <a:cs typeface="+mn-cs"/>
              </a:defRPr>
            </a:lvl1pPr>
          </a:lstStyle>
          <a:p>
            <a:pPr>
              <a:defRPr/>
            </a:pPr>
            <a:fld id="{B7447D8F-6B92-4251-87F1-F642FB18B43E}" type="slidenum">
              <a:rPr lang="fr-FR"/>
              <a:pPr>
                <a:defRPr/>
              </a:pPr>
              <a:t>‹#›</a:t>
            </a:fld>
            <a:endParaRPr lang="fr-FR"/>
          </a:p>
        </p:txBody>
      </p:sp>
    </p:spTree>
    <p:extLst>
      <p:ext uri="{BB962C8B-B14F-4D97-AF65-F5344CB8AC3E}">
        <p14:creationId xmlns:p14="http://schemas.microsoft.com/office/powerpoint/2010/main" val="2120806469"/>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23" r:id="rId5"/>
    <p:sldLayoutId id="2147483724" r:id="rId6"/>
    <p:sldLayoutId id="2147483725" r:id="rId7"/>
    <p:sldLayoutId id="2147483726" r:id="rId8"/>
    <p:sldLayoutId id="2147483727" r:id="rId9"/>
    <p:sldLayoutId id="2147483728" r:id="rId10"/>
    <p:sldLayoutId id="2147483729" r:id="rId11"/>
    <p:sldLayoutId id="2147483730" r:id="rId12"/>
    <p:sldLayoutId id="2147483731" r:id="rId13"/>
    <p:sldLayoutId id="2147483732" r:id="rId14"/>
  </p:sldLayoutIdLst>
  <p:transition/>
  <p:timing>
    <p:tnLst>
      <p:par>
        <p:cTn id="1" dur="indefinite" restart="never" nodeType="tmRoot"/>
      </p:par>
    </p:tnLst>
  </p:timing>
  <p:txStyles>
    <p:titleStyle>
      <a:lvl1pPr algn="ctr" rtl="0" eaLnBrk="0" fontAlgn="base" hangingPunct="0">
        <a:spcBef>
          <a:spcPct val="0"/>
        </a:spcBef>
        <a:spcAft>
          <a:spcPct val="0"/>
        </a:spcAft>
        <a:defRPr sz="4000" b="0" cap="none" spc="0">
          <a:ln>
            <a:noFill/>
          </a:ln>
          <a:solidFill>
            <a:schemeClr val="bg1"/>
          </a:solidFill>
          <a:effectLst/>
          <a:latin typeface="Calibri" pitchFamily="34" charset="0"/>
          <a:ea typeface="+mj-ea"/>
          <a:cs typeface="+mj-cs"/>
        </a:defRPr>
      </a:lvl1pPr>
      <a:lvl2pPr algn="ctr" rtl="0" eaLnBrk="0" fontAlgn="base" hangingPunct="0">
        <a:spcBef>
          <a:spcPct val="0"/>
        </a:spcBef>
        <a:spcAft>
          <a:spcPct val="0"/>
        </a:spcAft>
        <a:defRPr sz="4000" b="1">
          <a:solidFill>
            <a:schemeClr val="bg1"/>
          </a:solidFill>
          <a:latin typeface="Helvetica" pitchFamily="34" charset="0"/>
        </a:defRPr>
      </a:lvl2pPr>
      <a:lvl3pPr algn="ctr" rtl="0" eaLnBrk="0" fontAlgn="base" hangingPunct="0">
        <a:spcBef>
          <a:spcPct val="0"/>
        </a:spcBef>
        <a:spcAft>
          <a:spcPct val="0"/>
        </a:spcAft>
        <a:defRPr sz="4000" b="1">
          <a:solidFill>
            <a:schemeClr val="bg1"/>
          </a:solidFill>
          <a:latin typeface="Helvetica" pitchFamily="34" charset="0"/>
        </a:defRPr>
      </a:lvl3pPr>
      <a:lvl4pPr algn="ctr" rtl="0" eaLnBrk="0" fontAlgn="base" hangingPunct="0">
        <a:spcBef>
          <a:spcPct val="0"/>
        </a:spcBef>
        <a:spcAft>
          <a:spcPct val="0"/>
        </a:spcAft>
        <a:defRPr sz="4000" b="1">
          <a:solidFill>
            <a:schemeClr val="bg1"/>
          </a:solidFill>
          <a:latin typeface="Helvetica" pitchFamily="34" charset="0"/>
        </a:defRPr>
      </a:lvl4pPr>
      <a:lvl5pPr algn="ctr" rtl="0" eaLnBrk="0" fontAlgn="base" hangingPunct="0">
        <a:spcBef>
          <a:spcPct val="0"/>
        </a:spcBef>
        <a:spcAft>
          <a:spcPct val="0"/>
        </a:spcAft>
        <a:defRPr sz="4000" b="1">
          <a:solidFill>
            <a:schemeClr val="bg1"/>
          </a:solidFill>
          <a:latin typeface="Helvetica" pitchFamily="34" charset="0"/>
        </a:defRPr>
      </a:lvl5pPr>
      <a:lvl6pPr marL="457200" algn="ctr" rtl="0" eaLnBrk="0" fontAlgn="base" hangingPunct="0">
        <a:spcBef>
          <a:spcPct val="0"/>
        </a:spcBef>
        <a:spcAft>
          <a:spcPct val="0"/>
        </a:spcAft>
        <a:defRPr sz="4000" b="1">
          <a:solidFill>
            <a:schemeClr val="bg1"/>
          </a:solidFill>
          <a:latin typeface="Helvetica" pitchFamily="34" charset="0"/>
        </a:defRPr>
      </a:lvl6pPr>
      <a:lvl7pPr marL="914400" algn="ctr" rtl="0" eaLnBrk="0" fontAlgn="base" hangingPunct="0">
        <a:spcBef>
          <a:spcPct val="0"/>
        </a:spcBef>
        <a:spcAft>
          <a:spcPct val="0"/>
        </a:spcAft>
        <a:defRPr sz="4000" b="1">
          <a:solidFill>
            <a:schemeClr val="bg1"/>
          </a:solidFill>
          <a:latin typeface="Helvetica" pitchFamily="34" charset="0"/>
        </a:defRPr>
      </a:lvl7pPr>
      <a:lvl8pPr marL="1371600" algn="ctr" rtl="0" eaLnBrk="0" fontAlgn="base" hangingPunct="0">
        <a:spcBef>
          <a:spcPct val="0"/>
        </a:spcBef>
        <a:spcAft>
          <a:spcPct val="0"/>
        </a:spcAft>
        <a:defRPr sz="4000" b="1">
          <a:solidFill>
            <a:schemeClr val="bg1"/>
          </a:solidFill>
          <a:latin typeface="Helvetica" pitchFamily="34" charset="0"/>
        </a:defRPr>
      </a:lvl8pPr>
      <a:lvl9pPr marL="1828800" algn="ctr" rtl="0" eaLnBrk="0" fontAlgn="base" hangingPunct="0">
        <a:spcBef>
          <a:spcPct val="0"/>
        </a:spcBef>
        <a:spcAft>
          <a:spcPct val="0"/>
        </a:spcAft>
        <a:defRPr sz="4000" b="1">
          <a:solidFill>
            <a:schemeClr val="bg1"/>
          </a:solidFill>
          <a:latin typeface="Helvetica" pitchFamily="34" charset="0"/>
        </a:defRPr>
      </a:lvl9pPr>
    </p:titleStyle>
    <p:bodyStyle>
      <a:lvl1pPr marL="342900" indent="-342900" algn="l" rtl="0" eaLnBrk="0" fontAlgn="base" hangingPunct="0">
        <a:spcBef>
          <a:spcPct val="20000"/>
        </a:spcBef>
        <a:spcAft>
          <a:spcPct val="0"/>
        </a:spcAft>
        <a:buChar char="•"/>
        <a:defRPr sz="3200">
          <a:solidFill>
            <a:schemeClr val="tx1"/>
          </a:solidFill>
          <a:latin typeface="Calibri" pitchFamily="34" charset="0"/>
          <a:ea typeface="+mn-ea"/>
          <a:cs typeface="+mn-cs"/>
        </a:defRPr>
      </a:lvl1pPr>
      <a:lvl2pPr marL="742950" indent="-285750" algn="l" rtl="0" eaLnBrk="0" fontAlgn="base" hangingPunct="0">
        <a:spcBef>
          <a:spcPct val="20000"/>
        </a:spcBef>
        <a:spcAft>
          <a:spcPct val="0"/>
        </a:spcAft>
        <a:buChar char="–"/>
        <a:defRPr sz="2800">
          <a:solidFill>
            <a:schemeClr val="tx1"/>
          </a:solidFill>
          <a:latin typeface="Calibri" pitchFamily="34" charset="0"/>
        </a:defRPr>
      </a:lvl2pPr>
      <a:lvl3pPr marL="1143000" indent="-228600" algn="l" rtl="0" eaLnBrk="0" fontAlgn="base" hangingPunct="0">
        <a:spcBef>
          <a:spcPct val="20000"/>
        </a:spcBef>
        <a:spcAft>
          <a:spcPct val="0"/>
        </a:spcAft>
        <a:buChar char="•"/>
        <a:defRPr sz="2400">
          <a:solidFill>
            <a:schemeClr val="tx1"/>
          </a:solidFill>
          <a:latin typeface="Calibri" pitchFamily="34" charset="0"/>
        </a:defRPr>
      </a:lvl3pPr>
      <a:lvl4pPr marL="1600200" indent="-228600" algn="l" rtl="0" eaLnBrk="0" fontAlgn="base" hangingPunct="0">
        <a:spcBef>
          <a:spcPct val="20000"/>
        </a:spcBef>
        <a:spcAft>
          <a:spcPct val="0"/>
        </a:spcAft>
        <a:buChar char="–"/>
        <a:defRPr sz="2000">
          <a:solidFill>
            <a:schemeClr val="tx1"/>
          </a:solidFill>
          <a:latin typeface="Calibri" pitchFamily="34" charset="0"/>
        </a:defRPr>
      </a:lvl4pPr>
      <a:lvl5pPr marL="2057400" indent="-228600" algn="l" rtl="0" eaLnBrk="0" fontAlgn="base" hangingPunct="0">
        <a:spcBef>
          <a:spcPct val="20000"/>
        </a:spcBef>
        <a:spcAft>
          <a:spcPct val="0"/>
        </a:spcAft>
        <a:buChar char="»"/>
        <a:defRPr sz="2000">
          <a:solidFill>
            <a:schemeClr val="tx1"/>
          </a:solidFill>
          <a:latin typeface="Calibri" pitchFamily="34"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1.xml"/><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66.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chart" Target="../charts/chart81.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chart" Target="../charts/chart84.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chart" Target="../charts/chart85.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chart" Target="../charts/chart86.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chart" Target="../charts/chart87.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chart" Target="../charts/chart96.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chart" Target="../charts/chart98.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50.xml"/><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2.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ext Box 2052"/>
          <p:cNvSpPr txBox="1">
            <a:spLocks noChangeArrowheads="1"/>
          </p:cNvSpPr>
          <p:nvPr/>
        </p:nvSpPr>
        <p:spPr bwMode="auto">
          <a:xfrm>
            <a:off x="20170" y="32776"/>
            <a:ext cx="913503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3600" b="1" i="0" dirty="0" smtClean="0">
                <a:solidFill>
                  <a:schemeClr val="bg1"/>
                </a:solidFill>
                <a:latin typeface="Calibri" pitchFamily="34" charset="0"/>
              </a:rPr>
              <a:t>L’Enquête Continue au Sénégal</a:t>
            </a:r>
          </a:p>
          <a:p>
            <a:pPr algn="ctr"/>
            <a:r>
              <a:rPr lang="fr-FR" sz="3600" b="1" i="0" dirty="0" smtClean="0">
                <a:solidFill>
                  <a:schemeClr val="bg1"/>
                </a:solidFill>
                <a:latin typeface="Calibri" pitchFamily="34" charset="0"/>
              </a:rPr>
              <a:t>Cinquième Phase 2017 </a:t>
            </a:r>
            <a:endParaRPr lang="fr-FR" sz="3600" b="1" i="0" dirty="0">
              <a:solidFill>
                <a:schemeClr val="bg1"/>
              </a:solidFill>
              <a:latin typeface="Calibri"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en-US" sz="3600" b="1" i="0" dirty="0" smtClean="0">
                <a:solidFill>
                  <a:schemeClr val="bg1"/>
                </a:solidFill>
                <a:latin typeface="Calibri" panose="020F0502020204030204" pitchFamily="34" charset="0"/>
              </a:rPr>
              <a:t>Introduction et </a:t>
            </a:r>
            <a:r>
              <a:rPr lang="en-US" sz="3600" b="1" i="0" dirty="0" err="1" smtClean="0">
                <a:solidFill>
                  <a:schemeClr val="bg1"/>
                </a:solidFill>
                <a:latin typeface="Calibri" panose="020F0502020204030204" pitchFamily="34" charset="0"/>
              </a:rPr>
              <a:t>Méthodologie</a:t>
            </a:r>
            <a:endParaRPr lang="en-US" sz="3600" b="1" i="0" dirty="0">
              <a:solidFill>
                <a:schemeClr val="bg1"/>
              </a:solidFill>
              <a:latin typeface="Calibri" panose="020F0502020204030204" pitchFamily="34" charset="0"/>
            </a:endParaRPr>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74813" y="3116001"/>
            <a:ext cx="9525000" cy="1886137"/>
          </a:xfrm>
          <a:prstGeom prst="rect">
            <a:avLst/>
          </a:prstGeom>
        </p:spPr>
      </p:pic>
      <p:sp>
        <p:nvSpPr>
          <p:cNvPr id="8" name="TextBox 7"/>
          <p:cNvSpPr txBox="1"/>
          <p:nvPr/>
        </p:nvSpPr>
        <p:spPr>
          <a:xfrm>
            <a:off x="4546002" y="5733871"/>
            <a:ext cx="6324600" cy="1200329"/>
          </a:xfrm>
          <a:prstGeom prst="rect">
            <a:avLst/>
          </a:prstGeom>
          <a:noFill/>
        </p:spPr>
        <p:txBody>
          <a:bodyPr wrap="square" rtlCol="0">
            <a:spAutoFit/>
          </a:bodyPr>
          <a:lstStyle/>
          <a:p>
            <a:pPr algn="ctr"/>
            <a:r>
              <a:rPr lang="en-US" sz="1800" b="1" i="0" dirty="0" err="1" smtClean="0">
                <a:solidFill>
                  <a:srgbClr val="000000"/>
                </a:solidFill>
                <a:latin typeface="Calibri" panose="020F0502020204030204" pitchFamily="34" charset="0"/>
                <a:cs typeface="Arial" charset="0"/>
              </a:rPr>
              <a:t>Suivez</a:t>
            </a:r>
            <a:r>
              <a:rPr lang="en-US" sz="1800" b="1" i="0" dirty="0" smtClean="0">
                <a:solidFill>
                  <a:srgbClr val="000000"/>
                </a:solidFill>
                <a:latin typeface="Calibri" panose="020F0502020204030204" pitchFamily="34" charset="0"/>
                <a:cs typeface="Arial" charset="0"/>
              </a:rPr>
              <a:t>-nous sur Twitter</a:t>
            </a:r>
          </a:p>
          <a:p>
            <a:pPr algn="ctr"/>
            <a:r>
              <a:rPr lang="en-US" sz="1800" b="1" i="0" dirty="0" smtClean="0">
                <a:solidFill>
                  <a:srgbClr val="000000"/>
                </a:solidFill>
                <a:latin typeface="Calibri" panose="020F0502020204030204" pitchFamily="34" charset="0"/>
                <a:cs typeface="Arial" charset="0"/>
              </a:rPr>
              <a:t>#</a:t>
            </a:r>
            <a:r>
              <a:rPr lang="en-US" sz="1800" b="1" i="0" dirty="0" err="1" smtClean="0">
                <a:solidFill>
                  <a:srgbClr val="000000"/>
                </a:solidFill>
                <a:latin typeface="Calibri" panose="020F0502020204030204" pitchFamily="34" charset="0"/>
                <a:cs typeface="Arial" charset="0"/>
              </a:rPr>
              <a:t>EnqueteSanteSN</a:t>
            </a:r>
            <a:endParaRPr lang="en-US" sz="1800" b="1" i="0" dirty="0">
              <a:solidFill>
                <a:srgbClr val="000000"/>
              </a:solidFill>
              <a:latin typeface="Calibri" panose="020F0502020204030204" pitchFamily="34" charset="0"/>
              <a:cs typeface="Arial" charset="0"/>
            </a:endParaRPr>
          </a:p>
          <a:p>
            <a:pPr algn="ctr"/>
            <a:r>
              <a:rPr lang="en-US" sz="1800" b="1" i="0" dirty="0">
                <a:solidFill>
                  <a:srgbClr val="000000"/>
                </a:solidFill>
                <a:latin typeface="Calibri" panose="020F0502020204030204" pitchFamily="34" charset="0"/>
                <a:cs typeface="Arial" charset="0"/>
              </a:rPr>
              <a:t>#</a:t>
            </a:r>
            <a:r>
              <a:rPr lang="en-US" sz="1800" b="1" i="0" dirty="0" err="1">
                <a:solidFill>
                  <a:srgbClr val="000000"/>
                </a:solidFill>
                <a:latin typeface="Calibri" panose="020F0502020204030204" pitchFamily="34" charset="0"/>
                <a:cs typeface="Arial" charset="0"/>
              </a:rPr>
              <a:t>SenegalContinuousSurvey</a:t>
            </a:r>
            <a:endParaRPr lang="en-US" sz="1800" b="1" i="0" dirty="0">
              <a:solidFill>
                <a:srgbClr val="000000"/>
              </a:solidFill>
              <a:latin typeface="Calibri" panose="020F0502020204030204" pitchFamily="34" charset="0"/>
              <a:cs typeface="Arial" charset="0"/>
            </a:endParaRPr>
          </a:p>
          <a:p>
            <a:pPr algn="ctr"/>
            <a:r>
              <a:rPr lang="en-US" sz="1800" b="1" i="0" dirty="0" smtClean="0">
                <a:solidFill>
                  <a:srgbClr val="000000"/>
                </a:solidFill>
                <a:latin typeface="Calibri" panose="020F0502020204030204" pitchFamily="34" charset="0"/>
                <a:cs typeface="Arial" charset="0"/>
              </a:rPr>
              <a:t>@</a:t>
            </a:r>
            <a:r>
              <a:rPr lang="en-US" sz="1800" b="1" i="0" dirty="0" err="1" smtClean="0">
                <a:solidFill>
                  <a:srgbClr val="000000"/>
                </a:solidFill>
                <a:latin typeface="Calibri" panose="020F0502020204030204" pitchFamily="34" charset="0"/>
                <a:cs typeface="Arial" charset="0"/>
              </a:rPr>
              <a:t>DHSprogram</a:t>
            </a:r>
            <a:endParaRPr lang="en-US" sz="1800" b="1" i="0" dirty="0">
              <a:solidFill>
                <a:srgbClr val="000000"/>
              </a:solidFill>
              <a:latin typeface="Calibri" panose="020F0502020204030204" pitchFamily="34" charset="0"/>
              <a:cs typeface="Arial" charset="0"/>
            </a:endParaRPr>
          </a:p>
        </p:txBody>
      </p:sp>
      <p:sp>
        <p:nvSpPr>
          <p:cNvPr id="4" name="Rectangle 3"/>
          <p:cNvSpPr/>
          <p:nvPr/>
        </p:nvSpPr>
        <p:spPr bwMode="auto">
          <a:xfrm>
            <a:off x="-33618" y="29718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effectLst/>
              <a:latin typeface="Helvetica" pitchFamily="34" charset="0"/>
            </a:endParaRPr>
          </a:p>
        </p:txBody>
      </p:sp>
      <p:sp>
        <p:nvSpPr>
          <p:cNvPr id="6" name="Rectangle 5"/>
          <p:cNvSpPr/>
          <p:nvPr/>
        </p:nvSpPr>
        <p:spPr bwMode="auto">
          <a:xfrm>
            <a:off x="0" y="49283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effectLst/>
              <a:latin typeface="Helvetica" pitchFamily="34" charset="0"/>
            </a:endParaRPr>
          </a:p>
        </p:txBody>
      </p:sp>
    </p:spTree>
    <p:extLst>
      <p:ext uri="{BB962C8B-B14F-4D97-AF65-F5344CB8AC3E}">
        <p14:creationId xmlns:p14="http://schemas.microsoft.com/office/powerpoint/2010/main" val="1944018337"/>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0" y="0"/>
            <a:ext cx="9144000" cy="914400"/>
          </a:xfrm>
        </p:spPr>
        <p:txBody>
          <a:bodyPr/>
          <a:lstStyle/>
          <a:p>
            <a:pPr eaLnBrk="1" hangingPunct="1"/>
            <a:r>
              <a:rPr lang="fr-SN" sz="4000" dirty="0" smtClean="0">
                <a:solidFill>
                  <a:schemeClr val="tx1"/>
                </a:solidFill>
              </a:rPr>
              <a:t>Réalisation de l’enquête continue</a:t>
            </a:r>
          </a:p>
        </p:txBody>
      </p:sp>
      <p:sp>
        <p:nvSpPr>
          <p:cNvPr id="12291" name="Content Placeholder 2"/>
          <p:cNvSpPr>
            <a:spLocks noGrp="1"/>
          </p:cNvSpPr>
          <p:nvPr>
            <p:ph idx="1"/>
          </p:nvPr>
        </p:nvSpPr>
        <p:spPr>
          <a:xfrm>
            <a:off x="457200" y="914400"/>
            <a:ext cx="8229600" cy="5715000"/>
          </a:xfrm>
        </p:spPr>
        <p:txBody>
          <a:bodyPr>
            <a:normAutofit fontScale="92500" lnSpcReduction="20000"/>
          </a:bodyPr>
          <a:lstStyle/>
          <a:p>
            <a:pPr eaLnBrk="1" hangingPunct="1"/>
            <a:r>
              <a:rPr lang="fr-SN" sz="2600" dirty="0" smtClean="0">
                <a:solidFill>
                  <a:schemeClr val="tx1"/>
                </a:solidFill>
              </a:rPr>
              <a:t>Phase préparatoire :</a:t>
            </a:r>
            <a:r>
              <a:rPr lang="fr-SN" sz="3000" dirty="0" smtClean="0">
                <a:solidFill>
                  <a:schemeClr val="tx1"/>
                </a:solidFill>
              </a:rPr>
              <a:t> </a:t>
            </a:r>
          </a:p>
          <a:p>
            <a:pPr lvl="1"/>
            <a:r>
              <a:rPr lang="fr-SN" sz="2400" dirty="0" smtClean="0">
                <a:solidFill>
                  <a:schemeClr val="tx1"/>
                </a:solidFill>
              </a:rPr>
              <a:t>Mise à jour des documents de collecte pour prendre en compte les préoccupations nationales. </a:t>
            </a:r>
          </a:p>
          <a:p>
            <a:pPr lvl="1"/>
            <a:r>
              <a:rPr lang="fr-FR" sz="2400" dirty="0" smtClean="0">
                <a:solidFill>
                  <a:schemeClr val="tx1"/>
                </a:solidFill>
              </a:rPr>
              <a:t>Mis à profit des résultats du Recensement Général de la Population, de l’habitat, de l’Agriculture et de l’Élevage réalisé en 2013 pour l’établissement de la liste des districts de recensement et celle des ménages sélectionnés.</a:t>
            </a:r>
          </a:p>
          <a:p>
            <a:pPr lvl="1"/>
            <a:r>
              <a:rPr lang="fr-SN" sz="2400" dirty="0" smtClean="0">
                <a:solidFill>
                  <a:schemeClr val="tx1"/>
                </a:solidFill>
              </a:rPr>
              <a:t>Mise en place de l’équipe technique et du laboratoire chargé de la parasitologie.</a:t>
            </a:r>
          </a:p>
          <a:p>
            <a:r>
              <a:rPr lang="fr-SN" sz="2600" dirty="0" smtClean="0">
                <a:solidFill>
                  <a:schemeClr val="tx1"/>
                </a:solidFill>
              </a:rPr>
              <a:t>Recrutement et formation du personnel de terrain : </a:t>
            </a:r>
          </a:p>
          <a:p>
            <a:pPr lvl="1"/>
            <a:r>
              <a:rPr lang="fr-FR" sz="2400" dirty="0" smtClean="0">
                <a:solidFill>
                  <a:schemeClr val="tx1"/>
                </a:solidFill>
              </a:rPr>
              <a:t>Comme il s’agit d’une enquête continue, les mêmes agents de terrain ont été reconduits (selon leur expérience et capacité). </a:t>
            </a:r>
          </a:p>
          <a:p>
            <a:pPr lvl="1"/>
            <a:r>
              <a:rPr lang="fr-FR" sz="2400" dirty="0" smtClean="0">
                <a:solidFill>
                  <a:schemeClr val="tx1"/>
                </a:solidFill>
              </a:rPr>
              <a:t>Les </a:t>
            </a:r>
            <a:r>
              <a:rPr lang="fr-FR" sz="2400" dirty="0">
                <a:solidFill>
                  <a:schemeClr val="tx1"/>
                </a:solidFill>
              </a:rPr>
              <a:t>agents de terrain ont suivi une </a:t>
            </a:r>
            <a:r>
              <a:rPr lang="fr-FR" sz="2400" dirty="0" smtClean="0">
                <a:solidFill>
                  <a:schemeClr val="tx1"/>
                </a:solidFill>
              </a:rPr>
              <a:t>formation (à </a:t>
            </a:r>
            <a:r>
              <a:rPr lang="fr-FR" sz="2400" dirty="0">
                <a:solidFill>
                  <a:schemeClr val="tx1"/>
                </a:solidFill>
              </a:rPr>
              <a:t>partir du </a:t>
            </a:r>
            <a:r>
              <a:rPr lang="fr-FR" sz="2400" dirty="0" smtClean="0">
                <a:solidFill>
                  <a:schemeClr val="tx1"/>
                </a:solidFill>
              </a:rPr>
              <a:t>8 février 2016) d’un mois, </a:t>
            </a:r>
            <a:r>
              <a:rPr lang="fr-FR" sz="2400" dirty="0">
                <a:solidFill>
                  <a:schemeClr val="tx1"/>
                </a:solidFill>
              </a:rPr>
              <a:t>portant </a:t>
            </a:r>
            <a:r>
              <a:rPr lang="fr-FR" sz="2400" dirty="0" smtClean="0">
                <a:solidFill>
                  <a:schemeClr val="tx1"/>
                </a:solidFill>
              </a:rPr>
              <a:t>sur </a:t>
            </a:r>
            <a:r>
              <a:rPr lang="fr-FR" sz="2400" dirty="0">
                <a:solidFill>
                  <a:schemeClr val="tx1"/>
                </a:solidFill>
              </a:rPr>
              <a:t>tous les aspects de </a:t>
            </a:r>
            <a:r>
              <a:rPr lang="fr-FR" sz="2400" dirty="0" smtClean="0">
                <a:solidFill>
                  <a:schemeClr val="tx1"/>
                </a:solidFill>
              </a:rPr>
              <a:t>l’enquête.</a:t>
            </a:r>
          </a:p>
          <a:p>
            <a:pPr lvl="1"/>
            <a:r>
              <a:rPr lang="fr-FR" sz="2400" dirty="0" smtClean="0">
                <a:solidFill>
                  <a:schemeClr val="tx1"/>
                </a:solidFill>
              </a:rPr>
              <a:t>La </a:t>
            </a:r>
            <a:r>
              <a:rPr lang="fr-FR" sz="2400" dirty="0">
                <a:solidFill>
                  <a:schemeClr val="tx1"/>
                </a:solidFill>
              </a:rPr>
              <a:t>formation sur l’utilisation des Tablettes PC, principal outil de collecte, a été assurée par des </a:t>
            </a:r>
            <a:r>
              <a:rPr lang="fr-FR" sz="2400" dirty="0" smtClean="0">
                <a:solidFill>
                  <a:schemeClr val="tx1"/>
                </a:solidFill>
              </a:rPr>
              <a:t>experts </a:t>
            </a:r>
            <a:r>
              <a:rPr lang="fr-FR" sz="2400" dirty="0">
                <a:solidFill>
                  <a:schemeClr val="tx1"/>
                </a:solidFill>
              </a:rPr>
              <a:t>de l’ANSD et </a:t>
            </a:r>
            <a:r>
              <a:rPr lang="fr-FR" sz="2400" dirty="0" smtClean="0">
                <a:solidFill>
                  <a:schemeClr val="tx1"/>
                </a:solidFill>
              </a:rPr>
              <a:t>d’ICF.</a:t>
            </a:r>
          </a:p>
          <a:p>
            <a:pPr marL="457200" lvl="1" indent="0">
              <a:buNone/>
            </a:pPr>
            <a:endParaRPr lang="fr-FR" sz="2200" dirty="0"/>
          </a:p>
          <a:p>
            <a:pPr lvl="1"/>
            <a:endParaRPr lang="fr-FR" sz="2000" dirty="0"/>
          </a:p>
        </p:txBody>
      </p:sp>
    </p:spTree>
    <p:extLst>
      <p:ext uri="{BB962C8B-B14F-4D97-AF65-F5344CB8AC3E}">
        <p14:creationId xmlns:p14="http://schemas.microsoft.com/office/powerpoint/2010/main" val="208234223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fr-FR" noProof="0" dirty="0" smtClean="0">
                <a:solidFill>
                  <a:schemeClr val="tx1"/>
                </a:solidFill>
              </a:rPr>
              <a:t>Tendances de la mortalité des enfants</a:t>
            </a:r>
            <a:endParaRPr lang="fr-FR" noProof="0" dirty="0">
              <a:solidFill>
                <a:schemeClr val="tx1"/>
              </a:solidFill>
            </a:endParaRPr>
          </a:p>
        </p:txBody>
      </p:sp>
      <p:sp>
        <p:nvSpPr>
          <p:cNvPr id="5" name="TextBox 4"/>
          <p:cNvSpPr txBox="1"/>
          <p:nvPr/>
        </p:nvSpPr>
        <p:spPr>
          <a:xfrm>
            <a:off x="0" y="1081405"/>
            <a:ext cx="9144000" cy="369332"/>
          </a:xfrm>
          <a:prstGeom prst="rect">
            <a:avLst/>
          </a:prstGeom>
          <a:noFill/>
        </p:spPr>
        <p:txBody>
          <a:bodyPr wrap="square" rtlCol="0">
            <a:spAutoFit/>
          </a:bodyPr>
          <a:lstStyle/>
          <a:p>
            <a:pPr algn="ctr"/>
            <a:r>
              <a:rPr lang="fr-FR" i="1" dirty="0" smtClean="0">
                <a:latin typeface="+mj-lt"/>
              </a:rPr>
              <a:t>Décès pour 1 000 naissances vivantes (pour la période des </a:t>
            </a:r>
            <a:r>
              <a:rPr lang="fr-FR" i="1" dirty="0">
                <a:latin typeface="+mj-lt"/>
              </a:rPr>
              <a:t>5</a:t>
            </a:r>
            <a:r>
              <a:rPr lang="fr-FR" i="1" dirty="0" smtClean="0">
                <a:latin typeface="+mj-lt"/>
              </a:rPr>
              <a:t> années précédant l’enquête) </a:t>
            </a:r>
            <a:endParaRPr lang="fr-FR" i="1" dirty="0">
              <a:latin typeface="+mj-lt"/>
            </a:endParaRPr>
          </a:p>
        </p:txBody>
      </p:sp>
      <p:graphicFrame>
        <p:nvGraphicFramePr>
          <p:cNvPr id="6" name="Chart 5"/>
          <p:cNvGraphicFramePr>
            <a:graphicFrameLocks/>
          </p:cNvGraphicFramePr>
          <p:nvPr>
            <p:extLst>
              <p:ext uri="{D42A27DB-BD31-4B8C-83A1-F6EECF244321}">
                <p14:modId xmlns:p14="http://schemas.microsoft.com/office/powerpoint/2010/main" val="745949108"/>
              </p:ext>
            </p:extLst>
          </p:nvPr>
        </p:nvGraphicFramePr>
        <p:xfrm>
          <a:off x="152400" y="1828800"/>
          <a:ext cx="8839200" cy="4648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87670075"/>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lnSpcReduction="10000"/>
          </a:bodyPr>
          <a:lstStyle/>
          <a:p>
            <a:r>
              <a:rPr lang="fr-FR" sz="3600" noProof="0" dirty="0" smtClean="0">
                <a:solidFill>
                  <a:schemeClr val="tx1"/>
                </a:solidFill>
              </a:rPr>
              <a:t>Mortalité des enfants</a:t>
            </a:r>
          </a:p>
          <a:p>
            <a:pPr>
              <a:buClr>
                <a:schemeClr val="tx1"/>
              </a:buClr>
            </a:pPr>
            <a:r>
              <a:rPr lang="fr-FR" sz="3600" b="1" noProof="0" dirty="0" smtClean="0">
                <a:solidFill>
                  <a:schemeClr val="bg2"/>
                </a:solidFill>
              </a:rPr>
              <a:t>Mortalité adulte</a:t>
            </a:r>
          </a:p>
          <a:p>
            <a:pPr>
              <a:buClr>
                <a:schemeClr val="tx1"/>
              </a:buClr>
            </a:pPr>
            <a:r>
              <a:rPr lang="fr-FR" sz="3600" noProof="0" dirty="0" smtClean="0">
                <a:solidFill>
                  <a:schemeClr val="tx1"/>
                </a:solidFill>
              </a:rPr>
              <a:t>Mortalité maternelle et mortalité liée à la grossesse</a:t>
            </a:r>
          </a:p>
        </p:txBody>
      </p:sp>
    </p:spTree>
    <p:extLst>
      <p:ext uri="{BB962C8B-B14F-4D97-AF65-F5344CB8AC3E}">
        <p14:creationId xmlns:p14="http://schemas.microsoft.com/office/powerpoint/2010/main" val="204620960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noProof="0" dirty="0" smtClean="0">
                <a:solidFill>
                  <a:schemeClr val="tx1"/>
                </a:solidFill>
              </a:rPr>
              <a:t>Mortalité adulte</a:t>
            </a:r>
            <a:endParaRPr lang="fr-FR" noProof="0" dirty="0">
              <a:solidFill>
                <a:schemeClr val="tx1"/>
              </a:solidFill>
            </a:endParaRPr>
          </a:p>
        </p:txBody>
      </p:sp>
      <p:sp>
        <p:nvSpPr>
          <p:cNvPr id="3" name="Content Placeholder 2"/>
          <p:cNvSpPr>
            <a:spLocks noGrp="1"/>
          </p:cNvSpPr>
          <p:nvPr>
            <p:ph idx="1"/>
          </p:nvPr>
        </p:nvSpPr>
        <p:spPr>
          <a:xfrm>
            <a:off x="239486" y="1606858"/>
            <a:ext cx="8665028" cy="5251142"/>
          </a:xfrm>
        </p:spPr>
        <p:txBody>
          <a:bodyPr>
            <a:normAutofit/>
          </a:bodyPr>
          <a:lstStyle/>
          <a:p>
            <a:pPr marL="0" indent="0">
              <a:spcBef>
                <a:spcPts val="0"/>
              </a:spcBef>
              <a:spcAft>
                <a:spcPts val="1800"/>
              </a:spcAft>
              <a:buNone/>
            </a:pPr>
            <a:r>
              <a:rPr lang="fr-FR" sz="3600" noProof="0" dirty="0" smtClean="0">
                <a:solidFill>
                  <a:schemeClr val="tx1"/>
                </a:solidFill>
              </a:rPr>
              <a:t>Pour les 7 ans précédant l’enquête :</a:t>
            </a:r>
            <a:endParaRPr lang="fr-FR" sz="3600" b="1" noProof="0" dirty="0" smtClean="0">
              <a:solidFill>
                <a:schemeClr val="tx1"/>
              </a:solidFill>
            </a:endParaRPr>
          </a:p>
          <a:p>
            <a:pPr lvl="1">
              <a:spcBef>
                <a:spcPts val="0"/>
              </a:spcBef>
              <a:spcAft>
                <a:spcPts val="1800"/>
              </a:spcAft>
            </a:pPr>
            <a:r>
              <a:rPr lang="fr-FR" sz="3000" noProof="0" dirty="0" smtClean="0">
                <a:solidFill>
                  <a:schemeClr val="tx1"/>
                </a:solidFill>
              </a:rPr>
              <a:t>Sur 1 000 femmes, </a:t>
            </a:r>
            <a:r>
              <a:rPr lang="fr-FR" sz="3000" b="1" noProof="0" dirty="0" smtClean="0">
                <a:solidFill>
                  <a:schemeClr val="bg2"/>
                </a:solidFill>
              </a:rPr>
              <a:t>59</a:t>
            </a:r>
            <a:r>
              <a:rPr lang="fr-FR" sz="3000" noProof="0" dirty="0" smtClean="0">
                <a:solidFill>
                  <a:schemeClr val="tx1"/>
                </a:solidFill>
              </a:rPr>
              <a:t> </a:t>
            </a:r>
            <a:r>
              <a:rPr lang="fr-FR" sz="3000" dirty="0" smtClean="0">
                <a:solidFill>
                  <a:schemeClr val="tx1"/>
                </a:solidFill>
              </a:rPr>
              <a:t>décèdent chaque année</a:t>
            </a:r>
            <a:endParaRPr lang="fr-FR" sz="3000" noProof="0" dirty="0" smtClean="0">
              <a:solidFill>
                <a:schemeClr val="tx1"/>
              </a:solidFill>
            </a:endParaRPr>
          </a:p>
          <a:p>
            <a:pPr lvl="1">
              <a:spcBef>
                <a:spcPts val="0"/>
              </a:spcBef>
              <a:spcAft>
                <a:spcPts val="1800"/>
              </a:spcAft>
            </a:pPr>
            <a:r>
              <a:rPr lang="fr-FR" sz="3000" dirty="0">
                <a:solidFill>
                  <a:schemeClr val="tx1"/>
                </a:solidFill>
              </a:rPr>
              <a:t>Sur </a:t>
            </a:r>
            <a:r>
              <a:rPr lang="fr-FR" sz="3000" dirty="0" smtClean="0">
                <a:solidFill>
                  <a:schemeClr val="tx1"/>
                </a:solidFill>
              </a:rPr>
              <a:t>1 000 hommes</a:t>
            </a:r>
            <a:r>
              <a:rPr lang="fr-FR" sz="3000" dirty="0">
                <a:solidFill>
                  <a:schemeClr val="tx1"/>
                </a:solidFill>
              </a:rPr>
              <a:t>, </a:t>
            </a:r>
            <a:r>
              <a:rPr lang="fr-FR" sz="3000" b="1" dirty="0" smtClean="0">
                <a:solidFill>
                  <a:schemeClr val="bg2"/>
                </a:solidFill>
              </a:rPr>
              <a:t>74</a:t>
            </a:r>
            <a:r>
              <a:rPr lang="fr-FR" sz="3000" b="1" dirty="0" smtClean="0">
                <a:solidFill>
                  <a:schemeClr val="tx1"/>
                </a:solidFill>
              </a:rPr>
              <a:t> </a:t>
            </a:r>
            <a:r>
              <a:rPr lang="fr-FR" sz="3000" dirty="0" smtClean="0">
                <a:solidFill>
                  <a:schemeClr val="tx1"/>
                </a:solidFill>
              </a:rPr>
              <a:t>décèdent chaque </a:t>
            </a:r>
            <a:r>
              <a:rPr lang="fr-FR" sz="3000" dirty="0">
                <a:solidFill>
                  <a:schemeClr val="tx1"/>
                </a:solidFill>
              </a:rPr>
              <a:t>année</a:t>
            </a:r>
          </a:p>
        </p:txBody>
      </p:sp>
    </p:spTree>
    <p:extLst>
      <p:ext uri="{BB962C8B-B14F-4D97-AF65-F5344CB8AC3E}">
        <p14:creationId xmlns:p14="http://schemas.microsoft.com/office/powerpoint/2010/main" val="293139577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fontScale="92500"/>
          </a:bodyPr>
          <a:lstStyle/>
          <a:p>
            <a:r>
              <a:rPr lang="fr-FR" sz="3600" noProof="0" dirty="0" smtClean="0">
                <a:solidFill>
                  <a:schemeClr val="tx1"/>
                </a:solidFill>
              </a:rPr>
              <a:t>Mortalité des enfants</a:t>
            </a:r>
          </a:p>
          <a:p>
            <a:pPr>
              <a:buClr>
                <a:schemeClr val="tx1"/>
              </a:buClr>
            </a:pPr>
            <a:r>
              <a:rPr lang="fr-FR" sz="3600" noProof="0" dirty="0" smtClean="0">
                <a:solidFill>
                  <a:schemeClr val="tx1"/>
                </a:solidFill>
              </a:rPr>
              <a:t>Mortalité adulte</a:t>
            </a:r>
          </a:p>
          <a:p>
            <a:pPr>
              <a:buClr>
                <a:schemeClr val="tx1"/>
              </a:buClr>
            </a:pPr>
            <a:r>
              <a:rPr lang="fr-FR" sz="3600" b="1" noProof="0" dirty="0" smtClean="0">
                <a:solidFill>
                  <a:schemeClr val="bg2"/>
                </a:solidFill>
              </a:rPr>
              <a:t>Mortalité maternelle et mortalité liée à la grossesse</a:t>
            </a:r>
          </a:p>
        </p:txBody>
      </p:sp>
    </p:spTree>
    <p:extLst>
      <p:ext uri="{BB962C8B-B14F-4D97-AF65-F5344CB8AC3E}">
        <p14:creationId xmlns:p14="http://schemas.microsoft.com/office/powerpoint/2010/main" val="25943355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fr-FR" dirty="0" smtClean="0">
                <a:solidFill>
                  <a:schemeClr val="tx1"/>
                </a:solidFill>
              </a:rPr>
              <a:t>Estimations de la mortalité</a:t>
            </a:r>
            <a:r>
              <a:rPr lang="fr-FR" noProof="0" dirty="0" smtClean="0">
                <a:solidFill>
                  <a:schemeClr val="tx1"/>
                </a:solidFill>
              </a:rPr>
              <a:t> liée à la grossesse vs. la mortalité maternelle</a:t>
            </a:r>
            <a:endParaRPr lang="fr-FR" noProof="0" dirty="0">
              <a:solidFill>
                <a:schemeClr val="tx1"/>
              </a:solidFill>
            </a:endParaRPr>
          </a:p>
        </p:txBody>
      </p:sp>
      <p:sp>
        <p:nvSpPr>
          <p:cNvPr id="3" name="Content Placeholder 2"/>
          <p:cNvSpPr>
            <a:spLocks noGrp="1"/>
          </p:cNvSpPr>
          <p:nvPr>
            <p:ph idx="1"/>
          </p:nvPr>
        </p:nvSpPr>
        <p:spPr>
          <a:xfrm>
            <a:off x="0" y="2783174"/>
            <a:ext cx="4341586" cy="4068784"/>
          </a:xfrm>
        </p:spPr>
        <p:txBody>
          <a:bodyPr>
            <a:normAutofit lnSpcReduction="10000"/>
          </a:bodyPr>
          <a:lstStyle/>
          <a:p>
            <a:pPr lvl="1">
              <a:spcBef>
                <a:spcPts val="0"/>
              </a:spcBef>
              <a:spcAft>
                <a:spcPts val="1800"/>
              </a:spcAft>
              <a:buClr>
                <a:schemeClr val="tx1"/>
              </a:buClr>
              <a:buFont typeface="Arial" panose="020B0604020202020204" pitchFamily="34" charset="0"/>
              <a:buChar char="•"/>
            </a:pPr>
            <a:r>
              <a:rPr lang="fr-FR" sz="2200" dirty="0" smtClean="0">
                <a:solidFill>
                  <a:schemeClr val="tx1"/>
                </a:solidFill>
              </a:rPr>
              <a:t>Inclut </a:t>
            </a:r>
            <a:r>
              <a:rPr lang="fr-FR" sz="2200" dirty="0">
                <a:solidFill>
                  <a:schemeClr val="tx1"/>
                </a:solidFill>
              </a:rPr>
              <a:t>tous les décès des femmes </a:t>
            </a:r>
            <a:r>
              <a:rPr lang="fr-FR" sz="2200" b="1" dirty="0">
                <a:solidFill>
                  <a:schemeClr val="bg2"/>
                </a:solidFill>
              </a:rPr>
              <a:t>pendant la grossesse ou </a:t>
            </a:r>
            <a:r>
              <a:rPr lang="fr-FR" sz="2200" b="1" dirty="0" smtClean="0">
                <a:solidFill>
                  <a:schemeClr val="bg2"/>
                </a:solidFill>
              </a:rPr>
              <a:t>l’accouchement</a:t>
            </a:r>
            <a:endParaRPr lang="fr-FR" sz="2200" noProof="0" dirty="0" smtClean="0">
              <a:solidFill>
                <a:schemeClr val="bg2"/>
              </a:solidFill>
            </a:endParaRPr>
          </a:p>
          <a:p>
            <a:pPr lvl="1">
              <a:spcBef>
                <a:spcPts val="0"/>
              </a:spcBef>
              <a:spcAft>
                <a:spcPts val="1800"/>
              </a:spcAft>
              <a:buClr>
                <a:schemeClr val="tx1"/>
              </a:buClr>
              <a:buFont typeface="Arial" panose="020B0604020202020204" pitchFamily="34" charset="0"/>
              <a:buChar char="•"/>
            </a:pPr>
            <a:r>
              <a:rPr lang="fr-FR" sz="2200" dirty="0">
                <a:solidFill>
                  <a:schemeClr val="tx1"/>
                </a:solidFill>
              </a:rPr>
              <a:t>Inclut les décès dans </a:t>
            </a:r>
            <a:r>
              <a:rPr lang="fr-FR" sz="2200" dirty="0" smtClean="0">
                <a:solidFill>
                  <a:schemeClr val="tx1"/>
                </a:solidFill>
              </a:rPr>
              <a:t>les </a:t>
            </a:r>
            <a:r>
              <a:rPr lang="fr-FR" sz="2200" b="1" dirty="0" smtClean="0">
                <a:solidFill>
                  <a:schemeClr val="tx1"/>
                </a:solidFill>
              </a:rPr>
              <a:t> </a:t>
            </a:r>
            <a:r>
              <a:rPr lang="fr-FR" sz="2200" b="1" dirty="0" smtClean="0">
                <a:solidFill>
                  <a:schemeClr val="bg2"/>
                </a:solidFill>
              </a:rPr>
              <a:t>2 mois </a:t>
            </a:r>
            <a:r>
              <a:rPr lang="fr-FR" sz="2200" dirty="0" smtClean="0">
                <a:solidFill>
                  <a:schemeClr val="tx1"/>
                </a:solidFill>
              </a:rPr>
              <a:t>suivant </a:t>
            </a:r>
            <a:r>
              <a:rPr lang="fr-FR" sz="2200" dirty="0">
                <a:solidFill>
                  <a:schemeClr val="tx1"/>
                </a:solidFill>
              </a:rPr>
              <a:t>la fin de la grossesse</a:t>
            </a:r>
          </a:p>
          <a:p>
            <a:pPr lvl="1">
              <a:spcBef>
                <a:spcPts val="0"/>
              </a:spcBef>
              <a:spcAft>
                <a:spcPts val="1800"/>
              </a:spcAft>
              <a:buClr>
                <a:schemeClr val="tx1"/>
              </a:buClr>
              <a:buFont typeface="Arial" panose="020B0604020202020204" pitchFamily="34" charset="0"/>
              <a:buChar char="•"/>
            </a:pPr>
            <a:r>
              <a:rPr lang="fr-FR" sz="2200" noProof="0" dirty="0" smtClean="0">
                <a:solidFill>
                  <a:schemeClr val="tx1"/>
                </a:solidFill>
              </a:rPr>
              <a:t>Indépendante de la cause du décès</a:t>
            </a:r>
          </a:p>
          <a:p>
            <a:pPr lvl="1">
              <a:spcBef>
                <a:spcPts val="0"/>
              </a:spcBef>
              <a:spcAft>
                <a:spcPts val="1800"/>
              </a:spcAft>
              <a:buClr>
                <a:schemeClr val="tx1"/>
              </a:buClr>
              <a:buFont typeface="Arial" panose="020B0604020202020204" pitchFamily="34" charset="0"/>
              <a:buChar char="•"/>
            </a:pPr>
            <a:r>
              <a:rPr lang="fr-FR" sz="2200" b="1" noProof="0" dirty="0" smtClean="0">
                <a:solidFill>
                  <a:schemeClr val="bg2"/>
                </a:solidFill>
              </a:rPr>
              <a:t>Nom</a:t>
            </a:r>
            <a:r>
              <a:rPr lang="fr-FR" sz="2200" noProof="0" dirty="0" smtClean="0"/>
              <a:t> </a:t>
            </a:r>
            <a:r>
              <a:rPr lang="fr-FR" sz="2200" noProof="0" dirty="0" smtClean="0">
                <a:solidFill>
                  <a:schemeClr val="tx1"/>
                </a:solidFill>
              </a:rPr>
              <a:t>révisé</a:t>
            </a:r>
          </a:p>
          <a:p>
            <a:pPr lvl="1">
              <a:spcBef>
                <a:spcPts val="0"/>
              </a:spcBef>
              <a:spcAft>
                <a:spcPts val="1800"/>
              </a:spcAft>
              <a:buClr>
                <a:schemeClr val="tx1"/>
              </a:buClr>
              <a:buFont typeface="Arial" panose="020B0604020202020204" pitchFamily="34" charset="0"/>
              <a:buChar char="•"/>
            </a:pPr>
            <a:r>
              <a:rPr lang="fr-FR" sz="2200" noProof="0" dirty="0" smtClean="0">
                <a:solidFill>
                  <a:schemeClr val="tx1"/>
                </a:solidFill>
              </a:rPr>
              <a:t>Tendances disponibles</a:t>
            </a:r>
            <a:endParaRPr lang="fr-FR" sz="2200" noProof="0" dirty="0">
              <a:solidFill>
                <a:schemeClr val="tx1"/>
              </a:solidFill>
            </a:endParaRPr>
          </a:p>
        </p:txBody>
      </p:sp>
      <p:sp>
        <p:nvSpPr>
          <p:cNvPr id="4" name="Content Placeholder 2"/>
          <p:cNvSpPr txBox="1">
            <a:spLocks/>
          </p:cNvSpPr>
          <p:nvPr/>
        </p:nvSpPr>
        <p:spPr>
          <a:xfrm>
            <a:off x="4699000" y="2784143"/>
            <a:ext cx="4445000" cy="407385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spcBef>
                <a:spcPts val="0"/>
              </a:spcBef>
              <a:spcAft>
                <a:spcPts val="1800"/>
              </a:spcAft>
              <a:buClr>
                <a:schemeClr val="tx1"/>
              </a:buClr>
            </a:pPr>
            <a:r>
              <a:rPr lang="fr-FR" sz="2200" dirty="0" smtClean="0"/>
              <a:t>Inclut tous </a:t>
            </a:r>
            <a:r>
              <a:rPr lang="fr-FR" sz="2200" dirty="0"/>
              <a:t>les décès des femmes </a:t>
            </a:r>
            <a:r>
              <a:rPr lang="fr-FR" sz="2200" b="1" dirty="0">
                <a:solidFill>
                  <a:schemeClr val="bg2"/>
                </a:solidFill>
              </a:rPr>
              <a:t>pendant la grossesse ou l’accouchement </a:t>
            </a:r>
            <a:endParaRPr lang="fr-FR" sz="2200" b="1" dirty="0" smtClean="0">
              <a:solidFill>
                <a:schemeClr val="bg2"/>
              </a:solidFill>
            </a:endParaRPr>
          </a:p>
          <a:p>
            <a:pPr lvl="1">
              <a:spcBef>
                <a:spcPts val="0"/>
              </a:spcBef>
              <a:spcAft>
                <a:spcPts val="1800"/>
              </a:spcAft>
              <a:buClr>
                <a:schemeClr val="tx1"/>
              </a:buClr>
            </a:pPr>
            <a:r>
              <a:rPr lang="fr-FR" sz="2200" dirty="0" smtClean="0"/>
              <a:t>Inclut les décès dans les </a:t>
            </a:r>
            <a:r>
              <a:rPr lang="fr-FR" sz="2200" b="1" dirty="0" smtClean="0">
                <a:solidFill>
                  <a:schemeClr val="bg2"/>
                </a:solidFill>
              </a:rPr>
              <a:t>42 jours </a:t>
            </a:r>
            <a:r>
              <a:rPr lang="fr-FR" sz="2200" dirty="0" smtClean="0"/>
              <a:t>suivant la fin de la grossesse</a:t>
            </a:r>
          </a:p>
          <a:p>
            <a:pPr lvl="1">
              <a:spcBef>
                <a:spcPts val="0"/>
              </a:spcBef>
              <a:spcAft>
                <a:spcPts val="1800"/>
              </a:spcAft>
              <a:buClr>
                <a:schemeClr val="tx1"/>
              </a:buClr>
            </a:pPr>
            <a:r>
              <a:rPr lang="fr-FR" sz="2200" dirty="0" smtClean="0"/>
              <a:t>Exclut les décès dus à un accident/des actes de violence</a:t>
            </a:r>
          </a:p>
          <a:p>
            <a:pPr lvl="1">
              <a:spcBef>
                <a:spcPts val="0"/>
              </a:spcBef>
              <a:spcAft>
                <a:spcPts val="1800"/>
              </a:spcAft>
              <a:buClr>
                <a:schemeClr val="tx1"/>
              </a:buClr>
            </a:pPr>
            <a:r>
              <a:rPr lang="fr-FR" sz="2200" b="1" dirty="0" smtClean="0">
                <a:solidFill>
                  <a:schemeClr val="bg2"/>
                </a:solidFill>
              </a:rPr>
              <a:t>Définition</a:t>
            </a:r>
            <a:r>
              <a:rPr lang="fr-FR" sz="2200" dirty="0" smtClean="0">
                <a:solidFill>
                  <a:schemeClr val="bg2"/>
                </a:solidFill>
              </a:rPr>
              <a:t> </a:t>
            </a:r>
            <a:r>
              <a:rPr lang="fr-FR" sz="2200" dirty="0" smtClean="0"/>
              <a:t>révisée</a:t>
            </a:r>
          </a:p>
          <a:p>
            <a:pPr lvl="1">
              <a:spcBef>
                <a:spcPts val="0"/>
              </a:spcBef>
              <a:spcAft>
                <a:spcPts val="1800"/>
              </a:spcAft>
              <a:buClr>
                <a:schemeClr val="tx1"/>
              </a:buClr>
            </a:pPr>
            <a:r>
              <a:rPr lang="fr-FR" sz="2200" dirty="0" smtClean="0"/>
              <a:t>PAS de tendances disponibles</a:t>
            </a:r>
            <a:endParaRPr lang="fr-FR" sz="2200" dirty="0"/>
          </a:p>
        </p:txBody>
      </p:sp>
      <p:sp>
        <p:nvSpPr>
          <p:cNvPr id="5" name="TextBox 4"/>
          <p:cNvSpPr txBox="1"/>
          <p:nvPr/>
        </p:nvSpPr>
        <p:spPr>
          <a:xfrm>
            <a:off x="586854" y="1897039"/>
            <a:ext cx="3754732" cy="892552"/>
          </a:xfrm>
          <a:prstGeom prst="rect">
            <a:avLst/>
          </a:prstGeom>
          <a:noFill/>
        </p:spPr>
        <p:txBody>
          <a:bodyPr wrap="square" rtlCol="0">
            <a:spAutoFit/>
          </a:bodyPr>
          <a:lstStyle/>
          <a:p>
            <a:r>
              <a:rPr lang="fr-FR" sz="2600" b="1" dirty="0" smtClean="0">
                <a:solidFill>
                  <a:schemeClr val="bg2"/>
                </a:solidFill>
              </a:rPr>
              <a:t>La mortalité liée à la grossesse :</a:t>
            </a:r>
            <a:endParaRPr lang="fr-FR" sz="2600" b="1" dirty="0">
              <a:solidFill>
                <a:schemeClr val="bg2"/>
              </a:solidFill>
            </a:endParaRPr>
          </a:p>
        </p:txBody>
      </p:sp>
      <p:sp>
        <p:nvSpPr>
          <p:cNvPr id="6" name="TextBox 5"/>
          <p:cNvSpPr txBox="1"/>
          <p:nvPr/>
        </p:nvSpPr>
        <p:spPr>
          <a:xfrm>
            <a:off x="5044134" y="1897039"/>
            <a:ext cx="3754732" cy="892552"/>
          </a:xfrm>
          <a:prstGeom prst="rect">
            <a:avLst/>
          </a:prstGeom>
          <a:noFill/>
        </p:spPr>
        <p:txBody>
          <a:bodyPr wrap="square" rtlCol="0">
            <a:spAutoFit/>
          </a:bodyPr>
          <a:lstStyle/>
          <a:p>
            <a:r>
              <a:rPr lang="fr-FR" sz="2600" b="1" dirty="0" smtClean="0">
                <a:solidFill>
                  <a:schemeClr val="bg2"/>
                </a:solidFill>
              </a:rPr>
              <a:t>La mortalité maternelle :</a:t>
            </a:r>
            <a:endParaRPr lang="fr-FR" sz="2600" b="1" dirty="0">
              <a:solidFill>
                <a:schemeClr val="bg2"/>
              </a:solidFill>
            </a:endParaRPr>
          </a:p>
        </p:txBody>
      </p:sp>
    </p:spTree>
    <p:extLst>
      <p:ext uri="{BB962C8B-B14F-4D97-AF65-F5344CB8AC3E}">
        <p14:creationId xmlns:p14="http://schemas.microsoft.com/office/powerpoint/2010/main" val="132764626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53244" y="8779"/>
            <a:ext cx="10286999" cy="1143000"/>
          </a:xfrm>
        </p:spPr>
        <p:txBody>
          <a:bodyPr>
            <a:noAutofit/>
          </a:bodyPr>
          <a:lstStyle/>
          <a:p>
            <a:r>
              <a:rPr lang="fr-FR" sz="3200" noProof="0" dirty="0" smtClean="0">
                <a:solidFill>
                  <a:schemeClr val="tx1"/>
                </a:solidFill>
              </a:rPr>
              <a:t>Tendances de la mortalité liée à la grossesse (ancienne définition de la mortalité maternelle)</a:t>
            </a:r>
            <a:endParaRPr lang="fr-FR" sz="3200" noProof="0" dirty="0">
              <a:solidFill>
                <a:schemeClr val="tx1"/>
              </a:solidFill>
            </a:endParaRPr>
          </a:p>
        </p:txBody>
      </p:sp>
      <p:sp>
        <p:nvSpPr>
          <p:cNvPr id="4" name="TextBox 3"/>
          <p:cNvSpPr txBox="1"/>
          <p:nvPr/>
        </p:nvSpPr>
        <p:spPr>
          <a:xfrm>
            <a:off x="18256" y="1151779"/>
            <a:ext cx="9144000" cy="646331"/>
          </a:xfrm>
          <a:prstGeom prst="rect">
            <a:avLst/>
          </a:prstGeom>
          <a:noFill/>
        </p:spPr>
        <p:txBody>
          <a:bodyPr wrap="square" rtlCol="0">
            <a:spAutoFit/>
          </a:bodyPr>
          <a:lstStyle/>
          <a:p>
            <a:pPr algn="ctr"/>
            <a:r>
              <a:rPr lang="fr-FR" i="1" dirty="0" smtClean="0">
                <a:latin typeface="+mn-lt"/>
              </a:rPr>
              <a:t>Décès liés à la grossesse pour 100 000 naissances vivantes </a:t>
            </a:r>
            <a:br>
              <a:rPr lang="fr-FR" i="1" dirty="0" smtClean="0">
                <a:latin typeface="+mn-lt"/>
              </a:rPr>
            </a:br>
            <a:r>
              <a:rPr lang="fr-FR" i="1" dirty="0" smtClean="0">
                <a:latin typeface="+mn-lt"/>
              </a:rPr>
              <a:t>(pour les 7 années précédant l’enquête)</a:t>
            </a:r>
            <a:endParaRPr lang="fr-FR" i="1" dirty="0">
              <a:latin typeface="+mn-lt"/>
            </a:endParaRPr>
          </a:p>
        </p:txBody>
      </p:sp>
      <p:graphicFrame>
        <p:nvGraphicFramePr>
          <p:cNvPr id="18" name="Content Placeholder 17"/>
          <p:cNvGraphicFramePr>
            <a:graphicFrameLocks noGrp="1"/>
          </p:cNvGraphicFramePr>
          <p:nvPr>
            <p:ph idx="1"/>
            <p:extLst>
              <p:ext uri="{D42A27DB-BD31-4B8C-83A1-F6EECF244321}">
                <p14:modId xmlns:p14="http://schemas.microsoft.com/office/powerpoint/2010/main" val="2224538399"/>
              </p:ext>
            </p:extLst>
          </p:nvPr>
        </p:nvGraphicFramePr>
        <p:xfrm>
          <a:off x="18257" y="1606550"/>
          <a:ext cx="9125744"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869992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fr-FR" dirty="0" smtClean="0">
                <a:solidFill>
                  <a:schemeClr val="tx1"/>
                </a:solidFill>
              </a:rPr>
              <a:t>Mortalité maternelle (nouvelle définition)</a:t>
            </a:r>
            <a:endParaRPr lang="fr-FR" noProof="0" dirty="0">
              <a:solidFill>
                <a:schemeClr val="tx1"/>
              </a:solidFill>
            </a:endParaRPr>
          </a:p>
        </p:txBody>
      </p:sp>
      <p:sp>
        <p:nvSpPr>
          <p:cNvPr id="3" name="Content Placeholder 2"/>
          <p:cNvSpPr>
            <a:spLocks noGrp="1"/>
          </p:cNvSpPr>
          <p:nvPr>
            <p:ph idx="1"/>
          </p:nvPr>
        </p:nvSpPr>
        <p:spPr>
          <a:xfrm>
            <a:off x="482600" y="1606858"/>
            <a:ext cx="8229600" cy="5251142"/>
          </a:xfrm>
        </p:spPr>
        <p:txBody>
          <a:bodyPr>
            <a:normAutofit/>
          </a:bodyPr>
          <a:lstStyle/>
          <a:p>
            <a:pPr marL="0" indent="0" algn="ctr">
              <a:spcBef>
                <a:spcPts val="0"/>
              </a:spcBef>
              <a:spcAft>
                <a:spcPts val="1800"/>
              </a:spcAft>
              <a:buNone/>
            </a:pPr>
            <a:r>
              <a:rPr lang="fr-FR" sz="4000" noProof="0" dirty="0" smtClean="0">
                <a:solidFill>
                  <a:schemeClr val="tx1"/>
                </a:solidFill>
              </a:rPr>
              <a:t>Le Rapport de Mortalité Maternelle (RMM) pour la période des 7 ans précédant l’enquête =</a:t>
            </a:r>
          </a:p>
          <a:p>
            <a:pPr marL="0" indent="0" algn="ctr">
              <a:spcBef>
                <a:spcPts val="0"/>
              </a:spcBef>
              <a:spcAft>
                <a:spcPts val="1800"/>
              </a:spcAft>
              <a:buNone/>
            </a:pPr>
            <a:r>
              <a:rPr lang="fr-FR" sz="4000" b="1" noProof="0" dirty="0" smtClean="0">
                <a:solidFill>
                  <a:schemeClr val="bg2"/>
                </a:solidFill>
              </a:rPr>
              <a:t>236 </a:t>
            </a:r>
            <a:r>
              <a:rPr lang="fr-FR" sz="4000" b="1" noProof="0" dirty="0" smtClean="0">
                <a:solidFill>
                  <a:schemeClr val="tx1"/>
                </a:solidFill>
              </a:rPr>
              <a:t>décès pour 100 000 naissances vivantes</a:t>
            </a:r>
            <a:r>
              <a:rPr lang="fr-FR" sz="4000" b="1" noProof="0" dirty="0" smtClean="0">
                <a:solidFill>
                  <a:schemeClr val="bg2"/>
                </a:solidFill>
              </a:rPr>
              <a:t/>
            </a:r>
            <a:br>
              <a:rPr lang="fr-FR" sz="4000" b="1" noProof="0" dirty="0" smtClean="0">
                <a:solidFill>
                  <a:schemeClr val="bg2"/>
                </a:solidFill>
              </a:rPr>
            </a:br>
            <a:r>
              <a:rPr lang="fr-FR" sz="4000" noProof="0" dirty="0" smtClean="0">
                <a:solidFill>
                  <a:schemeClr val="tx1"/>
                </a:solidFill>
              </a:rPr>
              <a:t>(intervalle de confiance :  </a:t>
            </a:r>
            <a:r>
              <a:rPr lang="fr-FR" sz="4000" b="1" dirty="0" smtClean="0">
                <a:solidFill>
                  <a:schemeClr val="bg2"/>
                </a:solidFill>
              </a:rPr>
              <a:t>168</a:t>
            </a:r>
            <a:r>
              <a:rPr lang="fr-FR" sz="4000" b="1" noProof="0" dirty="0" smtClean="0">
                <a:solidFill>
                  <a:schemeClr val="bg2"/>
                </a:solidFill>
              </a:rPr>
              <a:t>-305</a:t>
            </a:r>
            <a:r>
              <a:rPr lang="fr-FR" sz="4000" noProof="0" dirty="0" smtClean="0">
                <a:solidFill>
                  <a:schemeClr val="tx1"/>
                </a:solidFill>
              </a:rPr>
              <a:t>)</a:t>
            </a:r>
          </a:p>
          <a:p>
            <a:pPr marL="0" indent="0" algn="ctr">
              <a:spcBef>
                <a:spcPts val="0"/>
              </a:spcBef>
              <a:spcAft>
                <a:spcPts val="1800"/>
              </a:spcAft>
              <a:buNone/>
            </a:pPr>
            <a:endParaRPr lang="fr-FR" sz="3200" noProof="0" dirty="0"/>
          </a:p>
        </p:txBody>
      </p:sp>
    </p:spTree>
    <p:extLst>
      <p:ext uri="{BB962C8B-B14F-4D97-AF65-F5344CB8AC3E}">
        <p14:creationId xmlns:p14="http://schemas.microsoft.com/office/powerpoint/2010/main" val="201573413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43883" y="0"/>
            <a:ext cx="8229600" cy="1143000"/>
          </a:xfrm>
        </p:spPr>
        <p:txBody>
          <a:bodyPr>
            <a:normAutofit/>
          </a:bodyPr>
          <a:lstStyle/>
          <a:p>
            <a:r>
              <a:rPr lang="fr-FR" noProof="0" dirty="0" smtClean="0">
                <a:solidFill>
                  <a:schemeClr val="tx1"/>
                </a:solidFill>
              </a:rPr>
              <a:t>Résultats Clés</a:t>
            </a:r>
            <a:endParaRPr lang="fr-FR" noProof="0" dirty="0">
              <a:solidFill>
                <a:schemeClr val="tx1"/>
              </a:solidFill>
            </a:endParaRPr>
          </a:p>
        </p:txBody>
      </p:sp>
      <p:sp>
        <p:nvSpPr>
          <p:cNvPr id="3" name="Content Placeholder 2"/>
          <p:cNvSpPr>
            <a:spLocks noGrp="1"/>
          </p:cNvSpPr>
          <p:nvPr>
            <p:ph idx="1"/>
          </p:nvPr>
        </p:nvSpPr>
        <p:spPr>
          <a:xfrm>
            <a:off x="1" y="838200"/>
            <a:ext cx="9010650" cy="5081325"/>
          </a:xfrm>
        </p:spPr>
        <p:txBody>
          <a:bodyPr>
            <a:noAutofit/>
          </a:bodyPr>
          <a:lstStyle/>
          <a:p>
            <a:pPr>
              <a:spcBef>
                <a:spcPts val="0"/>
              </a:spcBef>
              <a:spcAft>
                <a:spcPts val="1800"/>
              </a:spcAft>
              <a:buClr>
                <a:schemeClr val="tx1"/>
              </a:buClr>
            </a:pPr>
            <a:r>
              <a:rPr lang="fr-FR" noProof="0" dirty="0" smtClean="0">
                <a:solidFill>
                  <a:schemeClr val="tx1"/>
                </a:solidFill>
              </a:rPr>
              <a:t>La mortalité des enfants s’est diminuée. Les </a:t>
            </a:r>
            <a:r>
              <a:rPr lang="fr-FR" b="1" noProof="0" dirty="0" smtClean="0">
                <a:solidFill>
                  <a:schemeClr val="bg2"/>
                </a:solidFill>
              </a:rPr>
              <a:t>quotients de mortalité infantile et </a:t>
            </a:r>
            <a:r>
              <a:rPr lang="fr-FR" b="1" dirty="0">
                <a:solidFill>
                  <a:schemeClr val="bg2"/>
                </a:solidFill>
              </a:rPr>
              <a:t>infanto-juvénile </a:t>
            </a:r>
            <a:r>
              <a:rPr lang="fr-FR" dirty="0" smtClean="0">
                <a:solidFill>
                  <a:schemeClr val="tx1"/>
                </a:solidFill>
              </a:rPr>
              <a:t>sont de</a:t>
            </a:r>
            <a:r>
              <a:rPr lang="fr-FR" noProof="0" dirty="0" smtClean="0">
                <a:solidFill>
                  <a:schemeClr val="tx1"/>
                </a:solidFill>
              </a:rPr>
              <a:t> </a:t>
            </a:r>
            <a:r>
              <a:rPr lang="fr-FR" b="1" dirty="0" smtClean="0">
                <a:solidFill>
                  <a:schemeClr val="bg2"/>
                </a:solidFill>
              </a:rPr>
              <a:t>42</a:t>
            </a:r>
            <a:r>
              <a:rPr lang="fr-FR" noProof="0" dirty="0" smtClean="0"/>
              <a:t> </a:t>
            </a:r>
            <a:r>
              <a:rPr lang="fr-FR" noProof="0" dirty="0" smtClean="0">
                <a:solidFill>
                  <a:schemeClr val="tx1"/>
                </a:solidFill>
              </a:rPr>
              <a:t>et</a:t>
            </a:r>
            <a:r>
              <a:rPr lang="fr-FR" b="1" dirty="0">
                <a:solidFill>
                  <a:schemeClr val="accent5"/>
                </a:solidFill>
              </a:rPr>
              <a:t> </a:t>
            </a:r>
            <a:r>
              <a:rPr lang="fr-FR" b="1" dirty="0" smtClean="0">
                <a:solidFill>
                  <a:schemeClr val="bg2"/>
                </a:solidFill>
              </a:rPr>
              <a:t>56</a:t>
            </a:r>
            <a:r>
              <a:rPr lang="fr-FR" noProof="0" dirty="0" smtClean="0"/>
              <a:t> </a:t>
            </a:r>
            <a:r>
              <a:rPr lang="fr-FR" noProof="0" dirty="0" smtClean="0">
                <a:solidFill>
                  <a:schemeClr val="tx1"/>
                </a:solidFill>
              </a:rPr>
              <a:t>décès pour 1 000 naissances vivantes.</a:t>
            </a:r>
          </a:p>
          <a:p>
            <a:pPr>
              <a:spcBef>
                <a:spcPts val="0"/>
              </a:spcBef>
              <a:spcAft>
                <a:spcPts val="1800"/>
              </a:spcAft>
              <a:buClr>
                <a:schemeClr val="tx1"/>
              </a:buClr>
            </a:pPr>
            <a:r>
              <a:rPr lang="fr-FR" noProof="0" dirty="0" smtClean="0">
                <a:solidFill>
                  <a:schemeClr val="tx1"/>
                </a:solidFill>
              </a:rPr>
              <a:t>La mortalité des enfants est </a:t>
            </a:r>
            <a:r>
              <a:rPr lang="fr-FR" b="1" noProof="0" dirty="0" smtClean="0">
                <a:solidFill>
                  <a:schemeClr val="bg2"/>
                </a:solidFill>
              </a:rPr>
              <a:t>plus élevée </a:t>
            </a:r>
            <a:r>
              <a:rPr lang="fr-FR" noProof="0" dirty="0" smtClean="0">
                <a:solidFill>
                  <a:schemeClr val="tx1"/>
                </a:solidFill>
              </a:rPr>
              <a:t>entre les enfants de </a:t>
            </a:r>
            <a:r>
              <a:rPr lang="fr-FR" b="1" noProof="0" dirty="0" smtClean="0">
                <a:solidFill>
                  <a:schemeClr val="bg2"/>
                </a:solidFill>
              </a:rPr>
              <a:t>mères avec un niveau d’instruction plus bas</a:t>
            </a:r>
            <a:r>
              <a:rPr lang="fr-FR" noProof="0" dirty="0" smtClean="0">
                <a:solidFill>
                  <a:schemeClr val="tx1"/>
                </a:solidFill>
              </a:rPr>
              <a:t>. </a:t>
            </a:r>
            <a:endParaRPr lang="fr-FR" b="1" dirty="0">
              <a:solidFill>
                <a:schemeClr val="tx1"/>
              </a:solidFill>
            </a:endParaRPr>
          </a:p>
          <a:p>
            <a:pPr>
              <a:spcBef>
                <a:spcPts val="0"/>
              </a:spcBef>
              <a:spcAft>
                <a:spcPts val="1800"/>
              </a:spcAft>
              <a:buClr>
                <a:schemeClr val="tx1"/>
              </a:buClr>
            </a:pPr>
            <a:r>
              <a:rPr lang="fr-FR" noProof="0" dirty="0" smtClean="0">
                <a:solidFill>
                  <a:schemeClr val="tx1"/>
                </a:solidFill>
              </a:rPr>
              <a:t>Le</a:t>
            </a:r>
            <a:r>
              <a:rPr lang="fr-FR" b="1" noProof="0" dirty="0" smtClean="0">
                <a:solidFill>
                  <a:schemeClr val="accent5"/>
                </a:solidFill>
              </a:rPr>
              <a:t> </a:t>
            </a:r>
            <a:r>
              <a:rPr lang="fr-FR" b="1" noProof="0" dirty="0" smtClean="0">
                <a:solidFill>
                  <a:schemeClr val="bg2"/>
                </a:solidFill>
              </a:rPr>
              <a:t>Rapport de Mortalité Maternelle </a:t>
            </a:r>
            <a:r>
              <a:rPr lang="fr-FR" noProof="0" dirty="0" smtClean="0">
                <a:solidFill>
                  <a:schemeClr val="tx1"/>
                </a:solidFill>
              </a:rPr>
              <a:t>est de </a:t>
            </a:r>
            <a:r>
              <a:rPr lang="fr-FR" b="1" dirty="0" smtClean="0">
                <a:solidFill>
                  <a:schemeClr val="bg2"/>
                </a:solidFill>
              </a:rPr>
              <a:t>236</a:t>
            </a:r>
            <a:r>
              <a:rPr lang="fr-FR" noProof="0" dirty="0" smtClean="0"/>
              <a:t> </a:t>
            </a:r>
            <a:r>
              <a:rPr lang="fr-FR" noProof="0" dirty="0" smtClean="0">
                <a:solidFill>
                  <a:schemeClr val="tx1"/>
                </a:solidFill>
              </a:rPr>
              <a:t>décès pour 100 000 naissances vivantes. </a:t>
            </a:r>
          </a:p>
        </p:txBody>
      </p:sp>
    </p:spTree>
    <p:extLst>
      <p:ext uri="{BB962C8B-B14F-4D97-AF65-F5344CB8AC3E}">
        <p14:creationId xmlns:p14="http://schemas.microsoft.com/office/powerpoint/2010/main" val="98894805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52400" y="2664105"/>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59086" y="5709619"/>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Santé et situation des enfants</a:t>
            </a:r>
          </a:p>
        </p:txBody>
      </p:sp>
    </p:spTree>
    <p:extLst>
      <p:ext uri="{BB962C8B-B14F-4D97-AF65-F5344CB8AC3E}">
        <p14:creationId xmlns:p14="http://schemas.microsoft.com/office/powerpoint/2010/main" val="2078624912"/>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1524000"/>
            <a:ext cx="3581400" cy="4495800"/>
          </a:xfrm>
        </p:spPr>
        <p:txBody>
          <a:bodyPr>
            <a:normAutofit/>
          </a:bodyPr>
          <a:lstStyle/>
          <a:p>
            <a:r>
              <a:rPr lang="fr-FR" b="1" noProof="0" dirty="0" smtClean="0">
                <a:solidFill>
                  <a:schemeClr val="bg2"/>
                </a:solidFill>
              </a:rPr>
              <a:t>Santé de l’enfant</a:t>
            </a:r>
            <a:endParaRPr lang="fr-FR" b="1" dirty="0" smtClean="0">
              <a:solidFill>
                <a:schemeClr val="bg2"/>
              </a:solidFill>
            </a:endParaRPr>
          </a:p>
          <a:p>
            <a:r>
              <a:rPr lang="fr-FR" dirty="0" smtClean="0">
                <a:solidFill>
                  <a:schemeClr val="tx1"/>
                </a:solidFill>
              </a:rPr>
              <a:t>Situation de l’enfant</a:t>
            </a:r>
          </a:p>
          <a:p>
            <a:r>
              <a:rPr lang="fr-FR" dirty="0" smtClean="0">
                <a:solidFill>
                  <a:schemeClr val="tx1"/>
                </a:solidFill>
              </a:rPr>
              <a:t>Services de santé infantile</a:t>
            </a:r>
          </a:p>
          <a:p>
            <a:pPr marL="0" indent="0">
              <a:buNone/>
            </a:pPr>
            <a:endParaRPr lang="fr-FR" dirty="0" smtClean="0"/>
          </a:p>
        </p:txBody>
      </p:sp>
    </p:spTree>
    <p:extLst>
      <p:ext uri="{BB962C8B-B14F-4D97-AF65-F5344CB8AC3E}">
        <p14:creationId xmlns:p14="http://schemas.microsoft.com/office/powerpoint/2010/main" val="1843460864"/>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0" y="0"/>
            <a:ext cx="9144000" cy="914400"/>
          </a:xfrm>
        </p:spPr>
        <p:txBody>
          <a:bodyPr>
            <a:normAutofit fontScale="90000"/>
          </a:bodyPr>
          <a:lstStyle/>
          <a:p>
            <a:r>
              <a:rPr lang="fr-SN" sz="4000" dirty="0">
                <a:solidFill>
                  <a:schemeClr val="tx1"/>
                </a:solidFill>
              </a:rPr>
              <a:t>Recrutement et formation du personnel de terrain : </a:t>
            </a:r>
          </a:p>
        </p:txBody>
      </p:sp>
      <p:sp>
        <p:nvSpPr>
          <p:cNvPr id="12291" name="Content Placeholder 2"/>
          <p:cNvSpPr>
            <a:spLocks noGrp="1"/>
          </p:cNvSpPr>
          <p:nvPr>
            <p:ph idx="1"/>
          </p:nvPr>
        </p:nvSpPr>
        <p:spPr>
          <a:xfrm>
            <a:off x="457200" y="914400"/>
            <a:ext cx="8229600" cy="5715000"/>
          </a:xfrm>
        </p:spPr>
        <p:txBody>
          <a:bodyPr>
            <a:normAutofit fontScale="85000" lnSpcReduction="10000"/>
          </a:bodyPr>
          <a:lstStyle/>
          <a:p>
            <a:r>
              <a:rPr lang="fr-FR" dirty="0" smtClean="0">
                <a:solidFill>
                  <a:schemeClr val="tx1"/>
                </a:solidFill>
              </a:rPr>
              <a:t>Comme il s’agit d’une enquête continue, les mêmes agents de terrain de 2016 ont été reconduits (selon leur expérience et capacité). </a:t>
            </a:r>
          </a:p>
          <a:p>
            <a:r>
              <a:rPr lang="fr-FR" dirty="0" smtClean="0">
                <a:solidFill>
                  <a:schemeClr val="tx1"/>
                </a:solidFill>
              </a:rPr>
              <a:t>À cause de l’augmentation de la taille de l’échantillon pour l’EDS-C de 2017,  ils ont été complétés par des nouveaux agents ayant une expérience des EDS ou des MICS.</a:t>
            </a:r>
          </a:p>
          <a:p>
            <a:r>
              <a:rPr lang="fr-FR" dirty="0" smtClean="0">
                <a:solidFill>
                  <a:schemeClr val="tx1"/>
                </a:solidFill>
              </a:rPr>
              <a:t>Formation des agents de terrain du 8 février  au 5 mars 2017, portant sur tous les aspects de l’enquête</a:t>
            </a:r>
          </a:p>
          <a:p>
            <a:pPr lvl="1"/>
            <a:r>
              <a:rPr lang="fr-FR" dirty="0" smtClean="0">
                <a:solidFill>
                  <a:schemeClr val="tx1"/>
                </a:solidFill>
              </a:rPr>
              <a:t>Techniques d’interview</a:t>
            </a:r>
          </a:p>
          <a:p>
            <a:pPr lvl="1"/>
            <a:r>
              <a:rPr lang="fr-FR" dirty="0" smtClean="0">
                <a:solidFill>
                  <a:schemeClr val="tx1"/>
                </a:solidFill>
              </a:rPr>
              <a:t>L’utilisation des Tablettes PC, principal outil de collecte.</a:t>
            </a:r>
          </a:p>
          <a:p>
            <a:pPr lvl="1"/>
            <a:r>
              <a:rPr lang="fr-FR" dirty="0" smtClean="0">
                <a:solidFill>
                  <a:schemeClr val="tx1"/>
                </a:solidFill>
              </a:rPr>
              <a:t>Tests biologiques (anémie, </a:t>
            </a:r>
            <a:r>
              <a:rPr lang="fr-FR" dirty="0" err="1" smtClean="0">
                <a:solidFill>
                  <a:schemeClr val="tx1"/>
                </a:solidFill>
              </a:rPr>
              <a:t>parasitémie</a:t>
            </a:r>
            <a:r>
              <a:rPr lang="fr-FR" dirty="0" smtClean="0">
                <a:solidFill>
                  <a:schemeClr val="tx1"/>
                </a:solidFill>
              </a:rPr>
              <a:t> palustre et VIH) et les mesures anthropométriques</a:t>
            </a:r>
          </a:p>
          <a:p>
            <a:pPr lvl="1"/>
            <a:endParaRPr lang="fr-FR" sz="2200" dirty="0" smtClean="0"/>
          </a:p>
          <a:p>
            <a:pPr lvl="1"/>
            <a:endParaRPr lang="fr-FR" sz="2000" dirty="0"/>
          </a:p>
        </p:txBody>
      </p:sp>
    </p:spTree>
    <p:extLst>
      <p:ext uri="{BB962C8B-B14F-4D97-AF65-F5344CB8AC3E}">
        <p14:creationId xmlns:p14="http://schemas.microsoft.com/office/powerpoint/2010/main" val="2565312560"/>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noProof="0" dirty="0" smtClean="0">
                <a:solidFill>
                  <a:schemeClr val="tx1"/>
                </a:solidFill>
              </a:rPr>
              <a:t>Vaccinations infantiles de base</a:t>
            </a:r>
            <a:endParaRPr lang="fr-FR" noProof="0" dirty="0">
              <a:solidFill>
                <a:schemeClr val="tx1"/>
              </a:solidFill>
            </a:endParaRPr>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fr-FR" sz="3200" dirty="0" smtClean="0">
                <a:solidFill>
                  <a:schemeClr val="tx1"/>
                </a:solidFill>
              </a:rPr>
              <a:t>Les </a:t>
            </a:r>
            <a:r>
              <a:rPr lang="fr-FR" sz="3200" b="1" noProof="0" dirty="0" smtClean="0">
                <a:solidFill>
                  <a:schemeClr val="bg2"/>
                </a:solidFill>
              </a:rPr>
              <a:t>vaccinations de base </a:t>
            </a:r>
            <a:r>
              <a:rPr lang="fr-FR" sz="3200" dirty="0" smtClean="0">
                <a:solidFill>
                  <a:schemeClr val="tx1"/>
                </a:solidFill>
              </a:rPr>
              <a:t>pour les enfants de 12-23 mois comprennent </a:t>
            </a:r>
            <a:r>
              <a:rPr lang="fr-FR" sz="3200" noProof="0" dirty="0" smtClean="0">
                <a:solidFill>
                  <a:schemeClr val="tx1"/>
                </a:solidFill>
              </a:rPr>
              <a:t>:</a:t>
            </a:r>
          </a:p>
          <a:p>
            <a:pPr lvl="1">
              <a:spcBef>
                <a:spcPts val="0"/>
              </a:spcBef>
              <a:spcAft>
                <a:spcPts val="1800"/>
              </a:spcAft>
              <a:buClr>
                <a:schemeClr val="tx1"/>
              </a:buClr>
            </a:pPr>
            <a:r>
              <a:rPr lang="fr-FR" sz="3200" noProof="0" dirty="0" smtClean="0">
                <a:solidFill>
                  <a:schemeClr val="tx1"/>
                </a:solidFill>
              </a:rPr>
              <a:t>BCG</a:t>
            </a:r>
          </a:p>
          <a:p>
            <a:pPr lvl="1">
              <a:spcBef>
                <a:spcPts val="0"/>
              </a:spcBef>
              <a:spcAft>
                <a:spcPts val="1800"/>
              </a:spcAft>
              <a:buClr>
                <a:schemeClr val="tx1"/>
              </a:buClr>
            </a:pPr>
            <a:r>
              <a:rPr lang="fr-FR" sz="3200" noProof="0" dirty="0" smtClean="0">
                <a:solidFill>
                  <a:schemeClr val="tx1"/>
                </a:solidFill>
              </a:rPr>
              <a:t>Rougeole 1</a:t>
            </a:r>
          </a:p>
          <a:p>
            <a:pPr lvl="1">
              <a:spcBef>
                <a:spcPts val="0"/>
              </a:spcBef>
              <a:spcAft>
                <a:spcPts val="1800"/>
              </a:spcAft>
              <a:buClr>
                <a:schemeClr val="tx1"/>
              </a:buClr>
            </a:pPr>
            <a:r>
              <a:rPr lang="fr-FR" sz="3200" noProof="0" dirty="0" smtClean="0">
                <a:solidFill>
                  <a:schemeClr val="tx1"/>
                </a:solidFill>
              </a:rPr>
              <a:t>3 doses de Pentavalent (DTC-</a:t>
            </a:r>
            <a:r>
              <a:rPr lang="fr-FR" sz="3200" noProof="0" dirty="0" err="1" smtClean="0">
                <a:solidFill>
                  <a:schemeClr val="tx1"/>
                </a:solidFill>
              </a:rPr>
              <a:t>HepB</a:t>
            </a:r>
            <a:r>
              <a:rPr lang="fr-FR" sz="3200" noProof="0" dirty="0" smtClean="0">
                <a:solidFill>
                  <a:schemeClr val="tx1"/>
                </a:solidFill>
              </a:rPr>
              <a:t>-</a:t>
            </a:r>
            <a:r>
              <a:rPr lang="fr-FR" sz="3200" noProof="0" dirty="0" err="1" smtClean="0">
                <a:solidFill>
                  <a:schemeClr val="tx1"/>
                </a:solidFill>
              </a:rPr>
              <a:t>Hib</a:t>
            </a:r>
            <a:r>
              <a:rPr lang="fr-FR" sz="3200" noProof="0" dirty="0" smtClean="0">
                <a:solidFill>
                  <a:schemeClr val="tx1"/>
                </a:solidFill>
              </a:rPr>
              <a:t>)</a:t>
            </a:r>
          </a:p>
          <a:p>
            <a:pPr lvl="1">
              <a:spcBef>
                <a:spcPts val="0"/>
              </a:spcBef>
              <a:spcAft>
                <a:spcPts val="1800"/>
              </a:spcAft>
              <a:buClr>
                <a:schemeClr val="tx1"/>
              </a:buClr>
            </a:pPr>
            <a:r>
              <a:rPr lang="fr-FR" sz="3200" noProof="0" dirty="0" smtClean="0">
                <a:solidFill>
                  <a:schemeClr val="tx1"/>
                </a:solidFill>
              </a:rPr>
              <a:t>3 doses de Polio (non compris le Polio 0)</a:t>
            </a:r>
            <a:endParaRPr lang="fr-FR" sz="3200" noProof="0" dirty="0">
              <a:solidFill>
                <a:schemeClr val="tx1"/>
              </a:solidFill>
            </a:endParaRPr>
          </a:p>
        </p:txBody>
      </p:sp>
    </p:spTree>
    <p:extLst>
      <p:ext uri="{BB962C8B-B14F-4D97-AF65-F5344CB8AC3E}">
        <p14:creationId xmlns:p14="http://schemas.microsoft.com/office/powerpoint/2010/main" val="106421608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11" name="Chart 10"/>
          <p:cNvGraphicFramePr/>
          <p:nvPr>
            <p:extLst>
              <p:ext uri="{D42A27DB-BD31-4B8C-83A1-F6EECF244321}">
                <p14:modId xmlns:p14="http://schemas.microsoft.com/office/powerpoint/2010/main" val="89386301"/>
              </p:ext>
            </p:extLst>
          </p:nvPr>
        </p:nvGraphicFramePr>
        <p:xfrm>
          <a:off x="0" y="1397000"/>
          <a:ext cx="9067800" cy="4775200"/>
        </p:xfrm>
        <a:graphic>
          <a:graphicData uri="http://schemas.openxmlformats.org/drawingml/2006/chart">
            <c:chart xmlns:c="http://schemas.openxmlformats.org/drawingml/2006/chart" xmlns:r="http://schemas.openxmlformats.org/officeDocument/2006/relationships" r:id="rId3"/>
          </a:graphicData>
        </a:graphic>
      </p:graphicFrame>
      <p:sp>
        <p:nvSpPr>
          <p:cNvPr id="67600" name="Text Box 16"/>
          <p:cNvSpPr txBox="1">
            <a:spLocks noChangeArrowheads="1"/>
          </p:cNvSpPr>
          <p:nvPr/>
        </p:nvSpPr>
        <p:spPr bwMode="auto">
          <a:xfrm>
            <a:off x="0" y="892552"/>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i="1" dirty="0" smtClean="0">
                <a:latin typeface="+mn-lt"/>
                <a:cs typeface="+mn-cs"/>
              </a:rPr>
              <a:t>Pourcentage d’enfants de 12-23 mois ayant reç</a:t>
            </a:r>
            <a:r>
              <a:rPr lang="fr-SN" i="1" dirty="0" smtClean="0">
                <a:latin typeface="+mn-lt"/>
                <a:cs typeface="+mn-cs"/>
              </a:rPr>
              <a:t>u </a:t>
            </a:r>
            <a:r>
              <a:rPr lang="fr-SN" sz="1800" b="0" i="1" dirty="0" smtClean="0">
                <a:latin typeface="+mn-lt"/>
                <a:cs typeface="+mn-cs"/>
              </a:rPr>
              <a:t>:</a:t>
            </a:r>
            <a:endParaRPr lang="fr-SN" sz="1800" b="0" i="1" dirty="0">
              <a:latin typeface="+mn-lt"/>
              <a:cs typeface="+mn-cs"/>
            </a:endParaRPr>
          </a:p>
        </p:txBody>
      </p:sp>
      <p:sp>
        <p:nvSpPr>
          <p:cNvPr id="67601" name="Text Box 17"/>
          <p:cNvSpPr txBox="1">
            <a:spLocks noChangeArrowheads="1"/>
          </p:cNvSpPr>
          <p:nvPr/>
        </p:nvSpPr>
        <p:spPr bwMode="auto">
          <a:xfrm>
            <a:off x="0" y="0"/>
            <a:ext cx="9144000" cy="707886"/>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4000" b="0" i="0" dirty="0" smtClean="0">
                <a:latin typeface="+mj-lt"/>
                <a:cs typeface="+mn-cs"/>
              </a:rPr>
              <a:t>Couverture vaccinale</a:t>
            </a:r>
            <a:endParaRPr lang="fr-SN" sz="4000" b="0" i="0" dirty="0">
              <a:latin typeface="+mj-lt"/>
              <a:cs typeface="+mn-cs"/>
            </a:endParaRPr>
          </a:p>
        </p:txBody>
      </p:sp>
      <p:sp>
        <p:nvSpPr>
          <p:cNvPr id="1029" name="Oval 18"/>
          <p:cNvSpPr>
            <a:spLocks noChangeArrowheads="1"/>
          </p:cNvSpPr>
          <p:nvPr/>
        </p:nvSpPr>
        <p:spPr bwMode="auto">
          <a:xfrm>
            <a:off x="3105078" y="1805454"/>
            <a:ext cx="385906" cy="56263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pPr algn="ctr" eaLnBrk="0" hangingPunct="0">
              <a:spcBef>
                <a:spcPct val="50000"/>
              </a:spcBef>
              <a:buFontTx/>
              <a:buChar char="•"/>
            </a:pPr>
            <a:endParaRPr lang="fr-SN"/>
          </a:p>
        </p:txBody>
      </p:sp>
      <p:sp>
        <p:nvSpPr>
          <p:cNvPr id="3" name="TextBox 2"/>
          <p:cNvSpPr txBox="1"/>
          <p:nvPr/>
        </p:nvSpPr>
        <p:spPr>
          <a:xfrm>
            <a:off x="1219200" y="5943600"/>
            <a:ext cx="1757548" cy="369332"/>
          </a:xfrm>
          <a:prstGeom prst="rect">
            <a:avLst/>
          </a:prstGeom>
          <a:noFill/>
        </p:spPr>
        <p:txBody>
          <a:bodyPr wrap="square" rtlCol="0">
            <a:spAutoFit/>
          </a:bodyPr>
          <a:lstStyle/>
          <a:p>
            <a:pPr algn="ctr"/>
            <a:r>
              <a:rPr lang="fr-SN" i="0" dirty="0" smtClean="0">
                <a:latin typeface="+mn-lt"/>
              </a:rPr>
              <a:t>Pentavalent</a:t>
            </a:r>
            <a:endParaRPr lang="fr-SN" i="0" dirty="0">
              <a:latin typeface="+mn-lt"/>
            </a:endParaRPr>
          </a:p>
        </p:txBody>
      </p:sp>
      <p:sp>
        <p:nvSpPr>
          <p:cNvPr id="9" name="TextBox 8"/>
          <p:cNvSpPr txBox="1"/>
          <p:nvPr/>
        </p:nvSpPr>
        <p:spPr>
          <a:xfrm>
            <a:off x="4114800" y="5943600"/>
            <a:ext cx="1757548" cy="369332"/>
          </a:xfrm>
          <a:prstGeom prst="rect">
            <a:avLst/>
          </a:prstGeom>
          <a:noFill/>
        </p:spPr>
        <p:txBody>
          <a:bodyPr wrap="square" rtlCol="0">
            <a:spAutoFit/>
          </a:bodyPr>
          <a:lstStyle/>
          <a:p>
            <a:pPr algn="ctr"/>
            <a:r>
              <a:rPr lang="fr-SN" i="0" dirty="0" smtClean="0">
                <a:latin typeface="+mn-lt"/>
              </a:rPr>
              <a:t>Polio</a:t>
            </a:r>
            <a:endParaRPr lang="fr-SN" i="0" dirty="0">
              <a:latin typeface="+mn-lt"/>
            </a:endParaRPr>
          </a:p>
        </p:txBody>
      </p:sp>
      <p:cxnSp>
        <p:nvCxnSpPr>
          <p:cNvPr id="5" name="Straight Connector 4"/>
          <p:cNvCxnSpPr/>
          <p:nvPr/>
        </p:nvCxnSpPr>
        <p:spPr>
          <a:xfrm>
            <a:off x="1219200" y="5943600"/>
            <a:ext cx="175754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114800" y="5932714"/>
            <a:ext cx="185057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2828243"/>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a:latin typeface="+mn-lt"/>
              </a:rPr>
              <a:t>8</a:t>
            </a:r>
            <a:r>
              <a:rPr lang="en-US" dirty="0" smtClean="0">
                <a:latin typeface="+mn-lt"/>
              </a:rPr>
              <a:t>1 %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69 %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47 %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34 %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64 %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Sédhiou</a:t>
            </a:r>
          </a:p>
          <a:p>
            <a:pPr algn="ctr"/>
            <a:r>
              <a:rPr lang="en-US" dirty="0" smtClean="0">
                <a:solidFill>
                  <a:sysClr val="windowText" lastClr="000000"/>
                </a:solidFill>
                <a:latin typeface="+mn-lt"/>
              </a:rPr>
              <a:t>74 %</a:t>
            </a:r>
          </a:p>
        </p:txBody>
      </p:sp>
      <p:sp>
        <p:nvSpPr>
          <p:cNvPr id="72" name="TextBox 71"/>
          <p:cNvSpPr txBox="1"/>
          <p:nvPr/>
        </p:nvSpPr>
        <p:spPr>
          <a:xfrm>
            <a:off x="1462087" y="5925919"/>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81 %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Kaffrine</a:t>
            </a:r>
          </a:p>
          <a:p>
            <a:pPr algn="ctr"/>
            <a:r>
              <a:rPr lang="en-US" dirty="0">
                <a:solidFill>
                  <a:sysClr val="windowText" lastClr="000000"/>
                </a:solidFill>
                <a:latin typeface="+mn-lt"/>
              </a:rPr>
              <a:t>7</a:t>
            </a:r>
            <a:r>
              <a:rPr lang="en-US" dirty="0" smtClean="0">
                <a:solidFill>
                  <a:sysClr val="windowText" lastClr="000000"/>
                </a:solidFill>
                <a:latin typeface="+mn-lt"/>
              </a:rPr>
              <a:t>7 %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68 %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80 %</a:t>
            </a:r>
          </a:p>
        </p:txBody>
      </p:sp>
      <p:sp>
        <p:nvSpPr>
          <p:cNvPr id="76" name="TextBox 75"/>
          <p:cNvSpPr txBox="1"/>
          <p:nvPr/>
        </p:nvSpPr>
        <p:spPr>
          <a:xfrm>
            <a:off x="2355850" y="3572684"/>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68 %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83 %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85 %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77%</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75 %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0" y="0"/>
            <a:ext cx="9144000" cy="976313"/>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en-US" smtClean="0">
                <a:solidFill>
                  <a:schemeClr val="tx1"/>
                </a:solidFill>
              </a:rPr>
              <a:t>Couverture vaccinale de base par région</a:t>
            </a:r>
            <a:endParaRPr lang="en-US" dirty="0">
              <a:solidFill>
                <a:schemeClr val="tx1"/>
              </a:solidFill>
            </a:endParaRPr>
          </a:p>
        </p:txBody>
      </p:sp>
      <p:sp>
        <p:nvSpPr>
          <p:cNvPr id="82" name="Rectangle 3"/>
          <p:cNvSpPr>
            <a:spLocks noChangeArrowheads="1"/>
          </p:cNvSpPr>
          <p:nvPr/>
        </p:nvSpPr>
        <p:spPr bwMode="auto">
          <a:xfrm>
            <a:off x="0" y="867459"/>
            <a:ext cx="9083679" cy="369332"/>
          </a:xfrm>
          <a:prstGeom prst="rect">
            <a:avLst/>
          </a:prstGeom>
          <a:noFill/>
          <a:ln w="9525">
            <a:noFill/>
            <a:miter lim="800000"/>
            <a:headEnd/>
            <a:tailEnd/>
          </a:ln>
          <a:effectLst/>
        </p:spPr>
        <p:txBody>
          <a:bodyPr wrap="square">
            <a:spAutoFit/>
          </a:bodyPr>
          <a:lstStyle/>
          <a:p>
            <a:pPr algn="ctr" eaLnBrk="0" hangingPunct="0">
              <a:defRPr/>
            </a:pPr>
            <a:r>
              <a:rPr lang="fr-SN" sz="1800" b="0" i="1" dirty="0" smtClean="0">
                <a:latin typeface="+mn-lt"/>
                <a:cs typeface="+mn-cs"/>
              </a:rPr>
              <a:t>Pourcentage d’enfants de 12-23 mois ayant reçu tous les vaccins de base</a:t>
            </a:r>
            <a:endParaRPr lang="fr-SN" sz="1800" b="0" i="1" dirty="0">
              <a:latin typeface="+mn-lt"/>
              <a:cs typeface="+mn-cs"/>
            </a:endParaRPr>
          </a:p>
        </p:txBody>
      </p:sp>
    </p:spTree>
    <p:extLst>
      <p:ext uri="{BB962C8B-B14F-4D97-AF65-F5344CB8AC3E}">
        <p14:creationId xmlns:p14="http://schemas.microsoft.com/office/powerpoint/2010/main" val="3643759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0651"/>
            <a:ext cx="8229600" cy="1143000"/>
          </a:xfrm>
        </p:spPr>
        <p:txBody>
          <a:bodyPr>
            <a:normAutofit fontScale="90000"/>
          </a:bodyPr>
          <a:lstStyle/>
          <a:p>
            <a:r>
              <a:rPr lang="fr-FR" noProof="0" dirty="0" smtClean="0">
                <a:solidFill>
                  <a:schemeClr val="tx1"/>
                </a:solidFill>
              </a:rPr>
              <a:t>Tendances de la couverture vaccinale de base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74131291"/>
              </p:ext>
            </p:extLst>
          </p:nvPr>
        </p:nvGraphicFramePr>
        <p:xfrm>
          <a:off x="18256" y="1606550"/>
          <a:ext cx="9125743"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0" y="1122349"/>
            <a:ext cx="9144000" cy="369332"/>
          </a:xfrm>
          <a:prstGeom prst="rect">
            <a:avLst/>
          </a:prstGeom>
          <a:noFill/>
        </p:spPr>
        <p:txBody>
          <a:bodyPr wrap="square" rtlCol="0">
            <a:spAutoFit/>
          </a:bodyPr>
          <a:lstStyle/>
          <a:p>
            <a:pPr algn="ctr"/>
            <a:r>
              <a:rPr lang="fr-FR" i="1" dirty="0" smtClean="0">
                <a:latin typeface="+mj-lt"/>
              </a:rPr>
              <a:t>Pourcentage d’enfants de 12-23 mois ayant reçu tous les vaccins de base</a:t>
            </a:r>
            <a:endParaRPr lang="fr-FR" i="1" dirty="0">
              <a:latin typeface="+mj-lt"/>
            </a:endParaRPr>
          </a:p>
        </p:txBody>
      </p:sp>
    </p:spTree>
    <p:extLst>
      <p:ext uri="{BB962C8B-B14F-4D97-AF65-F5344CB8AC3E}">
        <p14:creationId xmlns:p14="http://schemas.microsoft.com/office/powerpoint/2010/main" val="369800051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1" y="-26100"/>
            <a:ext cx="8229600" cy="1143000"/>
          </a:xfrm>
        </p:spPr>
        <p:txBody>
          <a:bodyPr>
            <a:normAutofit fontScale="90000"/>
          </a:bodyPr>
          <a:lstStyle/>
          <a:p>
            <a:r>
              <a:rPr lang="fr-FR" noProof="0" dirty="0" smtClean="0">
                <a:solidFill>
                  <a:schemeClr val="tx1"/>
                </a:solidFill>
              </a:rPr>
              <a:t>Prévalence et traitement des maladies des enfants</a:t>
            </a:r>
            <a:endParaRPr lang="fr-FR" noProof="0" dirty="0">
              <a:solidFill>
                <a:schemeClr val="tx1"/>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785667504"/>
              </p:ext>
            </p:extLst>
          </p:nvPr>
        </p:nvGraphicFramePr>
        <p:xfrm>
          <a:off x="1" y="2317228"/>
          <a:ext cx="9144000" cy="454077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419101" y="1252247"/>
            <a:ext cx="3377609" cy="1200329"/>
          </a:xfrm>
          <a:prstGeom prst="rect">
            <a:avLst/>
          </a:prstGeom>
          <a:noFill/>
        </p:spPr>
        <p:txBody>
          <a:bodyPr wrap="square" rtlCol="0">
            <a:spAutoFit/>
          </a:bodyPr>
          <a:lstStyle/>
          <a:p>
            <a:pPr algn="ctr"/>
            <a:r>
              <a:rPr lang="fr-FR" i="1" dirty="0" smtClean="0">
                <a:latin typeface="+mj-lt"/>
              </a:rPr>
              <a:t>Pourcentage d’enfants de moins de 5 ans avec des symptômes au cours des 2 semaines précédant l’interview</a:t>
            </a:r>
            <a:endParaRPr lang="fr-FR" i="1" dirty="0">
              <a:latin typeface="+mj-lt"/>
            </a:endParaRPr>
          </a:p>
        </p:txBody>
      </p:sp>
      <p:sp>
        <p:nvSpPr>
          <p:cNvPr id="6" name="TextBox 5"/>
          <p:cNvSpPr txBox="1"/>
          <p:nvPr/>
        </p:nvSpPr>
        <p:spPr>
          <a:xfrm>
            <a:off x="5063309" y="1252247"/>
            <a:ext cx="3970740" cy="1200329"/>
          </a:xfrm>
          <a:prstGeom prst="rect">
            <a:avLst/>
          </a:prstGeom>
          <a:noFill/>
        </p:spPr>
        <p:txBody>
          <a:bodyPr wrap="square" rtlCol="0">
            <a:spAutoFit/>
          </a:bodyPr>
          <a:lstStyle/>
          <a:p>
            <a:pPr algn="ctr"/>
            <a:r>
              <a:rPr lang="fr-FR" i="1" dirty="0" smtClean="0">
                <a:latin typeface="+mj-lt"/>
              </a:rPr>
              <a:t>Parmi les enfants de moins de 5 ans et malades, pourcentage pour lesquels des conseils ou un traitement ont été recherchés </a:t>
            </a:r>
            <a:endParaRPr lang="fr-FR" i="1" dirty="0">
              <a:latin typeface="+mj-lt"/>
            </a:endParaRPr>
          </a:p>
        </p:txBody>
      </p:sp>
      <p:cxnSp>
        <p:nvCxnSpPr>
          <p:cNvPr id="4" name="Straight Connector 3"/>
          <p:cNvCxnSpPr/>
          <p:nvPr/>
        </p:nvCxnSpPr>
        <p:spPr>
          <a:xfrm>
            <a:off x="574158" y="2590800"/>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493486" y="2593675"/>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282509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199" y="-42545"/>
            <a:ext cx="8229600" cy="1143000"/>
          </a:xfrm>
        </p:spPr>
        <p:txBody>
          <a:bodyPr/>
          <a:lstStyle/>
          <a:p>
            <a:r>
              <a:rPr lang="fr-FR" noProof="0" dirty="0" smtClean="0">
                <a:solidFill>
                  <a:schemeClr val="tx1"/>
                </a:solidFill>
              </a:rPr>
              <a:t>Traitement de la diarrhée</a:t>
            </a:r>
            <a:endParaRPr lang="fr-FR"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72555383"/>
              </p:ext>
            </p:extLst>
          </p:nvPr>
        </p:nvGraphicFramePr>
        <p:xfrm>
          <a:off x="0" y="1606550"/>
          <a:ext cx="9143999" cy="4605119"/>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960219"/>
            <a:ext cx="9144000" cy="646331"/>
          </a:xfrm>
          <a:prstGeom prst="rect">
            <a:avLst/>
          </a:prstGeom>
          <a:noFill/>
        </p:spPr>
        <p:txBody>
          <a:bodyPr wrap="square" rtlCol="0">
            <a:spAutoFit/>
          </a:bodyPr>
          <a:lstStyle/>
          <a:p>
            <a:pPr algn="ctr"/>
            <a:r>
              <a:rPr lang="fr-FR" i="1" dirty="0">
                <a:latin typeface="+mj-lt"/>
              </a:rPr>
              <a:t>Pourcentage d’enfants de moins de 5 ans ayant eu de la diarrhée </a:t>
            </a:r>
            <a:endParaRPr lang="fr-FR" i="1" dirty="0" smtClean="0">
              <a:latin typeface="+mj-lt"/>
            </a:endParaRPr>
          </a:p>
          <a:p>
            <a:pPr algn="ctr"/>
            <a:r>
              <a:rPr lang="fr-FR" i="1" dirty="0" smtClean="0">
                <a:latin typeface="+mj-lt"/>
              </a:rPr>
              <a:t>au cours des </a:t>
            </a:r>
            <a:r>
              <a:rPr lang="fr-FR" i="1" dirty="0">
                <a:latin typeface="+mj-lt"/>
              </a:rPr>
              <a:t>2 semaines précédant l’interview </a:t>
            </a:r>
          </a:p>
        </p:txBody>
      </p:sp>
      <p:sp>
        <p:nvSpPr>
          <p:cNvPr id="5" name="TextBox 4"/>
          <p:cNvSpPr txBox="1"/>
          <p:nvPr/>
        </p:nvSpPr>
        <p:spPr>
          <a:xfrm>
            <a:off x="-152400" y="6211669"/>
            <a:ext cx="9144000" cy="646331"/>
          </a:xfrm>
          <a:prstGeom prst="rect">
            <a:avLst/>
          </a:prstGeom>
          <a:noFill/>
        </p:spPr>
        <p:txBody>
          <a:bodyPr wrap="square" rtlCol="0">
            <a:spAutoFit/>
          </a:bodyPr>
          <a:lstStyle/>
          <a:p>
            <a:pPr algn="ctr"/>
            <a:r>
              <a:rPr lang="fr-FR" i="1" dirty="0" smtClean="0">
                <a:latin typeface="+mj-lt"/>
              </a:rPr>
              <a:t>* La TRO comprend sels de réhydratation par voie orale (SRO), solution maison recommandée (SMR) ou augmentation des liquides </a:t>
            </a:r>
            <a:endParaRPr lang="fr-FR" i="1" dirty="0">
              <a:latin typeface="+mj-lt"/>
            </a:endParaRPr>
          </a:p>
        </p:txBody>
      </p:sp>
    </p:spTree>
    <p:extLst>
      <p:ext uri="{BB962C8B-B14F-4D97-AF65-F5344CB8AC3E}">
        <p14:creationId xmlns:p14="http://schemas.microsoft.com/office/powerpoint/2010/main" val="352010071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2181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41 %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solidFill>
                  <a:schemeClr val="bg1"/>
                </a:solidFill>
                <a:latin typeface="+mn-lt"/>
              </a:rPr>
              <a:t>Matam</a:t>
            </a:r>
          </a:p>
          <a:p>
            <a:pPr algn="ctr"/>
            <a:r>
              <a:rPr lang="en-US" dirty="0" smtClean="0">
                <a:solidFill>
                  <a:schemeClr val="bg1"/>
                </a:solidFill>
                <a:latin typeface="+mn-lt"/>
              </a:rPr>
              <a:t>34 %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11 %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10 %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51 %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solidFill>
                  <a:schemeClr val="bg1"/>
                </a:solidFill>
                <a:latin typeface="+mn-lt"/>
              </a:rPr>
              <a:t>Sédhiou</a:t>
            </a:r>
          </a:p>
          <a:p>
            <a:pPr algn="ctr"/>
            <a:r>
              <a:rPr lang="en-US" dirty="0" smtClean="0">
                <a:solidFill>
                  <a:schemeClr val="bg1"/>
                </a:solidFill>
                <a:latin typeface="+mn-lt"/>
              </a:rPr>
              <a:t>18 %</a:t>
            </a:r>
          </a:p>
        </p:txBody>
      </p:sp>
      <p:sp>
        <p:nvSpPr>
          <p:cNvPr id="72" name="TextBox 71"/>
          <p:cNvSpPr txBox="1"/>
          <p:nvPr/>
        </p:nvSpPr>
        <p:spPr>
          <a:xfrm>
            <a:off x="1873250" y="5830013"/>
            <a:ext cx="1222375" cy="646331"/>
          </a:xfrm>
          <a:prstGeom prst="rect">
            <a:avLst/>
          </a:prstGeom>
          <a:noFill/>
        </p:spPr>
        <p:txBody>
          <a:bodyPr wrap="square" rtlCol="0">
            <a:spAutoFit/>
          </a:bodyPr>
          <a:lstStyle/>
          <a:p>
            <a:pPr algn="ctr"/>
            <a:r>
              <a:rPr lang="en-US" dirty="0" smtClean="0">
                <a:solidFill>
                  <a:schemeClr val="bg1"/>
                </a:solidFill>
                <a:latin typeface="+mn-lt"/>
              </a:rPr>
              <a:t>Ziguinchor</a:t>
            </a:r>
          </a:p>
          <a:p>
            <a:pPr algn="ctr"/>
            <a:r>
              <a:rPr lang="en-US" dirty="0" smtClean="0">
                <a:solidFill>
                  <a:schemeClr val="bg1"/>
                </a:solidFill>
                <a:latin typeface="+mn-lt"/>
              </a:rPr>
              <a:t>15 %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Kaffrine</a:t>
            </a:r>
          </a:p>
          <a:p>
            <a:pPr algn="ctr"/>
            <a:r>
              <a:rPr lang="en-US" dirty="0" smtClean="0">
                <a:solidFill>
                  <a:sysClr val="windowText" lastClr="000000"/>
                </a:solidFill>
                <a:latin typeface="+mn-lt"/>
              </a:rPr>
              <a:t>56 %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40 %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80 %</a:t>
            </a:r>
          </a:p>
        </p:txBody>
      </p:sp>
      <p:sp>
        <p:nvSpPr>
          <p:cNvPr id="76" name="TextBox 75"/>
          <p:cNvSpPr txBox="1"/>
          <p:nvPr/>
        </p:nvSpPr>
        <p:spPr>
          <a:xfrm>
            <a:off x="2355850" y="3572684"/>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56 %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a:latin typeface="+mn-lt"/>
              </a:rPr>
              <a:t>7</a:t>
            </a:r>
            <a:r>
              <a:rPr lang="en-US" dirty="0" smtClean="0">
                <a:latin typeface="+mn-lt"/>
              </a:rPr>
              <a:t>3 %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a:latin typeface="+mn-lt"/>
              </a:rPr>
              <a:t>7</a:t>
            </a:r>
            <a:r>
              <a:rPr lang="en-US" dirty="0" smtClean="0">
                <a:latin typeface="+mn-lt"/>
              </a:rPr>
              <a:t>5 %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67 %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54 %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0" y="0"/>
            <a:ext cx="9144000" cy="976313"/>
          </a:xfrm>
          <a:prstGeom prst="rect">
            <a:avLst/>
          </a:prstGeom>
        </p:spPr>
        <p:txBody>
          <a:bodyPr vert="horz" lIns="91440" tIns="45720" rIns="91440" bIns="45720" rtlCol="0" anchor="ctr">
            <a:normAutofit fontScale="82500" lnSpcReduction="200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en-US" dirty="0" smtClean="0">
                <a:solidFill>
                  <a:schemeClr val="tx1"/>
                </a:solidFill>
              </a:rPr>
              <a:t>Couverture </a:t>
            </a:r>
            <a:r>
              <a:rPr lang="en-US" dirty="0" err="1" smtClean="0">
                <a:solidFill>
                  <a:schemeClr val="tx1"/>
                </a:solidFill>
              </a:rPr>
              <a:t>maladie</a:t>
            </a:r>
            <a:r>
              <a:rPr lang="en-US" dirty="0" smtClean="0">
                <a:solidFill>
                  <a:schemeClr val="tx1"/>
                </a:solidFill>
              </a:rPr>
              <a:t> </a:t>
            </a:r>
            <a:r>
              <a:rPr lang="en-US" dirty="0" err="1" smtClean="0">
                <a:solidFill>
                  <a:schemeClr val="tx1"/>
                </a:solidFill>
              </a:rPr>
              <a:t>universelle</a:t>
            </a:r>
            <a:r>
              <a:rPr lang="en-US" dirty="0" smtClean="0">
                <a:solidFill>
                  <a:schemeClr val="tx1"/>
                </a:solidFill>
              </a:rPr>
              <a:t> (CMU) par </a:t>
            </a:r>
            <a:r>
              <a:rPr lang="en-US" dirty="0" err="1" smtClean="0">
                <a:solidFill>
                  <a:schemeClr val="tx1"/>
                </a:solidFill>
              </a:rPr>
              <a:t>région</a:t>
            </a:r>
            <a:endParaRPr lang="en-US" dirty="0">
              <a:solidFill>
                <a:schemeClr val="tx1"/>
              </a:solidFill>
            </a:endParaRPr>
          </a:p>
        </p:txBody>
      </p:sp>
      <p:sp>
        <p:nvSpPr>
          <p:cNvPr id="82" name="Rectangle 3"/>
          <p:cNvSpPr>
            <a:spLocks noChangeArrowheads="1"/>
          </p:cNvSpPr>
          <p:nvPr/>
        </p:nvSpPr>
        <p:spPr bwMode="auto">
          <a:xfrm>
            <a:off x="0" y="867459"/>
            <a:ext cx="9083679" cy="646331"/>
          </a:xfrm>
          <a:prstGeom prst="rect">
            <a:avLst/>
          </a:prstGeom>
          <a:noFill/>
          <a:ln w="9525">
            <a:noFill/>
            <a:miter lim="800000"/>
            <a:headEnd/>
            <a:tailEnd/>
          </a:ln>
          <a:effectLst/>
        </p:spPr>
        <p:txBody>
          <a:bodyPr wrap="square">
            <a:spAutoFit/>
          </a:bodyPr>
          <a:lstStyle/>
          <a:p>
            <a:pPr algn="ctr" eaLnBrk="0" hangingPunct="0">
              <a:defRPr/>
            </a:pPr>
            <a:r>
              <a:rPr lang="fr-SN" sz="1800" b="0" i="1" dirty="0" smtClean="0">
                <a:latin typeface="+mn-lt"/>
                <a:cs typeface="+mn-cs"/>
              </a:rPr>
              <a:t>Pourcentage d’enfants de moins de 5 ans ayant bénéficié de l’initiative de gratuité de soins de santé</a:t>
            </a:r>
            <a:endParaRPr lang="fr-SN" sz="1800" b="0" i="1" dirty="0">
              <a:latin typeface="+mn-lt"/>
              <a:cs typeface="+mn-cs"/>
            </a:endParaRPr>
          </a:p>
        </p:txBody>
      </p:sp>
    </p:spTree>
    <p:extLst>
      <p:ext uri="{BB962C8B-B14F-4D97-AF65-F5344CB8AC3E}">
        <p14:creationId xmlns:p14="http://schemas.microsoft.com/office/powerpoint/2010/main" val="4121532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1524000"/>
            <a:ext cx="3581400" cy="4495800"/>
          </a:xfrm>
        </p:spPr>
        <p:txBody>
          <a:bodyPr>
            <a:normAutofit/>
          </a:bodyPr>
          <a:lstStyle/>
          <a:p>
            <a:r>
              <a:rPr lang="fr-FR" noProof="0" dirty="0" smtClean="0">
                <a:solidFill>
                  <a:schemeClr val="tx1"/>
                </a:solidFill>
              </a:rPr>
              <a:t>Santé de l’enfant</a:t>
            </a:r>
            <a:endParaRPr lang="fr-FR" dirty="0" smtClean="0">
              <a:solidFill>
                <a:schemeClr val="tx1"/>
              </a:solidFill>
            </a:endParaRPr>
          </a:p>
          <a:p>
            <a:r>
              <a:rPr lang="fr-FR" b="1" dirty="0" smtClean="0">
                <a:solidFill>
                  <a:schemeClr val="bg2"/>
                </a:solidFill>
              </a:rPr>
              <a:t>Situation de l’enfant</a:t>
            </a:r>
          </a:p>
          <a:p>
            <a:r>
              <a:rPr lang="fr-FR" dirty="0" smtClean="0">
                <a:solidFill>
                  <a:schemeClr val="tx1"/>
                </a:solidFill>
              </a:rPr>
              <a:t>Services de santé infantile</a:t>
            </a:r>
          </a:p>
          <a:p>
            <a:pPr marL="0" indent="0">
              <a:buNone/>
            </a:pPr>
            <a:endParaRPr lang="fr-FR" dirty="0" smtClean="0"/>
          </a:p>
        </p:txBody>
      </p:sp>
    </p:spTree>
    <p:extLst>
      <p:ext uri="{BB962C8B-B14F-4D97-AF65-F5344CB8AC3E}">
        <p14:creationId xmlns:p14="http://schemas.microsoft.com/office/powerpoint/2010/main" val="3619380509"/>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051" name="Title 1"/>
          <p:cNvSpPr>
            <a:spLocks noGrp="1"/>
          </p:cNvSpPr>
          <p:nvPr>
            <p:ph type="title"/>
          </p:nvPr>
        </p:nvSpPr>
        <p:spPr>
          <a:xfrm>
            <a:off x="0" y="-32657"/>
            <a:ext cx="9144000" cy="1099457"/>
          </a:xfrm>
        </p:spPr>
        <p:txBody>
          <a:bodyPr>
            <a:noAutofit/>
          </a:bodyPr>
          <a:lstStyle/>
          <a:p>
            <a:r>
              <a:rPr lang="fr-FR" sz="4000" dirty="0">
                <a:solidFill>
                  <a:schemeClr val="tx1"/>
                </a:solidFill>
                <a:latin typeface="Calibri" pitchFamily="34" charset="0"/>
                <a:cs typeface="Calibri" pitchFamily="34" charset="0"/>
              </a:rPr>
              <a:t>Enregistrement des </a:t>
            </a:r>
            <a:r>
              <a:rPr lang="fr-FR" sz="4000" dirty="0" smtClean="0">
                <a:solidFill>
                  <a:schemeClr val="tx1"/>
                </a:solidFill>
                <a:latin typeface="Calibri" pitchFamily="34" charset="0"/>
                <a:cs typeface="Calibri" pitchFamily="34" charset="0"/>
              </a:rPr>
              <a:t>naissances</a:t>
            </a:r>
          </a:p>
        </p:txBody>
      </p:sp>
      <p:sp>
        <p:nvSpPr>
          <p:cNvPr id="5" name="TextBox 4"/>
          <p:cNvSpPr txBox="1"/>
          <p:nvPr/>
        </p:nvSpPr>
        <p:spPr>
          <a:xfrm>
            <a:off x="127378" y="1135460"/>
            <a:ext cx="8864221" cy="369332"/>
          </a:xfrm>
          <a:prstGeom prst="rect">
            <a:avLst/>
          </a:prstGeom>
          <a:noFill/>
        </p:spPr>
        <p:txBody>
          <a:bodyPr wrap="square">
            <a:spAutoFit/>
          </a:bodyPr>
          <a:lstStyle/>
          <a:p>
            <a:pPr algn="ctr" eaLnBrk="0" hangingPunct="0">
              <a:defRPr/>
            </a:pPr>
            <a:r>
              <a:rPr lang="fr-SN" sz="1800" i="1" dirty="0" smtClean="0">
                <a:latin typeface="Calibri" pitchFamily="34" charset="0"/>
                <a:cs typeface="Calibri" pitchFamily="34" charset="0"/>
              </a:rPr>
              <a:t>Pourcentage d’enfants de moins de 5 ans</a:t>
            </a:r>
            <a:endParaRPr lang="fr-SN" sz="1800" i="1" dirty="0">
              <a:latin typeface="Calibri" pitchFamily="34" charset="0"/>
              <a:cs typeface="Calibri"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910887333"/>
              </p:ext>
            </p:extLst>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3264991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5122" name="Title 1"/>
          <p:cNvSpPr>
            <a:spLocks noGrp="1"/>
          </p:cNvSpPr>
          <p:nvPr>
            <p:ph type="title"/>
          </p:nvPr>
        </p:nvSpPr>
        <p:spPr>
          <a:xfrm>
            <a:off x="0" y="0"/>
            <a:ext cx="9144000" cy="1143000"/>
          </a:xfrm>
        </p:spPr>
        <p:txBody>
          <a:bodyPr>
            <a:normAutofit/>
          </a:bodyPr>
          <a:lstStyle/>
          <a:p>
            <a:r>
              <a:rPr lang="fr-FR" sz="4000" dirty="0" smtClean="0">
                <a:solidFill>
                  <a:schemeClr val="tx1"/>
                </a:solidFill>
                <a:latin typeface="Calibri" pitchFamily="34" charset="0"/>
                <a:cs typeface="Calibri" pitchFamily="34" charset="0"/>
              </a:rPr>
              <a:t>Situation de résidence avec les parents</a:t>
            </a:r>
            <a:endParaRPr lang="fr-SN" sz="4000" noProof="0" dirty="0" smtClean="0">
              <a:solidFill>
                <a:schemeClr val="tx1"/>
              </a:solidFill>
              <a:latin typeface="Calibri" pitchFamily="34" charset="0"/>
              <a:cs typeface="Calibri" pitchFamily="34" charset="0"/>
            </a:endParaRPr>
          </a:p>
        </p:txBody>
      </p:sp>
      <p:sp>
        <p:nvSpPr>
          <p:cNvPr id="6" name="TextBox 5"/>
          <p:cNvSpPr txBox="1"/>
          <p:nvPr/>
        </p:nvSpPr>
        <p:spPr>
          <a:xfrm>
            <a:off x="0" y="1182469"/>
            <a:ext cx="9144000" cy="646331"/>
          </a:xfrm>
          <a:prstGeom prst="rect">
            <a:avLst/>
          </a:prstGeom>
          <a:noFill/>
        </p:spPr>
        <p:txBody>
          <a:bodyPr wrap="square">
            <a:spAutoFit/>
          </a:bodyPr>
          <a:lstStyle/>
          <a:p>
            <a:pPr algn="ctr" eaLnBrk="0" hangingPunct="0">
              <a:defRPr/>
            </a:pPr>
            <a:r>
              <a:rPr lang="fr-FR" sz="1800" i="1" dirty="0">
                <a:latin typeface="Calibri" pitchFamily="34" charset="0"/>
                <a:cs typeface="Calibri" pitchFamily="34" charset="0"/>
              </a:rPr>
              <a:t>Répartition (en %) de la population de droit des enfants de moins de 18 </a:t>
            </a:r>
            <a:r>
              <a:rPr lang="fr-FR" sz="1800" i="1" dirty="0" smtClean="0">
                <a:latin typeface="Calibri" pitchFamily="34" charset="0"/>
                <a:cs typeface="Calibri" pitchFamily="34" charset="0"/>
              </a:rPr>
              <a:t>ans en par </a:t>
            </a:r>
            <a:r>
              <a:rPr lang="fr-FR" sz="1800" i="1" dirty="0">
                <a:latin typeface="Calibri" pitchFamily="34" charset="0"/>
                <a:cs typeface="Calibri" pitchFamily="34" charset="0"/>
              </a:rPr>
              <a:t>résidence avec les parents</a:t>
            </a:r>
          </a:p>
        </p:txBody>
      </p:sp>
      <p:graphicFrame>
        <p:nvGraphicFramePr>
          <p:cNvPr id="2" name="Chart 1"/>
          <p:cNvGraphicFramePr/>
          <p:nvPr>
            <p:extLst>
              <p:ext uri="{D42A27DB-BD31-4B8C-83A1-F6EECF244321}">
                <p14:modId xmlns:p14="http://schemas.microsoft.com/office/powerpoint/2010/main" val="3303645750"/>
              </p:ext>
            </p:extLst>
          </p:nvPr>
        </p:nvGraphicFramePr>
        <p:xfrm>
          <a:off x="1066800" y="1397000"/>
          <a:ext cx="8077200" cy="5842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3289303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3314" name="Title 1"/>
          <p:cNvSpPr>
            <a:spLocks noGrp="1"/>
          </p:cNvSpPr>
          <p:nvPr>
            <p:ph type="title"/>
          </p:nvPr>
        </p:nvSpPr>
        <p:spPr>
          <a:xfrm>
            <a:off x="0" y="28353"/>
            <a:ext cx="9144000" cy="1143000"/>
          </a:xfrm>
        </p:spPr>
        <p:txBody>
          <a:bodyPr/>
          <a:lstStyle/>
          <a:p>
            <a:pPr eaLnBrk="1" hangingPunct="1"/>
            <a:r>
              <a:rPr lang="fr-SN" sz="4000" dirty="0" smtClean="0">
                <a:solidFill>
                  <a:schemeClr val="tx1"/>
                </a:solidFill>
              </a:rPr>
              <a:t>Collecte des données</a:t>
            </a:r>
          </a:p>
        </p:txBody>
      </p:sp>
      <p:sp>
        <p:nvSpPr>
          <p:cNvPr id="13315" name="Content Placeholder 2"/>
          <p:cNvSpPr>
            <a:spLocks noGrp="1"/>
          </p:cNvSpPr>
          <p:nvPr>
            <p:ph idx="1"/>
          </p:nvPr>
        </p:nvSpPr>
        <p:spPr>
          <a:xfrm>
            <a:off x="457200" y="1295400"/>
            <a:ext cx="8229600" cy="4525963"/>
          </a:xfrm>
        </p:spPr>
        <p:txBody>
          <a:bodyPr>
            <a:normAutofit fontScale="92500" lnSpcReduction="10000"/>
          </a:bodyPr>
          <a:lstStyle/>
          <a:p>
            <a:pPr eaLnBrk="1" hangingPunct="1"/>
            <a:r>
              <a:rPr lang="fr-SN" dirty="0" smtClean="0">
                <a:solidFill>
                  <a:schemeClr val="tx1"/>
                </a:solidFill>
              </a:rPr>
              <a:t>L’enquête s’est déroulée d’avril </a:t>
            </a:r>
            <a:r>
              <a:rPr lang="fr-FR" dirty="0" smtClean="0">
                <a:solidFill>
                  <a:schemeClr val="tx1"/>
                </a:solidFill>
              </a:rPr>
              <a:t>à décembre 2017 </a:t>
            </a:r>
          </a:p>
          <a:p>
            <a:pPr lvl="1"/>
            <a:r>
              <a:rPr lang="fr-FR" dirty="0" smtClean="0">
                <a:solidFill>
                  <a:schemeClr val="tx1"/>
                </a:solidFill>
              </a:rPr>
              <a:t>2 vagues de 4 mois</a:t>
            </a:r>
          </a:p>
          <a:p>
            <a:pPr eaLnBrk="1" hangingPunct="1"/>
            <a:r>
              <a:rPr lang="fr-SN" dirty="0" smtClean="0">
                <a:solidFill>
                  <a:schemeClr val="tx1"/>
                </a:solidFill>
              </a:rPr>
              <a:t>Le traitement des données </a:t>
            </a:r>
            <a:r>
              <a:rPr lang="fr-FR" dirty="0">
                <a:solidFill>
                  <a:schemeClr val="tx1"/>
                </a:solidFill>
              </a:rPr>
              <a:t>se faisait au fur et à mesure de la réception des dossiers des grappes achevées</a:t>
            </a:r>
            <a:r>
              <a:rPr lang="fr-FR" dirty="0" smtClean="0">
                <a:solidFill>
                  <a:schemeClr val="tx1"/>
                </a:solidFill>
              </a:rPr>
              <a:t>.</a:t>
            </a:r>
          </a:p>
          <a:p>
            <a:r>
              <a:rPr lang="fr-FR" dirty="0" smtClean="0">
                <a:solidFill>
                  <a:schemeClr val="tx1"/>
                </a:solidFill>
              </a:rPr>
              <a:t>Une supervision a été organisée tous les 15 jours par l’équipe technique de l’ANSD les superviseurs du terrain, le </a:t>
            </a:r>
            <a:r>
              <a:rPr lang="fr-FR" dirty="0">
                <a:solidFill>
                  <a:schemeClr val="tx1"/>
                </a:solidFill>
              </a:rPr>
              <a:t>personnel du laboratoire de parasitologie et de la cellule de lutte contre la malnutrition. </a:t>
            </a:r>
          </a:p>
          <a:p>
            <a:pPr eaLnBrk="1" hangingPunct="1"/>
            <a:endParaRPr lang="fr-SN" dirty="0" smtClean="0"/>
          </a:p>
        </p:txBody>
      </p:sp>
    </p:spTree>
    <p:extLst>
      <p:ext uri="{BB962C8B-B14F-4D97-AF65-F5344CB8AC3E}">
        <p14:creationId xmlns:p14="http://schemas.microsoft.com/office/powerpoint/2010/main" val="728574922"/>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5" name="Title 4"/>
          <p:cNvSpPr>
            <a:spLocks noGrp="1" noChangeArrowheads="1"/>
          </p:cNvSpPr>
          <p:nvPr>
            <p:ph type="title" idx="4294967295"/>
          </p:nvPr>
        </p:nvSpPr>
        <p:spPr>
          <a:xfrm>
            <a:off x="0" y="0"/>
            <a:ext cx="9144000" cy="990600"/>
          </a:xfrm>
        </p:spPr>
        <p:txBody>
          <a:bodyPr>
            <a:normAutofit/>
          </a:bodyPr>
          <a:lstStyle/>
          <a:p>
            <a:pPr>
              <a:defRPr/>
            </a:pPr>
            <a:r>
              <a:rPr lang="fr-SN" sz="4000" noProof="0" dirty="0" smtClean="0">
                <a:solidFill>
                  <a:schemeClr val="tx1"/>
                </a:solidFill>
                <a:latin typeface="+mn-lt"/>
              </a:rPr>
              <a:t>Principaux résultats</a:t>
            </a:r>
            <a:endParaRPr lang="fr-SN" sz="4000" noProof="0" dirty="0">
              <a:solidFill>
                <a:schemeClr val="tx1"/>
              </a:solidFill>
              <a:latin typeface="+mn-lt"/>
            </a:endParaRPr>
          </a:p>
        </p:txBody>
      </p:sp>
      <p:sp>
        <p:nvSpPr>
          <p:cNvPr id="21506" name="Rectangle 3"/>
          <p:cNvSpPr>
            <a:spLocks noGrp="1" noChangeArrowheads="1"/>
          </p:cNvSpPr>
          <p:nvPr>
            <p:ph idx="4294967295"/>
          </p:nvPr>
        </p:nvSpPr>
        <p:spPr bwMode="auto">
          <a:xfrm>
            <a:off x="304800" y="990600"/>
            <a:ext cx="8534400" cy="5410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lnSpcReduction="10000"/>
          </a:bodyPr>
          <a:lstStyle/>
          <a:p>
            <a:pPr>
              <a:lnSpc>
                <a:spcPct val="90000"/>
              </a:lnSpc>
              <a:buClr>
                <a:schemeClr val="tx1"/>
              </a:buClr>
              <a:buSzPct val="90000"/>
            </a:pPr>
            <a:r>
              <a:rPr lang="fr-SN" b="1" dirty="0" smtClean="0">
                <a:solidFill>
                  <a:schemeClr val="bg2"/>
                </a:solidFill>
              </a:rPr>
              <a:t>75 </a:t>
            </a:r>
            <a:r>
              <a:rPr lang="fr-SN" b="1" dirty="0">
                <a:solidFill>
                  <a:schemeClr val="bg2"/>
                </a:solidFill>
              </a:rPr>
              <a:t>%</a:t>
            </a:r>
            <a:r>
              <a:rPr lang="fr-SN" dirty="0">
                <a:solidFill>
                  <a:schemeClr val="bg2"/>
                </a:solidFill>
              </a:rPr>
              <a:t> </a:t>
            </a:r>
            <a:r>
              <a:rPr lang="fr-SN" dirty="0" smtClean="0">
                <a:solidFill>
                  <a:schemeClr val="tx1"/>
                </a:solidFill>
              </a:rPr>
              <a:t>d’enfants </a:t>
            </a:r>
            <a:r>
              <a:rPr lang="fr-SN" dirty="0">
                <a:solidFill>
                  <a:schemeClr val="tx1"/>
                </a:solidFill>
              </a:rPr>
              <a:t>de 12-23 mois ont </a:t>
            </a:r>
            <a:r>
              <a:rPr lang="fr-SN" dirty="0" smtClean="0">
                <a:solidFill>
                  <a:schemeClr val="tx1"/>
                </a:solidFill>
              </a:rPr>
              <a:t>reçu </a:t>
            </a:r>
            <a:r>
              <a:rPr lang="fr-SN" b="1" dirty="0" smtClean="0">
                <a:solidFill>
                  <a:schemeClr val="bg2"/>
                </a:solidFill>
              </a:rPr>
              <a:t>tous les vaccins de base</a:t>
            </a:r>
            <a:r>
              <a:rPr lang="fr-SN" dirty="0" smtClean="0"/>
              <a:t>.  </a:t>
            </a:r>
          </a:p>
          <a:p>
            <a:pPr>
              <a:spcBef>
                <a:spcPts val="0"/>
              </a:spcBef>
              <a:spcAft>
                <a:spcPts val="1800"/>
              </a:spcAft>
              <a:buClr>
                <a:schemeClr val="tx1"/>
              </a:buClr>
            </a:pPr>
            <a:r>
              <a:rPr lang="fr-FR" dirty="0">
                <a:solidFill>
                  <a:schemeClr val="tx1"/>
                </a:solidFill>
              </a:rPr>
              <a:t>La</a:t>
            </a:r>
            <a:r>
              <a:rPr lang="fr-FR" dirty="0"/>
              <a:t> </a:t>
            </a:r>
            <a:r>
              <a:rPr lang="fr-FR" b="1" dirty="0">
                <a:solidFill>
                  <a:schemeClr val="bg2"/>
                </a:solidFill>
              </a:rPr>
              <a:t>couverture vaccinale de base </a:t>
            </a:r>
            <a:r>
              <a:rPr lang="fr-FR" dirty="0">
                <a:solidFill>
                  <a:schemeClr val="tx1"/>
                </a:solidFill>
              </a:rPr>
              <a:t>varie de </a:t>
            </a:r>
            <a:r>
              <a:rPr lang="fr-FR" b="1" dirty="0" smtClean="0">
                <a:solidFill>
                  <a:schemeClr val="bg2"/>
                </a:solidFill>
              </a:rPr>
              <a:t>34 % </a:t>
            </a:r>
            <a:r>
              <a:rPr lang="fr-FR" dirty="0" smtClean="0">
                <a:solidFill>
                  <a:schemeClr val="tx1"/>
                </a:solidFill>
              </a:rPr>
              <a:t>dans la région de </a:t>
            </a:r>
            <a:r>
              <a:rPr lang="fr-FR" b="1" dirty="0" smtClean="0">
                <a:solidFill>
                  <a:schemeClr val="bg2"/>
                </a:solidFill>
              </a:rPr>
              <a:t>Kédougou</a:t>
            </a:r>
            <a:r>
              <a:rPr lang="fr-FR" dirty="0" smtClean="0">
                <a:solidFill>
                  <a:schemeClr val="tx1"/>
                </a:solidFill>
              </a:rPr>
              <a:t> à </a:t>
            </a:r>
            <a:r>
              <a:rPr lang="fr-FR" b="1" dirty="0" smtClean="0">
                <a:solidFill>
                  <a:schemeClr val="bg2"/>
                </a:solidFill>
              </a:rPr>
              <a:t>85 % </a:t>
            </a:r>
            <a:r>
              <a:rPr lang="fr-FR" dirty="0" smtClean="0">
                <a:solidFill>
                  <a:schemeClr val="tx1"/>
                </a:solidFill>
              </a:rPr>
              <a:t>à </a:t>
            </a:r>
            <a:r>
              <a:rPr lang="fr-FR" b="1" dirty="0" smtClean="0">
                <a:solidFill>
                  <a:schemeClr val="bg2"/>
                </a:solidFill>
              </a:rPr>
              <a:t>Dakar</a:t>
            </a:r>
            <a:r>
              <a:rPr lang="fr-FR" dirty="0" smtClean="0">
                <a:solidFill>
                  <a:schemeClr val="tx1"/>
                </a:solidFill>
              </a:rPr>
              <a:t>. </a:t>
            </a:r>
            <a:endParaRPr lang="fr-FR" dirty="0">
              <a:solidFill>
                <a:schemeClr val="tx1"/>
              </a:solidFill>
            </a:endParaRPr>
          </a:p>
          <a:p>
            <a:pPr>
              <a:spcBef>
                <a:spcPts val="0"/>
              </a:spcBef>
              <a:spcAft>
                <a:spcPts val="1800"/>
              </a:spcAft>
              <a:buClr>
                <a:schemeClr val="tx1"/>
              </a:buClr>
            </a:pPr>
            <a:r>
              <a:rPr lang="fr-FR" dirty="0">
                <a:solidFill>
                  <a:schemeClr val="tx1"/>
                </a:solidFill>
              </a:rPr>
              <a:t>Parmi les enfants avec </a:t>
            </a:r>
            <a:r>
              <a:rPr lang="fr-FR" b="1" dirty="0">
                <a:solidFill>
                  <a:schemeClr val="bg2"/>
                </a:solidFill>
              </a:rPr>
              <a:t>IRA</a:t>
            </a:r>
            <a:r>
              <a:rPr lang="fr-FR" dirty="0"/>
              <a:t>, </a:t>
            </a:r>
            <a:r>
              <a:rPr lang="fr-FR" dirty="0">
                <a:solidFill>
                  <a:schemeClr val="tx1"/>
                </a:solidFill>
              </a:rPr>
              <a:t>des </a:t>
            </a:r>
            <a:r>
              <a:rPr lang="fr-FR" b="1" dirty="0">
                <a:solidFill>
                  <a:schemeClr val="bg2"/>
                </a:solidFill>
              </a:rPr>
              <a:t>conseils ou un traitement </a:t>
            </a:r>
            <a:r>
              <a:rPr lang="fr-FR" dirty="0">
                <a:solidFill>
                  <a:schemeClr val="tx1"/>
                </a:solidFill>
              </a:rPr>
              <a:t>ont été recherché pour </a:t>
            </a:r>
            <a:r>
              <a:rPr lang="fr-FR" b="1" dirty="0" smtClean="0">
                <a:solidFill>
                  <a:schemeClr val="bg2"/>
                </a:solidFill>
              </a:rPr>
              <a:t>60 </a:t>
            </a:r>
            <a:r>
              <a:rPr lang="fr-FR" b="1" dirty="0">
                <a:solidFill>
                  <a:schemeClr val="bg2"/>
                </a:solidFill>
              </a:rPr>
              <a:t>%</a:t>
            </a:r>
            <a:r>
              <a:rPr lang="fr-FR" dirty="0">
                <a:solidFill>
                  <a:schemeClr val="tx1"/>
                </a:solidFill>
              </a:rPr>
              <a:t>.</a:t>
            </a:r>
            <a:r>
              <a:rPr lang="fr-FR" dirty="0">
                <a:solidFill>
                  <a:schemeClr val="bg2"/>
                </a:solidFill>
              </a:rPr>
              <a:t> </a:t>
            </a:r>
            <a:r>
              <a:rPr lang="fr-FR" dirty="0">
                <a:solidFill>
                  <a:schemeClr val="tx1"/>
                </a:solidFill>
              </a:rPr>
              <a:t>Parmi les enfants avec </a:t>
            </a:r>
            <a:r>
              <a:rPr lang="fr-FR" b="1" dirty="0">
                <a:solidFill>
                  <a:schemeClr val="bg2"/>
                </a:solidFill>
              </a:rPr>
              <a:t>diarrhée</a:t>
            </a:r>
            <a:r>
              <a:rPr lang="fr-FR" dirty="0">
                <a:solidFill>
                  <a:schemeClr val="tx1"/>
                </a:solidFill>
              </a:rPr>
              <a:t>, ils ont été recherché pour</a:t>
            </a:r>
            <a:r>
              <a:rPr lang="fr-FR" dirty="0"/>
              <a:t> </a:t>
            </a:r>
            <a:r>
              <a:rPr lang="fr-FR" b="1" dirty="0" smtClean="0">
                <a:solidFill>
                  <a:schemeClr val="bg2"/>
                </a:solidFill>
              </a:rPr>
              <a:t>45 %</a:t>
            </a:r>
            <a:r>
              <a:rPr lang="fr-FR" dirty="0" smtClean="0">
                <a:solidFill>
                  <a:schemeClr val="tx1"/>
                </a:solidFill>
              </a:rPr>
              <a:t>.</a:t>
            </a:r>
            <a:endParaRPr lang="fr-SN" b="1" dirty="0" smtClean="0">
              <a:solidFill>
                <a:schemeClr val="tx1"/>
              </a:solidFill>
            </a:endParaRPr>
          </a:p>
          <a:p>
            <a:pPr>
              <a:lnSpc>
                <a:spcPct val="90000"/>
              </a:lnSpc>
              <a:buClr>
                <a:schemeClr val="tx1"/>
              </a:buClr>
              <a:buSzPct val="90000"/>
            </a:pPr>
            <a:r>
              <a:rPr lang="fr-SN" b="1" dirty="0" smtClean="0">
                <a:solidFill>
                  <a:schemeClr val="bg2"/>
                </a:solidFill>
              </a:rPr>
              <a:t>77 % </a:t>
            </a:r>
            <a:r>
              <a:rPr lang="fr-SN" dirty="0" smtClean="0">
                <a:solidFill>
                  <a:schemeClr val="tx1"/>
                </a:solidFill>
              </a:rPr>
              <a:t>de naissances sont </a:t>
            </a:r>
            <a:r>
              <a:rPr lang="fr-SN" b="1" dirty="0" smtClean="0">
                <a:solidFill>
                  <a:schemeClr val="bg2"/>
                </a:solidFill>
              </a:rPr>
              <a:t>enregistrées</a:t>
            </a:r>
            <a:r>
              <a:rPr lang="fr-SN" dirty="0" smtClean="0">
                <a:solidFill>
                  <a:schemeClr val="tx1"/>
                </a:solidFill>
              </a:rPr>
              <a:t>.</a:t>
            </a:r>
          </a:p>
          <a:p>
            <a:pPr>
              <a:lnSpc>
                <a:spcPct val="90000"/>
              </a:lnSpc>
              <a:buClr>
                <a:schemeClr val="tx1"/>
              </a:buClr>
              <a:buSzPct val="90000"/>
            </a:pPr>
            <a:r>
              <a:rPr lang="fr-SN" b="1" dirty="0" smtClean="0">
                <a:solidFill>
                  <a:schemeClr val="bg2"/>
                </a:solidFill>
              </a:rPr>
              <a:t>54 % </a:t>
            </a:r>
            <a:r>
              <a:rPr lang="fr-SN" dirty="0" smtClean="0">
                <a:solidFill>
                  <a:schemeClr val="tx1"/>
                </a:solidFill>
              </a:rPr>
              <a:t>d’enfants de moins de 5 ans ont bénéficié de la </a:t>
            </a:r>
            <a:r>
              <a:rPr lang="fr-SN" b="1" dirty="0" smtClean="0">
                <a:solidFill>
                  <a:schemeClr val="bg2"/>
                </a:solidFill>
              </a:rPr>
              <a:t>gratuité des soins de santé</a:t>
            </a:r>
            <a:r>
              <a:rPr lang="fr-SN" dirty="0" smtClean="0">
                <a:solidFill>
                  <a:schemeClr val="tx1"/>
                </a:solidFill>
              </a:rPr>
              <a:t>.</a:t>
            </a:r>
            <a:r>
              <a:rPr lang="fr-SN" b="1" dirty="0" smtClean="0">
                <a:solidFill>
                  <a:schemeClr val="tx1"/>
                </a:solidFill>
              </a:rPr>
              <a:t> </a:t>
            </a:r>
          </a:p>
          <a:p>
            <a:pPr>
              <a:lnSpc>
                <a:spcPct val="90000"/>
              </a:lnSpc>
              <a:buClr>
                <a:schemeClr val="tx1"/>
              </a:buClr>
              <a:buSzPct val="90000"/>
            </a:pPr>
            <a:endParaRPr lang="fr-SN" b="1" noProof="0" dirty="0" smtClean="0">
              <a:solidFill>
                <a:schemeClr val="tx2"/>
              </a:solidFill>
            </a:endParaRPr>
          </a:p>
        </p:txBody>
      </p:sp>
    </p:spTree>
    <p:extLst>
      <p:ext uri="{BB962C8B-B14F-4D97-AF65-F5344CB8AC3E}">
        <p14:creationId xmlns:p14="http://schemas.microsoft.com/office/powerpoint/2010/main" val="13445542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solidFill>
                  <a:schemeClr val="bg1"/>
                </a:solidFill>
              </a:rPr>
              <a:t>Services de </a:t>
            </a:r>
            <a:r>
              <a:rPr lang="fr-FR" b="1" smtClean="0">
                <a:solidFill>
                  <a:schemeClr val="bg1"/>
                </a:solidFill>
              </a:rPr>
              <a:t>santé infantile</a:t>
            </a:r>
            <a:endParaRPr lang="en-US" b="1" dirty="0" smtClean="0">
              <a:solidFill>
                <a:schemeClr val="bg1"/>
              </a:solidFill>
            </a:endParaRPr>
          </a:p>
        </p:txBody>
      </p:sp>
    </p:spTree>
    <p:extLst>
      <p:ext uri="{BB962C8B-B14F-4D97-AF65-F5344CB8AC3E}">
        <p14:creationId xmlns:p14="http://schemas.microsoft.com/office/powerpoint/2010/main" val="218226499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1524000"/>
            <a:ext cx="3581400" cy="4495800"/>
          </a:xfrm>
        </p:spPr>
        <p:txBody>
          <a:bodyPr>
            <a:normAutofit/>
          </a:bodyPr>
          <a:lstStyle/>
          <a:p>
            <a:r>
              <a:rPr lang="fr-FR" noProof="0" dirty="0" smtClean="0">
                <a:solidFill>
                  <a:schemeClr val="tx1"/>
                </a:solidFill>
              </a:rPr>
              <a:t>Santé de l’enfant</a:t>
            </a:r>
            <a:endParaRPr lang="fr-FR" dirty="0" smtClean="0">
              <a:solidFill>
                <a:schemeClr val="tx1"/>
              </a:solidFill>
            </a:endParaRPr>
          </a:p>
          <a:p>
            <a:r>
              <a:rPr lang="fr-FR" dirty="0" smtClean="0">
                <a:solidFill>
                  <a:schemeClr val="tx1"/>
                </a:solidFill>
              </a:rPr>
              <a:t>Situation de l’enfant</a:t>
            </a:r>
          </a:p>
          <a:p>
            <a:r>
              <a:rPr lang="fr-FR" b="1" dirty="0" smtClean="0">
                <a:solidFill>
                  <a:schemeClr val="bg2"/>
                </a:solidFill>
              </a:rPr>
              <a:t>Services de santé infantile</a:t>
            </a:r>
          </a:p>
          <a:p>
            <a:pPr marL="0" indent="0">
              <a:buNone/>
            </a:pPr>
            <a:endParaRPr lang="fr-FR" dirty="0" smtClean="0"/>
          </a:p>
        </p:txBody>
      </p:sp>
    </p:spTree>
    <p:extLst>
      <p:ext uri="{BB962C8B-B14F-4D97-AF65-F5344CB8AC3E}">
        <p14:creationId xmlns:p14="http://schemas.microsoft.com/office/powerpoint/2010/main" val="156749642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normAutofit fontScale="90000"/>
          </a:bodyPr>
          <a:lstStyle/>
          <a:p>
            <a:r>
              <a:rPr lang="fr-FR" dirty="0">
                <a:solidFill>
                  <a:schemeClr val="tx1"/>
                </a:solidFill>
              </a:rPr>
              <a:t>Disponibilité des services de santé infantile</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3353445449"/>
              </p:ext>
            </p:extLst>
          </p:nvPr>
        </p:nvGraphicFramePr>
        <p:xfrm>
          <a:off x="0" y="1752600"/>
          <a:ext cx="9144000" cy="48768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304800" y="990600"/>
            <a:ext cx="6629400" cy="369332"/>
          </a:xfrm>
          <a:prstGeom prst="rect">
            <a:avLst/>
          </a:prstGeom>
          <a:noFill/>
        </p:spPr>
        <p:txBody>
          <a:bodyPr wrap="square" rtlCol="0">
            <a:spAutoFit/>
          </a:bodyPr>
          <a:lstStyle/>
          <a:p>
            <a:r>
              <a:rPr lang="fr-FR" i="1" dirty="0">
                <a:latin typeface="+mn-lt"/>
              </a:rPr>
              <a:t>Parmi toutes les </a:t>
            </a:r>
            <a:r>
              <a:rPr lang="fr-FR" i="1" dirty="0" smtClean="0">
                <a:latin typeface="+mn-lt"/>
              </a:rPr>
              <a:t>structures (</a:t>
            </a:r>
            <a:r>
              <a:rPr lang="fr-FR" b="1" i="1" dirty="0" smtClean="0">
                <a:latin typeface="+mn-lt"/>
              </a:rPr>
              <a:t>N=396</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27367684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76200"/>
            <a:ext cx="9144000" cy="914400"/>
          </a:xfrm>
        </p:spPr>
        <p:txBody>
          <a:bodyPr>
            <a:normAutofit/>
          </a:bodyPr>
          <a:lstStyle/>
          <a:p>
            <a:r>
              <a:rPr lang="fr-FR" dirty="0">
                <a:solidFill>
                  <a:schemeClr val="tx1"/>
                </a:solidFill>
              </a:rPr>
              <a:t>Disponibilité des </a:t>
            </a:r>
            <a:r>
              <a:rPr lang="fr-FR" dirty="0" smtClean="0">
                <a:solidFill>
                  <a:schemeClr val="tx1"/>
                </a:solidFill>
              </a:rPr>
              <a:t>vaccins</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618789383"/>
              </p:ext>
            </p:extLst>
          </p:nvPr>
        </p:nvGraphicFramePr>
        <p:xfrm>
          <a:off x="0" y="2057400"/>
          <a:ext cx="91440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990600"/>
            <a:ext cx="9144000" cy="923330"/>
          </a:xfrm>
          <a:prstGeom prst="rect">
            <a:avLst/>
          </a:prstGeom>
          <a:noFill/>
        </p:spPr>
        <p:txBody>
          <a:bodyPr wrap="square" rtlCol="0">
            <a:spAutoFit/>
          </a:bodyPr>
          <a:lstStyle/>
          <a:p>
            <a:pPr algn="ctr"/>
            <a:r>
              <a:rPr lang="fr-FR" i="1" dirty="0">
                <a:latin typeface="+mn-lt"/>
              </a:rPr>
              <a:t>Parmi les structures qui offrent les services de vaccination infantile et stockent les </a:t>
            </a:r>
            <a:r>
              <a:rPr lang="fr-FR" i="1" dirty="0" smtClean="0">
                <a:latin typeface="+mn-lt"/>
              </a:rPr>
              <a:t>vaccins </a:t>
            </a:r>
            <a:r>
              <a:rPr lang="fr-FR" i="1" dirty="0">
                <a:latin typeface="+mn-lt"/>
              </a:rPr>
              <a:t>de façon routinière dans la </a:t>
            </a:r>
            <a:r>
              <a:rPr lang="fr-FR" i="1" dirty="0" smtClean="0">
                <a:latin typeface="+mn-lt"/>
              </a:rPr>
              <a:t>structure (N=292), </a:t>
            </a:r>
            <a:r>
              <a:rPr lang="fr-FR" i="1" dirty="0">
                <a:latin typeface="+mn-lt"/>
              </a:rPr>
              <a:t>pourcentages ayant des vaccins indiqués et non périmés </a:t>
            </a:r>
            <a:r>
              <a:rPr lang="fr-FR" b="1" i="1" dirty="0">
                <a:latin typeface="+mn-lt"/>
              </a:rPr>
              <a:t>observés le jour de l’enquête</a:t>
            </a:r>
            <a:endParaRPr lang="en-US" b="1" i="1" dirty="0" err="1" smtClean="0">
              <a:latin typeface="+mn-lt"/>
            </a:endParaRPr>
          </a:p>
        </p:txBody>
      </p:sp>
    </p:spTree>
    <p:extLst>
      <p:ext uri="{BB962C8B-B14F-4D97-AF65-F5344CB8AC3E}">
        <p14:creationId xmlns:p14="http://schemas.microsoft.com/office/powerpoint/2010/main" val="689810896"/>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59 %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100 %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25 %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81 %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100 %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78 %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62%</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Kaffrine</a:t>
            </a:r>
          </a:p>
          <a:p>
            <a:pPr algn="ctr"/>
            <a:r>
              <a:rPr lang="en-US" dirty="0" smtClean="0">
                <a:solidFill>
                  <a:sysClr val="windowText" lastClr="000000"/>
                </a:solidFill>
                <a:latin typeface="+mn-lt"/>
              </a:rPr>
              <a:t>100 %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94 %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94 %</a:t>
            </a:r>
          </a:p>
        </p:txBody>
      </p:sp>
      <p:sp>
        <p:nvSpPr>
          <p:cNvPr id="76" name="TextBox 75"/>
          <p:cNvSpPr txBox="1"/>
          <p:nvPr/>
        </p:nvSpPr>
        <p:spPr>
          <a:xfrm>
            <a:off x="2229644" y="3572896"/>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95 %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85 %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48 %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57%</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75 %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FR" dirty="0" smtClean="0">
                <a:solidFill>
                  <a:schemeClr val="tx1"/>
                </a:solidFill>
              </a:rPr>
              <a:t>Disponibilité des vaccins selon la région</a:t>
            </a:r>
            <a:endParaRPr lang="en-US" dirty="0">
              <a:solidFill>
                <a:schemeClr val="tx1"/>
              </a:solidFill>
            </a:endParaRPr>
          </a:p>
        </p:txBody>
      </p:sp>
      <p:sp>
        <p:nvSpPr>
          <p:cNvPr id="84" name="TextBox 83"/>
          <p:cNvSpPr txBox="1"/>
          <p:nvPr/>
        </p:nvSpPr>
        <p:spPr>
          <a:xfrm>
            <a:off x="0" y="708323"/>
            <a:ext cx="9144000" cy="923330"/>
          </a:xfrm>
          <a:prstGeom prst="rect">
            <a:avLst/>
          </a:prstGeom>
          <a:noFill/>
        </p:spPr>
        <p:txBody>
          <a:bodyPr wrap="square" rtlCol="0">
            <a:spAutoFit/>
          </a:bodyPr>
          <a:lstStyle/>
          <a:p>
            <a:pPr algn="ctr"/>
            <a:r>
              <a:rPr lang="fr-FR" i="1" dirty="0">
                <a:latin typeface="+mn-lt"/>
              </a:rPr>
              <a:t>Parmi les structures qui offrent les services de vaccination infantile et stockent les </a:t>
            </a:r>
            <a:r>
              <a:rPr lang="fr-FR" i="1" dirty="0" smtClean="0">
                <a:latin typeface="+mn-lt"/>
              </a:rPr>
              <a:t>vaccines </a:t>
            </a:r>
            <a:r>
              <a:rPr lang="fr-FR" i="1" dirty="0">
                <a:latin typeface="+mn-lt"/>
              </a:rPr>
              <a:t>de façon routinière dans la </a:t>
            </a:r>
            <a:r>
              <a:rPr lang="fr-FR" i="1" dirty="0" smtClean="0">
                <a:latin typeface="+mn-lt"/>
              </a:rPr>
              <a:t>structure </a:t>
            </a:r>
            <a:r>
              <a:rPr lang="fr-FR" b="1" i="1" dirty="0" smtClean="0">
                <a:latin typeface="+mn-lt"/>
              </a:rPr>
              <a:t>(N=292)</a:t>
            </a:r>
            <a:r>
              <a:rPr lang="fr-FR" i="1" dirty="0" smtClean="0">
                <a:latin typeface="+mn-lt"/>
              </a:rPr>
              <a:t>,</a:t>
            </a:r>
            <a:r>
              <a:rPr lang="fr-FR" b="1" i="1" dirty="0" smtClean="0">
                <a:latin typeface="+mn-lt"/>
              </a:rPr>
              <a:t> </a:t>
            </a:r>
            <a:r>
              <a:rPr lang="fr-FR" i="1" dirty="0">
                <a:latin typeface="+mn-lt"/>
              </a:rPr>
              <a:t>pourcentages ayant </a:t>
            </a:r>
            <a:r>
              <a:rPr lang="fr-FR" i="1" dirty="0" smtClean="0">
                <a:latin typeface="+mn-lt"/>
              </a:rPr>
              <a:t>tous les </a:t>
            </a:r>
            <a:r>
              <a:rPr lang="fr-FR" i="1" dirty="0">
                <a:latin typeface="+mn-lt"/>
              </a:rPr>
              <a:t>vaccins </a:t>
            </a:r>
            <a:r>
              <a:rPr lang="fr-FR" i="1" dirty="0" smtClean="0">
                <a:latin typeface="+mn-lt"/>
              </a:rPr>
              <a:t>infantiles non </a:t>
            </a:r>
            <a:r>
              <a:rPr lang="fr-FR" i="1" dirty="0">
                <a:latin typeface="+mn-lt"/>
              </a:rPr>
              <a:t>périmés </a:t>
            </a:r>
            <a:r>
              <a:rPr lang="fr-FR" b="1" i="1" dirty="0">
                <a:latin typeface="+mn-lt"/>
              </a:rPr>
              <a:t>observés le jour de l’enquête</a:t>
            </a:r>
            <a:endParaRPr lang="en-US" b="1" i="1" dirty="0" err="1" smtClean="0">
              <a:latin typeface="+mn-lt"/>
            </a:endParaRPr>
          </a:p>
        </p:txBody>
      </p:sp>
    </p:spTree>
    <p:extLst>
      <p:ext uri="{BB962C8B-B14F-4D97-AF65-F5344CB8AC3E}">
        <p14:creationId xmlns:p14="http://schemas.microsoft.com/office/powerpoint/2010/main" val="339408760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219200"/>
          </a:xfrm>
        </p:spPr>
        <p:txBody>
          <a:bodyPr>
            <a:normAutofit/>
          </a:bodyPr>
          <a:lstStyle/>
          <a:p>
            <a:r>
              <a:rPr lang="fr-HT" sz="3600" dirty="0" smtClean="0">
                <a:solidFill>
                  <a:schemeClr val="tx1"/>
                </a:solidFill>
              </a:rPr>
              <a:t>Équipement </a:t>
            </a:r>
            <a:r>
              <a:rPr lang="fr-HT" sz="3600" dirty="0">
                <a:solidFill>
                  <a:schemeClr val="tx1"/>
                </a:solidFill>
              </a:rPr>
              <a:t>pour les services de soins curatifs infantiles</a:t>
            </a:r>
            <a:endParaRPr lang="en-US" sz="36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3841080914"/>
              </p:ext>
            </p:extLst>
          </p:nvPr>
        </p:nvGraphicFramePr>
        <p:xfrm>
          <a:off x="0" y="1789331"/>
          <a:ext cx="9144000"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2864" y="1143000"/>
            <a:ext cx="8750135" cy="646331"/>
          </a:xfrm>
          <a:prstGeom prst="rect">
            <a:avLst/>
          </a:prstGeom>
          <a:noFill/>
        </p:spPr>
        <p:txBody>
          <a:bodyPr wrap="square" rtlCol="0">
            <a:spAutoFit/>
          </a:bodyPr>
          <a:lstStyle/>
          <a:p>
            <a:r>
              <a:rPr lang="fr-HT" i="1" dirty="0">
                <a:latin typeface="+mn-lt"/>
              </a:rPr>
              <a:t>Parmi toutes les </a:t>
            </a:r>
            <a:r>
              <a:rPr lang="fr-HT" i="1" dirty="0" smtClean="0">
                <a:latin typeface="+mn-lt"/>
              </a:rPr>
              <a:t>structures offrant </a:t>
            </a:r>
            <a:r>
              <a:rPr lang="fr-HT" i="1" dirty="0">
                <a:latin typeface="+mn-lt"/>
              </a:rPr>
              <a:t>des soins curatifs ambulatoires pour enfants </a:t>
            </a:r>
            <a:r>
              <a:rPr lang="fr-HT" i="1" dirty="0" smtClean="0">
                <a:latin typeface="+mn-lt"/>
              </a:rPr>
              <a:t>malades (</a:t>
            </a:r>
            <a:r>
              <a:rPr lang="fr-HT" b="1" i="1" dirty="0" smtClean="0">
                <a:latin typeface="+mn-lt"/>
              </a:rPr>
              <a:t>N=360</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189498654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a:normAutofit fontScale="90000"/>
          </a:bodyPr>
          <a:lstStyle/>
          <a:p>
            <a:r>
              <a:rPr lang="fr-FR" dirty="0" smtClean="0">
                <a:solidFill>
                  <a:schemeClr val="tx1"/>
                </a:solidFill>
              </a:rPr>
              <a:t>Médicaments essentiels pour les services de soins curatifs infantiles</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950716770"/>
              </p:ext>
            </p:extLst>
          </p:nvPr>
        </p:nvGraphicFramePr>
        <p:xfrm>
          <a:off x="0" y="2017932"/>
          <a:ext cx="9144000" cy="483054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4844" y="1371600"/>
            <a:ext cx="9144000" cy="646331"/>
          </a:xfrm>
          <a:prstGeom prst="rect">
            <a:avLst/>
          </a:prstGeom>
          <a:noFill/>
        </p:spPr>
        <p:txBody>
          <a:bodyPr wrap="square" rtlCol="0">
            <a:spAutoFit/>
          </a:bodyPr>
          <a:lstStyle/>
          <a:p>
            <a:r>
              <a:rPr lang="fr-FR" i="1" dirty="0">
                <a:latin typeface="+mn-lt"/>
              </a:rPr>
              <a:t>Parmi les structures offrant les services </a:t>
            </a:r>
            <a:r>
              <a:rPr lang="fr-FR" i="1" dirty="0" smtClean="0">
                <a:latin typeface="+mn-lt"/>
              </a:rPr>
              <a:t>de soins curatifs infantiles (</a:t>
            </a:r>
            <a:r>
              <a:rPr lang="fr-FR" b="1" i="1" dirty="0" smtClean="0">
                <a:latin typeface="+mn-lt"/>
              </a:rPr>
              <a:t>N=360</a:t>
            </a:r>
            <a:r>
              <a:rPr lang="fr-FR" i="1" dirty="0" smtClean="0">
                <a:latin typeface="+mn-lt"/>
              </a:rPr>
              <a:t>) </a:t>
            </a:r>
            <a:r>
              <a:rPr lang="fr-FR" i="1" dirty="0">
                <a:latin typeface="+mn-lt"/>
              </a:rPr>
              <a:t>pourcentage </a:t>
            </a:r>
            <a:r>
              <a:rPr lang="fr-FR" i="1" dirty="0" smtClean="0">
                <a:latin typeface="+mn-lt"/>
              </a:rPr>
              <a:t>ayant les médicaments essentiels observés et disponibles</a:t>
            </a:r>
            <a:r>
              <a:rPr lang="fr-FR" b="1" i="1" dirty="0" smtClean="0">
                <a:latin typeface="+mn-lt"/>
              </a:rPr>
              <a:t> le jour de l’enquête</a:t>
            </a:r>
            <a:r>
              <a:rPr lang="fr-FR" b="1" i="1" dirty="0" smtClean="0">
                <a:solidFill>
                  <a:srgbClr val="000000"/>
                </a:solidFill>
                <a:latin typeface="Calibri"/>
              </a:rPr>
              <a:t> </a:t>
            </a:r>
            <a:r>
              <a:rPr lang="fr-FR" i="1" dirty="0" smtClean="0">
                <a:latin typeface="+mn-lt"/>
              </a:rPr>
              <a:t>:</a:t>
            </a:r>
            <a:endParaRPr lang="en-US" i="1" dirty="0" err="1">
              <a:latin typeface="+mn-lt"/>
            </a:endParaRPr>
          </a:p>
        </p:txBody>
      </p:sp>
    </p:spTree>
    <p:extLst>
      <p:ext uri="{BB962C8B-B14F-4D97-AF65-F5344CB8AC3E}">
        <p14:creationId xmlns:p14="http://schemas.microsoft.com/office/powerpoint/2010/main" val="407182324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1143000"/>
          </a:xfrm>
        </p:spPr>
        <p:txBody>
          <a:bodyPr>
            <a:normAutofit fontScale="90000"/>
          </a:bodyPr>
          <a:lstStyle/>
          <a:p>
            <a:pPr eaLnBrk="1" hangingPunct="1"/>
            <a:r>
              <a:rPr lang="fr-FR" sz="4000" dirty="0" smtClean="0">
                <a:solidFill>
                  <a:schemeClr val="tx1"/>
                </a:solidFill>
              </a:rPr>
              <a:t>Formation des prestataires des services de santé infantile</a:t>
            </a:r>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2865969425"/>
              </p:ext>
            </p:extLst>
          </p:nvPr>
        </p:nvGraphicFramePr>
        <p:xfrm>
          <a:off x="228600" y="1600200"/>
          <a:ext cx="8915400" cy="51816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14844" y="1222014"/>
            <a:ext cx="9129156" cy="646331"/>
          </a:xfrm>
          <a:prstGeom prst="rect">
            <a:avLst/>
          </a:prstGeom>
          <a:noFill/>
          <a:ln w="9525">
            <a:noFill/>
            <a:miter lim="800000"/>
            <a:headEnd/>
            <a:tailEnd/>
          </a:ln>
          <a:effectLst/>
        </p:spPr>
        <p:txBody>
          <a:bodyPr wrap="square">
            <a:spAutoFit/>
          </a:bodyPr>
          <a:lstStyle/>
          <a:p>
            <a:pPr algn="ctr">
              <a:spcBef>
                <a:spcPct val="50000"/>
              </a:spcBef>
              <a:defRPr/>
            </a:pPr>
            <a:r>
              <a:rPr lang="fr-FR" i="1" dirty="0">
                <a:latin typeface="+mn-lt"/>
              </a:rPr>
              <a:t>Pourcentage de prestataires des services de santé des enfants ayant été interviewés (</a:t>
            </a:r>
            <a:r>
              <a:rPr lang="fr-FR" b="1" i="1" dirty="0" smtClean="0">
                <a:latin typeface="+mn-lt"/>
              </a:rPr>
              <a:t>N=1 054</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110962645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idx="4294967295"/>
          </p:nvPr>
        </p:nvSpPr>
        <p:spPr>
          <a:xfrm>
            <a:off x="0" y="0"/>
            <a:ext cx="9153525" cy="1143000"/>
          </a:xfrm>
        </p:spPr>
        <p:txBody>
          <a:bodyPr>
            <a:normAutofit/>
          </a:bodyPr>
          <a:lstStyle/>
          <a:p>
            <a:pPr eaLnBrk="1" hangingPunct="1"/>
            <a:r>
              <a:rPr lang="fr-FR" sz="3600" dirty="0" smtClean="0">
                <a:solidFill>
                  <a:schemeClr val="tx1"/>
                </a:solidFill>
              </a:rPr>
              <a:t>Principaux Résultats</a:t>
            </a:r>
          </a:p>
        </p:txBody>
      </p:sp>
      <p:sp>
        <p:nvSpPr>
          <p:cNvPr id="32771" name="Rectangle 3"/>
          <p:cNvSpPr>
            <a:spLocks noGrp="1" noChangeArrowheads="1"/>
          </p:cNvSpPr>
          <p:nvPr>
            <p:ph idx="4294967295"/>
          </p:nvPr>
        </p:nvSpPr>
        <p:spPr>
          <a:xfrm>
            <a:off x="609600" y="1219200"/>
            <a:ext cx="8534400" cy="5257800"/>
          </a:xfrm>
        </p:spPr>
        <p:txBody>
          <a:bodyPr>
            <a:normAutofit/>
          </a:bodyPr>
          <a:lstStyle/>
          <a:p>
            <a:pPr>
              <a:spcBef>
                <a:spcPts val="600"/>
              </a:spcBef>
              <a:spcAft>
                <a:spcPts val="600"/>
              </a:spcAft>
              <a:buClr>
                <a:schemeClr val="tx1"/>
              </a:buClr>
            </a:pPr>
            <a:r>
              <a:rPr lang="fr-FR" sz="2400" b="1" dirty="0" smtClean="0">
                <a:solidFill>
                  <a:schemeClr val="bg2"/>
                </a:solidFill>
              </a:rPr>
              <a:t>78 % </a:t>
            </a:r>
            <a:r>
              <a:rPr lang="fr-FR" sz="2400" dirty="0" smtClean="0">
                <a:solidFill>
                  <a:schemeClr val="tx1"/>
                </a:solidFill>
              </a:rPr>
              <a:t>des structures offrent les </a:t>
            </a:r>
            <a:r>
              <a:rPr lang="fr-FR" sz="2400" b="1" dirty="0" smtClean="0">
                <a:solidFill>
                  <a:schemeClr val="bg2"/>
                </a:solidFill>
              </a:rPr>
              <a:t>trois services de santé infantile de base </a:t>
            </a:r>
            <a:r>
              <a:rPr lang="fr-FR" sz="2400" dirty="0" smtClean="0">
                <a:solidFill>
                  <a:schemeClr val="tx1"/>
                </a:solidFill>
              </a:rPr>
              <a:t>(</a:t>
            </a:r>
            <a:r>
              <a:rPr lang="fr-FR" sz="2400" dirty="0">
                <a:solidFill>
                  <a:schemeClr val="tx1"/>
                </a:solidFill>
              </a:rPr>
              <a:t>soins curatifs ambulatoires pour enfants malades</a:t>
            </a:r>
            <a:r>
              <a:rPr lang="fr-FR" sz="2400" dirty="0" smtClean="0">
                <a:solidFill>
                  <a:schemeClr val="tx1"/>
                </a:solidFill>
              </a:rPr>
              <a:t>, les vaccinations infantiles et le suivi de la croissance).</a:t>
            </a:r>
          </a:p>
          <a:p>
            <a:pPr>
              <a:spcBef>
                <a:spcPts val="600"/>
              </a:spcBef>
              <a:spcAft>
                <a:spcPts val="600"/>
              </a:spcAft>
              <a:buClr>
                <a:schemeClr val="tx1"/>
              </a:buClr>
            </a:pPr>
            <a:r>
              <a:rPr lang="fr-FR" sz="2400" b="1" dirty="0" smtClean="0">
                <a:solidFill>
                  <a:schemeClr val="bg2"/>
                </a:solidFill>
              </a:rPr>
              <a:t>75 %</a:t>
            </a:r>
            <a:r>
              <a:rPr lang="fr-FR" sz="2400" dirty="0" smtClean="0">
                <a:solidFill>
                  <a:schemeClr val="bg2"/>
                </a:solidFill>
              </a:rPr>
              <a:t> </a:t>
            </a:r>
            <a:r>
              <a:rPr lang="fr-FR" sz="2400" dirty="0" smtClean="0">
                <a:solidFill>
                  <a:schemeClr val="tx1"/>
                </a:solidFill>
              </a:rPr>
              <a:t>des structures offrant </a:t>
            </a:r>
            <a:r>
              <a:rPr lang="fr-HT" sz="2400" dirty="0" smtClean="0">
                <a:solidFill>
                  <a:schemeClr val="tx1"/>
                </a:solidFill>
                <a:latin typeface="+mn-lt"/>
              </a:rPr>
              <a:t>des services de vaccination infantile </a:t>
            </a:r>
            <a:r>
              <a:rPr lang="fr-FR" sz="2400" dirty="0" smtClean="0">
                <a:solidFill>
                  <a:schemeClr val="tx1"/>
                </a:solidFill>
                <a:latin typeface="+mn-lt"/>
              </a:rPr>
              <a:t>et stockant les vaccins de façon routinière dans l’institution avaient </a:t>
            </a:r>
            <a:r>
              <a:rPr lang="fr-FR" sz="2400" b="1" dirty="0" smtClean="0">
                <a:solidFill>
                  <a:schemeClr val="bg2"/>
                </a:solidFill>
                <a:latin typeface="+mn-lt"/>
              </a:rPr>
              <a:t>tous les vaccins de base disponibles et non périmés le jour de l’enquête</a:t>
            </a:r>
            <a:r>
              <a:rPr lang="fr-FR" sz="2400" dirty="0" smtClean="0">
                <a:solidFill>
                  <a:schemeClr val="tx1"/>
                </a:solidFill>
              </a:rPr>
              <a:t>.</a:t>
            </a:r>
            <a:endParaRPr lang="fr-FR" sz="2400" b="1" dirty="0" smtClean="0">
              <a:solidFill>
                <a:schemeClr val="tx2"/>
              </a:solidFill>
              <a:latin typeface="+mn-lt"/>
            </a:endParaRPr>
          </a:p>
        </p:txBody>
      </p:sp>
    </p:spTree>
    <p:extLst>
      <p:ext uri="{BB962C8B-B14F-4D97-AF65-F5344CB8AC3E}">
        <p14:creationId xmlns:p14="http://schemas.microsoft.com/office/powerpoint/2010/main" val="340723029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4338" name="Title 1"/>
          <p:cNvSpPr>
            <a:spLocks noGrp="1"/>
          </p:cNvSpPr>
          <p:nvPr>
            <p:ph type="title"/>
          </p:nvPr>
        </p:nvSpPr>
        <p:spPr>
          <a:xfrm>
            <a:off x="0" y="274638"/>
            <a:ext cx="9144000" cy="1143000"/>
          </a:xfrm>
        </p:spPr>
        <p:txBody>
          <a:bodyPr>
            <a:normAutofit fontScale="90000"/>
          </a:bodyPr>
          <a:lstStyle/>
          <a:p>
            <a:pPr eaLnBrk="1" hangingPunct="1"/>
            <a:r>
              <a:rPr lang="fr-FR" sz="4000" dirty="0" smtClean="0">
                <a:solidFill>
                  <a:schemeClr val="tx1"/>
                </a:solidFill>
              </a:rPr>
              <a:t>Couverture </a:t>
            </a:r>
            <a:r>
              <a:rPr lang="fr-FR" sz="4000" dirty="0">
                <a:solidFill>
                  <a:schemeClr val="tx1"/>
                </a:solidFill>
              </a:rPr>
              <a:t>de l'enquête ménage et de l'enquête individuelle</a:t>
            </a:r>
            <a:endParaRPr lang="fr-SN" sz="4000" dirty="0" smtClean="0">
              <a:solidFill>
                <a:schemeClr val="tx1"/>
              </a:solidFill>
            </a:endParaRPr>
          </a:p>
        </p:txBody>
      </p:sp>
      <p:graphicFrame>
        <p:nvGraphicFramePr>
          <p:cNvPr id="7" name="Content Placeholder 3"/>
          <p:cNvGraphicFramePr>
            <a:graphicFrameLocks noGrp="1"/>
          </p:cNvGraphicFramePr>
          <p:nvPr>
            <p:ph idx="1"/>
            <p:extLst>
              <p:ext uri="{D42A27DB-BD31-4B8C-83A1-F6EECF244321}">
                <p14:modId xmlns:p14="http://schemas.microsoft.com/office/powerpoint/2010/main" val="253772623"/>
              </p:ext>
            </p:extLst>
          </p:nvPr>
        </p:nvGraphicFramePr>
        <p:xfrm>
          <a:off x="1384663" y="1606550"/>
          <a:ext cx="6426926" cy="4855210"/>
        </p:xfrm>
        <a:graphic>
          <a:graphicData uri="http://schemas.openxmlformats.org/drawingml/2006/table">
            <a:tbl>
              <a:tblPr firstRow="1" bandRow="1">
                <a:tableStyleId>{7DF18680-E054-41AD-8BC1-D1AEF772440D}</a:tableStyleId>
              </a:tblPr>
              <a:tblGrid>
                <a:gridCol w="4454434"/>
                <a:gridCol w="1972492"/>
              </a:tblGrid>
              <a:tr h="370840">
                <a:tc gridSpan="2">
                  <a:txBody>
                    <a:bodyPr/>
                    <a:lstStyle/>
                    <a:p>
                      <a:r>
                        <a:rPr lang="fr-FR" baseline="0" noProof="0" dirty="0" smtClean="0"/>
                        <a:t>Interviews ménages</a:t>
                      </a:r>
                      <a:endParaRPr lang="fr-FR" noProof="0" dirty="0">
                        <a:solidFill>
                          <a:schemeClr val="bg1"/>
                        </a:solidFill>
                      </a:endParaRPr>
                    </a:p>
                  </a:txBody>
                  <a:tcPr>
                    <a:solidFill>
                      <a:schemeClr val="bg2"/>
                    </a:solidFill>
                  </a:tcPr>
                </a:tc>
                <a:tc hMerge="1">
                  <a:txBody>
                    <a:bodyPr/>
                    <a:lstStyle/>
                    <a:p>
                      <a:endParaRPr lang="en-US" dirty="0"/>
                    </a:p>
                  </a:txBody>
                  <a:tcPr/>
                </a:tc>
              </a:tr>
              <a:tr h="370840">
                <a:tc>
                  <a:txBody>
                    <a:bodyPr/>
                    <a:lstStyle/>
                    <a:p>
                      <a:r>
                        <a:rPr lang="fr-FR" noProof="0" dirty="0" smtClean="0">
                          <a:solidFill>
                            <a:schemeClr val="tx1"/>
                          </a:solidFill>
                        </a:rPr>
                        <a:t>Ménages sélectionnés</a:t>
                      </a:r>
                      <a:endParaRPr lang="fr-FR" noProof="0" dirty="0">
                        <a:solidFill>
                          <a:schemeClr val="tx1"/>
                        </a:solidFill>
                      </a:endParaRPr>
                    </a:p>
                  </a:txBody>
                  <a:tcPr>
                    <a:solidFill>
                      <a:schemeClr val="tx2"/>
                    </a:solidFill>
                  </a:tcPr>
                </a:tc>
                <a:tc>
                  <a:txBody>
                    <a:bodyPr/>
                    <a:lstStyle/>
                    <a:p>
                      <a:pPr algn="r"/>
                      <a:r>
                        <a:rPr lang="en-US" noProof="0" dirty="0" smtClean="0">
                          <a:solidFill>
                            <a:schemeClr val="tx1"/>
                          </a:solidFill>
                        </a:rPr>
                        <a:t>8</a:t>
                      </a:r>
                      <a:r>
                        <a:rPr lang="en-US" baseline="0" noProof="0" dirty="0" smtClean="0">
                          <a:solidFill>
                            <a:schemeClr val="tx1"/>
                          </a:solidFill>
                        </a:rPr>
                        <a:t> 800</a:t>
                      </a:r>
                      <a:endParaRPr lang="fr-FR" noProof="0" dirty="0">
                        <a:solidFill>
                          <a:schemeClr val="tx1"/>
                        </a:solidFill>
                      </a:endParaRPr>
                    </a:p>
                  </a:txBody>
                  <a:tcPr>
                    <a:solidFill>
                      <a:schemeClr val="tx2"/>
                    </a:solidFill>
                  </a:tcPr>
                </a:tc>
              </a:tr>
              <a:tr h="394970">
                <a:tc>
                  <a:txBody>
                    <a:bodyPr/>
                    <a:lstStyle/>
                    <a:p>
                      <a:r>
                        <a:rPr lang="fr-FR" noProof="0" dirty="0" smtClean="0">
                          <a:solidFill>
                            <a:schemeClr val="tx1"/>
                          </a:solidFill>
                        </a:rPr>
                        <a:t>Ménages identifiés</a:t>
                      </a:r>
                      <a:endParaRPr lang="fr-FR" noProof="0" dirty="0">
                        <a:solidFill>
                          <a:schemeClr val="tx1"/>
                        </a:solidFill>
                      </a:endParaRPr>
                    </a:p>
                  </a:txBody>
                  <a:tcPr>
                    <a:solidFill>
                      <a:schemeClr val="tx2">
                        <a:lumMod val="20000"/>
                        <a:lumOff val="80000"/>
                      </a:schemeClr>
                    </a:solidFill>
                  </a:tcPr>
                </a:tc>
                <a:tc>
                  <a:txBody>
                    <a:bodyPr/>
                    <a:lstStyle/>
                    <a:p>
                      <a:pPr algn="r"/>
                      <a:r>
                        <a:rPr lang="en-US" noProof="0" dirty="0" smtClean="0">
                          <a:solidFill>
                            <a:schemeClr val="tx1"/>
                          </a:solidFill>
                        </a:rPr>
                        <a:t>8</a:t>
                      </a:r>
                      <a:r>
                        <a:rPr lang="en-US" baseline="0" noProof="0" dirty="0" smtClean="0">
                          <a:solidFill>
                            <a:schemeClr val="tx1"/>
                          </a:solidFill>
                        </a:rPr>
                        <a:t> 522</a:t>
                      </a:r>
                      <a:endParaRPr lang="fr-FR" noProof="0" dirty="0">
                        <a:solidFill>
                          <a:schemeClr val="tx1"/>
                        </a:solidFill>
                      </a:endParaRPr>
                    </a:p>
                  </a:txBody>
                  <a:tcPr>
                    <a:solidFill>
                      <a:schemeClr val="tx2">
                        <a:lumMod val="20000"/>
                        <a:lumOff val="80000"/>
                      </a:schemeClr>
                    </a:solidFill>
                  </a:tcPr>
                </a:tc>
              </a:tr>
              <a:tr h="381000">
                <a:tc>
                  <a:txBody>
                    <a:bodyPr/>
                    <a:lstStyle/>
                    <a:p>
                      <a:r>
                        <a:rPr lang="fr-FR" noProof="0" dirty="0" smtClean="0">
                          <a:solidFill>
                            <a:schemeClr val="tx1"/>
                          </a:solidFill>
                        </a:rPr>
                        <a:t>Ménages interviewés</a:t>
                      </a:r>
                      <a:endParaRPr lang="fr-FR" noProof="0" dirty="0">
                        <a:solidFill>
                          <a:schemeClr val="tx1"/>
                        </a:solidFill>
                      </a:endParaRPr>
                    </a:p>
                  </a:txBody>
                  <a:tcPr>
                    <a:solidFill>
                      <a:schemeClr val="tx2"/>
                    </a:solidFill>
                  </a:tcPr>
                </a:tc>
                <a:tc>
                  <a:txBody>
                    <a:bodyPr/>
                    <a:lstStyle/>
                    <a:p>
                      <a:pPr algn="r"/>
                      <a:r>
                        <a:rPr lang="en-US" noProof="0" dirty="0" smtClean="0">
                          <a:solidFill>
                            <a:schemeClr val="tx1"/>
                          </a:solidFill>
                        </a:rPr>
                        <a:t>8</a:t>
                      </a:r>
                      <a:r>
                        <a:rPr lang="en-US" baseline="0" noProof="0" dirty="0" smtClean="0">
                          <a:solidFill>
                            <a:schemeClr val="tx1"/>
                          </a:solidFill>
                        </a:rPr>
                        <a:t> 380</a:t>
                      </a:r>
                      <a:endParaRPr lang="fr-FR" noProof="0" dirty="0">
                        <a:solidFill>
                          <a:schemeClr val="tx1"/>
                        </a:solidFill>
                      </a:endParaRPr>
                    </a:p>
                  </a:txBody>
                  <a:tcPr>
                    <a:solidFill>
                      <a:schemeClr val="tx2"/>
                    </a:solidFill>
                  </a:tcPr>
                </a:tc>
              </a:tr>
              <a:tr h="370840">
                <a:tc>
                  <a:txBody>
                    <a:bodyPr/>
                    <a:lstStyle/>
                    <a:p>
                      <a:r>
                        <a:rPr lang="fr-FR" noProof="0" dirty="0" smtClean="0">
                          <a:solidFill>
                            <a:schemeClr val="tx1"/>
                          </a:solidFill>
                        </a:rPr>
                        <a:t>Taux de réponse</a:t>
                      </a:r>
                      <a:endParaRPr lang="fr-FR" noProof="0" dirty="0">
                        <a:solidFill>
                          <a:schemeClr val="tx1"/>
                        </a:solidFill>
                      </a:endParaRPr>
                    </a:p>
                  </a:txBody>
                  <a:tcPr>
                    <a:solidFill>
                      <a:schemeClr val="tx2">
                        <a:lumMod val="20000"/>
                        <a:lumOff val="80000"/>
                      </a:schemeClr>
                    </a:solidFill>
                  </a:tcPr>
                </a:tc>
                <a:tc>
                  <a:txBody>
                    <a:bodyPr/>
                    <a:lstStyle/>
                    <a:p>
                      <a:pPr algn="r"/>
                      <a:r>
                        <a:rPr lang="fr-FR" noProof="0" dirty="0" smtClean="0">
                          <a:solidFill>
                            <a:schemeClr val="tx1"/>
                          </a:solidFill>
                        </a:rPr>
                        <a:t>98 %</a:t>
                      </a:r>
                      <a:endParaRPr lang="fr-FR" noProof="0" dirty="0">
                        <a:solidFill>
                          <a:schemeClr val="tx1"/>
                        </a:solidFill>
                      </a:endParaRPr>
                    </a:p>
                  </a:txBody>
                  <a:tcPr>
                    <a:solidFill>
                      <a:schemeClr val="tx2">
                        <a:lumMod val="20000"/>
                        <a:lumOff val="80000"/>
                      </a:schemeClr>
                    </a:solidFill>
                  </a:tcPr>
                </a:tc>
              </a:tr>
              <a:tr h="370840">
                <a:tc gridSpan="2">
                  <a:txBody>
                    <a:bodyPr/>
                    <a:lstStyle/>
                    <a:p>
                      <a:r>
                        <a:rPr lang="fr-FR" b="1" noProof="0" dirty="0" smtClean="0">
                          <a:solidFill>
                            <a:schemeClr val="tx1"/>
                          </a:solidFill>
                        </a:rPr>
                        <a:t>Interviews des femmes de 15-49 ans</a:t>
                      </a:r>
                      <a:endParaRPr lang="fr-FR" b="1" noProof="0" dirty="0">
                        <a:solidFill>
                          <a:schemeClr val="tx1"/>
                        </a:solidFill>
                      </a:endParaRPr>
                    </a:p>
                  </a:txBody>
                  <a:tcPr>
                    <a:solidFill>
                      <a:schemeClr val="bg2"/>
                    </a:solidFill>
                  </a:tcPr>
                </a:tc>
                <a:tc hMerge="1">
                  <a:txBody>
                    <a:bodyPr/>
                    <a:lstStyle/>
                    <a:p>
                      <a:endParaRPr lang="en-US" dirty="0"/>
                    </a:p>
                  </a:txBody>
                  <a:tcPr>
                    <a:solidFill>
                      <a:schemeClr val="accent6"/>
                    </a:solidFill>
                  </a:tcPr>
                </a:tc>
              </a:tr>
              <a:tr h="370840">
                <a:tc>
                  <a:txBody>
                    <a:bodyPr/>
                    <a:lstStyle/>
                    <a:p>
                      <a:r>
                        <a:rPr lang="fr-FR" noProof="0" dirty="0" smtClean="0">
                          <a:solidFill>
                            <a:schemeClr val="tx1"/>
                          </a:solidFill>
                        </a:rPr>
                        <a:t>Femmes éligibles</a:t>
                      </a:r>
                      <a:endParaRPr lang="fr-FR" noProof="0" dirty="0">
                        <a:solidFill>
                          <a:schemeClr val="tx1"/>
                        </a:solidFill>
                      </a:endParaRPr>
                    </a:p>
                  </a:txBody>
                  <a:tcPr>
                    <a:solidFill>
                      <a:schemeClr val="tx2"/>
                    </a:solidFill>
                  </a:tcPr>
                </a:tc>
                <a:tc>
                  <a:txBody>
                    <a:bodyPr/>
                    <a:lstStyle/>
                    <a:p>
                      <a:pPr algn="r"/>
                      <a:r>
                        <a:rPr lang="en-US" noProof="0" dirty="0" smtClean="0">
                          <a:solidFill>
                            <a:schemeClr val="tx1"/>
                          </a:solidFill>
                        </a:rPr>
                        <a:t>17</a:t>
                      </a:r>
                      <a:r>
                        <a:rPr lang="en-US" baseline="0" noProof="0" dirty="0" smtClean="0">
                          <a:solidFill>
                            <a:schemeClr val="tx1"/>
                          </a:solidFill>
                        </a:rPr>
                        <a:t> 586</a:t>
                      </a:r>
                      <a:endParaRPr lang="fr-FR" noProof="0" dirty="0">
                        <a:solidFill>
                          <a:schemeClr val="tx1"/>
                        </a:solidFill>
                      </a:endParaRPr>
                    </a:p>
                  </a:txBody>
                  <a:tcPr>
                    <a:solidFill>
                      <a:schemeClr val="tx2"/>
                    </a:solidFill>
                  </a:tcPr>
                </a:tc>
              </a:tr>
              <a:tr h="370840">
                <a:tc>
                  <a:txBody>
                    <a:bodyPr/>
                    <a:lstStyle/>
                    <a:p>
                      <a:r>
                        <a:rPr lang="fr-FR" noProof="0" dirty="0" smtClean="0">
                          <a:solidFill>
                            <a:schemeClr val="tx1"/>
                          </a:solidFill>
                        </a:rPr>
                        <a:t>Femmes interviewées</a:t>
                      </a:r>
                      <a:endParaRPr lang="fr-FR" noProof="0" dirty="0">
                        <a:solidFill>
                          <a:schemeClr val="tx1"/>
                        </a:solidFill>
                      </a:endParaRPr>
                    </a:p>
                  </a:txBody>
                  <a:tcPr>
                    <a:solidFill>
                      <a:schemeClr val="tx2">
                        <a:lumMod val="20000"/>
                        <a:lumOff val="80000"/>
                      </a:schemeClr>
                    </a:solidFill>
                  </a:tcPr>
                </a:tc>
                <a:tc>
                  <a:txBody>
                    <a:bodyPr/>
                    <a:lstStyle/>
                    <a:p>
                      <a:pPr algn="r"/>
                      <a:r>
                        <a:rPr lang="fr-FR" noProof="0" dirty="0" smtClean="0">
                          <a:solidFill>
                            <a:schemeClr val="tx1"/>
                          </a:solidFill>
                        </a:rPr>
                        <a:t>16 787</a:t>
                      </a:r>
                      <a:endParaRPr lang="fr-FR" noProof="0" dirty="0">
                        <a:solidFill>
                          <a:schemeClr val="tx1"/>
                        </a:solidFill>
                      </a:endParaRPr>
                    </a:p>
                  </a:txBody>
                  <a:tcPr>
                    <a:solidFill>
                      <a:schemeClr val="tx2">
                        <a:lumMod val="20000"/>
                        <a:lumOff val="80000"/>
                      </a:schemeClr>
                    </a:solidFill>
                  </a:tcPr>
                </a:tc>
              </a:tr>
              <a:tr h="370840">
                <a:tc>
                  <a:txBody>
                    <a:bodyPr/>
                    <a:lstStyle/>
                    <a:p>
                      <a:r>
                        <a:rPr lang="fr-FR" noProof="0" dirty="0" smtClean="0">
                          <a:solidFill>
                            <a:schemeClr val="tx1"/>
                          </a:solidFill>
                        </a:rPr>
                        <a:t>Taux de réponse</a:t>
                      </a:r>
                      <a:endParaRPr lang="fr-FR" noProof="0" dirty="0">
                        <a:solidFill>
                          <a:schemeClr val="tx1"/>
                        </a:solidFill>
                      </a:endParaRPr>
                    </a:p>
                  </a:txBody>
                  <a:tcPr>
                    <a:solidFill>
                      <a:schemeClr val="tx2"/>
                    </a:solidFill>
                  </a:tcPr>
                </a:tc>
                <a:tc>
                  <a:txBody>
                    <a:bodyPr/>
                    <a:lstStyle/>
                    <a:p>
                      <a:pPr algn="r"/>
                      <a:r>
                        <a:rPr lang="fr-FR" noProof="0" dirty="0" smtClean="0">
                          <a:solidFill>
                            <a:schemeClr val="tx1"/>
                          </a:solidFill>
                        </a:rPr>
                        <a:t>96 %</a:t>
                      </a:r>
                      <a:endParaRPr lang="fr-FR" noProof="0" dirty="0">
                        <a:solidFill>
                          <a:schemeClr val="tx1"/>
                        </a:solidFill>
                      </a:endParaRPr>
                    </a:p>
                  </a:txBody>
                  <a:tcPr>
                    <a:solidFill>
                      <a:schemeClr val="tx2"/>
                    </a:solidFill>
                  </a:tcPr>
                </a:tc>
              </a:tr>
              <a:tr h="370840">
                <a:tc gridSpan="2">
                  <a:txBody>
                    <a:bodyPr/>
                    <a:lstStyle/>
                    <a:p>
                      <a:r>
                        <a:rPr lang="fr-FR" b="1" noProof="0" dirty="0" smtClean="0">
                          <a:solidFill>
                            <a:schemeClr val="tx1"/>
                          </a:solidFill>
                        </a:rPr>
                        <a:t>Interviews des hommes de 15-59 ans</a:t>
                      </a:r>
                      <a:endParaRPr lang="fr-FR" b="1" noProof="0" dirty="0">
                        <a:solidFill>
                          <a:schemeClr val="tx1"/>
                        </a:solidFill>
                      </a:endParaRPr>
                    </a:p>
                  </a:txBody>
                  <a:tcPr>
                    <a:solidFill>
                      <a:schemeClr val="bg2"/>
                    </a:solidFill>
                  </a:tcPr>
                </a:tc>
                <a:tc hMerge="1">
                  <a:txBody>
                    <a:bodyPr/>
                    <a:lstStyle/>
                    <a:p>
                      <a:endParaRPr lang="en-US" dirty="0"/>
                    </a:p>
                  </a:txBody>
                  <a:tcPr>
                    <a:solidFill>
                      <a:schemeClr val="accent6"/>
                    </a:solidFill>
                  </a:tcPr>
                </a:tc>
              </a:tr>
              <a:tr h="370840">
                <a:tc>
                  <a:txBody>
                    <a:bodyPr/>
                    <a:lstStyle/>
                    <a:p>
                      <a:r>
                        <a:rPr lang="fr-FR" noProof="0" dirty="0" smtClean="0">
                          <a:solidFill>
                            <a:schemeClr val="tx1"/>
                          </a:solidFill>
                        </a:rPr>
                        <a:t>Hommes éligibles</a:t>
                      </a:r>
                      <a:endParaRPr lang="fr-FR" noProof="0" dirty="0">
                        <a:solidFill>
                          <a:schemeClr val="tx1"/>
                        </a:solidFill>
                      </a:endParaRPr>
                    </a:p>
                  </a:txBody>
                  <a:tcPr>
                    <a:solidFill>
                      <a:schemeClr val="tx2"/>
                    </a:solidFill>
                  </a:tcPr>
                </a:tc>
                <a:tc>
                  <a:txBody>
                    <a:bodyPr/>
                    <a:lstStyle/>
                    <a:p>
                      <a:pPr algn="r"/>
                      <a:r>
                        <a:rPr lang="en-US" noProof="0" dirty="0" smtClean="0">
                          <a:solidFill>
                            <a:schemeClr val="tx1"/>
                          </a:solidFill>
                        </a:rPr>
                        <a:t>7</a:t>
                      </a:r>
                      <a:r>
                        <a:rPr lang="en-US" baseline="0" noProof="0" dirty="0" smtClean="0">
                          <a:solidFill>
                            <a:schemeClr val="tx1"/>
                          </a:solidFill>
                        </a:rPr>
                        <a:t> 709</a:t>
                      </a:r>
                      <a:endParaRPr lang="fr-FR" noProof="0" dirty="0">
                        <a:solidFill>
                          <a:schemeClr val="tx1"/>
                        </a:solidFill>
                      </a:endParaRPr>
                    </a:p>
                  </a:txBody>
                  <a:tcPr>
                    <a:solidFill>
                      <a:schemeClr val="tx2"/>
                    </a:solidFill>
                  </a:tcPr>
                </a:tc>
              </a:tr>
              <a:tr h="370840">
                <a:tc>
                  <a:txBody>
                    <a:bodyPr/>
                    <a:lstStyle/>
                    <a:p>
                      <a:r>
                        <a:rPr lang="fr-FR" noProof="0" dirty="0" smtClean="0">
                          <a:solidFill>
                            <a:schemeClr val="tx1"/>
                          </a:solidFill>
                        </a:rPr>
                        <a:t>Hommes interviewés</a:t>
                      </a:r>
                      <a:endParaRPr lang="fr-FR" noProof="0" dirty="0">
                        <a:solidFill>
                          <a:schemeClr val="tx1"/>
                        </a:solidFill>
                      </a:endParaRPr>
                    </a:p>
                  </a:txBody>
                  <a:tcPr>
                    <a:solidFill>
                      <a:schemeClr val="tx2">
                        <a:lumMod val="20000"/>
                        <a:lumOff val="80000"/>
                      </a:schemeClr>
                    </a:solidFill>
                  </a:tcPr>
                </a:tc>
                <a:tc>
                  <a:txBody>
                    <a:bodyPr/>
                    <a:lstStyle/>
                    <a:p>
                      <a:pPr algn="r"/>
                      <a:r>
                        <a:rPr lang="en-US" baseline="0" noProof="0" dirty="0" smtClean="0">
                          <a:solidFill>
                            <a:schemeClr val="tx1"/>
                          </a:solidFill>
                        </a:rPr>
                        <a:t> 6 977</a:t>
                      </a:r>
                      <a:endParaRPr lang="fr-FR" noProof="0" dirty="0">
                        <a:solidFill>
                          <a:schemeClr val="tx1"/>
                        </a:solidFill>
                      </a:endParaRPr>
                    </a:p>
                  </a:txBody>
                  <a:tcPr>
                    <a:solidFill>
                      <a:schemeClr val="tx2">
                        <a:lumMod val="20000"/>
                        <a:lumOff val="80000"/>
                      </a:schemeClr>
                    </a:solidFill>
                  </a:tcPr>
                </a:tc>
              </a:tr>
              <a:tr h="370840">
                <a:tc>
                  <a:txBody>
                    <a:bodyPr/>
                    <a:lstStyle/>
                    <a:p>
                      <a:r>
                        <a:rPr lang="fr-FR" noProof="0" dirty="0" smtClean="0">
                          <a:solidFill>
                            <a:schemeClr val="tx1"/>
                          </a:solidFill>
                        </a:rPr>
                        <a:t>Taux de réponse</a:t>
                      </a:r>
                      <a:endParaRPr lang="fr-FR" noProof="0" dirty="0">
                        <a:solidFill>
                          <a:schemeClr val="tx1"/>
                        </a:solidFill>
                      </a:endParaRPr>
                    </a:p>
                  </a:txBody>
                  <a:tcPr>
                    <a:solidFill>
                      <a:schemeClr val="tx2"/>
                    </a:solidFill>
                  </a:tcPr>
                </a:tc>
                <a:tc>
                  <a:txBody>
                    <a:bodyPr/>
                    <a:lstStyle/>
                    <a:p>
                      <a:pPr algn="r"/>
                      <a:r>
                        <a:rPr lang="fr-FR" noProof="0" dirty="0" smtClean="0">
                          <a:solidFill>
                            <a:schemeClr val="tx1"/>
                          </a:solidFill>
                        </a:rPr>
                        <a:t>91 %</a:t>
                      </a:r>
                      <a:endParaRPr lang="fr-FR" noProof="0" dirty="0">
                        <a:solidFill>
                          <a:schemeClr val="tx1"/>
                        </a:solidFill>
                      </a:endParaRPr>
                    </a:p>
                  </a:txBody>
                  <a:tcPr>
                    <a:solidFill>
                      <a:schemeClr val="tx2"/>
                    </a:solidFill>
                  </a:tcPr>
                </a:tc>
              </a:tr>
            </a:tbl>
          </a:graphicData>
        </a:graphic>
      </p:graphicFrame>
    </p:spTree>
    <p:extLst>
      <p:ext uri="{BB962C8B-B14F-4D97-AF65-F5344CB8AC3E}">
        <p14:creationId xmlns:p14="http://schemas.microsoft.com/office/powerpoint/2010/main" val="428549349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52400" y="2664105"/>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10100" y="5657671"/>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Nutrition</a:t>
            </a:r>
          </a:p>
        </p:txBody>
      </p:sp>
    </p:spTree>
    <p:extLst>
      <p:ext uri="{BB962C8B-B14F-4D97-AF65-F5344CB8AC3E}">
        <p14:creationId xmlns:p14="http://schemas.microsoft.com/office/powerpoint/2010/main" val="25105160"/>
      </p:ext>
    </p:extLst>
  </p:cSld>
  <p:clrMapOvr>
    <a:masterClrMapping/>
  </p:clrMapOvr>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85254"/>
            <a:ext cx="4418729" cy="4152900"/>
          </a:xfrm>
        </p:spPr>
        <p:txBody>
          <a:bodyPr>
            <a:noAutofit/>
          </a:bodyPr>
          <a:lstStyle/>
          <a:p>
            <a:r>
              <a:rPr lang="fr-FR" sz="3200" b="1" noProof="0" dirty="0" smtClean="0">
                <a:solidFill>
                  <a:schemeClr val="bg2"/>
                </a:solidFill>
              </a:rPr>
              <a:t>Allaitement </a:t>
            </a:r>
          </a:p>
          <a:p>
            <a:r>
              <a:rPr lang="fr-FR" dirty="0" smtClean="0">
                <a:solidFill>
                  <a:schemeClr val="tx1"/>
                </a:solidFill>
              </a:rPr>
              <a:t>État </a:t>
            </a:r>
            <a:r>
              <a:rPr lang="fr-FR" dirty="0">
                <a:solidFill>
                  <a:schemeClr val="tx1"/>
                </a:solidFill>
              </a:rPr>
              <a:t>nutritionnel des </a:t>
            </a:r>
            <a:r>
              <a:rPr lang="fr-FR" dirty="0" smtClean="0">
                <a:solidFill>
                  <a:schemeClr val="tx1"/>
                </a:solidFill>
              </a:rPr>
              <a:t>enfants</a:t>
            </a:r>
            <a:endParaRPr lang="fr-FR" sz="3200" noProof="0" dirty="0" smtClean="0">
              <a:solidFill>
                <a:schemeClr val="tx1"/>
              </a:solidFill>
            </a:endParaRPr>
          </a:p>
          <a:p>
            <a:r>
              <a:rPr lang="fr-FR" sz="3200" noProof="0" dirty="0" smtClean="0">
                <a:solidFill>
                  <a:schemeClr val="tx1"/>
                </a:solidFill>
              </a:rPr>
              <a:t>Anémie</a:t>
            </a:r>
          </a:p>
          <a:p>
            <a:r>
              <a:rPr lang="fr-FR" dirty="0" smtClean="0">
                <a:solidFill>
                  <a:schemeClr val="tx1"/>
                </a:solidFill>
              </a:rPr>
              <a:t>Services des maladies non transmissibles</a:t>
            </a:r>
            <a:endParaRPr lang="fr-FR" sz="3200" noProof="0" dirty="0" smtClean="0">
              <a:solidFill>
                <a:schemeClr val="tx1"/>
              </a:solidFill>
            </a:endParaRPr>
          </a:p>
        </p:txBody>
      </p:sp>
    </p:spTree>
    <p:extLst>
      <p:ext uri="{BB962C8B-B14F-4D97-AF65-F5344CB8AC3E}">
        <p14:creationId xmlns:p14="http://schemas.microsoft.com/office/powerpoint/2010/main" val="231306015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fr-FR" noProof="0" dirty="0" smtClean="0">
                <a:solidFill>
                  <a:schemeClr val="tx1"/>
                </a:solidFill>
              </a:rPr>
              <a:t>Allaitement exclusif selon l’âge de l’enfant</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4776297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0" y="1383268"/>
            <a:ext cx="9144000" cy="369332"/>
          </a:xfrm>
          <a:prstGeom prst="rect">
            <a:avLst/>
          </a:prstGeom>
          <a:noFill/>
        </p:spPr>
        <p:txBody>
          <a:bodyPr wrap="square" rtlCol="0">
            <a:spAutoFit/>
          </a:bodyPr>
          <a:lstStyle/>
          <a:p>
            <a:pPr algn="ctr"/>
            <a:r>
              <a:rPr lang="fr-FR" i="1" dirty="0" smtClean="0">
                <a:latin typeface="+mj-lt"/>
              </a:rPr>
              <a:t>Pourcentage d’enfants exclusivement allaités</a:t>
            </a:r>
            <a:endParaRPr lang="fr-FR" i="1" dirty="0">
              <a:latin typeface="+mj-lt"/>
            </a:endParaRPr>
          </a:p>
        </p:txBody>
      </p:sp>
    </p:spTree>
    <p:extLst>
      <p:ext uri="{BB962C8B-B14F-4D97-AF65-F5344CB8AC3E}">
        <p14:creationId xmlns:p14="http://schemas.microsoft.com/office/powerpoint/2010/main" val="1951399659"/>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099" name="Rectangle 18"/>
          <p:cNvSpPr>
            <a:spLocks noGrp="1" noChangeArrowheads="1"/>
          </p:cNvSpPr>
          <p:nvPr>
            <p:ph type="title" idx="4294967295"/>
          </p:nvPr>
        </p:nvSpPr>
        <p:spPr>
          <a:xfrm>
            <a:off x="0" y="0"/>
            <a:ext cx="9166225" cy="1143000"/>
          </a:xfrm>
        </p:spPr>
        <p:txBody>
          <a:bodyPr>
            <a:normAutofit/>
          </a:bodyPr>
          <a:lstStyle/>
          <a:p>
            <a:r>
              <a:rPr lang="fr-SN" sz="4000" noProof="0" dirty="0" smtClean="0">
                <a:solidFill>
                  <a:schemeClr val="tx1"/>
                </a:solidFill>
              </a:rPr>
              <a:t>Pratiques alimentaires</a:t>
            </a:r>
          </a:p>
        </p:txBody>
      </p:sp>
      <p:graphicFrame>
        <p:nvGraphicFramePr>
          <p:cNvPr id="3" name="Chart 2"/>
          <p:cNvGraphicFramePr/>
          <p:nvPr>
            <p:extLst>
              <p:ext uri="{D42A27DB-BD31-4B8C-83A1-F6EECF244321}">
                <p14:modId xmlns:p14="http://schemas.microsoft.com/office/powerpoint/2010/main" val="1268711417"/>
              </p:ext>
            </p:extLst>
          </p:nvPr>
        </p:nvGraphicFramePr>
        <p:xfrm>
          <a:off x="457200" y="996434"/>
          <a:ext cx="8305800" cy="5791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22225" y="958334"/>
            <a:ext cx="9144000" cy="369332"/>
          </a:xfrm>
          <a:prstGeom prst="rect">
            <a:avLst/>
          </a:prstGeom>
          <a:noFill/>
        </p:spPr>
        <p:txBody>
          <a:bodyPr wrap="square" rtlCol="0">
            <a:spAutoFit/>
          </a:bodyPr>
          <a:lstStyle/>
          <a:p>
            <a:pPr algn="ctr"/>
            <a:r>
              <a:rPr lang="fr-SN" sz="1800" b="0" i="1" dirty="0" smtClean="0">
                <a:latin typeface="+mn-lt"/>
              </a:rPr>
              <a:t>Répartition (en %) des enfants de moins de 6 mois par type d’allaitement</a:t>
            </a:r>
            <a:endParaRPr lang="fr-SN" sz="1800" b="0" i="1" dirty="0">
              <a:latin typeface="+mn-lt"/>
            </a:endParaRPr>
          </a:p>
        </p:txBody>
      </p:sp>
    </p:spTree>
    <p:extLst>
      <p:ext uri="{BB962C8B-B14F-4D97-AF65-F5344CB8AC3E}">
        <p14:creationId xmlns:p14="http://schemas.microsoft.com/office/powerpoint/2010/main" val="2895530739"/>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85254"/>
            <a:ext cx="4418729" cy="4152900"/>
          </a:xfrm>
        </p:spPr>
        <p:txBody>
          <a:bodyPr>
            <a:noAutofit/>
          </a:bodyPr>
          <a:lstStyle/>
          <a:p>
            <a:r>
              <a:rPr lang="fr-FR" sz="3200" noProof="0" dirty="0" smtClean="0">
                <a:solidFill>
                  <a:schemeClr val="tx1"/>
                </a:solidFill>
              </a:rPr>
              <a:t>Allaitement </a:t>
            </a:r>
          </a:p>
          <a:p>
            <a:r>
              <a:rPr lang="fr-FR" b="1" dirty="0" smtClean="0">
                <a:solidFill>
                  <a:schemeClr val="bg2"/>
                </a:solidFill>
              </a:rPr>
              <a:t>État </a:t>
            </a:r>
            <a:r>
              <a:rPr lang="fr-FR" b="1" dirty="0">
                <a:solidFill>
                  <a:schemeClr val="bg2"/>
                </a:solidFill>
              </a:rPr>
              <a:t>nutritionnel des </a:t>
            </a:r>
            <a:r>
              <a:rPr lang="fr-FR" b="1" dirty="0" smtClean="0">
                <a:solidFill>
                  <a:schemeClr val="bg2"/>
                </a:solidFill>
              </a:rPr>
              <a:t>enfants</a:t>
            </a:r>
            <a:endParaRPr lang="fr-FR" sz="3200" b="1" noProof="0" dirty="0" smtClean="0">
              <a:solidFill>
                <a:schemeClr val="bg2"/>
              </a:solidFill>
            </a:endParaRPr>
          </a:p>
          <a:p>
            <a:r>
              <a:rPr lang="fr-FR" sz="3200" noProof="0" dirty="0" smtClean="0">
                <a:solidFill>
                  <a:schemeClr val="tx1"/>
                </a:solidFill>
              </a:rPr>
              <a:t>Anémie</a:t>
            </a:r>
          </a:p>
          <a:p>
            <a:r>
              <a:rPr lang="fr-FR" dirty="0" smtClean="0">
                <a:solidFill>
                  <a:schemeClr val="tx1"/>
                </a:solidFill>
              </a:rPr>
              <a:t>Services des maladies non transmissibles</a:t>
            </a:r>
            <a:endParaRPr lang="fr-FR" sz="3200" noProof="0" dirty="0" smtClean="0">
              <a:solidFill>
                <a:schemeClr val="tx1"/>
              </a:solidFill>
            </a:endParaRPr>
          </a:p>
        </p:txBody>
      </p:sp>
    </p:spTree>
    <p:extLst>
      <p:ext uri="{BB962C8B-B14F-4D97-AF65-F5344CB8AC3E}">
        <p14:creationId xmlns:p14="http://schemas.microsoft.com/office/powerpoint/2010/main" val="412307365"/>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3555" name="Title 7"/>
          <p:cNvSpPr>
            <a:spLocks noGrp="1"/>
          </p:cNvSpPr>
          <p:nvPr>
            <p:ph type="title" idx="4294967295"/>
          </p:nvPr>
        </p:nvSpPr>
        <p:spPr>
          <a:xfrm>
            <a:off x="0" y="0"/>
            <a:ext cx="9144000" cy="990600"/>
          </a:xfrm>
        </p:spPr>
        <p:txBody>
          <a:bodyPr/>
          <a:lstStyle/>
          <a:p>
            <a:r>
              <a:rPr lang="fr-SN" sz="4000" dirty="0" smtClean="0">
                <a:solidFill>
                  <a:schemeClr val="tx1"/>
                </a:solidFill>
              </a:rPr>
              <a:t>État nutritionnel des enfants</a:t>
            </a:r>
          </a:p>
        </p:txBody>
      </p:sp>
      <p:graphicFrame>
        <p:nvGraphicFramePr>
          <p:cNvPr id="3" name="Content Placeholder 2"/>
          <p:cNvGraphicFramePr>
            <a:graphicFrameLocks noGrp="1"/>
          </p:cNvGraphicFramePr>
          <p:nvPr>
            <p:ph idx="4294967295"/>
            <p:extLst>
              <p:ext uri="{D42A27DB-BD31-4B8C-83A1-F6EECF244321}">
                <p14:modId xmlns:p14="http://schemas.microsoft.com/office/powerpoint/2010/main" val="2627733911"/>
              </p:ext>
            </p:extLst>
          </p:nvPr>
        </p:nvGraphicFramePr>
        <p:xfrm>
          <a:off x="457200" y="1676400"/>
          <a:ext cx="8229600" cy="49530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9050" y="990600"/>
            <a:ext cx="9144000" cy="646331"/>
          </a:xfrm>
          <a:prstGeom prst="rect">
            <a:avLst/>
          </a:prstGeom>
          <a:noFill/>
        </p:spPr>
        <p:txBody>
          <a:bodyPr wrap="square" rtlCol="0">
            <a:spAutoFit/>
          </a:bodyPr>
          <a:lstStyle/>
          <a:p>
            <a:pPr algn="ctr"/>
            <a:r>
              <a:rPr lang="fr-SN" sz="1800" b="0" i="1" dirty="0" smtClean="0">
                <a:latin typeface="+mn-lt"/>
              </a:rPr>
              <a:t>Pourcentage d’enfants de moins de </a:t>
            </a:r>
            <a:r>
              <a:rPr lang="fr-SN" i="1" dirty="0">
                <a:latin typeface="+mn-lt"/>
              </a:rPr>
              <a:t>5</a:t>
            </a:r>
            <a:r>
              <a:rPr lang="fr-SN" sz="1800" b="0" i="1" dirty="0" smtClean="0">
                <a:latin typeface="+mn-lt"/>
              </a:rPr>
              <a:t> ans </a:t>
            </a:r>
          </a:p>
          <a:p>
            <a:pPr algn="ctr"/>
            <a:r>
              <a:rPr lang="fr-SN" sz="1800" b="0" i="1" dirty="0" smtClean="0">
                <a:latin typeface="+mn-lt"/>
              </a:rPr>
              <a:t>(selon les Normes OMS de la Croissance adoptées en 2006) </a:t>
            </a:r>
            <a:endParaRPr lang="fr-SN" sz="1800" b="0" i="1" dirty="0">
              <a:latin typeface="+mn-lt"/>
            </a:endParaRPr>
          </a:p>
        </p:txBody>
      </p:sp>
    </p:spTree>
    <p:extLst>
      <p:ext uri="{BB962C8B-B14F-4D97-AF65-F5344CB8AC3E}">
        <p14:creationId xmlns:p14="http://schemas.microsoft.com/office/powerpoint/2010/main" val="2396996179"/>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2181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w="952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17 %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20 %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26 %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29 %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32 %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solidFill>
                  <a:schemeClr val="bg1"/>
                </a:solidFill>
                <a:latin typeface="+mn-lt"/>
              </a:rPr>
              <a:t>Sédhiou</a:t>
            </a:r>
          </a:p>
          <a:p>
            <a:pPr algn="ctr"/>
            <a:r>
              <a:rPr lang="en-US" dirty="0" smtClean="0">
                <a:solidFill>
                  <a:schemeClr val="bg1"/>
                </a:solidFill>
                <a:latin typeface="+mn-lt"/>
              </a:rPr>
              <a:t>27 %</a:t>
            </a:r>
          </a:p>
        </p:txBody>
      </p:sp>
      <p:sp>
        <p:nvSpPr>
          <p:cNvPr id="72" name="TextBox 71"/>
          <p:cNvSpPr txBox="1"/>
          <p:nvPr/>
        </p:nvSpPr>
        <p:spPr>
          <a:xfrm>
            <a:off x="1873250" y="5830013"/>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16 %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chemeClr val="bg1"/>
                </a:solidFill>
                <a:latin typeface="+mn-lt"/>
              </a:rPr>
              <a:t>Kaffrine</a:t>
            </a:r>
          </a:p>
          <a:p>
            <a:pPr algn="ctr"/>
            <a:r>
              <a:rPr lang="en-US" dirty="0">
                <a:solidFill>
                  <a:schemeClr val="bg1"/>
                </a:solidFill>
                <a:latin typeface="+mn-lt"/>
              </a:rPr>
              <a:t>2</a:t>
            </a:r>
            <a:r>
              <a:rPr lang="en-US" dirty="0" smtClean="0">
                <a:solidFill>
                  <a:schemeClr val="bg1"/>
                </a:solidFill>
                <a:latin typeface="+mn-lt"/>
              </a:rPr>
              <a:t>6 %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endParaRPr lang="en-US" dirty="0">
              <a:latin typeface="+mn-lt"/>
            </a:endParaRPr>
          </a:p>
          <a:p>
            <a:pPr algn="ctr"/>
            <a:r>
              <a:rPr lang="en-US" dirty="0" smtClean="0">
                <a:latin typeface="+mn-lt"/>
              </a:rPr>
              <a:t>16 %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18 %</a:t>
            </a:r>
          </a:p>
        </p:txBody>
      </p:sp>
      <p:sp>
        <p:nvSpPr>
          <p:cNvPr id="76" name="TextBox 75"/>
          <p:cNvSpPr txBox="1"/>
          <p:nvPr/>
        </p:nvSpPr>
        <p:spPr>
          <a:xfrm>
            <a:off x="2355850" y="3572684"/>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15 %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13 %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7 %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14 %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17 %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a:xfrm>
            <a:off x="0" y="0"/>
            <a:ext cx="9144000" cy="976313"/>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mtClean="0">
                <a:solidFill>
                  <a:schemeClr val="tx1"/>
                </a:solidFill>
              </a:rPr>
              <a:t>Retard de croissance </a:t>
            </a:r>
            <a:r>
              <a:rPr lang="fr-FR" smtClean="0">
                <a:solidFill>
                  <a:schemeClr val="tx1"/>
                </a:solidFill>
              </a:rPr>
              <a:t>selon la région</a:t>
            </a:r>
            <a:endParaRPr lang="en-US" dirty="0">
              <a:solidFill>
                <a:schemeClr val="tx1"/>
              </a:solidFill>
            </a:endParaRPr>
          </a:p>
        </p:txBody>
      </p:sp>
      <p:sp>
        <p:nvSpPr>
          <p:cNvPr id="84" name="Rectangle 3"/>
          <p:cNvSpPr>
            <a:spLocks noChangeArrowheads="1"/>
          </p:cNvSpPr>
          <p:nvPr/>
        </p:nvSpPr>
        <p:spPr bwMode="auto">
          <a:xfrm>
            <a:off x="0" y="749650"/>
            <a:ext cx="9089641" cy="646331"/>
          </a:xfrm>
          <a:prstGeom prst="rect">
            <a:avLst/>
          </a:prstGeom>
          <a:noFill/>
          <a:ln w="9525">
            <a:noFill/>
            <a:miter lim="800000"/>
            <a:headEnd/>
            <a:tailEnd/>
          </a:ln>
          <a:effectLst/>
        </p:spPr>
        <p:txBody>
          <a:bodyPr wrap="square">
            <a:spAutoFit/>
          </a:bodyPr>
          <a:lstStyle/>
          <a:p>
            <a:pPr algn="ctr" eaLnBrk="0" hangingPunct="0">
              <a:defRPr/>
            </a:pPr>
            <a:r>
              <a:rPr lang="fr-FR" sz="1800" b="0" i="1" dirty="0">
                <a:latin typeface="+mn-lt"/>
                <a:cs typeface="+mn-cs"/>
              </a:rPr>
              <a:t>Pourcentage d’enfants de moins de cinq ans qui souffrent d’un retard de croissance (trop petit pour leur âge)</a:t>
            </a:r>
          </a:p>
        </p:txBody>
      </p:sp>
    </p:spTree>
    <p:extLst>
      <p:ext uri="{BB962C8B-B14F-4D97-AF65-F5344CB8AC3E}">
        <p14:creationId xmlns:p14="http://schemas.microsoft.com/office/powerpoint/2010/main" val="28617426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147" name="Title 1"/>
          <p:cNvSpPr>
            <a:spLocks noGrp="1"/>
          </p:cNvSpPr>
          <p:nvPr>
            <p:ph type="title" idx="4294967295"/>
          </p:nvPr>
        </p:nvSpPr>
        <p:spPr>
          <a:xfrm>
            <a:off x="0" y="-9525"/>
            <a:ext cx="9144000" cy="1143000"/>
          </a:xfrm>
        </p:spPr>
        <p:txBody>
          <a:bodyPr>
            <a:normAutofit fontScale="90000"/>
          </a:bodyPr>
          <a:lstStyle/>
          <a:p>
            <a:r>
              <a:rPr lang="fr-SN" noProof="0" dirty="0" smtClean="0">
                <a:solidFill>
                  <a:schemeClr val="tx1"/>
                </a:solidFill>
              </a:rPr>
              <a:t>Retard de croissance </a:t>
            </a:r>
            <a:br>
              <a:rPr lang="fr-SN" noProof="0" dirty="0" smtClean="0">
                <a:solidFill>
                  <a:schemeClr val="tx1"/>
                </a:solidFill>
              </a:rPr>
            </a:br>
            <a:r>
              <a:rPr lang="fr-SN" noProof="0" dirty="0" smtClean="0">
                <a:solidFill>
                  <a:schemeClr val="tx1"/>
                </a:solidFill>
              </a:rPr>
              <a:t>dans la sous-région</a:t>
            </a:r>
          </a:p>
        </p:txBody>
      </p:sp>
      <p:sp>
        <p:nvSpPr>
          <p:cNvPr id="7" name="Rectangle 3"/>
          <p:cNvSpPr>
            <a:spLocks noChangeArrowheads="1"/>
          </p:cNvSpPr>
          <p:nvPr/>
        </p:nvSpPr>
        <p:spPr bwMode="auto">
          <a:xfrm>
            <a:off x="990" y="1143000"/>
            <a:ext cx="9166761" cy="646331"/>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Pourcentage d’enfants de moins de cinq ans qui souffrent d’un retard de croissance (trop petit pour leur âge)</a:t>
            </a:r>
          </a:p>
        </p:txBody>
      </p:sp>
      <p:graphicFrame>
        <p:nvGraphicFramePr>
          <p:cNvPr id="6" name="Chart 5"/>
          <p:cNvGraphicFramePr/>
          <p:nvPr>
            <p:extLst>
              <p:ext uri="{D42A27DB-BD31-4B8C-83A1-F6EECF244321}">
                <p14:modId xmlns:p14="http://schemas.microsoft.com/office/powerpoint/2010/main" val="1957623620"/>
              </p:ext>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76317894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85254"/>
            <a:ext cx="4418729" cy="4152900"/>
          </a:xfrm>
        </p:spPr>
        <p:txBody>
          <a:bodyPr>
            <a:noAutofit/>
          </a:bodyPr>
          <a:lstStyle/>
          <a:p>
            <a:r>
              <a:rPr lang="fr-FR" sz="3200" noProof="0" dirty="0" smtClean="0">
                <a:solidFill>
                  <a:schemeClr val="tx1"/>
                </a:solidFill>
              </a:rPr>
              <a:t>Allaitement </a:t>
            </a:r>
          </a:p>
          <a:p>
            <a:r>
              <a:rPr lang="fr-FR" dirty="0" smtClean="0">
                <a:solidFill>
                  <a:schemeClr val="tx1"/>
                </a:solidFill>
              </a:rPr>
              <a:t>État </a:t>
            </a:r>
            <a:r>
              <a:rPr lang="fr-FR" dirty="0">
                <a:solidFill>
                  <a:schemeClr val="tx1"/>
                </a:solidFill>
              </a:rPr>
              <a:t>nutritionnel des </a:t>
            </a:r>
            <a:r>
              <a:rPr lang="fr-FR" dirty="0" smtClean="0">
                <a:solidFill>
                  <a:schemeClr val="tx1"/>
                </a:solidFill>
              </a:rPr>
              <a:t>enfants</a:t>
            </a:r>
            <a:endParaRPr lang="fr-FR" sz="3200" noProof="0" dirty="0" smtClean="0">
              <a:solidFill>
                <a:schemeClr val="tx1"/>
              </a:solidFill>
            </a:endParaRPr>
          </a:p>
          <a:p>
            <a:r>
              <a:rPr lang="fr-FR" sz="3200" b="1" noProof="0" dirty="0" smtClean="0">
                <a:solidFill>
                  <a:schemeClr val="bg2"/>
                </a:solidFill>
              </a:rPr>
              <a:t>Anémie</a:t>
            </a:r>
          </a:p>
          <a:p>
            <a:r>
              <a:rPr lang="fr-FR" dirty="0" smtClean="0">
                <a:solidFill>
                  <a:schemeClr val="tx1"/>
                </a:solidFill>
              </a:rPr>
              <a:t>Services des maladies non transmissibles</a:t>
            </a:r>
            <a:endParaRPr lang="fr-FR" sz="3200" noProof="0" dirty="0" smtClean="0">
              <a:solidFill>
                <a:schemeClr val="tx1"/>
              </a:solidFill>
            </a:endParaRPr>
          </a:p>
        </p:txBody>
      </p:sp>
    </p:spTree>
    <p:extLst>
      <p:ext uri="{BB962C8B-B14F-4D97-AF65-F5344CB8AC3E}">
        <p14:creationId xmlns:p14="http://schemas.microsoft.com/office/powerpoint/2010/main" val="3363743895"/>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5" name="Chart 4"/>
          <p:cNvGraphicFramePr/>
          <p:nvPr>
            <p:extLst>
              <p:ext uri="{D42A27DB-BD31-4B8C-83A1-F6EECF244321}">
                <p14:modId xmlns:p14="http://schemas.microsoft.com/office/powerpoint/2010/main" val="2480766345"/>
              </p:ext>
            </p:extLst>
          </p:nvPr>
        </p:nvGraphicFramePr>
        <p:xfrm>
          <a:off x="381000" y="1905000"/>
          <a:ext cx="8534400" cy="4572000"/>
        </p:xfrm>
        <a:graphic>
          <a:graphicData uri="http://schemas.openxmlformats.org/drawingml/2006/chart">
            <c:chart xmlns:c="http://schemas.openxmlformats.org/drawingml/2006/chart" xmlns:r="http://schemas.openxmlformats.org/officeDocument/2006/relationships" r:id="rId2"/>
          </a:graphicData>
        </a:graphic>
      </p:graphicFrame>
      <p:sp>
        <p:nvSpPr>
          <p:cNvPr id="29698" name="Title 6"/>
          <p:cNvSpPr>
            <a:spLocks noGrp="1"/>
          </p:cNvSpPr>
          <p:nvPr>
            <p:ph type="title" idx="4294967295"/>
          </p:nvPr>
        </p:nvSpPr>
        <p:spPr>
          <a:xfrm>
            <a:off x="0" y="22225"/>
            <a:ext cx="9144000" cy="1143000"/>
          </a:xfrm>
        </p:spPr>
        <p:txBody>
          <a:bodyPr>
            <a:normAutofit fontScale="90000"/>
          </a:bodyPr>
          <a:lstStyle/>
          <a:p>
            <a:r>
              <a:rPr lang="fr-SN" sz="4000" dirty="0" smtClean="0">
                <a:solidFill>
                  <a:schemeClr val="tx1"/>
                </a:solidFill>
              </a:rPr>
              <a:t>Prévalence de l’anémie chez les enfants selon le milieu de résidence</a:t>
            </a:r>
          </a:p>
        </p:txBody>
      </p:sp>
      <p:sp>
        <p:nvSpPr>
          <p:cNvPr id="2" name="Text Box 4"/>
          <p:cNvSpPr txBox="1">
            <a:spLocks noChangeArrowheads="1"/>
          </p:cNvSpPr>
          <p:nvPr/>
        </p:nvSpPr>
        <p:spPr bwMode="auto">
          <a:xfrm>
            <a:off x="6323741" y="3990945"/>
            <a:ext cx="701040" cy="400110"/>
          </a:xfrm>
          <a:prstGeom prst="rect">
            <a:avLst/>
          </a:prstGeom>
          <a:noFill/>
          <a:ln w="9525">
            <a:noFill/>
            <a:miter lim="800000"/>
            <a:headEnd/>
            <a:tailEnd/>
          </a:ln>
        </p:spPr>
        <p:txBody>
          <a:bodyPr wrap="square">
            <a:spAutoFit/>
          </a:bodyPr>
          <a:lstStyle/>
          <a:p>
            <a:pPr eaLnBrk="0" hangingPunct="0">
              <a:defRPr/>
            </a:pPr>
            <a:r>
              <a:rPr lang="fr-SN" sz="2000" b="1" dirty="0" smtClean="0">
                <a:latin typeface="+mn-lt"/>
                <a:cs typeface="+mn-cs"/>
              </a:rPr>
              <a:t>61</a:t>
            </a:r>
            <a:r>
              <a:rPr lang="fr-SN" sz="2000" b="1" i="0" dirty="0" smtClean="0">
                <a:latin typeface="+mn-lt"/>
                <a:cs typeface="+mn-cs"/>
              </a:rPr>
              <a:t> </a:t>
            </a:r>
            <a:endParaRPr lang="fr-SN" sz="2000" b="1" i="0" dirty="0">
              <a:latin typeface="+mn-lt"/>
              <a:cs typeface="+mn-cs"/>
            </a:endParaRPr>
          </a:p>
        </p:txBody>
      </p:sp>
      <p:sp>
        <p:nvSpPr>
          <p:cNvPr id="27652" name="Text Box 5"/>
          <p:cNvSpPr txBox="1">
            <a:spLocks noChangeArrowheads="1"/>
          </p:cNvSpPr>
          <p:nvPr/>
        </p:nvSpPr>
        <p:spPr bwMode="auto">
          <a:xfrm>
            <a:off x="7024781" y="2514600"/>
            <a:ext cx="502061" cy="400110"/>
          </a:xfrm>
          <a:prstGeom prst="rect">
            <a:avLst/>
          </a:prstGeom>
          <a:noFill/>
          <a:ln w="9525">
            <a:noFill/>
            <a:miter lim="800000"/>
            <a:headEnd/>
            <a:tailEnd/>
          </a:ln>
        </p:spPr>
        <p:txBody>
          <a:bodyPr wrap="none">
            <a:spAutoFit/>
          </a:bodyPr>
          <a:lstStyle/>
          <a:p>
            <a:pPr eaLnBrk="0" hangingPunct="0">
              <a:defRPr/>
            </a:pPr>
            <a:r>
              <a:rPr lang="fr-SN" sz="2000" b="1" dirty="0" smtClean="0">
                <a:latin typeface="+mn-lt"/>
                <a:cs typeface="+mn-cs"/>
              </a:rPr>
              <a:t>71</a:t>
            </a:r>
            <a:r>
              <a:rPr lang="fr-SN" sz="2000" b="1" i="0" dirty="0" smtClean="0">
                <a:latin typeface="+mn-lt"/>
                <a:cs typeface="+mn-cs"/>
              </a:rPr>
              <a:t> </a:t>
            </a:r>
            <a:endParaRPr lang="fr-SN" sz="2000" b="1" i="0" dirty="0">
              <a:latin typeface="+mn-lt"/>
              <a:cs typeface="+mn-cs"/>
            </a:endParaRPr>
          </a:p>
        </p:txBody>
      </p:sp>
      <p:sp>
        <p:nvSpPr>
          <p:cNvPr id="27653" name="Text Box 6"/>
          <p:cNvSpPr txBox="1">
            <a:spLocks noChangeArrowheads="1"/>
          </p:cNvSpPr>
          <p:nvPr/>
        </p:nvSpPr>
        <p:spPr bwMode="auto">
          <a:xfrm>
            <a:off x="7315200" y="5486400"/>
            <a:ext cx="502061" cy="400110"/>
          </a:xfrm>
          <a:prstGeom prst="rect">
            <a:avLst/>
          </a:prstGeom>
          <a:noFill/>
          <a:ln w="9525">
            <a:noFill/>
            <a:miter lim="800000"/>
            <a:headEnd/>
            <a:tailEnd/>
          </a:ln>
        </p:spPr>
        <p:txBody>
          <a:bodyPr wrap="none">
            <a:spAutoFit/>
          </a:bodyPr>
          <a:lstStyle/>
          <a:p>
            <a:pPr eaLnBrk="0" hangingPunct="0">
              <a:defRPr/>
            </a:pPr>
            <a:r>
              <a:rPr lang="fr-SN" sz="2000" b="1" dirty="0" smtClean="0">
                <a:latin typeface="+mn-lt"/>
                <a:cs typeface="+mn-cs"/>
              </a:rPr>
              <a:t>76</a:t>
            </a:r>
            <a:r>
              <a:rPr lang="fr-SN" sz="2000" b="1" i="0" dirty="0" smtClean="0">
                <a:latin typeface="+mn-lt"/>
                <a:cs typeface="+mn-cs"/>
              </a:rPr>
              <a:t> </a:t>
            </a:r>
            <a:endParaRPr lang="fr-SN" sz="2000" b="1" i="0" dirty="0">
              <a:latin typeface="+mn-lt"/>
              <a:cs typeface="+mn-cs"/>
            </a:endParaRPr>
          </a:p>
        </p:txBody>
      </p:sp>
      <p:sp>
        <p:nvSpPr>
          <p:cNvPr id="9" name="TextBox 8"/>
          <p:cNvSpPr txBox="1"/>
          <p:nvPr/>
        </p:nvSpPr>
        <p:spPr>
          <a:xfrm>
            <a:off x="0" y="1330635"/>
            <a:ext cx="9144000" cy="369332"/>
          </a:xfrm>
          <a:prstGeom prst="rect">
            <a:avLst/>
          </a:prstGeom>
          <a:noFill/>
        </p:spPr>
        <p:txBody>
          <a:bodyPr wrap="square">
            <a:spAutoFit/>
          </a:bodyPr>
          <a:lstStyle/>
          <a:p>
            <a:pPr algn="ctr" eaLnBrk="0" hangingPunct="0">
              <a:defRPr/>
            </a:pPr>
            <a:r>
              <a:rPr lang="fr-SN" sz="1800" b="0" i="1" dirty="0" smtClean="0">
                <a:latin typeface="+mn-lt"/>
                <a:cs typeface="+mn-cs"/>
              </a:rPr>
              <a:t>Pourcentage d’enfants de 6-59 mois </a:t>
            </a:r>
            <a:r>
              <a:rPr lang="fr-SN" sz="1800" b="0" i="1" dirty="0" smtClean="0">
                <a:latin typeface="+mn-lt"/>
              </a:rPr>
              <a:t>atteints d’anémie</a:t>
            </a:r>
            <a:endParaRPr lang="fr-SN" sz="1800" b="0" i="1" dirty="0">
              <a:latin typeface="+mn-lt"/>
            </a:endParaRPr>
          </a:p>
        </p:txBody>
      </p:sp>
    </p:spTree>
    <p:extLst>
      <p:ext uri="{BB962C8B-B14F-4D97-AF65-F5344CB8AC3E}">
        <p14:creationId xmlns:p14="http://schemas.microsoft.com/office/powerpoint/2010/main" val="784044297"/>
      </p:ext>
    </p:extLst>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Title 1"/>
          <p:cNvSpPr>
            <a:spLocks noGrp="1"/>
          </p:cNvSpPr>
          <p:nvPr>
            <p:ph type="title"/>
          </p:nvPr>
        </p:nvSpPr>
        <p:spPr>
          <a:xfrm>
            <a:off x="0" y="0"/>
            <a:ext cx="9144000" cy="990600"/>
          </a:xfrm>
        </p:spPr>
        <p:txBody>
          <a:bodyPr>
            <a:normAutofit fontScale="90000"/>
          </a:bodyPr>
          <a:lstStyle/>
          <a:p>
            <a:r>
              <a:rPr lang="fr-FR" sz="3200" dirty="0" smtClean="0">
                <a:solidFill>
                  <a:schemeClr val="tx1"/>
                </a:solidFill>
              </a:rPr>
              <a:t>Éléments clés dans l’Enquête Continue sur la Prestation des Services de Soins de Santé (ECPSS)</a:t>
            </a:r>
            <a:endParaRPr lang="en-US" sz="3200" dirty="0" smtClean="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130403229"/>
              </p:ext>
            </p:extLst>
          </p:nvPr>
        </p:nvGraphicFramePr>
        <p:xfrm>
          <a:off x="-16508" y="990600"/>
          <a:ext cx="9177015" cy="5547360"/>
        </p:xfrm>
        <a:graphic>
          <a:graphicData uri="http://schemas.openxmlformats.org/drawingml/2006/table">
            <a:tbl>
              <a:tblPr firstRow="1" bandRow="1">
                <a:tableStyleId>{5C22544A-7EE6-4342-B048-85BDC9FD1C3A}</a:tableStyleId>
              </a:tblPr>
              <a:tblGrid>
                <a:gridCol w="1828800"/>
                <a:gridCol w="1295400"/>
                <a:gridCol w="1447800"/>
                <a:gridCol w="1524000"/>
                <a:gridCol w="1524000"/>
                <a:gridCol w="1557015"/>
              </a:tblGrid>
              <a:tr h="403448">
                <a:tc>
                  <a:txBody>
                    <a:bodyPr/>
                    <a:lstStyle/>
                    <a:p>
                      <a:pPr marL="0" marR="0" algn="ctr">
                        <a:lnSpc>
                          <a:spcPct val="100000"/>
                        </a:lnSpc>
                        <a:spcBef>
                          <a:spcPts val="0"/>
                        </a:spcBef>
                        <a:spcAft>
                          <a:spcPts val="0"/>
                        </a:spcAft>
                      </a:pP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2012-2013</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1</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2014</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2</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2015</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3</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4</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2017</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5</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327025">
                <a:tc>
                  <a:txBody>
                    <a:bodyPr/>
                    <a:lstStyle/>
                    <a:p>
                      <a:pPr>
                        <a:lnSpc>
                          <a:spcPct val="100000"/>
                        </a:lnSpc>
                      </a:pPr>
                      <a:r>
                        <a:rPr lang="fr-FR" sz="2000" b="1" kern="1200" dirty="0" smtClean="0">
                          <a:solidFill>
                            <a:schemeClr val="tx1"/>
                          </a:solidFill>
                          <a:latin typeface="+mn-lt"/>
                          <a:ea typeface="+mn-ea"/>
                          <a:cs typeface="+mn-cs"/>
                        </a:rPr>
                        <a:t>Échantillon</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r>
                        <a:rPr lang="fr-FR" sz="1800" b="0" i="0" u="none" strike="noStrike" kern="1200" baseline="0" dirty="0" smtClean="0">
                          <a:solidFill>
                            <a:schemeClr val="tx1"/>
                          </a:solidFill>
                          <a:latin typeface="+mn-lt"/>
                          <a:ea typeface="+mn-ea"/>
                          <a:cs typeface="+mn-cs"/>
                        </a:rPr>
                        <a:t>50 % des hôpitaux et centres de santé</a:t>
                      </a:r>
                    </a:p>
                    <a:p>
                      <a:endParaRPr lang="fr-FR"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20 % des postes de santé et cases de santé liées aux postes choisis</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fr-FR" sz="1800" b="0" i="0" u="none" strike="noStrike" kern="1200" baseline="0" dirty="0" smtClean="0">
                          <a:solidFill>
                            <a:schemeClr val="tx1"/>
                          </a:solidFill>
                          <a:latin typeface="+mn-lt"/>
                          <a:ea typeface="+mn-ea"/>
                          <a:cs typeface="+mn-cs"/>
                        </a:rPr>
                        <a:t>50 % des hôpitaux et centres de santé</a:t>
                      </a:r>
                    </a:p>
                    <a:p>
                      <a:endParaRPr lang="fr-FR"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20 % des postes de santé et cases de santé liées aux postes choisis	</a:t>
                      </a:r>
                    </a:p>
                    <a:p>
                      <a:endParaRPr lang="en-US"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r>
                        <a:rPr lang="fr-FR" sz="1800" b="0" i="0" u="none" strike="noStrike" kern="1200" baseline="0" dirty="0" smtClean="0">
                          <a:solidFill>
                            <a:schemeClr val="tx1"/>
                          </a:solidFill>
                          <a:latin typeface="+mn-lt"/>
                          <a:ea typeface="+mn-ea"/>
                          <a:cs typeface="+mn-cs"/>
                        </a:rPr>
                        <a:t>50 % des hôpitaux et centres de santé (</a:t>
                      </a:r>
                      <a:r>
                        <a:rPr lang="fr-FR" sz="1800" b="0" i="1" u="none" strike="noStrike" kern="1200" baseline="0" dirty="0" smtClean="0">
                          <a:solidFill>
                            <a:schemeClr val="tx1"/>
                          </a:solidFill>
                          <a:latin typeface="+mn-lt"/>
                          <a:ea typeface="+mn-ea"/>
                          <a:cs typeface="+mn-cs"/>
                        </a:rPr>
                        <a:t>ceux qui avaient été enquêtés deux ans avant</a:t>
                      </a:r>
                      <a:r>
                        <a:rPr lang="fr-FR" sz="1800" b="0" i="0" u="none" strike="noStrike" kern="1200" baseline="0" dirty="0" smtClean="0">
                          <a:solidFill>
                            <a:schemeClr val="tx1"/>
                          </a:solidFill>
                          <a:latin typeface="+mn-lt"/>
                          <a:ea typeface="+mn-ea"/>
                          <a:cs typeface="+mn-cs"/>
                        </a:rPr>
                        <a:t>)</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20 % des postes de santé et cases de santé liées aux postes choisis (</a:t>
                      </a:r>
                      <a:r>
                        <a:rPr lang="fr-FR" sz="1800" b="0" i="1" u="none" strike="noStrike" kern="1200" baseline="0" dirty="0" smtClean="0">
                          <a:solidFill>
                            <a:schemeClr val="tx1"/>
                          </a:solidFill>
                          <a:latin typeface="+mn-lt"/>
                          <a:ea typeface="+mn-ea"/>
                          <a:cs typeface="+mn-cs"/>
                        </a:rPr>
                        <a:t>30 % entre eux sont ceux qui avaient été enquêtés deux ans avant</a:t>
                      </a:r>
                      <a:r>
                        <a:rPr lang="fr-FR" sz="1800" b="0" i="0" u="none" strike="noStrike" kern="1200" baseline="0" dirty="0" smtClean="0">
                          <a:solidFill>
                            <a:schemeClr val="tx1"/>
                          </a:solidFill>
                          <a:latin typeface="+mn-lt"/>
                          <a:ea typeface="+mn-ea"/>
                          <a:cs typeface="+mn-cs"/>
                        </a:rPr>
                        <a:t>)</a:t>
                      </a:r>
                      <a:endParaRPr lang="en-US"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fr-FR" sz="1800" b="0" i="0" u="none" strike="noStrike" kern="1200" baseline="0" dirty="0" smtClean="0">
                          <a:solidFill>
                            <a:schemeClr val="tx1"/>
                          </a:solidFill>
                          <a:latin typeface="+mn-lt"/>
                          <a:ea typeface="+mn-ea"/>
                          <a:cs typeface="+mn-cs"/>
                        </a:rPr>
                        <a:t>50 % des hôpitaux et centres de santé (</a:t>
                      </a:r>
                      <a:r>
                        <a:rPr lang="fr-FR" sz="1800" b="0" i="1" u="none" strike="noStrike" kern="1200" baseline="0" dirty="0" smtClean="0">
                          <a:solidFill>
                            <a:schemeClr val="tx1"/>
                          </a:solidFill>
                          <a:latin typeface="+mn-lt"/>
                          <a:ea typeface="+mn-ea"/>
                          <a:cs typeface="+mn-cs"/>
                        </a:rPr>
                        <a:t>ceux qui avaient été enquêtés deux ans avant</a:t>
                      </a:r>
                      <a:r>
                        <a:rPr lang="fr-FR" sz="1800" b="0" i="0" u="none" strike="noStrike" kern="1200" baseline="0" dirty="0" smtClean="0">
                          <a:solidFill>
                            <a:schemeClr val="tx1"/>
                          </a:solidFill>
                          <a:latin typeface="+mn-lt"/>
                          <a:ea typeface="+mn-ea"/>
                          <a:cs typeface="+mn-cs"/>
                        </a:rPr>
                        <a:t>)</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20 % des postes de santé et cases de santé liées aux postes choisis (</a:t>
                      </a:r>
                      <a:r>
                        <a:rPr lang="fr-FR" sz="1800" b="0" i="1" u="none" strike="noStrike" kern="1200" baseline="0" dirty="0" smtClean="0">
                          <a:solidFill>
                            <a:schemeClr val="tx1"/>
                          </a:solidFill>
                          <a:latin typeface="+mn-lt"/>
                          <a:ea typeface="+mn-ea"/>
                          <a:cs typeface="+mn-cs"/>
                        </a:rPr>
                        <a:t>30 % entre eux sont ceux qui avaient été enquêtés deux ans avant</a:t>
                      </a:r>
                      <a:r>
                        <a:rPr lang="fr-FR" sz="1800" b="0" i="0" u="none" strike="noStrike" kern="1200" baseline="0" dirty="0" smtClean="0">
                          <a:solidFill>
                            <a:schemeClr val="tx1"/>
                          </a:solidFill>
                          <a:latin typeface="+mn-lt"/>
                          <a:ea typeface="+mn-ea"/>
                          <a:cs typeface="+mn-cs"/>
                        </a:rPr>
                        <a:t>)</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r>
                        <a:rPr lang="fr-FR" sz="1800" b="0" i="0" u="none" strike="noStrike" kern="1200" baseline="0" dirty="0" smtClean="0">
                          <a:solidFill>
                            <a:schemeClr val="tx1"/>
                          </a:solidFill>
                          <a:latin typeface="+mn-lt"/>
                          <a:ea typeface="+mn-ea"/>
                          <a:cs typeface="+mn-cs"/>
                        </a:rPr>
                        <a:t>50 % des hôpitaux et centres de santé</a:t>
                      </a:r>
                    </a:p>
                    <a:p>
                      <a:endParaRPr lang="en-US" sz="1800" b="0" i="0" u="none" strike="noStrike" kern="1200" baseline="0" dirty="0" smtClean="0">
                        <a:solidFill>
                          <a:schemeClr val="tx1"/>
                        </a:solidFill>
                        <a:latin typeface="+mn-lt"/>
                        <a:ea typeface="+mn-ea"/>
                        <a:cs typeface="+mn-cs"/>
                      </a:endParaRPr>
                    </a:p>
                    <a:p>
                      <a:endParaRPr lang="en-US" sz="1800" b="0" i="0" u="none" strike="noStrike" kern="1200" baseline="0" dirty="0" smtClean="0">
                        <a:solidFill>
                          <a:schemeClr val="tx1"/>
                        </a:solidFill>
                        <a:latin typeface="+mn-lt"/>
                        <a:ea typeface="+mn-ea"/>
                        <a:cs typeface="+mn-cs"/>
                      </a:endParaRPr>
                    </a:p>
                    <a:p>
                      <a:endParaRPr lang="en-US"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20 % des postes de santé </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Échantillon indépendant des cases de santé	</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3481529347"/>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5" name="Chart 4"/>
          <p:cNvGraphicFramePr/>
          <p:nvPr>
            <p:extLst>
              <p:ext uri="{D42A27DB-BD31-4B8C-83A1-F6EECF244321}">
                <p14:modId xmlns:p14="http://schemas.microsoft.com/office/powerpoint/2010/main" val="3303796847"/>
              </p:ext>
            </p:extLst>
          </p:nvPr>
        </p:nvGraphicFramePr>
        <p:xfrm>
          <a:off x="381000" y="1905000"/>
          <a:ext cx="8534400" cy="4572000"/>
        </p:xfrm>
        <a:graphic>
          <a:graphicData uri="http://schemas.openxmlformats.org/drawingml/2006/chart">
            <c:chart xmlns:c="http://schemas.openxmlformats.org/drawingml/2006/chart" xmlns:r="http://schemas.openxmlformats.org/officeDocument/2006/relationships" r:id="rId2"/>
          </a:graphicData>
        </a:graphic>
      </p:graphicFrame>
      <p:sp>
        <p:nvSpPr>
          <p:cNvPr id="29698" name="Title 6"/>
          <p:cNvSpPr>
            <a:spLocks noGrp="1"/>
          </p:cNvSpPr>
          <p:nvPr>
            <p:ph type="title" idx="4294967295"/>
          </p:nvPr>
        </p:nvSpPr>
        <p:spPr>
          <a:xfrm>
            <a:off x="0" y="22225"/>
            <a:ext cx="9144000" cy="1143000"/>
          </a:xfrm>
        </p:spPr>
        <p:txBody>
          <a:bodyPr>
            <a:normAutofit fontScale="90000"/>
          </a:bodyPr>
          <a:lstStyle/>
          <a:p>
            <a:r>
              <a:rPr lang="fr-SN" sz="4000" dirty="0" smtClean="0">
                <a:solidFill>
                  <a:schemeClr val="tx1"/>
                </a:solidFill>
              </a:rPr>
              <a:t>Prévalence de l’anémie chez les femmes selon le milieu de résidence</a:t>
            </a:r>
          </a:p>
        </p:txBody>
      </p:sp>
      <p:sp>
        <p:nvSpPr>
          <p:cNvPr id="2" name="Text Box 4"/>
          <p:cNvSpPr txBox="1">
            <a:spLocks noChangeArrowheads="1"/>
          </p:cNvSpPr>
          <p:nvPr/>
        </p:nvSpPr>
        <p:spPr bwMode="auto">
          <a:xfrm>
            <a:off x="5622701" y="3990945"/>
            <a:ext cx="701040" cy="400110"/>
          </a:xfrm>
          <a:prstGeom prst="rect">
            <a:avLst/>
          </a:prstGeom>
          <a:noFill/>
          <a:ln w="9525">
            <a:noFill/>
            <a:miter lim="800000"/>
            <a:headEnd/>
            <a:tailEnd/>
          </a:ln>
        </p:spPr>
        <p:txBody>
          <a:bodyPr wrap="square">
            <a:spAutoFit/>
          </a:bodyPr>
          <a:lstStyle/>
          <a:p>
            <a:pPr eaLnBrk="0" hangingPunct="0">
              <a:defRPr/>
            </a:pPr>
            <a:r>
              <a:rPr lang="fr-SN" sz="2000" b="1" dirty="0" smtClean="0">
                <a:latin typeface="+mn-lt"/>
                <a:cs typeface="+mn-cs"/>
              </a:rPr>
              <a:t>51</a:t>
            </a:r>
            <a:r>
              <a:rPr lang="fr-SN" sz="2000" b="1" i="0" dirty="0" smtClean="0">
                <a:latin typeface="+mn-lt"/>
                <a:cs typeface="+mn-cs"/>
              </a:rPr>
              <a:t> </a:t>
            </a:r>
            <a:endParaRPr lang="fr-SN" sz="2000" b="1" i="0" dirty="0">
              <a:latin typeface="+mn-lt"/>
              <a:cs typeface="+mn-cs"/>
            </a:endParaRPr>
          </a:p>
        </p:txBody>
      </p:sp>
      <p:sp>
        <p:nvSpPr>
          <p:cNvPr id="27652" name="Text Box 5"/>
          <p:cNvSpPr txBox="1">
            <a:spLocks noChangeArrowheads="1"/>
          </p:cNvSpPr>
          <p:nvPr/>
        </p:nvSpPr>
        <p:spPr bwMode="auto">
          <a:xfrm>
            <a:off x="5821680" y="2547863"/>
            <a:ext cx="502061" cy="400110"/>
          </a:xfrm>
          <a:prstGeom prst="rect">
            <a:avLst/>
          </a:prstGeom>
          <a:noFill/>
          <a:ln w="9525">
            <a:noFill/>
            <a:miter lim="800000"/>
            <a:headEnd/>
            <a:tailEnd/>
          </a:ln>
        </p:spPr>
        <p:txBody>
          <a:bodyPr wrap="none">
            <a:spAutoFit/>
          </a:bodyPr>
          <a:lstStyle/>
          <a:p>
            <a:pPr eaLnBrk="0" hangingPunct="0">
              <a:defRPr/>
            </a:pPr>
            <a:r>
              <a:rPr lang="fr-SN" sz="2000" b="1" dirty="0" smtClean="0">
                <a:latin typeface="+mn-lt"/>
                <a:cs typeface="+mn-cs"/>
              </a:rPr>
              <a:t>54</a:t>
            </a:r>
            <a:r>
              <a:rPr lang="fr-SN" sz="2000" b="1" i="0" dirty="0" smtClean="0">
                <a:latin typeface="+mn-lt"/>
                <a:cs typeface="+mn-cs"/>
              </a:rPr>
              <a:t> </a:t>
            </a:r>
            <a:endParaRPr lang="fr-SN" sz="2000" b="1" i="0" dirty="0">
              <a:latin typeface="+mn-lt"/>
              <a:cs typeface="+mn-cs"/>
            </a:endParaRPr>
          </a:p>
        </p:txBody>
      </p:sp>
      <p:sp>
        <p:nvSpPr>
          <p:cNvPr id="27653" name="Text Box 6"/>
          <p:cNvSpPr txBox="1">
            <a:spLocks noChangeArrowheads="1"/>
          </p:cNvSpPr>
          <p:nvPr/>
        </p:nvSpPr>
        <p:spPr bwMode="auto">
          <a:xfrm>
            <a:off x="6101565" y="5434027"/>
            <a:ext cx="444352" cy="400110"/>
          </a:xfrm>
          <a:prstGeom prst="rect">
            <a:avLst/>
          </a:prstGeom>
          <a:noFill/>
          <a:ln w="9525">
            <a:noFill/>
            <a:miter lim="800000"/>
            <a:headEnd/>
            <a:tailEnd/>
          </a:ln>
        </p:spPr>
        <p:txBody>
          <a:bodyPr wrap="none">
            <a:spAutoFit/>
          </a:bodyPr>
          <a:lstStyle/>
          <a:p>
            <a:pPr eaLnBrk="0" hangingPunct="0">
              <a:defRPr/>
            </a:pPr>
            <a:r>
              <a:rPr lang="fr-SN" sz="2000" b="1" dirty="0" smtClean="0">
                <a:latin typeface="+mn-lt"/>
                <a:cs typeface="+mn-cs"/>
              </a:rPr>
              <a:t>58</a:t>
            </a:r>
          </a:p>
        </p:txBody>
      </p:sp>
      <p:sp>
        <p:nvSpPr>
          <p:cNvPr id="9" name="TextBox 8"/>
          <p:cNvSpPr txBox="1"/>
          <p:nvPr/>
        </p:nvSpPr>
        <p:spPr>
          <a:xfrm>
            <a:off x="0" y="1330635"/>
            <a:ext cx="9144000" cy="369332"/>
          </a:xfrm>
          <a:prstGeom prst="rect">
            <a:avLst/>
          </a:prstGeom>
          <a:noFill/>
        </p:spPr>
        <p:txBody>
          <a:bodyPr wrap="square">
            <a:spAutoFit/>
          </a:bodyPr>
          <a:lstStyle/>
          <a:p>
            <a:pPr algn="ctr" eaLnBrk="0" hangingPunct="0">
              <a:defRPr/>
            </a:pPr>
            <a:r>
              <a:rPr lang="fr-SN" sz="1800" b="0" i="1" dirty="0" smtClean="0">
                <a:latin typeface="+mn-lt"/>
                <a:cs typeface="+mn-cs"/>
              </a:rPr>
              <a:t>Pourcentage de femmes de 15-49 ans </a:t>
            </a:r>
            <a:r>
              <a:rPr lang="fr-SN" sz="1800" b="0" i="1" dirty="0" smtClean="0">
                <a:latin typeface="+mn-lt"/>
              </a:rPr>
              <a:t>atteintes d’anémie</a:t>
            </a:r>
            <a:endParaRPr lang="fr-SN" sz="1800" b="0" i="1" dirty="0">
              <a:latin typeface="+mn-lt"/>
            </a:endParaRPr>
          </a:p>
        </p:txBody>
      </p:sp>
    </p:spTree>
    <p:extLst>
      <p:ext uri="{BB962C8B-B14F-4D97-AF65-F5344CB8AC3E}">
        <p14:creationId xmlns:p14="http://schemas.microsoft.com/office/powerpoint/2010/main" val="2892069715"/>
      </p:ext>
    </p:extLst>
  </p:cSld>
  <p:clrMapOvr>
    <a:masterClrMapping/>
  </p:clrMapOvr>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fontScale="90000"/>
          </a:bodyPr>
          <a:lstStyle/>
          <a:p>
            <a:pPr>
              <a:defRPr/>
            </a:pPr>
            <a:r>
              <a:rPr lang="fr-FR" b="1" dirty="0" smtClean="0"/>
              <a:t>Services des maladies non transmissibles</a:t>
            </a:r>
            <a:endParaRPr lang="en-US" b="1" dirty="0" smtClean="0"/>
          </a:p>
        </p:txBody>
      </p:sp>
    </p:spTree>
    <p:extLst>
      <p:ext uri="{BB962C8B-B14F-4D97-AF65-F5344CB8AC3E}">
        <p14:creationId xmlns:p14="http://schemas.microsoft.com/office/powerpoint/2010/main" val="2880205957"/>
      </p:ext>
    </p:extLst>
  </p:cSld>
  <p:clrMapOvr>
    <a:masterClrMapping/>
  </p:clrMapOvr>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a:bodyPr>
          <a:lstStyle/>
          <a:p>
            <a:pPr fontAlgn="auto">
              <a:spcAft>
                <a:spcPts val="0"/>
              </a:spcAft>
              <a:defRPr/>
            </a:pPr>
            <a:r>
              <a:rPr lang="fr-FR" dirty="0">
                <a:solidFill>
                  <a:schemeClr val="tx1"/>
                </a:solidFill>
              </a:rPr>
              <a:t>Disponibilité </a:t>
            </a:r>
            <a:r>
              <a:rPr lang="fr-FR" dirty="0" smtClean="0">
                <a:solidFill>
                  <a:schemeClr val="tx1"/>
                </a:solidFill>
              </a:rPr>
              <a:t>des services du diabète</a:t>
            </a:r>
            <a:endParaRPr lang="en-US" dirty="0">
              <a:solidFill>
                <a:schemeClr val="tx1"/>
              </a:solidFill>
            </a:endParaRPr>
          </a:p>
        </p:txBody>
      </p:sp>
      <p:sp>
        <p:nvSpPr>
          <p:cNvPr id="5" name="TextBox 4"/>
          <p:cNvSpPr txBox="1"/>
          <p:nvPr/>
        </p:nvSpPr>
        <p:spPr>
          <a:xfrm>
            <a:off x="0" y="1219200"/>
            <a:ext cx="8534400" cy="369888"/>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offrant les services du diabète</a:t>
            </a:r>
            <a:endParaRPr lang="en-US" i="1" dirty="0" err="1">
              <a:latin typeface="+mn-lt"/>
              <a:cs typeface="Arial" charset="0"/>
            </a:endParaRPr>
          </a:p>
        </p:txBody>
      </p:sp>
      <p:graphicFrame>
        <p:nvGraphicFramePr>
          <p:cNvPr id="14" name="Chart 13"/>
          <p:cNvGraphicFramePr/>
          <p:nvPr>
            <p:extLst>
              <p:ext uri="{D42A27DB-BD31-4B8C-83A1-F6EECF244321}">
                <p14:modId xmlns:p14="http://schemas.microsoft.com/office/powerpoint/2010/main" val="415321241"/>
              </p:ext>
            </p:extLst>
          </p:nvPr>
        </p:nvGraphicFramePr>
        <p:xfrm>
          <a:off x="0" y="1752600"/>
          <a:ext cx="9144000" cy="5105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75729909"/>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solidFill>
                  <a:schemeClr val="tx1"/>
                </a:solidFill>
              </a:rPr>
              <a:t>Capacité de diagnostic et médicaments essentiels du diabète</a:t>
            </a:r>
            <a:endParaRPr lang="en-US" dirty="0">
              <a:solidFill>
                <a:schemeClr val="tx1"/>
              </a:solidFill>
            </a:endParaRPr>
          </a:p>
        </p:txBody>
      </p:sp>
      <p:sp>
        <p:nvSpPr>
          <p:cNvPr id="9" name="TextBox 8"/>
          <p:cNvSpPr txBox="1"/>
          <p:nvPr/>
        </p:nvSpPr>
        <p:spPr>
          <a:xfrm>
            <a:off x="0" y="1295400"/>
            <a:ext cx="9158288" cy="646113"/>
          </a:xfrm>
          <a:prstGeom prst="rect">
            <a:avLst/>
          </a:prstGeom>
          <a:noFill/>
        </p:spPr>
        <p:txBody>
          <a:bodyPr>
            <a:spAutoFit/>
          </a:bodyPr>
          <a:lstStyle/>
          <a:p>
            <a:pPr eaLnBrk="1" hangingPunct="1">
              <a:defRPr/>
            </a:pPr>
            <a:r>
              <a:rPr lang="fr-FR" i="1" dirty="0">
                <a:latin typeface="+mn-lt"/>
                <a:cs typeface="Arial" charset="0"/>
              </a:rPr>
              <a:t>Parmi les structures offrant les services du diabète (</a:t>
            </a:r>
            <a:r>
              <a:rPr lang="fr-FR" b="1" i="1" dirty="0" smtClean="0">
                <a:latin typeface="+mn-lt"/>
                <a:cs typeface="Arial" charset="0"/>
              </a:rPr>
              <a:t>N=380</a:t>
            </a:r>
            <a:r>
              <a:rPr lang="fr-FR" i="1" dirty="0">
                <a:latin typeface="+mn-lt"/>
                <a:cs typeface="Arial" charset="0"/>
              </a:rPr>
              <a:t>), pourcentage ayant la capacité de diagnostic et des médicaments essentiels indiqués disponibles dans le service </a:t>
            </a:r>
            <a:r>
              <a:rPr lang="fr-FR" b="1" i="1" dirty="0">
                <a:latin typeface="+mn-lt"/>
                <a:cs typeface="Arial" charset="0"/>
              </a:rPr>
              <a:t>le jour de l’enquête</a:t>
            </a:r>
            <a:endParaRPr lang="en-US" b="1" i="1" dirty="0" err="1">
              <a:latin typeface="+mn-lt"/>
              <a:cs typeface="Arial" charset="0"/>
            </a:endParaRPr>
          </a:p>
        </p:txBody>
      </p:sp>
      <p:grpSp>
        <p:nvGrpSpPr>
          <p:cNvPr id="41989" name="Group 4"/>
          <p:cNvGrpSpPr>
            <a:grpSpLocks/>
          </p:cNvGrpSpPr>
          <p:nvPr/>
        </p:nvGrpSpPr>
        <p:grpSpPr bwMode="auto">
          <a:xfrm>
            <a:off x="495300" y="6411913"/>
            <a:ext cx="2628900" cy="369887"/>
            <a:chOff x="495300" y="6172200"/>
            <a:chExt cx="2628900" cy="369332"/>
          </a:xfrm>
        </p:grpSpPr>
        <p:sp>
          <p:nvSpPr>
            <p:cNvPr id="2" name="TextBox 1"/>
            <p:cNvSpPr txBox="1"/>
            <p:nvPr/>
          </p:nvSpPr>
          <p:spPr>
            <a:xfrm>
              <a:off x="590550" y="6172200"/>
              <a:ext cx="2438400" cy="369332"/>
            </a:xfrm>
            <a:prstGeom prst="rect">
              <a:avLst/>
            </a:prstGeom>
            <a:noFill/>
          </p:spPr>
          <p:txBody>
            <a:bodyPr>
              <a:spAutoFit/>
            </a:bodyPr>
            <a:lstStyle/>
            <a:p>
              <a:pPr algn="ctr" eaLnBrk="1" hangingPunct="1">
                <a:defRPr/>
              </a:pPr>
              <a:r>
                <a:rPr lang="fr-SN" dirty="0">
                  <a:latin typeface="+mn-lt"/>
                  <a:cs typeface="Arial" charset="0"/>
                </a:rPr>
                <a:t>Capacité de diagnostic</a:t>
              </a:r>
            </a:p>
          </p:txBody>
        </p:sp>
        <p:cxnSp>
          <p:nvCxnSpPr>
            <p:cNvPr id="4" name="Straight Connector 3"/>
            <p:cNvCxnSpPr/>
            <p:nvPr/>
          </p:nvCxnSpPr>
          <p:spPr>
            <a:xfrm>
              <a:off x="495300" y="6188051"/>
              <a:ext cx="2628900" cy="221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990" name="Group 10"/>
          <p:cNvGrpSpPr>
            <a:grpSpLocks/>
          </p:cNvGrpSpPr>
          <p:nvPr/>
        </p:nvGrpSpPr>
        <p:grpSpPr bwMode="auto">
          <a:xfrm>
            <a:off x="3429000" y="6411913"/>
            <a:ext cx="5562600" cy="369887"/>
            <a:chOff x="3429000" y="6187643"/>
            <a:chExt cx="5562600" cy="369332"/>
          </a:xfrm>
        </p:grpSpPr>
        <p:sp>
          <p:nvSpPr>
            <p:cNvPr id="6" name="TextBox 5"/>
            <p:cNvSpPr txBox="1"/>
            <p:nvPr/>
          </p:nvSpPr>
          <p:spPr>
            <a:xfrm>
              <a:off x="3429000" y="6187643"/>
              <a:ext cx="5257800" cy="369332"/>
            </a:xfrm>
            <a:prstGeom prst="rect">
              <a:avLst/>
            </a:prstGeom>
            <a:noFill/>
          </p:spPr>
          <p:txBody>
            <a:bodyPr>
              <a:spAutoFit/>
            </a:bodyPr>
            <a:lstStyle/>
            <a:p>
              <a:pPr algn="ctr" eaLnBrk="1" hangingPunct="1">
                <a:defRPr/>
              </a:pPr>
              <a:r>
                <a:rPr lang="fr-SN" dirty="0">
                  <a:latin typeface="+mn-lt"/>
                  <a:cs typeface="Arial" charset="0"/>
                </a:rPr>
                <a:t>Médicaments</a:t>
              </a:r>
            </a:p>
          </p:txBody>
        </p:sp>
        <p:cxnSp>
          <p:nvCxnSpPr>
            <p:cNvPr id="10" name="Straight Connector 9"/>
            <p:cNvCxnSpPr/>
            <p:nvPr/>
          </p:nvCxnSpPr>
          <p:spPr>
            <a:xfrm>
              <a:off x="4114800" y="6211419"/>
              <a:ext cx="4876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11" name="Chart 10"/>
          <p:cNvGraphicFramePr/>
          <p:nvPr>
            <p:extLst>
              <p:ext uri="{D42A27DB-BD31-4B8C-83A1-F6EECF244321}">
                <p14:modId xmlns:p14="http://schemas.microsoft.com/office/powerpoint/2010/main" val="641437211"/>
              </p:ext>
            </p:extLst>
          </p:nvPr>
        </p:nvGraphicFramePr>
        <p:xfrm>
          <a:off x="0" y="1752600"/>
          <a:ext cx="9144000" cy="4659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11689594"/>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solidFill>
                  <a:schemeClr val="tx1"/>
                </a:solidFill>
              </a:rPr>
              <a:t>Disponibilité </a:t>
            </a:r>
            <a:r>
              <a:rPr lang="fr-FR" dirty="0" smtClean="0">
                <a:solidFill>
                  <a:schemeClr val="tx1"/>
                </a:solidFill>
              </a:rPr>
              <a:t>des services des maladies cardio-vasculaires</a:t>
            </a:r>
            <a:endParaRPr lang="en-US" dirty="0">
              <a:solidFill>
                <a:schemeClr val="tx1"/>
              </a:solidFill>
            </a:endParaRPr>
          </a:p>
        </p:txBody>
      </p:sp>
      <p:sp>
        <p:nvSpPr>
          <p:cNvPr id="5" name="TextBox 4"/>
          <p:cNvSpPr txBox="1"/>
          <p:nvPr/>
        </p:nvSpPr>
        <p:spPr>
          <a:xfrm>
            <a:off x="304800" y="1295400"/>
            <a:ext cx="8534400" cy="646113"/>
          </a:xfrm>
          <a:prstGeom prst="rect">
            <a:avLst/>
          </a:prstGeom>
          <a:noFill/>
        </p:spPr>
        <p:txBody>
          <a:bodyPr>
            <a:spAutoFit/>
          </a:bodyPr>
          <a:lstStyle/>
          <a:p>
            <a:pP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offrant des services de prise en charge des maladies cardio-vasculaires</a:t>
            </a:r>
          </a:p>
        </p:txBody>
      </p:sp>
      <p:graphicFrame>
        <p:nvGraphicFramePr>
          <p:cNvPr id="81" name="Chart 80"/>
          <p:cNvGraphicFramePr/>
          <p:nvPr>
            <p:extLst>
              <p:ext uri="{D42A27DB-BD31-4B8C-83A1-F6EECF244321}">
                <p14:modId xmlns:p14="http://schemas.microsoft.com/office/powerpoint/2010/main" val="1163456081"/>
              </p:ext>
            </p:extLst>
          </p:nvPr>
        </p:nvGraphicFramePr>
        <p:xfrm>
          <a:off x="0" y="1752600"/>
          <a:ext cx="9144000" cy="5105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93362585"/>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757363"/>
          </a:xfrm>
        </p:spPr>
        <p:txBody>
          <a:bodyPr rtlCol="0">
            <a:normAutofit fontScale="90000"/>
          </a:bodyPr>
          <a:lstStyle/>
          <a:p>
            <a:pPr fontAlgn="auto">
              <a:spcAft>
                <a:spcPts val="0"/>
              </a:spcAft>
              <a:defRPr/>
            </a:pPr>
            <a:r>
              <a:rPr lang="fr-FR" dirty="0">
                <a:solidFill>
                  <a:schemeClr val="tx1"/>
                </a:solidFill>
              </a:rPr>
              <a:t>Disponibilité des médicaments essentiels et produits pour les maladies cardiovasculaires </a:t>
            </a:r>
            <a:endParaRPr lang="en-US" dirty="0">
              <a:solidFill>
                <a:schemeClr val="tx1"/>
              </a:solidFill>
            </a:endParaRPr>
          </a:p>
        </p:txBody>
      </p:sp>
      <p:sp>
        <p:nvSpPr>
          <p:cNvPr id="9" name="TextBox 8"/>
          <p:cNvSpPr txBox="1"/>
          <p:nvPr/>
        </p:nvSpPr>
        <p:spPr>
          <a:xfrm>
            <a:off x="0" y="1757363"/>
            <a:ext cx="9158288" cy="922337"/>
          </a:xfrm>
          <a:prstGeom prst="rect">
            <a:avLst/>
          </a:prstGeom>
          <a:noFill/>
        </p:spPr>
        <p:txBody>
          <a:bodyPr>
            <a:spAutoFit/>
          </a:bodyPr>
          <a:lstStyle/>
          <a:p>
            <a:pPr eaLnBrk="1" hangingPunct="1">
              <a:defRPr/>
            </a:pPr>
            <a:r>
              <a:rPr lang="fr-FR" i="1" dirty="0">
                <a:latin typeface="+mn-lt"/>
                <a:cs typeface="Arial" charset="0"/>
              </a:rPr>
              <a:t>Parmi les structures offrant les services des maladies cardiovasculaires (</a:t>
            </a:r>
            <a:r>
              <a:rPr lang="fr-FR" b="1" i="1" dirty="0">
                <a:latin typeface="+mn-lt"/>
                <a:cs typeface="Arial" charset="0"/>
              </a:rPr>
              <a:t>N=366</a:t>
            </a:r>
            <a:r>
              <a:rPr lang="fr-FR" i="1" dirty="0">
                <a:latin typeface="+mn-lt"/>
                <a:cs typeface="Arial" charset="0"/>
              </a:rPr>
              <a:t>), pourcentage ayant les médicaments essentiels et produits indiqués disponibles dans le service </a:t>
            </a:r>
            <a:r>
              <a:rPr lang="fr-FR" b="1" i="1" dirty="0">
                <a:latin typeface="+mn-lt"/>
                <a:cs typeface="Arial" charset="0"/>
              </a:rPr>
              <a:t>le jour de l’enquête</a:t>
            </a:r>
            <a:endParaRPr lang="en-US" b="1" i="1" dirty="0" err="1">
              <a:latin typeface="+mn-lt"/>
              <a:cs typeface="Arial" charset="0"/>
            </a:endParaRPr>
          </a:p>
        </p:txBody>
      </p:sp>
      <p:graphicFrame>
        <p:nvGraphicFramePr>
          <p:cNvPr id="5" name="Chart 4"/>
          <p:cNvGraphicFramePr/>
          <p:nvPr>
            <p:extLst>
              <p:ext uri="{D42A27DB-BD31-4B8C-83A1-F6EECF244321}">
                <p14:modId xmlns:p14="http://schemas.microsoft.com/office/powerpoint/2010/main" val="1194684510"/>
              </p:ext>
            </p:extLst>
          </p:nvPr>
        </p:nvGraphicFramePr>
        <p:xfrm>
          <a:off x="14288" y="1981200"/>
          <a:ext cx="9144000" cy="46593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84396159"/>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 name="Title 1"/>
          <p:cNvSpPr>
            <a:spLocks noGrp="1"/>
          </p:cNvSpPr>
          <p:nvPr>
            <p:ph type="title" idx="4294967295"/>
          </p:nvPr>
        </p:nvSpPr>
        <p:spPr>
          <a:xfrm>
            <a:off x="0" y="0"/>
            <a:ext cx="9144000" cy="1295400"/>
          </a:xfrm>
        </p:spPr>
        <p:txBody>
          <a:bodyPr rtlCol="0">
            <a:normAutofit fontScale="90000"/>
          </a:bodyPr>
          <a:lstStyle/>
          <a:p>
            <a:pPr fontAlgn="auto">
              <a:spcAft>
                <a:spcPts val="0"/>
              </a:spcAft>
              <a:defRPr/>
            </a:pPr>
            <a:r>
              <a:rPr lang="fr-FR" dirty="0">
                <a:solidFill>
                  <a:schemeClr val="tx1"/>
                </a:solidFill>
              </a:rPr>
              <a:t>Disponibilité </a:t>
            </a:r>
            <a:r>
              <a:rPr lang="fr-FR" dirty="0" smtClean="0">
                <a:solidFill>
                  <a:schemeClr val="tx1"/>
                </a:solidFill>
              </a:rPr>
              <a:t>des services des maladies respiratoires chroniques</a:t>
            </a:r>
            <a:endParaRPr lang="en-US" dirty="0">
              <a:solidFill>
                <a:schemeClr val="tx1"/>
              </a:solidFill>
            </a:endParaRPr>
          </a:p>
        </p:txBody>
      </p:sp>
      <p:sp>
        <p:nvSpPr>
          <p:cNvPr id="5" name="TextBox 4"/>
          <p:cNvSpPr txBox="1"/>
          <p:nvPr/>
        </p:nvSpPr>
        <p:spPr>
          <a:xfrm>
            <a:off x="0" y="1219200"/>
            <a:ext cx="8534400" cy="646113"/>
          </a:xfrm>
          <a:prstGeom prst="rect">
            <a:avLst/>
          </a:prstGeom>
          <a:noFill/>
        </p:spPr>
        <p:txBody>
          <a:bodyPr>
            <a:spAutoFit/>
          </a:bodyPr>
          <a:lstStyle/>
          <a:p>
            <a:pP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offrant des services de prise en charge des maladies respiratoires chroniques</a:t>
            </a:r>
          </a:p>
        </p:txBody>
      </p:sp>
      <p:graphicFrame>
        <p:nvGraphicFramePr>
          <p:cNvPr id="81" name="Chart 80"/>
          <p:cNvGraphicFramePr/>
          <p:nvPr>
            <p:extLst>
              <p:ext uri="{D42A27DB-BD31-4B8C-83A1-F6EECF244321}">
                <p14:modId xmlns:p14="http://schemas.microsoft.com/office/powerpoint/2010/main" val="336204465"/>
              </p:ext>
            </p:extLst>
          </p:nvPr>
        </p:nvGraphicFramePr>
        <p:xfrm>
          <a:off x="0" y="1752600"/>
          <a:ext cx="9144000" cy="5105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8358260"/>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757363"/>
          </a:xfrm>
        </p:spPr>
        <p:txBody>
          <a:bodyPr rtlCol="0">
            <a:normAutofit fontScale="90000"/>
          </a:bodyPr>
          <a:lstStyle/>
          <a:p>
            <a:pPr fontAlgn="auto">
              <a:spcAft>
                <a:spcPts val="0"/>
              </a:spcAft>
              <a:defRPr/>
            </a:pPr>
            <a:r>
              <a:rPr lang="fr-FR" dirty="0">
                <a:solidFill>
                  <a:schemeClr val="tx1"/>
                </a:solidFill>
              </a:rPr>
              <a:t>Disponibilité des médicaments essentiels et produits pour les maladies respiratoires chroniques</a:t>
            </a:r>
            <a:r>
              <a:rPr lang="fr-FR" dirty="0" smtClean="0">
                <a:solidFill>
                  <a:schemeClr val="tx1"/>
                </a:solidFill>
              </a:rPr>
              <a:t> </a:t>
            </a:r>
            <a:endParaRPr lang="en-US" dirty="0">
              <a:solidFill>
                <a:schemeClr val="tx1"/>
              </a:solidFill>
            </a:endParaRPr>
          </a:p>
        </p:txBody>
      </p:sp>
      <p:sp>
        <p:nvSpPr>
          <p:cNvPr id="9" name="TextBox 8"/>
          <p:cNvSpPr txBox="1"/>
          <p:nvPr/>
        </p:nvSpPr>
        <p:spPr>
          <a:xfrm>
            <a:off x="0" y="1757363"/>
            <a:ext cx="9158288" cy="922337"/>
          </a:xfrm>
          <a:prstGeom prst="rect">
            <a:avLst/>
          </a:prstGeom>
          <a:noFill/>
        </p:spPr>
        <p:txBody>
          <a:bodyPr>
            <a:spAutoFit/>
          </a:bodyPr>
          <a:lstStyle/>
          <a:p>
            <a:pPr algn="ctr" eaLnBrk="1" hangingPunct="1">
              <a:defRPr/>
            </a:pPr>
            <a:r>
              <a:rPr lang="fr-FR" i="1" dirty="0">
                <a:latin typeface="+mn-lt"/>
                <a:cs typeface="Arial" charset="0"/>
              </a:rPr>
              <a:t>Parmi les structures offrant les services des maladies respiratoires chroniques (</a:t>
            </a:r>
            <a:r>
              <a:rPr lang="fr-FR" b="1" i="1" dirty="0" smtClean="0">
                <a:latin typeface="+mn-lt"/>
                <a:cs typeface="Arial" charset="0"/>
              </a:rPr>
              <a:t>N=382</a:t>
            </a:r>
            <a:r>
              <a:rPr lang="fr-FR" i="1" dirty="0" smtClean="0">
                <a:latin typeface="+mn-lt"/>
                <a:cs typeface="Arial" charset="0"/>
              </a:rPr>
              <a:t>), </a:t>
            </a:r>
            <a:r>
              <a:rPr lang="fr-FR" i="1" dirty="0">
                <a:latin typeface="+mn-lt"/>
                <a:cs typeface="Arial" charset="0"/>
              </a:rPr>
              <a:t>pourcentage ayant les médicaments essentiels et produits indiqués disponibles</a:t>
            </a:r>
            <a:r>
              <a:rPr lang="fr-FR" b="1" i="1" dirty="0">
                <a:latin typeface="+mn-lt"/>
                <a:cs typeface="Arial" charset="0"/>
              </a:rPr>
              <a:t> le jour de l’enquête</a:t>
            </a:r>
            <a:endParaRPr lang="en-US" b="1" i="1" dirty="0" err="1">
              <a:latin typeface="+mn-lt"/>
              <a:cs typeface="Arial" charset="0"/>
            </a:endParaRPr>
          </a:p>
        </p:txBody>
      </p:sp>
      <p:graphicFrame>
        <p:nvGraphicFramePr>
          <p:cNvPr id="5" name="Chart 4"/>
          <p:cNvGraphicFramePr/>
          <p:nvPr>
            <p:extLst>
              <p:ext uri="{D42A27DB-BD31-4B8C-83A1-F6EECF244321}">
                <p14:modId xmlns:p14="http://schemas.microsoft.com/office/powerpoint/2010/main" val="3698439877"/>
              </p:ext>
            </p:extLst>
          </p:nvPr>
        </p:nvGraphicFramePr>
        <p:xfrm>
          <a:off x="0" y="2679700"/>
          <a:ext cx="9144000" cy="37322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48684867"/>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52400" y="2664105"/>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48200" y="5678024"/>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Paludisme</a:t>
            </a:r>
          </a:p>
        </p:txBody>
      </p:sp>
    </p:spTree>
    <p:extLst>
      <p:ext uri="{BB962C8B-B14F-4D97-AF65-F5344CB8AC3E}">
        <p14:creationId xmlns:p14="http://schemas.microsoft.com/office/powerpoint/2010/main" val="573459922"/>
      </p:ext>
    </p:extLst>
  </p:cSld>
  <p:clrMapOvr>
    <a:masterClrMapping/>
  </p:clrMapOvr>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r>
              <a:rPr lang="fr-FR" b="1" noProof="0" dirty="0" smtClean="0">
                <a:solidFill>
                  <a:schemeClr val="bg2"/>
                </a:solidFill>
              </a:rPr>
              <a:t>Prévention</a:t>
            </a:r>
          </a:p>
          <a:p>
            <a:r>
              <a:rPr lang="fr-FR" noProof="0" dirty="0" smtClean="0">
                <a:solidFill>
                  <a:schemeClr val="tx1"/>
                </a:solidFill>
              </a:rPr>
              <a:t>Prise en charge  </a:t>
            </a:r>
          </a:p>
          <a:p>
            <a:r>
              <a:rPr lang="fr-FR" noProof="0" dirty="0" smtClean="0">
                <a:solidFill>
                  <a:schemeClr val="tx1"/>
                </a:solidFill>
              </a:rPr>
              <a:t>Prévalence</a:t>
            </a:r>
          </a:p>
          <a:p>
            <a:r>
              <a:rPr lang="fr-FR" dirty="0" smtClean="0">
                <a:solidFill>
                  <a:schemeClr val="tx1"/>
                </a:solidFill>
              </a:rPr>
              <a:t>Services de paludisme</a:t>
            </a:r>
          </a:p>
          <a:p>
            <a:pPr marL="0" indent="0">
              <a:buNone/>
            </a:pPr>
            <a:endParaRPr lang="fr-FR" dirty="0" smtClean="0"/>
          </a:p>
        </p:txBody>
      </p:sp>
    </p:spTree>
    <p:extLst>
      <p:ext uri="{BB962C8B-B14F-4D97-AF65-F5344CB8AC3E}">
        <p14:creationId xmlns:p14="http://schemas.microsoft.com/office/powerpoint/2010/main" val="304822392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Title 1"/>
          <p:cNvSpPr>
            <a:spLocks noGrp="1"/>
          </p:cNvSpPr>
          <p:nvPr>
            <p:ph type="title"/>
          </p:nvPr>
        </p:nvSpPr>
        <p:spPr>
          <a:xfrm>
            <a:off x="0" y="0"/>
            <a:ext cx="9144000" cy="990600"/>
          </a:xfrm>
        </p:spPr>
        <p:txBody>
          <a:bodyPr>
            <a:normAutofit fontScale="90000"/>
          </a:bodyPr>
          <a:lstStyle/>
          <a:p>
            <a:r>
              <a:rPr lang="fr-FR" sz="3200" dirty="0" smtClean="0">
                <a:solidFill>
                  <a:schemeClr val="tx1"/>
                </a:solidFill>
              </a:rPr>
              <a:t>Éléments clés dans l’Enquête </a:t>
            </a:r>
            <a:r>
              <a:rPr lang="fr-FR" sz="3200" dirty="0">
                <a:solidFill>
                  <a:schemeClr val="tx1"/>
                </a:solidFill>
              </a:rPr>
              <a:t>Continue sur la Prestation des Services de Soins de Santé (ECPSS)</a:t>
            </a:r>
            <a:endParaRPr lang="en-US" sz="3200" dirty="0" smtClean="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140862173"/>
              </p:ext>
            </p:extLst>
          </p:nvPr>
        </p:nvGraphicFramePr>
        <p:xfrm>
          <a:off x="0" y="1295400"/>
          <a:ext cx="9144001" cy="5390465"/>
        </p:xfrm>
        <a:graphic>
          <a:graphicData uri="http://schemas.openxmlformats.org/drawingml/2006/table">
            <a:tbl>
              <a:tblPr firstRow="1" bandRow="1">
                <a:tableStyleId>{5C22544A-7EE6-4342-B048-85BDC9FD1C3A}</a:tableStyleId>
              </a:tblPr>
              <a:tblGrid>
                <a:gridCol w="1415560"/>
                <a:gridCol w="1490063"/>
                <a:gridCol w="1567045"/>
                <a:gridCol w="1547132"/>
                <a:gridCol w="1524000"/>
                <a:gridCol w="1600201"/>
              </a:tblGrid>
              <a:tr h="403448">
                <a:tc>
                  <a:txBody>
                    <a:bodyPr/>
                    <a:lstStyle/>
                    <a:p>
                      <a:pPr marL="0" marR="0" algn="ctr">
                        <a:lnSpc>
                          <a:spcPct val="100000"/>
                        </a:lnSpc>
                        <a:spcBef>
                          <a:spcPts val="0"/>
                        </a:spcBef>
                        <a:spcAft>
                          <a:spcPts val="0"/>
                        </a:spcAft>
                      </a:pP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2012-2013</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1</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2014</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2</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2015</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3</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4</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a:txBody>
                    <a:bodyPr/>
                    <a:lstStyle/>
                    <a:p>
                      <a:pPr algn="ctr">
                        <a:lnSpc>
                          <a:spcPct val="100000"/>
                        </a:lnSpc>
                      </a:pPr>
                      <a:r>
                        <a:rPr lang="en-US" sz="2000" b="1" kern="1200" dirty="0" err="1" smtClean="0">
                          <a:solidFill>
                            <a:schemeClr val="tx1"/>
                          </a:solidFill>
                          <a:latin typeface="+mn-lt"/>
                          <a:ea typeface="+mn-ea"/>
                          <a:cs typeface="+mn-cs"/>
                        </a:rPr>
                        <a:t>Compara-bilité</a:t>
                      </a:r>
                      <a:endParaRPr lang="fr-FR" sz="2000" b="1" kern="1200" dirty="0" smtClean="0">
                        <a:solidFill>
                          <a:schemeClr val="tx1"/>
                        </a:solidFill>
                        <a:latin typeface="+mn-lt"/>
                        <a:ea typeface="+mn-ea"/>
                        <a:cs typeface="+mn-cs"/>
                      </a:endParaRPr>
                    </a:p>
                  </a:txBody>
                  <a:tcPr marL="91434" marR="91434" marT="45722" marB="4572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gridSpan="4">
                  <a:txBody>
                    <a:bodyPr/>
                    <a:lstStyle/>
                    <a:p>
                      <a:pPr algn="ctr"/>
                      <a:r>
                        <a:rPr lang="fr-FR" sz="2000" b="0" i="0" u="none" strike="noStrike" kern="1200" baseline="0" noProof="0" dirty="0" smtClean="0">
                          <a:solidFill>
                            <a:schemeClr val="tx1"/>
                          </a:solidFill>
                          <a:latin typeface="+mn-lt"/>
                          <a:ea typeface="+mn-ea"/>
                          <a:cs typeface="+mn-cs"/>
                        </a:rPr>
                        <a:t>Comparable au niveau national et pour les structures privées et publiques</a:t>
                      </a:r>
                    </a:p>
                  </a:txBody>
                  <a:tcPr marL="54606" marR="1841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fr-F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fr-FR"/>
                    </a:p>
                  </a:txBody>
                  <a:tcPr/>
                </a:tc>
                <a:tc hMerge="1">
                  <a:txBody>
                    <a:bodyPr/>
                    <a:lstStyle/>
                    <a:p>
                      <a:endParaRPr lang="fr-FR"/>
                    </a:p>
                  </a:txBody>
                  <a:tcPr/>
                </a:tc>
                <a:tc>
                  <a:txBody>
                    <a:bodyPr/>
                    <a:lstStyle/>
                    <a:p>
                      <a:pPr algn="ctr"/>
                      <a:r>
                        <a:rPr lang="fr-FR" sz="2000" noProof="0" dirty="0" smtClean="0">
                          <a:solidFill>
                            <a:schemeClr val="tx1"/>
                          </a:solidFill>
                        </a:rPr>
                        <a:t>Le total national n’est pas comparable avec les autres phases</a:t>
                      </a:r>
                      <a:endParaRPr lang="fr-FR" sz="2000" noProof="0"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r>
              <a:tr h="818465">
                <a:tc>
                  <a:txBody>
                    <a:bodyPr/>
                    <a:lstStyle/>
                    <a:p>
                      <a:pPr algn="ctr">
                        <a:lnSpc>
                          <a:spcPct val="100000"/>
                        </a:lnSpc>
                      </a:pPr>
                      <a:r>
                        <a:rPr lang="fr-FR" sz="2000" b="1" kern="1200" dirty="0" smtClean="0">
                          <a:solidFill>
                            <a:schemeClr val="tx1"/>
                          </a:solidFill>
                          <a:latin typeface="+mn-lt"/>
                          <a:ea typeface="+mn-ea"/>
                          <a:cs typeface="+mn-cs"/>
                        </a:rPr>
                        <a:t>Indicateurs</a:t>
                      </a:r>
                    </a:p>
                  </a:txBody>
                  <a:tcPr marL="91434" marR="91434" marT="45722" marB="4572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5">
                  <a:txBody>
                    <a:bodyPr/>
                    <a:lstStyle/>
                    <a:p>
                      <a:pPr algn="ctr"/>
                      <a:r>
                        <a:rPr lang="fr-FR" sz="2000" b="0" i="0" u="none" strike="noStrike" kern="1200" baseline="0" dirty="0" smtClean="0">
                          <a:solidFill>
                            <a:schemeClr val="tx1"/>
                          </a:solidFill>
                          <a:latin typeface="+mn-lt"/>
                          <a:ea typeface="+mn-ea"/>
                          <a:cs typeface="+mn-cs"/>
                        </a:rPr>
                        <a:t>Représentatifs au niveau national, par type de structure, autorité de gestion, et 14 régions</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hMerge="1">
                  <a:txBody>
                    <a:bodyPr/>
                    <a:lstStyle/>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r>
              <a:tr h="818465">
                <a:tc>
                  <a:txBody>
                    <a:bodyPr/>
                    <a:lstStyle/>
                    <a:p>
                      <a:pPr algn="ctr">
                        <a:lnSpc>
                          <a:spcPct val="100000"/>
                        </a:lnSpc>
                      </a:pPr>
                      <a:r>
                        <a:rPr lang="fr-FR" sz="2000" b="1" kern="1200" dirty="0" smtClean="0">
                          <a:solidFill>
                            <a:schemeClr val="tx1"/>
                          </a:solidFill>
                          <a:latin typeface="+mn-lt"/>
                          <a:ea typeface="+mn-ea"/>
                          <a:cs typeface="+mn-cs"/>
                        </a:rPr>
                        <a:t>Personnel</a:t>
                      </a:r>
                    </a:p>
                  </a:txBody>
                  <a:tcPr marL="91434" marR="91434" marT="45722" marB="4572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i="0" u="none" strike="noStrike" kern="1200" baseline="0" dirty="0" smtClean="0">
                          <a:solidFill>
                            <a:schemeClr val="tx1"/>
                          </a:solidFill>
                          <a:latin typeface="+mn-lt"/>
                          <a:ea typeface="+mn-ea"/>
                          <a:cs typeface="+mn-cs"/>
                        </a:rPr>
                        <a:t>4 équipes pour la première phase (chef d’équipe, 2 enquêteurs et chauffeur)</a:t>
                      </a:r>
                    </a:p>
                  </a:txBody>
                  <a:tcPr marL="54606" marR="1841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grid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FR" sz="2000" b="0" i="0" u="none" strike="noStrike" kern="1200" baseline="0" dirty="0" smtClean="0">
                          <a:solidFill>
                            <a:schemeClr val="tx1"/>
                          </a:solidFill>
                          <a:latin typeface="+mn-lt"/>
                          <a:ea typeface="+mn-ea"/>
                          <a:cs typeface="+mn-cs"/>
                        </a:rPr>
                        <a:t>3 équipes pour les phases suivantes (chef d’équipe, 2 enquêteurs et chauffeur)	</a:t>
                      </a:r>
                    </a:p>
                    <a:p>
                      <a:pPr algn="ctr"/>
                      <a:endParaRPr lang="en-US" dirty="0">
                        <a:solidFill>
                          <a:schemeClr val="tx1"/>
                        </a:solidFill>
                      </a:endParaRPr>
                    </a:p>
                  </a:txBody>
                  <a:tcPr marL="54606" marR="1841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Tree>
    <p:extLst>
      <p:ext uri="{BB962C8B-B14F-4D97-AF65-F5344CB8AC3E}">
        <p14:creationId xmlns:p14="http://schemas.microsoft.com/office/powerpoint/2010/main" val="3796886380"/>
      </p:ext>
    </p:extLst>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963" y="12700"/>
            <a:ext cx="8229600" cy="1143000"/>
          </a:xfrm>
        </p:spPr>
        <p:txBody>
          <a:bodyPr>
            <a:normAutofit fontScale="90000"/>
          </a:bodyPr>
          <a:lstStyle/>
          <a:p>
            <a:r>
              <a:rPr lang="fr-FR" noProof="0" dirty="0" smtClean="0">
                <a:solidFill>
                  <a:schemeClr val="tx1"/>
                </a:solidFill>
              </a:rPr>
              <a:t>Possession de moustiquaires selon le milieu de résidence</a:t>
            </a:r>
            <a:endParaRPr lang="fr-FR" noProof="0" dirty="0">
              <a:solidFill>
                <a:schemeClr val="tx1"/>
              </a:solidFill>
            </a:endParaRPr>
          </a:p>
        </p:txBody>
      </p:sp>
      <p:sp>
        <p:nvSpPr>
          <p:cNvPr id="8" name="TextBox 7"/>
          <p:cNvSpPr txBox="1"/>
          <p:nvPr/>
        </p:nvSpPr>
        <p:spPr>
          <a:xfrm>
            <a:off x="18256" y="1056243"/>
            <a:ext cx="9144000" cy="369332"/>
          </a:xfrm>
          <a:prstGeom prst="rect">
            <a:avLst/>
          </a:prstGeom>
          <a:noFill/>
        </p:spPr>
        <p:txBody>
          <a:bodyPr wrap="square" rtlCol="0">
            <a:spAutoFit/>
          </a:bodyPr>
          <a:lstStyle/>
          <a:p>
            <a:pPr algn="ctr"/>
            <a:r>
              <a:rPr lang="fr-FR" i="1" dirty="0">
                <a:latin typeface="+mj-lt"/>
              </a:rPr>
              <a:t>Pourcentage de ménages ayant, au moins, une moustiquaire</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411600376"/>
              </p:ext>
            </p:extLst>
          </p:nvPr>
        </p:nvGraphicFramePr>
        <p:xfrm>
          <a:off x="461963" y="1606550"/>
          <a:ext cx="8256587" cy="45370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256" y="6063537"/>
            <a:ext cx="9144000" cy="830997"/>
          </a:xfrm>
          <a:prstGeom prst="rect">
            <a:avLst/>
          </a:prstGeom>
          <a:noFill/>
        </p:spPr>
        <p:txBody>
          <a:bodyPr wrap="square" rtlCol="0">
            <a:spAutoFit/>
          </a:bodyPr>
          <a:lstStyle/>
          <a:p>
            <a:r>
              <a:rPr lang="fr-FR" sz="1600" i="1" dirty="0" smtClean="0">
                <a:latin typeface="+mj-lt"/>
              </a:rPr>
              <a:t>* Une MII est une </a:t>
            </a:r>
            <a:r>
              <a:rPr lang="fr-FR" sz="1600" i="1" dirty="0">
                <a:latin typeface="+mj-lt"/>
              </a:rPr>
              <a:t>moustiquaire  qui a été imprégnée industriellement par le fabricant et qui ne nécessite pas de traitement supplémentaire. Dans </a:t>
            </a:r>
            <a:r>
              <a:rPr lang="fr-FR" sz="1600" i="1" dirty="0" smtClean="0">
                <a:latin typeface="+mj-lt"/>
              </a:rPr>
              <a:t>les autres phases de l’EDS-C, ce </a:t>
            </a:r>
            <a:r>
              <a:rPr lang="fr-FR" sz="1600" i="1" dirty="0">
                <a:latin typeface="+mj-lt"/>
              </a:rPr>
              <a:t>genre de moustiquaire était </a:t>
            </a:r>
            <a:r>
              <a:rPr lang="fr-FR" sz="1600" i="1" dirty="0" smtClean="0">
                <a:latin typeface="+mj-lt"/>
              </a:rPr>
              <a:t>connu </a:t>
            </a:r>
            <a:r>
              <a:rPr lang="fr-FR" sz="1600" i="1" dirty="0">
                <a:latin typeface="+mj-lt"/>
              </a:rPr>
              <a:t>comme moustiquaire imprégnée d'insecticide à longue durée d'action (MIILDA). </a:t>
            </a:r>
          </a:p>
        </p:txBody>
      </p:sp>
    </p:spTree>
    <p:extLst>
      <p:ext uri="{BB962C8B-B14F-4D97-AF65-F5344CB8AC3E}">
        <p14:creationId xmlns:p14="http://schemas.microsoft.com/office/powerpoint/2010/main" val="355356815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91 %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96 %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latin typeface="+mn-lt"/>
              </a:rPr>
              <a:t>Tambacounda</a:t>
            </a:r>
            <a:endParaRPr lang="en-US" dirty="0" smtClean="0">
              <a:latin typeface="+mn-lt"/>
            </a:endParaRPr>
          </a:p>
          <a:p>
            <a:pPr algn="ctr"/>
            <a:r>
              <a:rPr lang="en-US" dirty="0" smtClean="0">
                <a:latin typeface="+mn-lt"/>
              </a:rPr>
              <a:t>87 %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89 %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89 %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91 %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90 %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Kaffrine</a:t>
            </a:r>
          </a:p>
          <a:p>
            <a:pPr algn="ctr"/>
            <a:r>
              <a:rPr lang="en-US" dirty="0">
                <a:solidFill>
                  <a:sysClr val="windowText" lastClr="000000"/>
                </a:solidFill>
                <a:latin typeface="+mn-lt"/>
              </a:rPr>
              <a:t>9</a:t>
            </a:r>
            <a:r>
              <a:rPr lang="en-US" dirty="0" smtClean="0">
                <a:solidFill>
                  <a:sysClr val="windowText" lastClr="000000"/>
                </a:solidFill>
                <a:latin typeface="+mn-lt"/>
              </a:rPr>
              <a:t>0 %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90 %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95 %</a:t>
            </a:r>
          </a:p>
        </p:txBody>
      </p:sp>
      <p:sp>
        <p:nvSpPr>
          <p:cNvPr id="76" name="TextBox 75"/>
          <p:cNvSpPr txBox="1"/>
          <p:nvPr/>
        </p:nvSpPr>
        <p:spPr>
          <a:xfrm>
            <a:off x="2229644" y="3572896"/>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95 %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89 %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67 %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96 %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84 %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0" y="0"/>
            <a:ext cx="9144000" cy="976313"/>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mtClean="0">
                <a:solidFill>
                  <a:schemeClr val="tx1"/>
                </a:solidFill>
              </a:rPr>
              <a:t>Disponibilité de MII </a:t>
            </a:r>
            <a:r>
              <a:rPr lang="fr-FR" smtClean="0">
                <a:solidFill>
                  <a:schemeClr val="tx1"/>
                </a:solidFill>
              </a:rPr>
              <a:t>selon la région</a:t>
            </a:r>
            <a:endParaRPr lang="en-US" dirty="0">
              <a:solidFill>
                <a:schemeClr val="tx1"/>
              </a:solidFill>
            </a:endParaRPr>
          </a:p>
        </p:txBody>
      </p:sp>
      <p:sp>
        <p:nvSpPr>
          <p:cNvPr id="82" name="Text Box 5"/>
          <p:cNvSpPr txBox="1">
            <a:spLocks noChangeArrowheads="1"/>
          </p:cNvSpPr>
          <p:nvPr/>
        </p:nvSpPr>
        <p:spPr bwMode="auto">
          <a:xfrm>
            <a:off x="-38100" y="846416"/>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i="1" dirty="0" smtClean="0">
                <a:latin typeface="+mn-lt"/>
                <a:cs typeface="+mn-cs"/>
              </a:rPr>
              <a:t>Pourcentage de ménages </a:t>
            </a:r>
            <a:r>
              <a:rPr lang="fr-SN" i="1" dirty="0">
                <a:latin typeface="+mn-lt"/>
                <a:cs typeface="+mn-cs"/>
              </a:rPr>
              <a:t>qui possèdent </a:t>
            </a:r>
            <a:r>
              <a:rPr lang="fr-SN" sz="1800" b="0" i="1" dirty="0" smtClean="0">
                <a:latin typeface="+mn-lt"/>
                <a:cs typeface="+mn-cs"/>
              </a:rPr>
              <a:t>au moins une MII</a:t>
            </a:r>
            <a:endParaRPr lang="fr-SN" sz="1800" b="0" i="1" dirty="0">
              <a:latin typeface="+mn-lt"/>
              <a:cs typeface="+mn-cs"/>
            </a:endParaRPr>
          </a:p>
        </p:txBody>
      </p:sp>
    </p:spTree>
    <p:extLst>
      <p:ext uri="{BB962C8B-B14F-4D97-AF65-F5344CB8AC3E}">
        <p14:creationId xmlns:p14="http://schemas.microsoft.com/office/powerpoint/2010/main" val="19480475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963" y="0"/>
            <a:ext cx="8229600" cy="1143000"/>
          </a:xfrm>
        </p:spPr>
        <p:txBody>
          <a:bodyPr/>
          <a:lstStyle/>
          <a:p>
            <a:r>
              <a:rPr lang="fr-FR" dirty="0" smtClean="0">
                <a:solidFill>
                  <a:schemeClr val="tx1"/>
                </a:solidFill>
              </a:rPr>
              <a:t>Accès et utilisation des MII</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92831246"/>
              </p:ext>
            </p:extLst>
          </p:nvPr>
        </p:nvGraphicFramePr>
        <p:xfrm>
          <a:off x="461963" y="1620982"/>
          <a:ext cx="8256587" cy="52370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fr-FR" i="1" dirty="0" smtClean="0">
                <a:latin typeface="+mj-lt"/>
              </a:rPr>
              <a:t>Pourcentage de la population des ménages ayant accès à une MII et ayant dormi sous une MII la nuit avant l’interview</a:t>
            </a:r>
            <a:endParaRPr lang="fr-FR" i="1" dirty="0">
              <a:latin typeface="+mj-lt"/>
            </a:endParaRPr>
          </a:p>
        </p:txBody>
      </p:sp>
    </p:spTree>
    <p:extLst>
      <p:ext uri="{BB962C8B-B14F-4D97-AF65-F5344CB8AC3E}">
        <p14:creationId xmlns:p14="http://schemas.microsoft.com/office/powerpoint/2010/main" val="418907689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30000"/>
          </a:schemeClr>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idx="4294967295"/>
          </p:nvPr>
        </p:nvSpPr>
        <p:spPr>
          <a:xfrm>
            <a:off x="0" y="152400"/>
            <a:ext cx="9144000" cy="990600"/>
          </a:xfrm>
          <a:prstGeom prst="rect">
            <a:avLst/>
          </a:prstGeom>
        </p:spPr>
        <p:txBody>
          <a:bodyPr>
            <a:normAutofit/>
          </a:bodyPr>
          <a:lstStyle/>
          <a:p>
            <a:pPr eaLnBrk="1" hangingPunct="1"/>
            <a:r>
              <a:rPr lang="fr-SN" sz="4000" dirty="0" smtClean="0">
                <a:solidFill>
                  <a:schemeClr val="tx1"/>
                </a:solidFill>
              </a:rPr>
              <a:t>Utilisation des MII</a:t>
            </a:r>
          </a:p>
        </p:txBody>
      </p:sp>
      <p:sp>
        <p:nvSpPr>
          <p:cNvPr id="152581" name="Rectangle 5"/>
          <p:cNvSpPr>
            <a:spLocks noChangeArrowheads="1"/>
          </p:cNvSpPr>
          <p:nvPr/>
        </p:nvSpPr>
        <p:spPr bwMode="auto">
          <a:xfrm>
            <a:off x="-38100" y="1188720"/>
            <a:ext cx="9144000" cy="646331"/>
          </a:xfrm>
          <a:prstGeom prst="rect">
            <a:avLst/>
          </a:prstGeom>
          <a:noFill/>
          <a:ln w="9525">
            <a:noFill/>
            <a:miter lim="800000"/>
            <a:headEnd/>
            <a:tailEnd/>
          </a:ln>
          <a:effectLst/>
        </p:spPr>
        <p:txBody>
          <a:bodyPr wrap="square">
            <a:spAutoFit/>
          </a:bodyPr>
          <a:lstStyle/>
          <a:p>
            <a:pPr algn="ctr">
              <a:spcBef>
                <a:spcPct val="50000"/>
              </a:spcBef>
              <a:defRPr/>
            </a:pPr>
            <a:r>
              <a:rPr lang="fr-SN" b="0" i="1" dirty="0" smtClean="0">
                <a:latin typeface="+mn-lt"/>
                <a:cs typeface="+mn-cs"/>
              </a:rPr>
              <a:t>Pourcentage de la population des ménages, d’enfants de moins de cinq ans et les femmes enceintes de 15-49 ans qui ont dormi sous une MII la nuit ayant précédé l’enquête</a:t>
            </a:r>
            <a:endParaRPr lang="fr-SN" b="0" i="1" dirty="0">
              <a:latin typeface="+mn-lt"/>
              <a:cs typeface="+mn-cs"/>
            </a:endParaRPr>
          </a:p>
        </p:txBody>
      </p:sp>
      <p:graphicFrame>
        <p:nvGraphicFramePr>
          <p:cNvPr id="3" name="Chart 2"/>
          <p:cNvGraphicFramePr/>
          <p:nvPr>
            <p:extLst>
              <p:ext uri="{D42A27DB-BD31-4B8C-83A1-F6EECF244321}">
                <p14:modId xmlns:p14="http://schemas.microsoft.com/office/powerpoint/2010/main" val="2321531658"/>
              </p:ext>
            </p:extLst>
          </p:nvPr>
        </p:nvGraphicFramePr>
        <p:xfrm>
          <a:off x="304800" y="1835051"/>
          <a:ext cx="8458200" cy="502294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66645364"/>
      </p:ext>
    </p:extLst>
  </p:cSld>
  <p:clrMapOvr>
    <a:masterClrMapping/>
  </p:clrMapOvr>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195" name="Rectangle 4"/>
          <p:cNvSpPr>
            <a:spLocks noGrp="1" noChangeArrowheads="1"/>
          </p:cNvSpPr>
          <p:nvPr>
            <p:ph type="title" idx="4294967295"/>
          </p:nvPr>
        </p:nvSpPr>
        <p:spPr>
          <a:xfrm>
            <a:off x="0" y="-3175"/>
            <a:ext cx="9144000" cy="1295400"/>
          </a:xfrm>
        </p:spPr>
        <p:txBody>
          <a:bodyPr>
            <a:normAutofit fontScale="90000"/>
          </a:bodyPr>
          <a:lstStyle/>
          <a:p>
            <a:r>
              <a:rPr lang="fr-SN" sz="4000" dirty="0" smtClean="0">
                <a:solidFill>
                  <a:schemeClr val="tx1"/>
                </a:solidFill>
              </a:rPr>
              <a:t>Traitement Préventif Intermittent </a:t>
            </a:r>
            <a:br>
              <a:rPr lang="fr-SN" sz="4000" dirty="0" smtClean="0">
                <a:solidFill>
                  <a:schemeClr val="tx1"/>
                </a:solidFill>
              </a:rPr>
            </a:br>
            <a:r>
              <a:rPr lang="fr-SN" sz="4000" dirty="0" smtClean="0">
                <a:solidFill>
                  <a:schemeClr val="tx1"/>
                </a:solidFill>
              </a:rPr>
              <a:t>pendant la grossesse </a:t>
            </a:r>
            <a:r>
              <a:rPr lang="fr-SN" sz="4000" dirty="0">
                <a:solidFill>
                  <a:schemeClr val="tx1"/>
                </a:solidFill>
              </a:rPr>
              <a:t>(</a:t>
            </a:r>
            <a:r>
              <a:rPr lang="fr-SN" sz="4000" dirty="0" err="1">
                <a:solidFill>
                  <a:schemeClr val="tx1"/>
                </a:solidFill>
              </a:rPr>
              <a:t>TPIg</a:t>
            </a:r>
            <a:r>
              <a:rPr lang="fr-SN" sz="4000" dirty="0">
                <a:solidFill>
                  <a:schemeClr val="tx1"/>
                </a:solidFill>
              </a:rPr>
              <a:t>) </a:t>
            </a:r>
            <a:endParaRPr lang="fr-SN" sz="4000" dirty="0" smtClean="0">
              <a:solidFill>
                <a:schemeClr val="tx1"/>
              </a:solidFill>
            </a:endParaRPr>
          </a:p>
        </p:txBody>
      </p:sp>
      <p:graphicFrame>
        <p:nvGraphicFramePr>
          <p:cNvPr id="7" name="Chart Placeholder 6"/>
          <p:cNvGraphicFramePr>
            <a:graphicFrameLocks noGrp="1"/>
          </p:cNvGraphicFramePr>
          <p:nvPr>
            <p:ph type="chart" idx="4294967295"/>
            <p:extLst>
              <p:ext uri="{D42A27DB-BD31-4B8C-83A1-F6EECF244321}">
                <p14:modId xmlns:p14="http://schemas.microsoft.com/office/powerpoint/2010/main" val="556751688"/>
              </p:ext>
            </p:extLst>
          </p:nvPr>
        </p:nvGraphicFramePr>
        <p:xfrm>
          <a:off x="457200" y="1600200"/>
          <a:ext cx="85344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Box 5"/>
          <p:cNvSpPr txBox="1">
            <a:spLocks noChangeArrowheads="1"/>
          </p:cNvSpPr>
          <p:nvPr/>
        </p:nvSpPr>
        <p:spPr bwMode="auto">
          <a:xfrm>
            <a:off x="0" y="1143000"/>
            <a:ext cx="9149938" cy="646331"/>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FR" sz="1800" b="0" i="1" dirty="0">
                <a:latin typeface="+mn-lt"/>
              </a:rPr>
              <a:t>Pourcentage de femmes de 15-49 ans ayant eu une naissance vivante au cours des deux années ayant précédé l’enquête </a:t>
            </a:r>
            <a:r>
              <a:rPr lang="fr-FR" sz="1800" b="0" i="1" dirty="0" smtClean="0">
                <a:latin typeface="+mn-lt"/>
              </a:rPr>
              <a:t>qui ont pris :</a:t>
            </a:r>
            <a:endParaRPr lang="fr-FR" sz="1800" b="0" i="1" dirty="0">
              <a:latin typeface="+mn-lt"/>
            </a:endParaRPr>
          </a:p>
        </p:txBody>
      </p:sp>
    </p:spTree>
    <p:extLst>
      <p:ext uri="{BB962C8B-B14F-4D97-AF65-F5344CB8AC3E}">
        <p14:creationId xmlns:p14="http://schemas.microsoft.com/office/powerpoint/2010/main" val="3485206596"/>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solidFill>
                  <a:schemeClr val="bg1"/>
                </a:solidFill>
                <a:latin typeface="+mn-lt"/>
              </a:rPr>
              <a:t>Saint-Louis</a:t>
            </a:r>
          </a:p>
          <a:p>
            <a:pPr algn="ctr"/>
            <a:r>
              <a:rPr lang="en-US" dirty="0" smtClean="0">
                <a:solidFill>
                  <a:schemeClr val="bg1"/>
                </a:solidFill>
                <a:latin typeface="+mn-lt"/>
              </a:rPr>
              <a:t>19 %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21 %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13 %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21 %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19 %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41 %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42 %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chemeClr val="bg1"/>
                </a:solidFill>
                <a:latin typeface="+mn-lt"/>
              </a:rPr>
              <a:t>Kaffrine</a:t>
            </a:r>
          </a:p>
          <a:p>
            <a:pPr algn="ctr"/>
            <a:r>
              <a:rPr lang="en-US" dirty="0" smtClean="0">
                <a:solidFill>
                  <a:schemeClr val="bg1"/>
                </a:solidFill>
                <a:latin typeface="+mn-lt"/>
              </a:rPr>
              <a:t>18 %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solidFill>
                  <a:schemeClr val="bg1"/>
                </a:solidFill>
                <a:latin typeface="+mn-lt"/>
              </a:rPr>
              <a:t>Louga</a:t>
            </a:r>
          </a:p>
          <a:p>
            <a:pPr algn="ctr"/>
            <a:r>
              <a:rPr lang="en-US" dirty="0" smtClean="0">
                <a:solidFill>
                  <a:schemeClr val="bg1"/>
                </a:solidFill>
                <a:latin typeface="+mn-lt"/>
              </a:rPr>
              <a:t>18 %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20 %</a:t>
            </a:r>
          </a:p>
        </p:txBody>
      </p:sp>
      <p:sp>
        <p:nvSpPr>
          <p:cNvPr id="76" name="TextBox 75"/>
          <p:cNvSpPr txBox="1"/>
          <p:nvPr/>
        </p:nvSpPr>
        <p:spPr>
          <a:xfrm>
            <a:off x="2189044" y="3635266"/>
            <a:ext cx="1022350" cy="646331"/>
          </a:xfrm>
          <a:prstGeom prst="rect">
            <a:avLst/>
          </a:prstGeom>
          <a:noFill/>
        </p:spPr>
        <p:txBody>
          <a:bodyPr wrap="square" rtlCol="0">
            <a:spAutoFit/>
          </a:bodyPr>
          <a:lstStyle/>
          <a:p>
            <a:pPr algn="ctr"/>
            <a:r>
              <a:rPr lang="en-US" dirty="0" smtClean="0">
                <a:solidFill>
                  <a:schemeClr val="bg1"/>
                </a:solidFill>
                <a:latin typeface="+mn-lt"/>
              </a:rPr>
              <a:t>Diourbel</a:t>
            </a:r>
          </a:p>
          <a:p>
            <a:pPr algn="ctr"/>
            <a:r>
              <a:rPr lang="en-US" dirty="0">
                <a:solidFill>
                  <a:schemeClr val="bg1"/>
                </a:solidFill>
                <a:latin typeface="+mn-lt"/>
              </a:rPr>
              <a:t>1</a:t>
            </a:r>
            <a:r>
              <a:rPr lang="en-US" dirty="0" smtClean="0">
                <a:solidFill>
                  <a:schemeClr val="bg1"/>
                </a:solidFill>
                <a:latin typeface="+mn-lt"/>
              </a:rPr>
              <a:t>5 %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21 %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29 %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20 %</a:t>
            </a:r>
          </a:p>
        </p:txBody>
      </p:sp>
      <p:sp>
        <p:nvSpPr>
          <p:cNvPr id="80" name="TextBox 79"/>
          <p:cNvSpPr txBox="1"/>
          <p:nvPr/>
        </p:nvSpPr>
        <p:spPr>
          <a:xfrm>
            <a:off x="7751762" y="4621872"/>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22 %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Rectangle 4"/>
          <p:cNvSpPr txBox="1">
            <a:spLocks noChangeArrowheads="1"/>
          </p:cNvSpPr>
          <p:nvPr/>
        </p:nvSpPr>
        <p:spPr>
          <a:xfrm>
            <a:off x="0" y="-3175"/>
            <a:ext cx="9144000" cy="1295400"/>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z="4000" dirty="0" smtClean="0">
                <a:solidFill>
                  <a:schemeClr val="tx1"/>
                </a:solidFill>
              </a:rPr>
              <a:t>Traitement Préventif Intermittent </a:t>
            </a:r>
            <a:br>
              <a:rPr lang="fr-SN" sz="4000" dirty="0" smtClean="0">
                <a:solidFill>
                  <a:schemeClr val="tx1"/>
                </a:solidFill>
              </a:rPr>
            </a:br>
            <a:r>
              <a:rPr lang="fr-SN" sz="4000" dirty="0" smtClean="0">
                <a:solidFill>
                  <a:schemeClr val="tx1"/>
                </a:solidFill>
              </a:rPr>
              <a:t>pendant la grossesse (</a:t>
            </a:r>
            <a:r>
              <a:rPr lang="fr-SN" sz="4000" dirty="0" err="1" smtClean="0">
                <a:solidFill>
                  <a:schemeClr val="tx1"/>
                </a:solidFill>
              </a:rPr>
              <a:t>TPIg</a:t>
            </a:r>
            <a:r>
              <a:rPr lang="fr-SN" sz="4000" dirty="0" smtClean="0">
                <a:solidFill>
                  <a:schemeClr val="tx1"/>
                </a:solidFill>
              </a:rPr>
              <a:t>) </a:t>
            </a:r>
          </a:p>
        </p:txBody>
      </p:sp>
      <p:sp>
        <p:nvSpPr>
          <p:cNvPr id="84" name="Text Box 5"/>
          <p:cNvSpPr txBox="1">
            <a:spLocks noChangeArrowheads="1"/>
          </p:cNvSpPr>
          <p:nvPr/>
        </p:nvSpPr>
        <p:spPr bwMode="auto">
          <a:xfrm>
            <a:off x="7408004" y="1260649"/>
            <a:ext cx="1764887" cy="2862322"/>
          </a:xfrm>
          <a:prstGeom prst="rect">
            <a:avLst/>
          </a:prstGeom>
          <a:noFill/>
          <a:ln w="9525">
            <a:noFill/>
            <a:miter lim="800000"/>
            <a:headEnd/>
            <a:tailEnd/>
          </a:ln>
          <a:effectLst/>
        </p:spPr>
        <p:txBody>
          <a:bodyPr wrap="square">
            <a:spAutoFit/>
          </a:bodyPr>
          <a:lstStyle/>
          <a:p>
            <a:pPr eaLnBrk="0" hangingPunct="0">
              <a:spcBef>
                <a:spcPct val="50000"/>
              </a:spcBef>
              <a:defRPr/>
            </a:pPr>
            <a:r>
              <a:rPr lang="fr-FR" sz="1800" b="0" i="1" dirty="0">
                <a:latin typeface="+mn-lt"/>
              </a:rPr>
              <a:t>Pourcentage de femmes de </a:t>
            </a:r>
            <a:r>
              <a:rPr lang="fr-FR" sz="1800" b="0" i="1" dirty="0" smtClean="0">
                <a:latin typeface="+mn-lt"/>
              </a:rPr>
              <a:t/>
            </a:r>
            <a:br>
              <a:rPr lang="fr-FR" sz="1800" b="0" i="1" dirty="0" smtClean="0">
                <a:latin typeface="+mn-lt"/>
              </a:rPr>
            </a:br>
            <a:r>
              <a:rPr lang="fr-FR" sz="1800" b="0" i="1" dirty="0" smtClean="0">
                <a:latin typeface="+mn-lt"/>
              </a:rPr>
              <a:t>15-49 </a:t>
            </a:r>
            <a:r>
              <a:rPr lang="fr-FR" sz="1800" b="0" i="1" dirty="0">
                <a:latin typeface="+mn-lt"/>
              </a:rPr>
              <a:t>ans ayant eu une naissance vivante au cours des deux années ayant précédé l’enquête </a:t>
            </a:r>
            <a:r>
              <a:rPr lang="fr-FR" sz="1800" b="0" i="1" dirty="0" smtClean="0">
                <a:latin typeface="+mn-lt"/>
              </a:rPr>
              <a:t>qui ont pris 3 doses ou plus de SP :</a:t>
            </a:r>
            <a:endParaRPr lang="fr-FR" sz="1800" b="0" i="1" dirty="0">
              <a:latin typeface="+mn-lt"/>
            </a:endParaRPr>
          </a:p>
        </p:txBody>
      </p:sp>
    </p:spTree>
    <p:extLst>
      <p:ext uri="{BB962C8B-B14F-4D97-AF65-F5344CB8AC3E}">
        <p14:creationId xmlns:p14="http://schemas.microsoft.com/office/powerpoint/2010/main" val="13126842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r>
              <a:rPr lang="fr-FR" noProof="0" dirty="0" smtClean="0">
                <a:solidFill>
                  <a:schemeClr val="tx1"/>
                </a:solidFill>
              </a:rPr>
              <a:t>Prévention</a:t>
            </a:r>
          </a:p>
          <a:p>
            <a:r>
              <a:rPr lang="fr-FR" b="1" noProof="0" dirty="0" smtClean="0">
                <a:solidFill>
                  <a:schemeClr val="bg2"/>
                </a:solidFill>
              </a:rPr>
              <a:t>Prise en charge</a:t>
            </a:r>
            <a:endParaRPr lang="fr-FR" noProof="0" dirty="0" smtClean="0">
              <a:solidFill>
                <a:schemeClr val="tx1"/>
              </a:solidFill>
            </a:endParaRPr>
          </a:p>
          <a:p>
            <a:r>
              <a:rPr lang="fr-FR" noProof="0" dirty="0" smtClean="0">
                <a:solidFill>
                  <a:schemeClr val="tx1"/>
                </a:solidFill>
              </a:rPr>
              <a:t>Prévalence</a:t>
            </a:r>
          </a:p>
          <a:p>
            <a:r>
              <a:rPr lang="fr-FR" dirty="0" smtClean="0">
                <a:solidFill>
                  <a:schemeClr val="tx1"/>
                </a:solidFill>
              </a:rPr>
              <a:t>Services de paludisme</a:t>
            </a:r>
          </a:p>
          <a:p>
            <a:pPr marL="0" indent="0">
              <a:buNone/>
            </a:pPr>
            <a:endParaRPr lang="fr-FR" dirty="0" smtClean="0"/>
          </a:p>
        </p:txBody>
      </p:sp>
    </p:spTree>
    <p:extLst>
      <p:ext uri="{BB962C8B-B14F-4D97-AF65-F5344CB8AC3E}">
        <p14:creationId xmlns:p14="http://schemas.microsoft.com/office/powerpoint/2010/main" val="3064455313"/>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6234" y="0"/>
            <a:ext cx="8229600" cy="1143000"/>
          </a:xfrm>
        </p:spPr>
        <p:txBody>
          <a:bodyPr/>
          <a:lstStyle/>
          <a:p>
            <a:r>
              <a:rPr lang="fr-FR" noProof="0" dirty="0" smtClean="0">
                <a:solidFill>
                  <a:schemeClr val="tx1"/>
                </a:solidFill>
              </a:rPr>
              <a:t>Fièvre chez les enfants</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44019775"/>
              </p:ext>
            </p:extLst>
          </p:nvPr>
        </p:nvGraphicFramePr>
        <p:xfrm>
          <a:off x="461963" y="1883548"/>
          <a:ext cx="8256587" cy="49744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1383" y="1242256"/>
            <a:ext cx="2984717" cy="646331"/>
          </a:xfrm>
          <a:prstGeom prst="rect">
            <a:avLst/>
          </a:prstGeom>
          <a:noFill/>
        </p:spPr>
        <p:txBody>
          <a:bodyPr wrap="square" rtlCol="0">
            <a:spAutoFit/>
          </a:bodyPr>
          <a:lstStyle/>
          <a:p>
            <a:pPr algn="ctr"/>
            <a:r>
              <a:rPr lang="fr-FR" i="1" dirty="0" smtClean="0">
                <a:latin typeface="+mj-lt"/>
              </a:rPr>
              <a:t>Pourcentage d’enfants de moins de 5 ans</a:t>
            </a:r>
            <a:endParaRPr lang="fr-FR" i="1" dirty="0">
              <a:latin typeface="+mj-lt"/>
            </a:endParaRPr>
          </a:p>
        </p:txBody>
      </p:sp>
      <p:sp>
        <p:nvSpPr>
          <p:cNvPr id="9" name="TextBox 8"/>
          <p:cNvSpPr txBox="1"/>
          <p:nvPr/>
        </p:nvSpPr>
        <p:spPr>
          <a:xfrm>
            <a:off x="4573068" y="965257"/>
            <a:ext cx="4143448" cy="923330"/>
          </a:xfrm>
          <a:prstGeom prst="rect">
            <a:avLst/>
          </a:prstGeom>
          <a:noFill/>
        </p:spPr>
        <p:txBody>
          <a:bodyPr wrap="square" rtlCol="0">
            <a:spAutoFit/>
          </a:bodyPr>
          <a:lstStyle/>
          <a:p>
            <a:pPr algn="ctr"/>
            <a:r>
              <a:rPr lang="fr-FR" i="1" dirty="0">
                <a:latin typeface="+mj-lt"/>
              </a:rPr>
              <a:t>Pourcentage d’enfants de moins de 5 </a:t>
            </a:r>
            <a:r>
              <a:rPr lang="fr-FR" i="1" dirty="0" smtClean="0">
                <a:latin typeface="+mj-lt"/>
              </a:rPr>
              <a:t>ans qui ont eu de la fièvre au cours de 2 semaines avant l’interview</a:t>
            </a:r>
            <a:endParaRPr lang="fr-FR" i="1" dirty="0">
              <a:latin typeface="+mj-lt"/>
            </a:endParaRPr>
          </a:p>
        </p:txBody>
      </p:sp>
      <p:cxnSp>
        <p:nvCxnSpPr>
          <p:cNvPr id="11" name="Straight Connector 10"/>
          <p:cNvCxnSpPr/>
          <p:nvPr/>
        </p:nvCxnSpPr>
        <p:spPr>
          <a:xfrm>
            <a:off x="353291" y="1849581"/>
            <a:ext cx="247303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165350" y="1849581"/>
            <a:ext cx="295354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0139626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r>
              <a:rPr lang="fr-FR" noProof="0" dirty="0" smtClean="0">
                <a:solidFill>
                  <a:schemeClr val="tx1"/>
                </a:solidFill>
              </a:rPr>
              <a:t>Prévention</a:t>
            </a:r>
          </a:p>
          <a:p>
            <a:r>
              <a:rPr lang="fr-FR" noProof="0" dirty="0" smtClean="0">
                <a:solidFill>
                  <a:schemeClr val="tx1"/>
                </a:solidFill>
              </a:rPr>
              <a:t>Traitement </a:t>
            </a:r>
          </a:p>
          <a:p>
            <a:r>
              <a:rPr lang="fr-FR" b="1" noProof="0" dirty="0" smtClean="0">
                <a:solidFill>
                  <a:schemeClr val="bg2"/>
                </a:solidFill>
              </a:rPr>
              <a:t>Prévalence</a:t>
            </a:r>
          </a:p>
          <a:p>
            <a:r>
              <a:rPr lang="fr-FR" dirty="0" smtClean="0">
                <a:solidFill>
                  <a:schemeClr val="tx1"/>
                </a:solidFill>
              </a:rPr>
              <a:t>Services de paludisme</a:t>
            </a:r>
          </a:p>
          <a:p>
            <a:pPr marL="0" indent="0">
              <a:buNone/>
            </a:pPr>
            <a:endParaRPr lang="fr-FR" dirty="0" smtClean="0"/>
          </a:p>
        </p:txBody>
      </p:sp>
    </p:spTree>
    <p:extLst>
      <p:ext uri="{BB962C8B-B14F-4D97-AF65-F5344CB8AC3E}">
        <p14:creationId xmlns:p14="http://schemas.microsoft.com/office/powerpoint/2010/main" val="3784942500"/>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30000"/>
          </a:schemeClr>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987425"/>
          </a:xfrm>
        </p:spPr>
        <p:txBody>
          <a:bodyPr>
            <a:normAutofit/>
          </a:bodyPr>
          <a:lstStyle/>
          <a:p>
            <a:r>
              <a:rPr lang="fr-SN" sz="4000" noProof="0" dirty="0" smtClean="0">
                <a:solidFill>
                  <a:schemeClr val="tx1"/>
                </a:solidFill>
              </a:rPr>
              <a:t>Méthodologie</a:t>
            </a:r>
          </a:p>
        </p:txBody>
      </p:sp>
      <p:sp>
        <p:nvSpPr>
          <p:cNvPr id="18435" name="Rectangle 3"/>
          <p:cNvSpPr>
            <a:spLocks noGrp="1" noChangeArrowheads="1"/>
          </p:cNvSpPr>
          <p:nvPr>
            <p:ph idx="4294967295"/>
          </p:nvPr>
        </p:nvSpPr>
        <p:spPr>
          <a:xfrm>
            <a:off x="266700" y="1024114"/>
            <a:ext cx="8610600" cy="5410200"/>
          </a:xfrm>
        </p:spPr>
        <p:txBody>
          <a:bodyPr>
            <a:normAutofit fontScale="92500" lnSpcReduction="20000"/>
          </a:bodyPr>
          <a:lstStyle/>
          <a:p>
            <a:r>
              <a:rPr lang="fr-SN" dirty="0" smtClean="0">
                <a:solidFill>
                  <a:schemeClr val="tx1"/>
                </a:solidFill>
              </a:rPr>
              <a:t>Tous l</a:t>
            </a:r>
            <a:r>
              <a:rPr lang="fr-SN" sz="3200" noProof="0" dirty="0" smtClean="0">
                <a:solidFill>
                  <a:schemeClr val="tx1"/>
                </a:solidFill>
              </a:rPr>
              <a:t>es enfants de 6-59 mois étaient éligibles.</a:t>
            </a:r>
          </a:p>
          <a:p>
            <a:r>
              <a:rPr lang="fr-SN" dirty="0" smtClean="0">
                <a:solidFill>
                  <a:schemeClr val="tx1"/>
                </a:solidFill>
              </a:rPr>
              <a:t>La participation au test de parasitémie était assujettie au consentement éclairé et volontaire des personnes responsables de l’enfant.</a:t>
            </a:r>
          </a:p>
          <a:p>
            <a:r>
              <a:rPr lang="fr-SN" noProof="0" dirty="0" smtClean="0">
                <a:solidFill>
                  <a:schemeClr val="tx1"/>
                </a:solidFill>
              </a:rPr>
              <a:t>U</a:t>
            </a:r>
            <a:r>
              <a:rPr lang="fr-SN" dirty="0" smtClean="0">
                <a:solidFill>
                  <a:schemeClr val="tx1"/>
                </a:solidFill>
              </a:rPr>
              <a:t>n échantillon de sang a été prélevé pour </a:t>
            </a:r>
            <a:r>
              <a:rPr lang="fr-SN" b="1" dirty="0" smtClean="0">
                <a:solidFill>
                  <a:schemeClr val="bg2"/>
                </a:solidFill>
              </a:rPr>
              <a:t>95 % </a:t>
            </a:r>
            <a:r>
              <a:rPr lang="fr-SN" dirty="0" smtClean="0">
                <a:solidFill>
                  <a:schemeClr val="tx1"/>
                </a:solidFill>
              </a:rPr>
              <a:t>des</a:t>
            </a:r>
            <a:r>
              <a:rPr lang="fr-SN" b="1" dirty="0" smtClean="0">
                <a:solidFill>
                  <a:schemeClr val="tx2"/>
                </a:solidFill>
              </a:rPr>
              <a:t> </a:t>
            </a:r>
            <a:r>
              <a:rPr lang="fr-SN" dirty="0" smtClean="0">
                <a:solidFill>
                  <a:schemeClr val="tx1"/>
                </a:solidFill>
              </a:rPr>
              <a:t>enfants </a:t>
            </a:r>
            <a:r>
              <a:rPr lang="fr-SN" dirty="0">
                <a:solidFill>
                  <a:schemeClr val="tx1"/>
                </a:solidFill>
              </a:rPr>
              <a:t>éligibles. </a:t>
            </a:r>
            <a:endParaRPr lang="fr-SN" sz="3200" noProof="0" dirty="0" smtClean="0">
              <a:solidFill>
                <a:schemeClr val="tx1"/>
              </a:solidFill>
            </a:endParaRPr>
          </a:p>
          <a:p>
            <a:r>
              <a:rPr lang="fr-SN" dirty="0" smtClean="0">
                <a:solidFill>
                  <a:schemeClr val="tx1"/>
                </a:solidFill>
              </a:rPr>
              <a:t>Les deux vagues de collecte des données se sont déroulées au cours de la saison des pluies et aussi la saison sèche. </a:t>
            </a:r>
            <a:endParaRPr lang="fr-SN" sz="3200" noProof="0" dirty="0" smtClean="0">
              <a:solidFill>
                <a:schemeClr val="tx1"/>
              </a:solidFill>
            </a:endParaRPr>
          </a:p>
          <a:p>
            <a:r>
              <a:rPr lang="fr-FR" dirty="0" smtClean="0">
                <a:solidFill>
                  <a:schemeClr val="tx1"/>
                </a:solidFill>
              </a:rPr>
              <a:t>Les résultats du test TDR étaient communiqués aux parents/personne en charge de l’enfant et un traitement était offert aux enfants testés positifs ou ils étaient référés </a:t>
            </a:r>
            <a:r>
              <a:rPr lang="fr-FR" dirty="0">
                <a:solidFill>
                  <a:schemeClr val="tx1"/>
                </a:solidFill>
              </a:rPr>
              <a:t>auprès d’un service de </a:t>
            </a:r>
            <a:r>
              <a:rPr lang="fr-FR" dirty="0" smtClean="0">
                <a:solidFill>
                  <a:schemeClr val="tx1"/>
                </a:solidFill>
              </a:rPr>
              <a:t>santé. </a:t>
            </a:r>
            <a:endParaRPr lang="fr-SN" dirty="0">
              <a:solidFill>
                <a:schemeClr val="tx1"/>
              </a:solidFill>
            </a:endParaRPr>
          </a:p>
          <a:p>
            <a:endParaRPr lang="fr-SN" dirty="0" smtClean="0"/>
          </a:p>
          <a:p>
            <a:endParaRPr lang="fr-SN" sz="3200" noProof="0" dirty="0" smtClean="0"/>
          </a:p>
        </p:txBody>
      </p:sp>
    </p:spTree>
    <p:extLst>
      <p:ext uri="{BB962C8B-B14F-4D97-AF65-F5344CB8AC3E}">
        <p14:creationId xmlns:p14="http://schemas.microsoft.com/office/powerpoint/2010/main" val="256829272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Title 1"/>
          <p:cNvSpPr>
            <a:spLocks noGrp="1"/>
          </p:cNvSpPr>
          <p:nvPr>
            <p:ph type="title"/>
          </p:nvPr>
        </p:nvSpPr>
        <p:spPr>
          <a:xfrm>
            <a:off x="0" y="0"/>
            <a:ext cx="9144000" cy="990600"/>
          </a:xfrm>
        </p:spPr>
        <p:txBody>
          <a:bodyPr>
            <a:normAutofit fontScale="90000"/>
          </a:bodyPr>
          <a:lstStyle/>
          <a:p>
            <a:r>
              <a:rPr lang="fr-FR" sz="3200" dirty="0">
                <a:solidFill>
                  <a:schemeClr val="tx1"/>
                </a:solidFill>
              </a:rPr>
              <a:t>Éléments clés dans l’Enquête Continue sur la Prestation des Services de Soins de Santé (ECPSS)</a:t>
            </a:r>
            <a:endParaRPr lang="en-US" sz="3200" dirty="0" smtClean="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052999323"/>
              </p:ext>
            </p:extLst>
          </p:nvPr>
        </p:nvGraphicFramePr>
        <p:xfrm>
          <a:off x="-76200" y="990600"/>
          <a:ext cx="9296400" cy="5547360"/>
        </p:xfrm>
        <a:graphic>
          <a:graphicData uri="http://schemas.openxmlformats.org/drawingml/2006/table">
            <a:tbl>
              <a:tblPr firstRow="1" bandRow="1">
                <a:tableStyleId>{5C22544A-7EE6-4342-B048-85BDC9FD1C3A}</a:tableStyleId>
              </a:tblPr>
              <a:tblGrid>
                <a:gridCol w="1447800"/>
                <a:gridCol w="1524000"/>
                <a:gridCol w="1524000"/>
                <a:gridCol w="1600200"/>
                <a:gridCol w="1600200"/>
                <a:gridCol w="1600200"/>
              </a:tblGrid>
              <a:tr h="403448">
                <a:tc>
                  <a:txBody>
                    <a:bodyPr/>
                    <a:lstStyle/>
                    <a:p>
                      <a:pPr marL="0" marR="0" algn="ctr">
                        <a:lnSpc>
                          <a:spcPct val="100000"/>
                        </a:lnSpc>
                        <a:spcBef>
                          <a:spcPts val="0"/>
                        </a:spcBef>
                        <a:spcAft>
                          <a:spcPts val="0"/>
                        </a:spcAft>
                      </a:pP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2012-2013</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1</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2014</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2</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2015</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3</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4</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2017</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5</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a:txBody>
                    <a:bodyPr/>
                    <a:lstStyle/>
                    <a:p>
                      <a:pPr>
                        <a:lnSpc>
                          <a:spcPct val="100000"/>
                        </a:lnSpc>
                      </a:pPr>
                      <a:r>
                        <a:rPr lang="fr-FR" sz="2000" b="1" kern="1200" dirty="0" smtClean="0">
                          <a:solidFill>
                            <a:schemeClr val="tx1"/>
                          </a:solidFill>
                          <a:latin typeface="+mn-lt"/>
                          <a:ea typeface="+mn-ea"/>
                          <a:cs typeface="+mn-cs"/>
                        </a:rPr>
                        <a:t>Méthodes de collecte des données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r>
                        <a:rPr lang="en-US" sz="1800" b="0" i="0" u="none" strike="noStrike" kern="1200" baseline="0" dirty="0" err="1" smtClean="0">
                          <a:solidFill>
                            <a:schemeClr val="tx1"/>
                          </a:solidFill>
                          <a:latin typeface="+mn-lt"/>
                          <a:ea typeface="+mn-ea"/>
                          <a:cs typeface="+mn-cs"/>
                        </a:rPr>
                        <a:t>Inventaire</a:t>
                      </a:r>
                      <a:endParaRPr lang="en-US"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Interviews avec les prestataires de santé</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Observations des consultations et interviews avec des clients (Planification familiale et soins curatifs ambulatoires pour l’enfant malade)	</a:t>
                      </a:r>
                      <a:endParaRPr lang="fr-FR" sz="2000" b="0" i="0" u="none" strike="noStrike" kern="1200" baseline="0" dirty="0" smtClean="0">
                        <a:solidFill>
                          <a:schemeClr val="tx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en-US" sz="1800" b="0" i="0" u="none" strike="noStrike" kern="1200" baseline="0" dirty="0" err="1" smtClean="0">
                          <a:solidFill>
                            <a:schemeClr val="tx1"/>
                          </a:solidFill>
                          <a:latin typeface="+mn-lt"/>
                          <a:ea typeface="+mn-ea"/>
                          <a:cs typeface="+mn-cs"/>
                        </a:rPr>
                        <a:t>Inventaire</a:t>
                      </a:r>
                      <a:endParaRPr lang="en-US"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Interviews avec les prestataires de santé</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Observations des consultations et interviews avec des clients (Soins prénatals et soins curatifs ambulatoires pour l’enfant malade)	</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r>
                        <a:rPr lang="en-US" sz="1800" b="0" i="0" u="none" strike="noStrike" kern="1200" baseline="0" dirty="0" err="1" smtClean="0">
                          <a:solidFill>
                            <a:schemeClr val="tx1"/>
                          </a:solidFill>
                          <a:latin typeface="+mn-lt"/>
                          <a:ea typeface="+mn-ea"/>
                          <a:cs typeface="+mn-cs"/>
                        </a:rPr>
                        <a:t>Inventaire</a:t>
                      </a:r>
                      <a:endParaRPr lang="en-US"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Interviews avec les prestataires de santé</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Observations des consultations et interviews avec des clients (Planification familiale et soins curatifs ambulatoires pour l’enfant malade)</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r>
                        <a:rPr lang="en-US" sz="1800" b="0" i="0" u="none" strike="noStrike" kern="1200" baseline="0" dirty="0" err="1" smtClean="0">
                          <a:solidFill>
                            <a:schemeClr val="tx1"/>
                          </a:solidFill>
                          <a:latin typeface="+mn-lt"/>
                          <a:ea typeface="+mn-ea"/>
                          <a:cs typeface="+mn-cs"/>
                        </a:rPr>
                        <a:t>Inventaire</a:t>
                      </a:r>
                      <a:endParaRPr lang="en-US"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Interviews avec les prestataires de santé</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Observations des consultations et interviews avec des clients (Soins prénatals et soins curatifs ambulatoires pour l’enfant malade)	</a:t>
                      </a:r>
                    </a:p>
                    <a:p>
                      <a:endParaRPr lang="en-US"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r>
                        <a:rPr lang="en-US" sz="1800" b="0" i="0" u="none" strike="noStrike" kern="1200" baseline="0" dirty="0" err="1" smtClean="0">
                          <a:solidFill>
                            <a:schemeClr val="tx1"/>
                          </a:solidFill>
                          <a:latin typeface="+mn-lt"/>
                          <a:ea typeface="+mn-ea"/>
                          <a:cs typeface="+mn-cs"/>
                        </a:rPr>
                        <a:t>Inventaire</a:t>
                      </a:r>
                      <a:endParaRPr lang="en-US" sz="1800" b="0" i="0" u="none" strike="noStrike" kern="1200" baseline="0" dirty="0" smtClean="0">
                        <a:solidFill>
                          <a:schemeClr val="tx1"/>
                        </a:solidFill>
                        <a:latin typeface="+mn-lt"/>
                        <a:ea typeface="+mn-ea"/>
                        <a:cs typeface="+mn-cs"/>
                      </a:endParaRP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Interviews avec les prestataires de santé</a:t>
                      </a:r>
                    </a:p>
                    <a:p>
                      <a:endParaRPr lang="fr-FR" sz="1800" b="0" i="0" u="none" strike="noStrike" kern="1200" baseline="0" dirty="0" smtClean="0">
                        <a:solidFill>
                          <a:schemeClr val="tx1"/>
                        </a:solidFill>
                        <a:latin typeface="+mn-lt"/>
                        <a:ea typeface="+mn-ea"/>
                        <a:cs typeface="+mn-cs"/>
                      </a:endParaRPr>
                    </a:p>
                    <a:p>
                      <a:r>
                        <a:rPr lang="fr-FR" sz="1800" b="0" i="0" u="none" strike="noStrike" kern="1200" baseline="0" dirty="0" smtClean="0">
                          <a:solidFill>
                            <a:schemeClr val="tx1"/>
                          </a:solidFill>
                          <a:latin typeface="+mn-lt"/>
                          <a:ea typeface="+mn-ea"/>
                          <a:cs typeface="+mn-cs"/>
                        </a:rPr>
                        <a:t>Observations des consultations et interviews avec des clients (Planification familiale et soins curatifs ambulatoires pour l’enfant malade)	</a:t>
                      </a:r>
                    </a:p>
                    <a:p>
                      <a:endParaRPr lang="en-US"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2202249424"/>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30000"/>
          </a:schemeClr>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idx="4294967295"/>
          </p:nvPr>
        </p:nvSpPr>
        <p:spPr>
          <a:xfrm>
            <a:off x="0" y="0"/>
            <a:ext cx="9144000" cy="987425"/>
          </a:xfrm>
        </p:spPr>
        <p:txBody>
          <a:bodyPr>
            <a:normAutofit/>
          </a:bodyPr>
          <a:lstStyle/>
          <a:p>
            <a:r>
              <a:rPr lang="fr-SN" sz="4000" noProof="0" dirty="0" smtClean="0">
                <a:solidFill>
                  <a:schemeClr val="tx1"/>
                </a:solidFill>
              </a:rPr>
              <a:t>Prévalence</a:t>
            </a:r>
          </a:p>
        </p:txBody>
      </p:sp>
      <p:sp>
        <p:nvSpPr>
          <p:cNvPr id="18435" name="Rectangle 3"/>
          <p:cNvSpPr>
            <a:spLocks noGrp="1" noChangeArrowheads="1"/>
          </p:cNvSpPr>
          <p:nvPr>
            <p:ph idx="4294967295"/>
          </p:nvPr>
        </p:nvSpPr>
        <p:spPr>
          <a:xfrm>
            <a:off x="266700" y="1024114"/>
            <a:ext cx="8610600" cy="5410200"/>
          </a:xfrm>
        </p:spPr>
        <p:txBody>
          <a:bodyPr>
            <a:normAutofit/>
          </a:bodyPr>
          <a:lstStyle/>
          <a:p>
            <a:pPr algn="ctr"/>
            <a:r>
              <a:rPr lang="en-US" dirty="0" err="1" smtClean="0">
                <a:solidFill>
                  <a:schemeClr val="tx1"/>
                </a:solidFill>
              </a:rPr>
              <a:t>Selon</a:t>
            </a:r>
            <a:r>
              <a:rPr lang="en-US" dirty="0" smtClean="0">
                <a:solidFill>
                  <a:schemeClr val="tx1"/>
                </a:solidFill>
              </a:rPr>
              <a:t> la </a:t>
            </a:r>
            <a:r>
              <a:rPr lang="en-US" dirty="0" err="1" smtClean="0">
                <a:solidFill>
                  <a:schemeClr val="tx1"/>
                </a:solidFill>
              </a:rPr>
              <a:t>microscopie</a:t>
            </a:r>
            <a:r>
              <a:rPr lang="en-US" dirty="0" smtClean="0">
                <a:solidFill>
                  <a:schemeClr val="tx1"/>
                </a:solidFill>
              </a:rPr>
              <a:t>, la </a:t>
            </a:r>
            <a:r>
              <a:rPr lang="en-US" dirty="0" err="1" smtClean="0">
                <a:solidFill>
                  <a:schemeClr val="tx1"/>
                </a:solidFill>
              </a:rPr>
              <a:t>prévalence</a:t>
            </a:r>
            <a:r>
              <a:rPr lang="en-US" dirty="0" smtClean="0">
                <a:solidFill>
                  <a:schemeClr val="tx1"/>
                </a:solidFill>
              </a:rPr>
              <a:t> du </a:t>
            </a:r>
            <a:r>
              <a:rPr lang="en-US" dirty="0" err="1" smtClean="0">
                <a:solidFill>
                  <a:schemeClr val="tx1"/>
                </a:solidFill>
              </a:rPr>
              <a:t>paludisme</a:t>
            </a:r>
            <a:r>
              <a:rPr lang="en-US" dirty="0" smtClean="0">
                <a:solidFill>
                  <a:schemeClr val="tx1"/>
                </a:solidFill>
              </a:rPr>
              <a:t> </a:t>
            </a:r>
            <a:r>
              <a:rPr lang="en-US" dirty="0" err="1" smtClean="0">
                <a:solidFill>
                  <a:schemeClr val="tx1"/>
                </a:solidFill>
              </a:rPr>
              <a:t>parmi</a:t>
            </a:r>
            <a:r>
              <a:rPr lang="en-US" dirty="0" smtClean="0">
                <a:solidFill>
                  <a:schemeClr val="tx1"/>
                </a:solidFill>
              </a:rPr>
              <a:t> les </a:t>
            </a:r>
            <a:r>
              <a:rPr lang="en-US" dirty="0" err="1" smtClean="0">
                <a:solidFill>
                  <a:schemeClr val="tx1"/>
                </a:solidFill>
              </a:rPr>
              <a:t>enfants</a:t>
            </a:r>
            <a:r>
              <a:rPr lang="en-US" dirty="0" smtClean="0">
                <a:solidFill>
                  <a:schemeClr val="tx1"/>
                </a:solidFill>
              </a:rPr>
              <a:t> de 6-59 </a:t>
            </a:r>
            <a:r>
              <a:rPr lang="en-US" dirty="0" err="1" smtClean="0">
                <a:solidFill>
                  <a:schemeClr val="tx1"/>
                </a:solidFill>
              </a:rPr>
              <a:t>mois</a:t>
            </a:r>
            <a:r>
              <a:rPr lang="en-US" dirty="0" smtClean="0">
                <a:solidFill>
                  <a:schemeClr val="tx1"/>
                </a:solidFill>
              </a:rPr>
              <a:t> </a:t>
            </a:r>
            <a:r>
              <a:rPr lang="en-US" dirty="0" err="1" smtClean="0">
                <a:solidFill>
                  <a:schemeClr val="tx1"/>
                </a:solidFill>
              </a:rPr>
              <a:t>est</a:t>
            </a:r>
            <a:r>
              <a:rPr lang="en-US" dirty="0" smtClean="0">
                <a:solidFill>
                  <a:schemeClr val="tx1"/>
                </a:solidFill>
              </a:rPr>
              <a:t> de  </a:t>
            </a:r>
            <a:r>
              <a:rPr lang="en-US" b="1" dirty="0" smtClean="0">
                <a:solidFill>
                  <a:schemeClr val="bg2"/>
                </a:solidFill>
              </a:rPr>
              <a:t>0,4 %</a:t>
            </a:r>
            <a:r>
              <a:rPr lang="en-US" dirty="0" smtClean="0">
                <a:solidFill>
                  <a:schemeClr val="tx1"/>
                </a:solidFill>
              </a:rPr>
              <a:t>.</a:t>
            </a:r>
            <a:r>
              <a:rPr lang="en-US" dirty="0" smtClean="0">
                <a:solidFill>
                  <a:schemeClr val="bg2"/>
                </a:solidFill>
              </a:rPr>
              <a:t> </a:t>
            </a:r>
            <a:endParaRPr lang="fr-SN" dirty="0">
              <a:solidFill>
                <a:schemeClr val="bg2"/>
              </a:solidFill>
            </a:endParaRPr>
          </a:p>
          <a:p>
            <a:endParaRPr lang="fr-SN" dirty="0" smtClean="0"/>
          </a:p>
          <a:p>
            <a:pPr marL="0" indent="0" algn="ctr">
              <a:buNone/>
            </a:pPr>
            <a:endParaRPr lang="fr-SN" sz="3200" noProof="0" dirty="0" smtClean="0"/>
          </a:p>
        </p:txBody>
      </p:sp>
    </p:spTree>
    <p:extLst>
      <p:ext uri="{BB962C8B-B14F-4D97-AF65-F5344CB8AC3E}">
        <p14:creationId xmlns:p14="http://schemas.microsoft.com/office/powerpoint/2010/main" val="2765076380"/>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2">
                    <a:lumMod val="75000"/>
                  </a:schemeClr>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&lt;0,1 %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0,2 %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latin typeface="+mn-lt"/>
              </a:rPr>
              <a:t>Tambacounda</a:t>
            </a:r>
            <a:endParaRPr lang="en-US" dirty="0" smtClean="0">
              <a:latin typeface="+mn-lt"/>
            </a:endParaRPr>
          </a:p>
          <a:p>
            <a:pPr algn="ctr"/>
            <a:r>
              <a:rPr lang="en-US" dirty="0" smtClean="0">
                <a:latin typeface="+mn-lt"/>
              </a:rPr>
              <a:t>1,0 %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7,3 %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2,9 %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&lt;0,1 %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&lt;0,1 %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Kaffrine</a:t>
            </a:r>
          </a:p>
          <a:p>
            <a:pPr algn="ctr"/>
            <a:r>
              <a:rPr lang="en-US" dirty="0" smtClean="0">
                <a:solidFill>
                  <a:sysClr val="windowText" lastClr="000000"/>
                </a:solidFill>
                <a:latin typeface="+mn-lt"/>
              </a:rPr>
              <a:t>0,1 %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&lt;0,1 %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0,3 %</a:t>
            </a:r>
          </a:p>
        </p:txBody>
      </p:sp>
      <p:sp>
        <p:nvSpPr>
          <p:cNvPr id="76" name="TextBox 75"/>
          <p:cNvSpPr txBox="1"/>
          <p:nvPr/>
        </p:nvSpPr>
        <p:spPr>
          <a:xfrm>
            <a:off x="2229644" y="3572896"/>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&lt;0,1 %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&lt;0,1 %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0,1 %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&lt;0,1 %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0,4 %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a:xfrm>
            <a:off x="0" y="0"/>
            <a:ext cx="9144000" cy="976313"/>
          </a:xfrm>
          <a:prstGeom prst="rect">
            <a:avLst/>
          </a:prstGeom>
        </p:spPr>
        <p:txBody>
          <a:bodyPr vert="horz" lIns="91440" tIns="45720" rIns="91440" bIns="45720" rtlCol="0" anchor="ctr">
            <a:normAutofit fontScale="975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mtClean="0">
                <a:solidFill>
                  <a:schemeClr val="tx1"/>
                </a:solidFill>
              </a:rPr>
              <a:t>Prévalence du paludisme </a:t>
            </a:r>
            <a:r>
              <a:rPr lang="fr-FR" smtClean="0">
                <a:solidFill>
                  <a:schemeClr val="tx1"/>
                </a:solidFill>
              </a:rPr>
              <a:t>selon la région</a:t>
            </a:r>
            <a:endParaRPr lang="en-US" dirty="0">
              <a:solidFill>
                <a:schemeClr val="tx1"/>
              </a:solidFill>
            </a:endParaRPr>
          </a:p>
        </p:txBody>
      </p:sp>
      <p:sp>
        <p:nvSpPr>
          <p:cNvPr id="84" name="Text Box 5"/>
          <p:cNvSpPr txBox="1">
            <a:spLocks noChangeArrowheads="1"/>
          </p:cNvSpPr>
          <p:nvPr/>
        </p:nvSpPr>
        <p:spPr bwMode="auto">
          <a:xfrm>
            <a:off x="1" y="942760"/>
            <a:ext cx="9144000" cy="646331"/>
          </a:xfrm>
          <a:prstGeom prst="rect">
            <a:avLst/>
          </a:prstGeom>
          <a:noFill/>
          <a:ln w="9525">
            <a:noFill/>
            <a:miter lim="800000"/>
            <a:headEnd/>
            <a:tailEnd/>
          </a:ln>
          <a:effectLst/>
        </p:spPr>
        <p:txBody>
          <a:bodyPr wrap="square">
            <a:spAutoFit/>
          </a:bodyPr>
          <a:lstStyle/>
          <a:p>
            <a:pPr eaLnBrk="0" hangingPunct="0">
              <a:spcBef>
                <a:spcPct val="50000"/>
              </a:spcBef>
              <a:defRPr/>
            </a:pPr>
            <a:r>
              <a:rPr lang="fr-FR" sz="1800" b="0" i="1" dirty="0">
                <a:latin typeface="+mn-lt"/>
              </a:rPr>
              <a:t>Pourcentage d’enfants de 6-59 mois dont le résultat du diagnostic microscopique du paludisme est positif</a:t>
            </a:r>
          </a:p>
        </p:txBody>
      </p:sp>
    </p:spTree>
    <p:extLst>
      <p:ext uri="{BB962C8B-B14F-4D97-AF65-F5344CB8AC3E}">
        <p14:creationId xmlns:p14="http://schemas.microsoft.com/office/powerpoint/2010/main" val="970623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idx="4294967295"/>
          </p:nvPr>
        </p:nvSpPr>
        <p:spPr>
          <a:xfrm>
            <a:off x="0" y="0"/>
            <a:ext cx="9144000" cy="914400"/>
          </a:xfrm>
        </p:spPr>
        <p:txBody>
          <a:bodyPr/>
          <a:lstStyle/>
          <a:p>
            <a:pPr>
              <a:buClr>
                <a:schemeClr val="tx1"/>
              </a:buClr>
            </a:pPr>
            <a:r>
              <a:rPr lang="fr-SN" sz="4000" noProof="0" dirty="0" smtClean="0">
                <a:solidFill>
                  <a:schemeClr val="tx1"/>
                </a:solidFill>
              </a:rPr>
              <a:t>Principaux résultats</a:t>
            </a:r>
          </a:p>
        </p:txBody>
      </p:sp>
      <p:sp>
        <p:nvSpPr>
          <p:cNvPr id="20483" name="Rectangle 3"/>
          <p:cNvSpPr>
            <a:spLocks noGrp="1" noChangeArrowheads="1"/>
          </p:cNvSpPr>
          <p:nvPr>
            <p:ph idx="4294967295"/>
          </p:nvPr>
        </p:nvSpPr>
        <p:spPr>
          <a:xfrm>
            <a:off x="533400" y="914400"/>
            <a:ext cx="8610600" cy="5181600"/>
          </a:xfrm>
        </p:spPr>
        <p:txBody>
          <a:bodyPr/>
          <a:lstStyle/>
          <a:p>
            <a:pPr>
              <a:buClr>
                <a:schemeClr val="tx1"/>
              </a:buClr>
              <a:buSzPct val="90000"/>
              <a:buFont typeface="Arial" pitchFamily="34" charset="0"/>
              <a:buChar char="•"/>
            </a:pPr>
            <a:r>
              <a:rPr lang="fr-SN" sz="2800" b="1" dirty="0" smtClean="0">
                <a:solidFill>
                  <a:schemeClr val="bg2"/>
                </a:solidFill>
              </a:rPr>
              <a:t>84</a:t>
            </a:r>
            <a:r>
              <a:rPr lang="fr-SN" sz="2800" b="1" noProof="0" dirty="0" smtClean="0">
                <a:solidFill>
                  <a:schemeClr val="bg2"/>
                </a:solidFill>
              </a:rPr>
              <a:t> %</a:t>
            </a:r>
            <a:r>
              <a:rPr lang="fr-SN" sz="2800" noProof="0" dirty="0" smtClean="0">
                <a:solidFill>
                  <a:schemeClr val="bg2"/>
                </a:solidFill>
              </a:rPr>
              <a:t> </a:t>
            </a:r>
            <a:r>
              <a:rPr lang="fr-SN" sz="2800" noProof="0" dirty="0" smtClean="0">
                <a:solidFill>
                  <a:schemeClr val="tx1"/>
                </a:solidFill>
              </a:rPr>
              <a:t>de ménages possèdent une </a:t>
            </a:r>
            <a:r>
              <a:rPr lang="fr-SN" sz="2800" b="1" dirty="0">
                <a:solidFill>
                  <a:schemeClr val="bg2"/>
                </a:solidFill>
                <a:latin typeface="Calibri" pitchFamily="34" charset="0"/>
              </a:rPr>
              <a:t>Moustiquaire Imprégnée </a:t>
            </a:r>
            <a:r>
              <a:rPr lang="fr-SN" sz="2800" b="1" dirty="0" smtClean="0">
                <a:solidFill>
                  <a:schemeClr val="bg2"/>
                </a:solidFill>
                <a:latin typeface="Calibri" pitchFamily="34" charset="0"/>
              </a:rPr>
              <a:t>d'Insecticide </a:t>
            </a:r>
            <a:r>
              <a:rPr lang="fr-SN" sz="2800" b="1" noProof="0" dirty="0" smtClean="0">
                <a:solidFill>
                  <a:schemeClr val="bg2"/>
                </a:solidFill>
              </a:rPr>
              <a:t>(MII)</a:t>
            </a:r>
            <a:r>
              <a:rPr lang="fr-SN" sz="2800" noProof="0" dirty="0" smtClean="0">
                <a:solidFill>
                  <a:schemeClr val="bg2"/>
                </a:solidFill>
              </a:rPr>
              <a:t>.</a:t>
            </a:r>
            <a:endParaRPr lang="fr-SN" sz="2800" b="1" noProof="0" dirty="0" smtClean="0">
              <a:solidFill>
                <a:schemeClr val="bg2"/>
              </a:solidFill>
            </a:endParaRPr>
          </a:p>
          <a:p>
            <a:pPr>
              <a:buClr>
                <a:schemeClr val="tx1"/>
              </a:buClr>
              <a:buSzPct val="90000"/>
            </a:pPr>
            <a:r>
              <a:rPr lang="fr-SN" sz="2800" b="1" dirty="0" smtClean="0">
                <a:solidFill>
                  <a:schemeClr val="bg2"/>
                </a:solidFill>
              </a:rPr>
              <a:t>64</a:t>
            </a:r>
            <a:r>
              <a:rPr lang="fr-SN" sz="2800" b="1" noProof="0" dirty="0" smtClean="0">
                <a:solidFill>
                  <a:schemeClr val="bg2"/>
                </a:solidFill>
              </a:rPr>
              <a:t> % </a:t>
            </a:r>
            <a:r>
              <a:rPr lang="fr-SN" sz="2800" noProof="0" dirty="0" smtClean="0">
                <a:solidFill>
                  <a:schemeClr val="tx1"/>
                </a:solidFill>
              </a:rPr>
              <a:t>d’enfants de moins de cinq ans et </a:t>
            </a:r>
            <a:r>
              <a:rPr lang="fr-SN" sz="2800" b="1" noProof="0" dirty="0" smtClean="0">
                <a:solidFill>
                  <a:schemeClr val="bg2"/>
                </a:solidFill>
              </a:rPr>
              <a:t>70 % </a:t>
            </a:r>
            <a:r>
              <a:rPr lang="fr-SN" sz="2800" noProof="0" dirty="0" smtClean="0">
                <a:solidFill>
                  <a:schemeClr val="tx1"/>
                </a:solidFill>
              </a:rPr>
              <a:t>de femmes enceintes ans </a:t>
            </a:r>
            <a:r>
              <a:rPr lang="fr-SN" sz="2800" b="1" noProof="0" dirty="0" smtClean="0">
                <a:solidFill>
                  <a:schemeClr val="bg2"/>
                </a:solidFill>
              </a:rPr>
              <a:t>ont dormi sous une MII la nuit ayant précédé l’enquête</a:t>
            </a:r>
            <a:r>
              <a:rPr lang="fr-SN" sz="2800" dirty="0">
                <a:solidFill>
                  <a:schemeClr val="tx1"/>
                </a:solidFill>
              </a:rPr>
              <a:t>.</a:t>
            </a:r>
            <a:endParaRPr lang="fr-SN" sz="2800" b="1" noProof="0" dirty="0" smtClean="0">
              <a:solidFill>
                <a:schemeClr val="tx2">
                  <a:lumMod val="50000"/>
                </a:schemeClr>
              </a:solidFill>
            </a:endParaRPr>
          </a:p>
          <a:p>
            <a:pPr>
              <a:buClr>
                <a:schemeClr val="tx1"/>
              </a:buClr>
              <a:buSzPct val="90000"/>
            </a:pPr>
            <a:r>
              <a:rPr lang="fr-SN" sz="2800" b="1" dirty="0" smtClean="0">
                <a:solidFill>
                  <a:schemeClr val="bg2"/>
                </a:solidFill>
              </a:rPr>
              <a:t>22 % </a:t>
            </a:r>
            <a:r>
              <a:rPr lang="fr-SN" sz="2800" dirty="0" smtClean="0">
                <a:solidFill>
                  <a:schemeClr val="tx1"/>
                </a:solidFill>
              </a:rPr>
              <a:t>de femmes enceintes ont reçu </a:t>
            </a:r>
            <a:r>
              <a:rPr lang="fr-SN" sz="2800" b="1" dirty="0">
                <a:solidFill>
                  <a:schemeClr val="bg2"/>
                </a:solidFill>
              </a:rPr>
              <a:t>3</a:t>
            </a:r>
            <a:r>
              <a:rPr lang="fr-SN" sz="2800" b="1" dirty="0" smtClean="0">
                <a:solidFill>
                  <a:schemeClr val="bg2"/>
                </a:solidFill>
              </a:rPr>
              <a:t> doses ou plus du SP comme traitement préventif intermittent</a:t>
            </a:r>
            <a:r>
              <a:rPr lang="fr-SN" sz="2800" dirty="0" smtClean="0">
                <a:solidFill>
                  <a:schemeClr val="tx1"/>
                </a:solidFill>
              </a:rPr>
              <a:t>.</a:t>
            </a:r>
            <a:endParaRPr lang="fr-SN" sz="2800" b="1" noProof="0" dirty="0" smtClean="0">
              <a:solidFill>
                <a:schemeClr val="tx2">
                  <a:lumMod val="50000"/>
                </a:schemeClr>
              </a:solidFill>
            </a:endParaRPr>
          </a:p>
          <a:p>
            <a:pPr>
              <a:buClr>
                <a:schemeClr val="tx1"/>
              </a:buClr>
              <a:buSzPct val="90000"/>
            </a:pPr>
            <a:r>
              <a:rPr lang="fr-SN" sz="2800" b="1" dirty="0" smtClean="0">
                <a:solidFill>
                  <a:schemeClr val="bg2"/>
                </a:solidFill>
              </a:rPr>
              <a:t>&lt;1 % </a:t>
            </a:r>
            <a:r>
              <a:rPr lang="fr-SN" sz="2800" dirty="0" smtClean="0">
                <a:solidFill>
                  <a:schemeClr val="tx1"/>
                </a:solidFill>
              </a:rPr>
              <a:t>d’enfants ont</a:t>
            </a:r>
            <a:r>
              <a:rPr lang="fr-SN" sz="2800" b="1" dirty="0" smtClean="0">
                <a:solidFill>
                  <a:schemeClr val="bg2"/>
                </a:solidFill>
              </a:rPr>
              <a:t> eu un résultat positif </a:t>
            </a:r>
            <a:r>
              <a:rPr lang="fr-SN" sz="2800" dirty="0" smtClean="0">
                <a:solidFill>
                  <a:schemeClr val="tx1"/>
                </a:solidFill>
              </a:rPr>
              <a:t>pour le paludisme selon la microscopie</a:t>
            </a:r>
            <a:r>
              <a:rPr lang="fr-SN" sz="2400" dirty="0" smtClean="0">
                <a:solidFill>
                  <a:schemeClr val="tx1"/>
                </a:solidFill>
              </a:rPr>
              <a:t>.</a:t>
            </a:r>
            <a:endParaRPr lang="fr-SN" sz="2400" noProof="0" dirty="0" smtClean="0"/>
          </a:p>
        </p:txBody>
      </p:sp>
    </p:spTree>
    <p:extLst>
      <p:ext uri="{BB962C8B-B14F-4D97-AF65-F5344CB8AC3E}">
        <p14:creationId xmlns:p14="http://schemas.microsoft.com/office/powerpoint/2010/main" val="873644837"/>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t>Services de paludisme</a:t>
            </a:r>
            <a:endParaRPr lang="en-US" b="1" dirty="0" smtClean="0"/>
          </a:p>
        </p:txBody>
      </p:sp>
    </p:spTree>
    <p:extLst>
      <p:ext uri="{BB962C8B-B14F-4D97-AF65-F5344CB8AC3E}">
        <p14:creationId xmlns:p14="http://schemas.microsoft.com/office/powerpoint/2010/main" val="2454029408"/>
      </p:ext>
    </p:extLst>
  </p:cSld>
  <p:clrMapOvr>
    <a:masterClrMapping/>
  </p:clrMapOvr>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r>
              <a:rPr lang="fr-FR" noProof="0" dirty="0" smtClean="0">
                <a:solidFill>
                  <a:schemeClr val="tx1"/>
                </a:solidFill>
              </a:rPr>
              <a:t>Prévention</a:t>
            </a:r>
          </a:p>
          <a:p>
            <a:r>
              <a:rPr lang="fr-FR" noProof="0" dirty="0" smtClean="0">
                <a:solidFill>
                  <a:schemeClr val="tx1"/>
                </a:solidFill>
              </a:rPr>
              <a:t>Traitement </a:t>
            </a:r>
          </a:p>
          <a:p>
            <a:r>
              <a:rPr lang="fr-FR" noProof="0" dirty="0" smtClean="0">
                <a:solidFill>
                  <a:schemeClr val="tx1"/>
                </a:solidFill>
              </a:rPr>
              <a:t>Prévalence</a:t>
            </a:r>
          </a:p>
          <a:p>
            <a:r>
              <a:rPr lang="fr-FR" b="1" dirty="0" smtClean="0">
                <a:solidFill>
                  <a:schemeClr val="bg2"/>
                </a:solidFill>
              </a:rPr>
              <a:t>Services de paludisme</a:t>
            </a:r>
          </a:p>
          <a:p>
            <a:pPr marL="0" indent="0">
              <a:buNone/>
            </a:pPr>
            <a:endParaRPr lang="fr-FR" dirty="0" smtClean="0"/>
          </a:p>
        </p:txBody>
      </p:sp>
    </p:spTree>
    <p:extLst>
      <p:ext uri="{BB962C8B-B14F-4D97-AF65-F5344CB8AC3E}">
        <p14:creationId xmlns:p14="http://schemas.microsoft.com/office/powerpoint/2010/main" val="2489924601"/>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Rectangle 1"/>
          <p:cNvSpPr/>
          <p:nvPr/>
        </p:nvSpPr>
        <p:spPr>
          <a:xfrm>
            <a:off x="1066800" y="1371600"/>
            <a:ext cx="7162800" cy="1754326"/>
          </a:xfrm>
          <a:prstGeom prst="rect">
            <a:avLst/>
          </a:prstGeom>
        </p:spPr>
        <p:txBody>
          <a:bodyPr wrap="square">
            <a:spAutoFit/>
          </a:bodyPr>
          <a:lstStyle/>
          <a:p>
            <a:pPr algn="ctr">
              <a:spcBef>
                <a:spcPts val="600"/>
              </a:spcBef>
              <a:spcAft>
                <a:spcPts val="600"/>
              </a:spcAft>
            </a:pPr>
            <a:r>
              <a:rPr lang="fr-FR" sz="3600" b="1" dirty="0" smtClean="0">
                <a:solidFill>
                  <a:schemeClr val="bg2"/>
                </a:solidFill>
                <a:latin typeface="+mj-lt"/>
              </a:rPr>
              <a:t>97 </a:t>
            </a:r>
            <a:r>
              <a:rPr lang="fr-FR" sz="3600" b="1" dirty="0">
                <a:solidFill>
                  <a:schemeClr val="bg2"/>
                </a:solidFill>
                <a:latin typeface="+mj-lt"/>
              </a:rPr>
              <a:t>% </a:t>
            </a:r>
            <a:r>
              <a:rPr lang="fr-FR" sz="3600" dirty="0">
                <a:latin typeface="+mj-lt"/>
              </a:rPr>
              <a:t>de toutes les structures </a:t>
            </a:r>
            <a:r>
              <a:rPr lang="fr-FR" sz="3600" b="1" dirty="0" smtClean="0">
                <a:latin typeface="+mj-lt"/>
              </a:rPr>
              <a:t>(N=396) </a:t>
            </a:r>
            <a:r>
              <a:rPr lang="fr-FR" sz="3600" dirty="0" smtClean="0">
                <a:latin typeface="+mj-lt"/>
              </a:rPr>
              <a:t>offrent </a:t>
            </a:r>
            <a:r>
              <a:rPr lang="fr-FR" sz="3600" dirty="0">
                <a:latin typeface="+mj-lt"/>
              </a:rPr>
              <a:t>des services de diagnostic et/ou traitement du</a:t>
            </a:r>
            <a:r>
              <a:rPr lang="fr-FR" sz="3600" dirty="0">
                <a:solidFill>
                  <a:schemeClr val="bg2"/>
                </a:solidFill>
                <a:latin typeface="+mj-lt"/>
              </a:rPr>
              <a:t> </a:t>
            </a:r>
            <a:r>
              <a:rPr lang="fr-FR" sz="3600" b="1" dirty="0">
                <a:solidFill>
                  <a:schemeClr val="bg2"/>
                </a:solidFill>
                <a:latin typeface="+mj-lt"/>
              </a:rPr>
              <a:t>paludisme</a:t>
            </a:r>
            <a:r>
              <a:rPr lang="fr-FR" sz="3600" dirty="0">
                <a:latin typeface="+mj-lt"/>
              </a:rPr>
              <a:t>.</a:t>
            </a:r>
            <a:r>
              <a:rPr lang="fr-FR" sz="3600" b="1" dirty="0">
                <a:solidFill>
                  <a:schemeClr val="tx2"/>
                </a:solidFill>
                <a:latin typeface="+mj-lt"/>
              </a:rPr>
              <a:t> </a:t>
            </a:r>
          </a:p>
        </p:txBody>
      </p:sp>
    </p:spTree>
    <p:extLst>
      <p:ext uri="{BB962C8B-B14F-4D97-AF65-F5344CB8AC3E}">
        <p14:creationId xmlns:p14="http://schemas.microsoft.com/office/powerpoint/2010/main" val="1821937178"/>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447800"/>
          </a:xfrm>
        </p:spPr>
        <p:txBody>
          <a:bodyPr>
            <a:normAutofit fontScale="90000"/>
          </a:bodyPr>
          <a:lstStyle/>
          <a:p>
            <a:r>
              <a:rPr lang="fr-FR" sz="3200" dirty="0" smtClean="0">
                <a:solidFill>
                  <a:schemeClr val="tx1"/>
                </a:solidFill>
              </a:rPr>
              <a:t>Disponibilité </a:t>
            </a:r>
            <a:r>
              <a:rPr lang="fr-SN" sz="3200" dirty="0" smtClean="0">
                <a:solidFill>
                  <a:schemeClr val="tx1"/>
                </a:solidFill>
              </a:rPr>
              <a:t>des </a:t>
            </a:r>
            <a:r>
              <a:rPr lang="fr-SN" sz="3200" dirty="0">
                <a:solidFill>
                  <a:schemeClr val="tx1"/>
                </a:solidFill>
              </a:rPr>
              <a:t>normes et protocoles, du personnel formé et de la capacité de diagnostic dans les structures offrant des services du paludisme</a:t>
            </a:r>
            <a:endParaRPr lang="en-US" sz="32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2444405963"/>
              </p:ext>
            </p:extLst>
          </p:nvPr>
        </p:nvGraphicFramePr>
        <p:xfrm>
          <a:off x="0" y="2017713"/>
          <a:ext cx="9144000" cy="4830762"/>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44" y="1371600"/>
            <a:ext cx="9144000" cy="646331"/>
          </a:xfrm>
          <a:prstGeom prst="rect">
            <a:avLst/>
          </a:prstGeom>
          <a:noFill/>
        </p:spPr>
        <p:txBody>
          <a:bodyPr wrap="square" rtlCol="0">
            <a:spAutoFit/>
          </a:bodyPr>
          <a:lstStyle/>
          <a:p>
            <a:pPr algn="ctr"/>
            <a:r>
              <a:rPr lang="fr-FR" i="1" dirty="0">
                <a:latin typeface="+mn-lt"/>
              </a:rPr>
              <a:t>P</a:t>
            </a:r>
            <a:r>
              <a:rPr lang="fr-FR" i="1" dirty="0" smtClean="0">
                <a:latin typeface="+mn-lt"/>
              </a:rPr>
              <a:t>armi </a:t>
            </a:r>
            <a:r>
              <a:rPr lang="fr-FR" i="1" dirty="0">
                <a:latin typeface="+mn-lt"/>
              </a:rPr>
              <a:t>les structures offrant le diagnostic du paludisme et/ou services de </a:t>
            </a:r>
            <a:r>
              <a:rPr lang="fr-FR" i="1" dirty="0" smtClean="0">
                <a:latin typeface="+mn-lt"/>
              </a:rPr>
              <a:t>traitement </a:t>
            </a:r>
            <a:r>
              <a:rPr lang="fr-FR" b="1" i="1" dirty="0" smtClean="0">
                <a:latin typeface="+mn-lt"/>
              </a:rPr>
              <a:t>(N=385), </a:t>
            </a:r>
            <a:r>
              <a:rPr lang="fr-FR" i="1" dirty="0">
                <a:latin typeface="+mn-lt"/>
              </a:rPr>
              <a:t>pourcentage ayant </a:t>
            </a:r>
            <a:r>
              <a:rPr lang="fr-FR" i="1" dirty="0" smtClean="0">
                <a:latin typeface="+mn-lt"/>
              </a:rPr>
              <a:t>:</a:t>
            </a:r>
            <a:endParaRPr lang="en-US" i="1" dirty="0" err="1" smtClean="0">
              <a:latin typeface="+mn-lt"/>
            </a:endParaRPr>
          </a:p>
        </p:txBody>
      </p:sp>
    </p:spTree>
    <p:extLst>
      <p:ext uri="{BB962C8B-B14F-4D97-AF65-F5344CB8AC3E}">
        <p14:creationId xmlns:p14="http://schemas.microsoft.com/office/powerpoint/2010/main" val="1661256315"/>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Title 1"/>
          <p:cNvSpPr>
            <a:spLocks noGrp="1"/>
          </p:cNvSpPr>
          <p:nvPr>
            <p:ph type="title" idx="4294967295"/>
          </p:nvPr>
        </p:nvSpPr>
        <p:spPr>
          <a:xfrm>
            <a:off x="0" y="0"/>
            <a:ext cx="9144000" cy="1524000"/>
          </a:xfrm>
        </p:spPr>
        <p:txBody>
          <a:bodyPr>
            <a:noAutofit/>
          </a:bodyPr>
          <a:lstStyle/>
          <a:p>
            <a:r>
              <a:rPr lang="en-US" sz="3600" dirty="0" err="1">
                <a:solidFill>
                  <a:schemeClr val="tx1"/>
                </a:solidFill>
              </a:rPr>
              <a:t>Disponibilité</a:t>
            </a:r>
            <a:r>
              <a:rPr lang="en-US" sz="3600" dirty="0">
                <a:solidFill>
                  <a:schemeClr val="tx1"/>
                </a:solidFill>
              </a:rPr>
              <a:t> des </a:t>
            </a:r>
            <a:r>
              <a:rPr lang="en-US" sz="3600" dirty="0" smtClean="0">
                <a:solidFill>
                  <a:schemeClr val="tx1"/>
                </a:solidFill>
              </a:rPr>
              <a:t>medicaments et </a:t>
            </a:r>
            <a:r>
              <a:rPr lang="en-US" sz="3600" dirty="0" err="1" smtClean="0">
                <a:solidFill>
                  <a:schemeClr val="tx1"/>
                </a:solidFill>
              </a:rPr>
              <a:t>produits</a:t>
            </a:r>
            <a:r>
              <a:rPr lang="en-US" sz="3600" dirty="0" smtClean="0">
                <a:solidFill>
                  <a:schemeClr val="tx1"/>
                </a:solidFill>
              </a:rPr>
              <a:t> pour le </a:t>
            </a:r>
            <a:r>
              <a:rPr lang="en-US" sz="3600" dirty="0" err="1" smtClean="0">
                <a:solidFill>
                  <a:schemeClr val="tx1"/>
                </a:solidFill>
              </a:rPr>
              <a:t>paludisme</a:t>
            </a:r>
            <a:endParaRPr lang="en-US" sz="36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4001607863"/>
              </p:ext>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65484" y="1334869"/>
            <a:ext cx="9078515" cy="1200329"/>
          </a:xfrm>
          <a:prstGeom prst="rect">
            <a:avLst/>
          </a:prstGeom>
          <a:noFill/>
        </p:spPr>
        <p:txBody>
          <a:bodyPr wrap="square" rtlCol="0">
            <a:spAutoFit/>
          </a:bodyPr>
          <a:lstStyle/>
          <a:p>
            <a:pPr algn="ctr"/>
            <a:r>
              <a:rPr lang="fr-FR" i="1" dirty="0">
                <a:latin typeface="+mn-lt"/>
              </a:rPr>
              <a:t>Parmi les structures offrant des services de diagnostic et/ou traitement du paludisme (</a:t>
            </a:r>
            <a:r>
              <a:rPr lang="fr-FR" b="1" i="1" dirty="0" smtClean="0">
                <a:latin typeface="+mn-lt"/>
              </a:rPr>
              <a:t>N=385</a:t>
            </a:r>
            <a:r>
              <a:rPr lang="fr-FR" i="1" dirty="0" smtClean="0">
                <a:latin typeface="+mn-lt"/>
              </a:rPr>
              <a:t>), </a:t>
            </a:r>
            <a:r>
              <a:rPr lang="fr-FR" i="1" dirty="0">
                <a:latin typeface="+mn-lt"/>
              </a:rPr>
              <a:t>pourcentage ayant les </a:t>
            </a:r>
            <a:r>
              <a:rPr lang="fr-FR" i="1" dirty="0" smtClean="0">
                <a:latin typeface="+mn-lt"/>
              </a:rPr>
              <a:t>médicaments et produits suivants </a:t>
            </a:r>
            <a:r>
              <a:rPr lang="fr-FR" i="1" dirty="0">
                <a:latin typeface="+mn-lt"/>
              </a:rPr>
              <a:t>disponibles dans la structure </a:t>
            </a:r>
            <a:r>
              <a:rPr lang="fr-FR" b="1" i="1" dirty="0">
                <a:latin typeface="+mn-lt"/>
              </a:rPr>
              <a:t>le jour de l’enquête</a:t>
            </a:r>
            <a:r>
              <a:rPr lang="fr-FR" i="1" dirty="0">
                <a:latin typeface="+mn-lt"/>
              </a:rPr>
              <a:t> :</a:t>
            </a:r>
          </a:p>
          <a:p>
            <a:pPr algn="ctr"/>
            <a:endParaRPr lang="en-US" i="1" dirty="0" err="1" smtClean="0">
              <a:latin typeface="+mn-lt"/>
            </a:endParaRPr>
          </a:p>
        </p:txBody>
      </p:sp>
    </p:spTree>
    <p:extLst>
      <p:ext uri="{BB962C8B-B14F-4D97-AF65-F5344CB8AC3E}">
        <p14:creationId xmlns:p14="http://schemas.microsoft.com/office/powerpoint/2010/main" val="3452126120"/>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447800"/>
          </a:xfrm>
        </p:spPr>
        <p:txBody>
          <a:bodyPr>
            <a:normAutofit/>
          </a:bodyPr>
          <a:lstStyle/>
          <a:p>
            <a:r>
              <a:rPr lang="fr-FR" sz="3600" dirty="0">
                <a:solidFill>
                  <a:schemeClr val="tx1"/>
                </a:solidFill>
              </a:rPr>
              <a:t>D</a:t>
            </a:r>
            <a:r>
              <a:rPr lang="fr-FR" sz="3600" dirty="0" smtClean="0">
                <a:solidFill>
                  <a:schemeClr val="tx1"/>
                </a:solidFill>
              </a:rPr>
              <a:t>isponibilité </a:t>
            </a:r>
            <a:r>
              <a:rPr lang="fr-SN" sz="3600" dirty="0" smtClean="0">
                <a:solidFill>
                  <a:schemeClr val="tx1"/>
                </a:solidFill>
              </a:rPr>
              <a:t>des </a:t>
            </a:r>
            <a:r>
              <a:rPr lang="fr-SN" sz="3600" dirty="0">
                <a:solidFill>
                  <a:schemeClr val="tx1"/>
                </a:solidFill>
              </a:rPr>
              <a:t>antipaludiques </a:t>
            </a:r>
            <a:r>
              <a:rPr lang="fr-SN" sz="3600" dirty="0" smtClean="0">
                <a:solidFill>
                  <a:schemeClr val="tx1"/>
                </a:solidFill>
              </a:rPr>
              <a:t>dans </a:t>
            </a:r>
            <a:r>
              <a:rPr lang="fr-SN" sz="3600" dirty="0">
                <a:solidFill>
                  <a:schemeClr val="tx1"/>
                </a:solidFill>
              </a:rPr>
              <a:t>les structures offrant des services du paludisme</a:t>
            </a:r>
            <a:endParaRPr lang="en-US" sz="3600" dirty="0">
              <a:solidFill>
                <a:schemeClr val="tx1"/>
              </a:solidFill>
            </a:endParaRPr>
          </a:p>
        </p:txBody>
      </p:sp>
      <p:graphicFrame>
        <p:nvGraphicFramePr>
          <p:cNvPr id="3" name="Content Placeholder 2"/>
          <p:cNvGraphicFramePr>
            <a:graphicFrameLocks noGrp="1"/>
          </p:cNvGraphicFramePr>
          <p:nvPr>
            <p:ph idx="4294967295"/>
            <p:extLst>
              <p:ext uri="{D42A27DB-BD31-4B8C-83A1-F6EECF244321}">
                <p14:modId xmlns:p14="http://schemas.microsoft.com/office/powerpoint/2010/main" val="1688643736"/>
              </p:ext>
            </p:extLst>
          </p:nvPr>
        </p:nvGraphicFramePr>
        <p:xfrm>
          <a:off x="-14844" y="1828800"/>
          <a:ext cx="9173312"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44" y="1371600"/>
            <a:ext cx="9144000" cy="923330"/>
          </a:xfrm>
          <a:prstGeom prst="rect">
            <a:avLst/>
          </a:prstGeom>
          <a:noFill/>
        </p:spPr>
        <p:txBody>
          <a:bodyPr wrap="square" rtlCol="0">
            <a:spAutoFit/>
          </a:bodyPr>
          <a:lstStyle/>
          <a:p>
            <a:pPr algn="ctr"/>
            <a:r>
              <a:rPr lang="fr-FR" i="1" dirty="0" smtClean="0">
                <a:latin typeface="+mn-lt"/>
              </a:rPr>
              <a:t>Parmi </a:t>
            </a:r>
            <a:r>
              <a:rPr lang="fr-FR" i="1" dirty="0">
                <a:latin typeface="+mn-lt"/>
              </a:rPr>
              <a:t>les structures offrant le diagnostic du paludisme et/ou services de </a:t>
            </a:r>
            <a:r>
              <a:rPr lang="fr-FR" i="1" dirty="0" smtClean="0">
                <a:latin typeface="+mn-lt"/>
              </a:rPr>
              <a:t>traitement </a:t>
            </a:r>
            <a:r>
              <a:rPr lang="fr-FR" b="1" i="1" dirty="0" smtClean="0">
                <a:latin typeface="+mn-lt"/>
              </a:rPr>
              <a:t>(N=385)</a:t>
            </a:r>
            <a:r>
              <a:rPr lang="fr-FR" i="1" dirty="0" smtClean="0">
                <a:latin typeface="+mn-lt"/>
              </a:rPr>
              <a:t>, </a:t>
            </a:r>
            <a:r>
              <a:rPr lang="fr-FR" i="1" dirty="0">
                <a:latin typeface="+mn-lt"/>
              </a:rPr>
              <a:t>pourcentage </a:t>
            </a:r>
            <a:r>
              <a:rPr lang="fr-FR" i="1" dirty="0" smtClean="0">
                <a:latin typeface="+mn-lt"/>
              </a:rPr>
              <a:t>ayant les antipaludiques suivantes disponibles dans la structure </a:t>
            </a:r>
            <a:r>
              <a:rPr lang="fr-FR" b="1" i="1" dirty="0" smtClean="0">
                <a:latin typeface="+mn-lt"/>
              </a:rPr>
              <a:t>le jour de l’enquête </a:t>
            </a:r>
            <a:r>
              <a:rPr lang="fr-FR" i="1" dirty="0" smtClean="0">
                <a:latin typeface="+mn-lt"/>
              </a:rPr>
              <a:t>:</a:t>
            </a:r>
            <a:endParaRPr lang="en-US" i="1" dirty="0" err="1" smtClean="0">
              <a:latin typeface="+mn-lt"/>
            </a:endParaRPr>
          </a:p>
        </p:txBody>
      </p:sp>
    </p:spTree>
    <p:extLst>
      <p:ext uri="{BB962C8B-B14F-4D97-AF65-F5344CB8AC3E}">
        <p14:creationId xmlns:p14="http://schemas.microsoft.com/office/powerpoint/2010/main" val="548339745"/>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2770" name="Rectangle 2"/>
          <p:cNvSpPr>
            <a:spLocks noGrp="1" noChangeArrowheads="1"/>
          </p:cNvSpPr>
          <p:nvPr>
            <p:ph type="title" idx="4294967295"/>
          </p:nvPr>
        </p:nvSpPr>
        <p:spPr>
          <a:xfrm>
            <a:off x="0" y="0"/>
            <a:ext cx="9153525" cy="1143000"/>
          </a:xfrm>
        </p:spPr>
        <p:txBody>
          <a:bodyPr>
            <a:normAutofit/>
          </a:bodyPr>
          <a:lstStyle/>
          <a:p>
            <a:pPr eaLnBrk="1" hangingPunct="1"/>
            <a:r>
              <a:rPr lang="fr-FR" sz="3600" dirty="0" smtClean="0">
                <a:solidFill>
                  <a:schemeClr val="tx1"/>
                </a:solidFill>
              </a:rPr>
              <a:t>Principaux résultats</a:t>
            </a:r>
          </a:p>
        </p:txBody>
      </p:sp>
      <p:sp>
        <p:nvSpPr>
          <p:cNvPr id="32771" name="Rectangle 3"/>
          <p:cNvSpPr>
            <a:spLocks noGrp="1" noChangeArrowheads="1"/>
          </p:cNvSpPr>
          <p:nvPr>
            <p:ph idx="4294967295"/>
          </p:nvPr>
        </p:nvSpPr>
        <p:spPr>
          <a:xfrm>
            <a:off x="457200" y="1143000"/>
            <a:ext cx="8534400" cy="5257800"/>
          </a:xfrm>
        </p:spPr>
        <p:txBody>
          <a:bodyPr>
            <a:normAutofit/>
          </a:bodyPr>
          <a:lstStyle/>
          <a:p>
            <a:pPr>
              <a:spcBef>
                <a:spcPts val="600"/>
              </a:spcBef>
              <a:spcAft>
                <a:spcPts val="600"/>
              </a:spcAft>
              <a:buClr>
                <a:schemeClr val="tx1"/>
              </a:buClr>
            </a:pPr>
            <a:r>
              <a:rPr lang="fr-FR" sz="2800" b="1" dirty="0" smtClean="0">
                <a:solidFill>
                  <a:schemeClr val="bg2"/>
                </a:solidFill>
              </a:rPr>
              <a:t>97 % </a:t>
            </a:r>
            <a:r>
              <a:rPr lang="fr-FR" sz="2800" dirty="0" smtClean="0">
                <a:solidFill>
                  <a:schemeClr val="tx1"/>
                </a:solidFill>
              </a:rPr>
              <a:t>de toutes les structures offrent des services de diagnostic et/ou traitement du paludisme.</a:t>
            </a:r>
            <a:r>
              <a:rPr lang="fr-FR" sz="2800" b="1" dirty="0" smtClean="0">
                <a:solidFill>
                  <a:schemeClr val="tx1"/>
                </a:solidFill>
              </a:rPr>
              <a:t> </a:t>
            </a:r>
          </a:p>
          <a:p>
            <a:pPr>
              <a:spcBef>
                <a:spcPts val="600"/>
              </a:spcBef>
              <a:spcAft>
                <a:spcPts val="600"/>
              </a:spcAft>
              <a:buClr>
                <a:schemeClr val="tx1"/>
              </a:buClr>
            </a:pPr>
            <a:r>
              <a:rPr lang="fr-FR" sz="2800" b="1" dirty="0" smtClean="0">
                <a:solidFill>
                  <a:schemeClr val="bg2"/>
                </a:solidFill>
              </a:rPr>
              <a:t>92 %</a:t>
            </a:r>
            <a:r>
              <a:rPr lang="fr-FR" sz="2800" dirty="0" smtClean="0">
                <a:solidFill>
                  <a:schemeClr val="bg2"/>
                </a:solidFill>
              </a:rPr>
              <a:t> </a:t>
            </a:r>
            <a:r>
              <a:rPr lang="fr-FR" sz="2800" dirty="0" smtClean="0">
                <a:solidFill>
                  <a:schemeClr val="tx1"/>
                </a:solidFill>
              </a:rPr>
              <a:t>des structures offrant des services du paludisme ont la capacité de diagnostic </a:t>
            </a:r>
            <a:r>
              <a:rPr lang="fr-FR" sz="2800" b="1" dirty="0">
                <a:solidFill>
                  <a:schemeClr val="bg2"/>
                </a:solidFill>
              </a:rPr>
              <a:t>TDR</a:t>
            </a:r>
            <a:r>
              <a:rPr lang="fr-FR" sz="2800" dirty="0" smtClean="0"/>
              <a:t> </a:t>
            </a:r>
            <a:r>
              <a:rPr lang="fr-FR" sz="2800" dirty="0" smtClean="0">
                <a:solidFill>
                  <a:schemeClr val="tx1"/>
                </a:solidFill>
              </a:rPr>
              <a:t>et</a:t>
            </a:r>
            <a:r>
              <a:rPr lang="fr-FR" sz="2800" dirty="0" smtClean="0"/>
              <a:t> </a:t>
            </a:r>
            <a:r>
              <a:rPr lang="fr-FR" sz="2800" b="1" dirty="0" smtClean="0">
                <a:solidFill>
                  <a:schemeClr val="bg2"/>
                </a:solidFill>
              </a:rPr>
              <a:t>12 </a:t>
            </a:r>
            <a:r>
              <a:rPr lang="fr-FR" sz="2800" b="1" dirty="0">
                <a:solidFill>
                  <a:schemeClr val="bg2"/>
                </a:solidFill>
              </a:rPr>
              <a:t>%</a:t>
            </a:r>
            <a:r>
              <a:rPr lang="fr-FR" sz="2800" dirty="0" smtClean="0">
                <a:solidFill>
                  <a:schemeClr val="bg2"/>
                </a:solidFill>
              </a:rPr>
              <a:t> </a:t>
            </a:r>
            <a:r>
              <a:rPr lang="fr-FR" sz="2800" dirty="0" smtClean="0">
                <a:solidFill>
                  <a:schemeClr val="tx1"/>
                </a:solidFill>
              </a:rPr>
              <a:t>la </a:t>
            </a:r>
            <a:r>
              <a:rPr lang="fr-FR" sz="2800" b="1" dirty="0">
                <a:solidFill>
                  <a:schemeClr val="bg2"/>
                </a:solidFill>
              </a:rPr>
              <a:t>microscopie</a:t>
            </a:r>
            <a:r>
              <a:rPr lang="fr-FR" sz="2800" dirty="0" smtClean="0">
                <a:solidFill>
                  <a:schemeClr val="tx1"/>
                </a:solidFill>
              </a:rPr>
              <a:t>. </a:t>
            </a:r>
          </a:p>
          <a:p>
            <a:pPr>
              <a:spcBef>
                <a:spcPts val="600"/>
              </a:spcBef>
              <a:spcAft>
                <a:spcPts val="600"/>
              </a:spcAft>
              <a:buClr>
                <a:schemeClr val="tx1"/>
              </a:buClr>
            </a:pPr>
            <a:r>
              <a:rPr lang="fr-FR" sz="2800" b="1" dirty="0" smtClean="0">
                <a:solidFill>
                  <a:schemeClr val="bg2"/>
                </a:solidFill>
              </a:rPr>
              <a:t>81 %</a:t>
            </a:r>
            <a:r>
              <a:rPr lang="fr-FR" sz="2800" dirty="0" smtClean="0">
                <a:solidFill>
                  <a:schemeClr val="bg2"/>
                </a:solidFill>
              </a:rPr>
              <a:t> </a:t>
            </a:r>
            <a:r>
              <a:rPr lang="fr-FR" sz="2800" dirty="0" smtClean="0">
                <a:solidFill>
                  <a:schemeClr val="tx1"/>
                </a:solidFill>
              </a:rPr>
              <a:t>des structures offrant des services du paludisme disposent </a:t>
            </a:r>
            <a:r>
              <a:rPr lang="fr-FR" sz="2800" b="1" dirty="0" smtClean="0">
                <a:solidFill>
                  <a:schemeClr val="bg2"/>
                </a:solidFill>
              </a:rPr>
              <a:t>d’ACT de première intention préparation pédiatrique  </a:t>
            </a:r>
            <a:r>
              <a:rPr lang="fr-FR" sz="2800" dirty="0" smtClean="0">
                <a:solidFill>
                  <a:schemeClr val="tx1"/>
                </a:solidFill>
              </a:rPr>
              <a:t>et </a:t>
            </a:r>
            <a:r>
              <a:rPr lang="fr-FR" sz="2800" b="1" dirty="0" smtClean="0">
                <a:solidFill>
                  <a:schemeClr val="bg2"/>
                </a:solidFill>
              </a:rPr>
              <a:t>préparation adulte</a:t>
            </a:r>
            <a:r>
              <a:rPr lang="fr-FR" sz="2800" dirty="0" smtClean="0">
                <a:solidFill>
                  <a:schemeClr val="tx1"/>
                </a:solidFill>
              </a:rPr>
              <a:t>, et </a:t>
            </a:r>
            <a:r>
              <a:rPr lang="fr-FR" sz="2800" b="1" dirty="0" smtClean="0">
                <a:solidFill>
                  <a:schemeClr val="bg2"/>
                </a:solidFill>
              </a:rPr>
              <a:t>80 % préparation adolescente</a:t>
            </a:r>
            <a:r>
              <a:rPr lang="fr-FR" sz="2800" dirty="0" smtClean="0">
                <a:solidFill>
                  <a:schemeClr val="tx1"/>
                </a:solidFill>
              </a:rPr>
              <a:t>. </a:t>
            </a:r>
          </a:p>
        </p:txBody>
      </p:sp>
    </p:spTree>
    <p:extLst>
      <p:ext uri="{BB962C8B-B14F-4D97-AF65-F5344CB8AC3E}">
        <p14:creationId xmlns:p14="http://schemas.microsoft.com/office/powerpoint/2010/main" val="193298505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457200" y="29570"/>
            <a:ext cx="8229600" cy="1037230"/>
          </a:xfrm>
        </p:spPr>
        <p:txBody>
          <a:bodyPr>
            <a:normAutofit/>
          </a:bodyPr>
          <a:lstStyle/>
          <a:p>
            <a:pPr eaLnBrk="1" hangingPunct="1"/>
            <a:r>
              <a:rPr lang="fr-SN" sz="4000" dirty="0" smtClean="0">
                <a:solidFill>
                  <a:schemeClr val="tx1"/>
                </a:solidFill>
              </a:rPr>
              <a:t>Méthodologie</a:t>
            </a:r>
          </a:p>
        </p:txBody>
      </p:sp>
      <p:sp>
        <p:nvSpPr>
          <p:cNvPr id="10243" name="Rectangle 3"/>
          <p:cNvSpPr>
            <a:spLocks noGrp="1" noChangeArrowheads="1"/>
          </p:cNvSpPr>
          <p:nvPr>
            <p:ph idx="1"/>
          </p:nvPr>
        </p:nvSpPr>
        <p:spPr>
          <a:xfrm>
            <a:off x="228600" y="1066800"/>
            <a:ext cx="8686800" cy="5486400"/>
          </a:xfrm>
        </p:spPr>
        <p:txBody>
          <a:bodyPr>
            <a:normAutofit fontScale="77500" lnSpcReduction="20000"/>
          </a:bodyPr>
          <a:lstStyle/>
          <a:p>
            <a:pPr>
              <a:lnSpc>
                <a:spcPct val="90000"/>
              </a:lnSpc>
            </a:pPr>
            <a:r>
              <a:rPr lang="fr-FR" dirty="0" smtClean="0">
                <a:solidFill>
                  <a:schemeClr val="tx1"/>
                </a:solidFill>
              </a:rPr>
              <a:t>L’inventaire </a:t>
            </a:r>
            <a:r>
              <a:rPr lang="fr-FR" dirty="0">
                <a:solidFill>
                  <a:schemeClr val="tx1"/>
                </a:solidFill>
              </a:rPr>
              <a:t>de la structure sanitaire </a:t>
            </a:r>
          </a:p>
          <a:p>
            <a:pPr marL="0" indent="0">
              <a:lnSpc>
                <a:spcPct val="80000"/>
              </a:lnSpc>
              <a:buNone/>
            </a:pPr>
            <a:endParaRPr lang="fr-SN" dirty="0" smtClean="0">
              <a:solidFill>
                <a:schemeClr val="tx1"/>
              </a:solidFill>
            </a:endParaRPr>
          </a:p>
          <a:p>
            <a:pPr eaLnBrk="1" hangingPunct="1">
              <a:lnSpc>
                <a:spcPct val="80000"/>
              </a:lnSpc>
            </a:pPr>
            <a:r>
              <a:rPr lang="fr-SN" dirty="0">
                <a:solidFill>
                  <a:schemeClr val="tx1"/>
                </a:solidFill>
              </a:rPr>
              <a:t>I</a:t>
            </a:r>
            <a:r>
              <a:rPr lang="fr-SN" dirty="0" smtClean="0">
                <a:solidFill>
                  <a:schemeClr val="tx1"/>
                </a:solidFill>
              </a:rPr>
              <a:t>nterviews des prestataires de santé</a:t>
            </a:r>
          </a:p>
          <a:p>
            <a:pPr eaLnBrk="1" hangingPunct="1">
              <a:lnSpc>
                <a:spcPct val="80000"/>
              </a:lnSpc>
            </a:pPr>
            <a:endParaRPr lang="fr-SN" dirty="0" smtClean="0">
              <a:solidFill>
                <a:schemeClr val="tx1"/>
              </a:solidFill>
            </a:endParaRPr>
          </a:p>
          <a:p>
            <a:pPr>
              <a:lnSpc>
                <a:spcPct val="80000"/>
              </a:lnSpc>
            </a:pPr>
            <a:r>
              <a:rPr lang="fr-FR" dirty="0">
                <a:solidFill>
                  <a:schemeClr val="tx1"/>
                </a:solidFill>
              </a:rPr>
              <a:t>L</a:t>
            </a:r>
            <a:r>
              <a:rPr lang="fr-FR" dirty="0" smtClean="0">
                <a:solidFill>
                  <a:schemeClr val="tx1"/>
                </a:solidFill>
              </a:rPr>
              <a:t>istes </a:t>
            </a:r>
            <a:r>
              <a:rPr lang="fr-FR" dirty="0">
                <a:solidFill>
                  <a:schemeClr val="tx1"/>
                </a:solidFill>
              </a:rPr>
              <a:t>de contrôle de l’observation </a:t>
            </a:r>
            <a:r>
              <a:rPr lang="fr-FR" dirty="0" smtClean="0">
                <a:solidFill>
                  <a:schemeClr val="tx1"/>
                </a:solidFill>
              </a:rPr>
              <a:t>(consultation prénatale, </a:t>
            </a:r>
            <a:r>
              <a:rPr lang="fr-FR" dirty="0">
                <a:solidFill>
                  <a:schemeClr val="tx1"/>
                </a:solidFill>
              </a:rPr>
              <a:t>soins curatifs pour les enfants)</a:t>
            </a:r>
          </a:p>
          <a:p>
            <a:pPr marL="0" indent="0">
              <a:lnSpc>
                <a:spcPct val="80000"/>
              </a:lnSpc>
              <a:buNone/>
            </a:pPr>
            <a:endParaRPr lang="fr-SN" dirty="0">
              <a:solidFill>
                <a:schemeClr val="tx1"/>
              </a:solidFill>
            </a:endParaRPr>
          </a:p>
          <a:p>
            <a:pPr>
              <a:lnSpc>
                <a:spcPct val="80000"/>
              </a:lnSpc>
            </a:pPr>
            <a:r>
              <a:rPr lang="fr-SN" dirty="0">
                <a:solidFill>
                  <a:schemeClr val="tx1"/>
                </a:solidFill>
              </a:rPr>
              <a:t>I</a:t>
            </a:r>
            <a:r>
              <a:rPr lang="fr-SN" dirty="0" smtClean="0">
                <a:solidFill>
                  <a:schemeClr val="tx1"/>
                </a:solidFill>
              </a:rPr>
              <a:t>nterviews </a:t>
            </a:r>
            <a:r>
              <a:rPr lang="fr-SN" dirty="0">
                <a:solidFill>
                  <a:schemeClr val="tx1"/>
                </a:solidFill>
              </a:rPr>
              <a:t>de sortie </a:t>
            </a:r>
            <a:r>
              <a:rPr lang="fr-FR" dirty="0">
                <a:solidFill>
                  <a:schemeClr val="tx1"/>
                </a:solidFill>
              </a:rPr>
              <a:t>(consultation prénatale, soins curatifs pour les enfants)</a:t>
            </a:r>
          </a:p>
          <a:p>
            <a:pPr marL="0" indent="0">
              <a:lnSpc>
                <a:spcPct val="80000"/>
              </a:lnSpc>
              <a:buNone/>
            </a:pPr>
            <a:endParaRPr lang="fr-FR" dirty="0" smtClean="0">
              <a:solidFill>
                <a:schemeClr val="tx1"/>
              </a:solidFill>
            </a:endParaRPr>
          </a:p>
          <a:p>
            <a:pPr>
              <a:lnSpc>
                <a:spcPct val="80000"/>
              </a:lnSpc>
            </a:pPr>
            <a:r>
              <a:rPr lang="fr-FR" dirty="0">
                <a:solidFill>
                  <a:schemeClr val="tx1"/>
                </a:solidFill>
              </a:rPr>
              <a:t>Questionnaire spécial pour la case de </a:t>
            </a:r>
            <a:r>
              <a:rPr lang="fr-FR" dirty="0" smtClean="0">
                <a:solidFill>
                  <a:schemeClr val="tx1"/>
                </a:solidFill>
              </a:rPr>
              <a:t>santé</a:t>
            </a:r>
            <a:endParaRPr lang="fr-FR" b="1" i="1" dirty="0">
              <a:solidFill>
                <a:schemeClr val="tx1"/>
              </a:solidFill>
            </a:endParaRPr>
          </a:p>
          <a:p>
            <a:pPr lvl="1"/>
            <a:r>
              <a:rPr lang="fr-FR" dirty="0">
                <a:solidFill>
                  <a:schemeClr val="tx1"/>
                </a:solidFill>
              </a:rPr>
              <a:t>l’inventaire de la case de santé conçu pour évaluer les services spécifiques de la case ;</a:t>
            </a:r>
          </a:p>
          <a:p>
            <a:pPr lvl="1"/>
            <a:r>
              <a:rPr lang="fr-FR" dirty="0" smtClean="0">
                <a:solidFill>
                  <a:schemeClr val="tx1"/>
                </a:solidFill>
              </a:rPr>
              <a:t>la </a:t>
            </a:r>
            <a:r>
              <a:rPr lang="fr-FR" dirty="0">
                <a:solidFill>
                  <a:schemeClr val="tx1"/>
                </a:solidFill>
              </a:rPr>
              <a:t>revue des cahiers, registres et documents liés à la PF, à la promotion de la croissance, </a:t>
            </a:r>
            <a:r>
              <a:rPr lang="fr-FR" dirty="0" smtClean="0">
                <a:solidFill>
                  <a:schemeClr val="tx1"/>
                </a:solidFill>
              </a:rPr>
              <a:t>à la </a:t>
            </a:r>
            <a:r>
              <a:rPr lang="fr-FR" dirty="0">
                <a:solidFill>
                  <a:schemeClr val="tx1"/>
                </a:solidFill>
              </a:rPr>
              <a:t>consultation générale et à la maternité ; et</a:t>
            </a:r>
          </a:p>
          <a:p>
            <a:pPr lvl="1"/>
            <a:r>
              <a:rPr lang="fr-FR" dirty="0" smtClean="0">
                <a:solidFill>
                  <a:schemeClr val="tx1"/>
                </a:solidFill>
              </a:rPr>
              <a:t>l’interview </a:t>
            </a:r>
            <a:r>
              <a:rPr lang="fr-FR" dirty="0">
                <a:solidFill>
                  <a:schemeClr val="tx1"/>
                </a:solidFill>
              </a:rPr>
              <a:t>des prestataires de santé, utilisant le même questionnaire que pour les </a:t>
            </a:r>
            <a:r>
              <a:rPr lang="fr-FR" dirty="0" smtClean="0">
                <a:solidFill>
                  <a:schemeClr val="tx1"/>
                </a:solidFill>
              </a:rPr>
              <a:t>autres </a:t>
            </a:r>
            <a:r>
              <a:rPr lang="en-US" dirty="0" smtClean="0">
                <a:solidFill>
                  <a:schemeClr val="tx1"/>
                </a:solidFill>
              </a:rPr>
              <a:t>types </a:t>
            </a:r>
            <a:r>
              <a:rPr lang="en-US" dirty="0">
                <a:solidFill>
                  <a:schemeClr val="tx1"/>
                </a:solidFill>
              </a:rPr>
              <a:t>de structures.</a:t>
            </a:r>
            <a:endParaRPr lang="fr-SN" dirty="0">
              <a:solidFill>
                <a:schemeClr val="tx1"/>
              </a:solidFill>
            </a:endParaRPr>
          </a:p>
        </p:txBody>
      </p:sp>
    </p:spTree>
    <p:extLst>
      <p:ext uri="{BB962C8B-B14F-4D97-AF65-F5344CB8AC3E}">
        <p14:creationId xmlns:p14="http://schemas.microsoft.com/office/powerpoint/2010/main" val="2344285338"/>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52400" y="2664105"/>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10100" y="5535400"/>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VIH</a:t>
            </a:r>
          </a:p>
        </p:txBody>
      </p:sp>
    </p:spTree>
    <p:extLst>
      <p:ext uri="{BB962C8B-B14F-4D97-AF65-F5344CB8AC3E}">
        <p14:creationId xmlns:p14="http://schemas.microsoft.com/office/powerpoint/2010/main" val="948705544"/>
      </p:ext>
    </p:extLst>
  </p:cSld>
  <p:clrMapOvr>
    <a:masterClrMapping/>
  </p:clrMapOvr>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b="1" dirty="0">
                <a:solidFill>
                  <a:schemeClr val="bg2"/>
                </a:solidFill>
              </a:rPr>
              <a:t>Connaissance du VIH</a:t>
            </a:r>
          </a:p>
          <a:p>
            <a:pPr>
              <a:buClr>
                <a:schemeClr val="tx1"/>
              </a:buClr>
            </a:pPr>
            <a:r>
              <a:rPr lang="fr-FR" dirty="0" smtClean="0">
                <a:solidFill>
                  <a:schemeClr val="tx1"/>
                </a:solidFill>
              </a:rPr>
              <a:t>Test </a:t>
            </a:r>
            <a:r>
              <a:rPr lang="fr-FR" dirty="0">
                <a:solidFill>
                  <a:schemeClr val="tx1"/>
                </a:solidFill>
              </a:rPr>
              <a:t>de dépistage du </a:t>
            </a:r>
            <a:r>
              <a:rPr lang="fr-FR" dirty="0" smtClean="0">
                <a:solidFill>
                  <a:schemeClr val="tx1"/>
                </a:solidFill>
              </a:rPr>
              <a:t>VIH</a:t>
            </a:r>
          </a:p>
          <a:p>
            <a:pPr>
              <a:buClr>
                <a:schemeClr val="tx1"/>
              </a:buClr>
            </a:pPr>
            <a:r>
              <a:rPr lang="fr-FR" dirty="0" smtClean="0">
                <a:solidFill>
                  <a:schemeClr val="tx1"/>
                </a:solidFill>
              </a:rPr>
              <a:t>Prévalence</a:t>
            </a:r>
            <a:endParaRPr lang="fr-FR" dirty="0">
              <a:solidFill>
                <a:schemeClr val="tx1"/>
              </a:solidFill>
            </a:endParaRPr>
          </a:p>
          <a:p>
            <a:r>
              <a:rPr lang="fr-FR" dirty="0" smtClean="0">
                <a:solidFill>
                  <a:schemeClr val="tx1"/>
                </a:solidFill>
              </a:rPr>
              <a:t>Services du VIH</a:t>
            </a:r>
          </a:p>
          <a:p>
            <a:pPr marL="0" indent="0">
              <a:buNone/>
            </a:pPr>
            <a:endParaRPr lang="fr-FR" dirty="0" smtClean="0"/>
          </a:p>
        </p:txBody>
      </p:sp>
    </p:spTree>
    <p:extLst>
      <p:ext uri="{BB962C8B-B14F-4D97-AF65-F5344CB8AC3E}">
        <p14:creationId xmlns:p14="http://schemas.microsoft.com/office/powerpoint/2010/main" val="2545219782"/>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963" y="0"/>
            <a:ext cx="8229600" cy="1143000"/>
          </a:xfrm>
        </p:spPr>
        <p:txBody>
          <a:bodyPr>
            <a:normAutofit fontScale="90000"/>
          </a:bodyPr>
          <a:lstStyle/>
          <a:p>
            <a:r>
              <a:rPr lang="fr-FR" noProof="0" dirty="0" smtClean="0">
                <a:solidFill>
                  <a:schemeClr val="tx1"/>
                </a:solidFill>
              </a:rPr>
              <a:t>Connaissance des moyens de prévention du VIH</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97582559"/>
              </p:ext>
            </p:extLst>
          </p:nvPr>
        </p:nvGraphicFramePr>
        <p:xfrm>
          <a:off x="461963" y="1606596"/>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1367"/>
            <a:ext cx="9144000" cy="646331"/>
          </a:xfrm>
          <a:prstGeom prst="rect">
            <a:avLst/>
          </a:prstGeom>
          <a:noFill/>
        </p:spPr>
        <p:txBody>
          <a:bodyPr wrap="square" rtlCol="0">
            <a:spAutoFit/>
          </a:bodyPr>
          <a:lstStyle/>
          <a:p>
            <a:pPr algn="ctr"/>
            <a:r>
              <a:rPr lang="fr-FR" i="1" dirty="0" smtClean="0">
                <a:latin typeface="+mj-lt"/>
              </a:rPr>
              <a:t>Pourcentage de femmes et d’hommes de 15-49 ans qui savent que l’on peut réduire les risques de contracter le VIH en :</a:t>
            </a:r>
            <a:endParaRPr lang="fr-FR" i="1" dirty="0">
              <a:latin typeface="+mj-lt"/>
            </a:endParaRPr>
          </a:p>
        </p:txBody>
      </p:sp>
    </p:spTree>
    <p:extLst>
      <p:ext uri="{BB962C8B-B14F-4D97-AF65-F5344CB8AC3E}">
        <p14:creationId xmlns:p14="http://schemas.microsoft.com/office/powerpoint/2010/main" val="286897954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199" y="-19050"/>
            <a:ext cx="8229600" cy="1143000"/>
          </a:xfrm>
        </p:spPr>
        <p:txBody>
          <a:bodyPr>
            <a:normAutofit fontScale="90000"/>
          </a:bodyPr>
          <a:lstStyle/>
          <a:p>
            <a:r>
              <a:rPr lang="fr-FR" noProof="0" dirty="0" smtClean="0">
                <a:solidFill>
                  <a:schemeClr val="tx1"/>
                </a:solidFill>
              </a:rPr>
              <a:t>Connaissance complète sur le VIH parmi les jeunes</a:t>
            </a:r>
            <a:endParaRPr lang="fr-FR" noProof="0" dirty="0">
              <a:solidFill>
                <a:schemeClr val="tx1"/>
              </a:solidFill>
            </a:endParaRP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816567659"/>
              </p:ext>
            </p:extLst>
          </p:nvPr>
        </p:nvGraphicFramePr>
        <p:xfrm>
          <a:off x="461963" y="1606550"/>
          <a:ext cx="8256587" cy="44354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fr-FR" i="1" dirty="0" smtClean="0">
                <a:latin typeface="+mj-lt"/>
              </a:rPr>
              <a:t>Pourcentage de femmes et d’hommes de 15-24 ans ayant une connaissance complète* sur le VIH </a:t>
            </a:r>
            <a:endParaRPr lang="fr-FR" i="1" dirty="0">
              <a:latin typeface="+mj-lt"/>
            </a:endParaRPr>
          </a:p>
        </p:txBody>
      </p:sp>
      <p:sp>
        <p:nvSpPr>
          <p:cNvPr id="5" name="TextBox 4"/>
          <p:cNvSpPr txBox="1"/>
          <p:nvPr/>
        </p:nvSpPr>
        <p:spPr>
          <a:xfrm>
            <a:off x="0" y="5980786"/>
            <a:ext cx="9143999" cy="954107"/>
          </a:xfrm>
          <a:prstGeom prst="rect">
            <a:avLst/>
          </a:prstGeom>
          <a:noFill/>
        </p:spPr>
        <p:txBody>
          <a:bodyPr wrap="square" rtlCol="0">
            <a:spAutoFit/>
          </a:bodyPr>
          <a:lstStyle/>
          <a:p>
            <a:r>
              <a:rPr lang="en-US" sz="1400" i="1" dirty="0">
                <a:latin typeface="+mn-lt"/>
              </a:rPr>
              <a:t>*</a:t>
            </a:r>
            <a:r>
              <a:rPr lang="fr-FR" sz="1400" i="1" dirty="0">
                <a:latin typeface="+mn-lt"/>
              </a:rPr>
              <a:t>La connaissance complète : les enquêtés qui savent que l'utilisation régulière du condom au cours des rapports sexuels et la limitation des rapports sexuels à un seul partenaire fidèle et non infecté permettent de réduire les risques de contracter le VIH, ceux qui savent qu'une personne en bonne santé peut néanmoins avoir contracté le VIH et ceux qui rejettent les deux idées locales erronées les plus courantes concernant la transmission ou la prévention du sida.</a:t>
            </a:r>
            <a:endParaRPr lang="en-US" sz="1400" i="1" dirty="0">
              <a:latin typeface="+mn-lt"/>
            </a:endParaRPr>
          </a:p>
        </p:txBody>
      </p:sp>
    </p:spTree>
    <p:extLst>
      <p:ext uri="{BB962C8B-B14F-4D97-AF65-F5344CB8AC3E}">
        <p14:creationId xmlns:p14="http://schemas.microsoft.com/office/powerpoint/2010/main" val="128362225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9" name="Content Placeholder 8"/>
          <p:cNvGraphicFramePr>
            <a:graphicFrameLocks noGrp="1"/>
          </p:cNvGraphicFramePr>
          <p:nvPr>
            <p:ph idx="1"/>
            <p:extLst>
              <p:ext uri="{D42A27DB-BD31-4B8C-83A1-F6EECF244321}">
                <p14:modId xmlns:p14="http://schemas.microsoft.com/office/powerpoint/2010/main" val="405120856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le 1"/>
          <p:cNvSpPr>
            <a:spLocks noGrp="1"/>
          </p:cNvSpPr>
          <p:nvPr>
            <p:ph type="title"/>
          </p:nvPr>
        </p:nvSpPr>
        <p:spPr>
          <a:xfrm>
            <a:off x="0" y="12700"/>
            <a:ext cx="9144000" cy="1231900"/>
          </a:xfrm>
        </p:spPr>
        <p:txBody>
          <a:bodyPr>
            <a:normAutofit/>
          </a:bodyPr>
          <a:lstStyle/>
          <a:p>
            <a:r>
              <a:rPr lang="fr-FR" sz="3600" noProof="0" dirty="0" smtClean="0">
                <a:solidFill>
                  <a:schemeClr val="tx1"/>
                </a:solidFill>
              </a:rPr>
              <a:t>Connaissance de la prévention de la transmission du VIH de la mère à l’enfant (TME)</a:t>
            </a:r>
            <a:endParaRPr lang="fr-FR" sz="3600" noProof="0" dirty="0">
              <a:solidFill>
                <a:schemeClr val="tx1"/>
              </a:solidFill>
            </a:endParaRPr>
          </a:p>
        </p:txBody>
      </p:sp>
      <p:sp>
        <p:nvSpPr>
          <p:cNvPr id="7" name="TextBox 6"/>
          <p:cNvSpPr txBox="1"/>
          <p:nvPr/>
        </p:nvSpPr>
        <p:spPr>
          <a:xfrm>
            <a:off x="0" y="1237218"/>
            <a:ext cx="9144000" cy="369332"/>
          </a:xfrm>
          <a:prstGeom prst="rect">
            <a:avLst/>
          </a:prstGeom>
          <a:noFill/>
        </p:spPr>
        <p:txBody>
          <a:bodyPr wrap="square" rtlCol="0">
            <a:spAutoFit/>
          </a:bodyPr>
          <a:lstStyle/>
          <a:p>
            <a:pPr algn="ctr"/>
            <a:r>
              <a:rPr lang="fr-FR" i="1" dirty="0" smtClean="0">
                <a:latin typeface="+mn-lt"/>
              </a:rPr>
              <a:t>Pourcentage de femmes et d’hommes de 15-49 ans qui savent que :</a:t>
            </a:r>
            <a:endParaRPr lang="fr-FR" i="1" dirty="0">
              <a:latin typeface="+mn-lt"/>
            </a:endParaRPr>
          </a:p>
        </p:txBody>
      </p:sp>
    </p:spTree>
    <p:extLst>
      <p:ext uri="{BB962C8B-B14F-4D97-AF65-F5344CB8AC3E}">
        <p14:creationId xmlns:p14="http://schemas.microsoft.com/office/powerpoint/2010/main" val="401199088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dirty="0" smtClean="0">
                <a:solidFill>
                  <a:schemeClr val="tx1"/>
                </a:solidFill>
              </a:rPr>
              <a:t>Connaissance du VIH</a:t>
            </a:r>
          </a:p>
          <a:p>
            <a:pPr>
              <a:buClr>
                <a:schemeClr val="tx1"/>
              </a:buClr>
            </a:pPr>
            <a:r>
              <a:rPr lang="fr-FR" b="1" dirty="0" smtClean="0">
                <a:solidFill>
                  <a:schemeClr val="bg2"/>
                </a:solidFill>
              </a:rPr>
              <a:t>Test </a:t>
            </a:r>
            <a:r>
              <a:rPr lang="fr-FR" b="1" dirty="0">
                <a:solidFill>
                  <a:schemeClr val="bg2"/>
                </a:solidFill>
              </a:rPr>
              <a:t>de dépistage du VIH</a:t>
            </a:r>
          </a:p>
          <a:p>
            <a:r>
              <a:rPr lang="fr-FR" dirty="0" smtClean="0">
                <a:solidFill>
                  <a:schemeClr val="tx1"/>
                </a:solidFill>
              </a:rPr>
              <a:t>Prévalence</a:t>
            </a:r>
          </a:p>
          <a:p>
            <a:r>
              <a:rPr lang="fr-FR" dirty="0" smtClean="0">
                <a:solidFill>
                  <a:schemeClr val="tx1"/>
                </a:solidFill>
              </a:rPr>
              <a:t>Services du VIH</a:t>
            </a:r>
          </a:p>
          <a:p>
            <a:pPr marL="0" indent="0">
              <a:buNone/>
            </a:pPr>
            <a:endParaRPr lang="fr-FR" dirty="0" smtClean="0"/>
          </a:p>
        </p:txBody>
      </p:sp>
    </p:spTree>
    <p:extLst>
      <p:ext uri="{BB962C8B-B14F-4D97-AF65-F5344CB8AC3E}">
        <p14:creationId xmlns:p14="http://schemas.microsoft.com/office/powerpoint/2010/main" val="2212020517"/>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r>
              <a:rPr lang="fr-FR" noProof="0" dirty="0" smtClean="0">
                <a:solidFill>
                  <a:schemeClr val="tx1"/>
                </a:solidFill>
              </a:rPr>
              <a:t>Test de dépistage du VIH </a:t>
            </a:r>
            <a:br>
              <a:rPr lang="fr-FR" noProof="0" dirty="0" smtClean="0">
                <a:solidFill>
                  <a:schemeClr val="tx1"/>
                </a:solidFill>
              </a:rPr>
            </a:br>
            <a:r>
              <a:rPr lang="fr-FR" noProof="0" dirty="0" smtClean="0">
                <a:solidFill>
                  <a:schemeClr val="tx1"/>
                </a:solidFill>
              </a:rPr>
              <a:t>antérieur à l’enquête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145810152"/>
              </p:ext>
            </p:extLst>
          </p:nvPr>
        </p:nvGraphicFramePr>
        <p:xfrm>
          <a:off x="461963" y="1509873"/>
          <a:ext cx="8256587" cy="534812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0541"/>
            <a:ext cx="9144000" cy="369332"/>
          </a:xfrm>
          <a:prstGeom prst="rect">
            <a:avLst/>
          </a:prstGeom>
          <a:noFill/>
        </p:spPr>
        <p:txBody>
          <a:bodyPr wrap="square" rtlCol="0">
            <a:spAutoFit/>
          </a:bodyPr>
          <a:lstStyle/>
          <a:p>
            <a:pPr algn="ctr"/>
            <a:r>
              <a:rPr lang="fr-FR" i="1" dirty="0" smtClean="0">
                <a:latin typeface="+mj-lt"/>
              </a:rPr>
              <a:t>Pourcentage de femmes et d’hommes de 15-49 ans</a:t>
            </a:r>
            <a:endParaRPr lang="fr-FR" i="1" dirty="0">
              <a:latin typeface="+mj-lt"/>
            </a:endParaRPr>
          </a:p>
        </p:txBody>
      </p:sp>
    </p:spTree>
    <p:extLst>
      <p:ext uri="{BB962C8B-B14F-4D97-AF65-F5344CB8AC3E}">
        <p14:creationId xmlns:p14="http://schemas.microsoft.com/office/powerpoint/2010/main" val="16434316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19050"/>
            <a:ext cx="8229600" cy="1143000"/>
          </a:xfrm>
        </p:spPr>
        <p:txBody>
          <a:bodyPr>
            <a:normAutofit fontScale="90000"/>
          </a:bodyPr>
          <a:lstStyle/>
          <a:p>
            <a:r>
              <a:rPr lang="fr-FR" noProof="0" dirty="0" smtClean="0">
                <a:solidFill>
                  <a:schemeClr val="tx1"/>
                </a:solidFill>
              </a:rPr>
              <a:t>Test de VIH pour les femmes enceintes</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933147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98976"/>
            <a:ext cx="9144000" cy="646331"/>
          </a:xfrm>
          <a:prstGeom prst="rect">
            <a:avLst/>
          </a:prstGeom>
          <a:noFill/>
        </p:spPr>
        <p:txBody>
          <a:bodyPr wrap="square" rtlCol="0">
            <a:spAutoFit/>
          </a:bodyPr>
          <a:lstStyle/>
          <a:p>
            <a:pPr algn="ctr"/>
            <a:r>
              <a:rPr lang="fr-FR" i="1" dirty="0" smtClean="0">
                <a:latin typeface="+mj-lt"/>
              </a:rPr>
              <a:t>Pourcentage de femmes de 15-49 ans ayant eu une naissance vivante au cours des 2 années précédant l’enquête</a:t>
            </a:r>
            <a:endParaRPr lang="fr-FR" i="1" dirty="0">
              <a:latin typeface="+mj-lt"/>
            </a:endParaRPr>
          </a:p>
        </p:txBody>
      </p:sp>
    </p:spTree>
    <p:extLst>
      <p:ext uri="{BB962C8B-B14F-4D97-AF65-F5344CB8AC3E}">
        <p14:creationId xmlns:p14="http://schemas.microsoft.com/office/powerpoint/2010/main" val="3014648074"/>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dirty="0">
                <a:solidFill>
                  <a:schemeClr val="tx1"/>
                </a:solidFill>
              </a:rPr>
              <a:t>Connaissance du VIH</a:t>
            </a:r>
          </a:p>
          <a:p>
            <a:pPr>
              <a:buClr>
                <a:schemeClr val="tx1"/>
              </a:buClr>
            </a:pPr>
            <a:r>
              <a:rPr lang="fr-FR" dirty="0" smtClean="0">
                <a:solidFill>
                  <a:schemeClr val="tx1"/>
                </a:solidFill>
              </a:rPr>
              <a:t>Test </a:t>
            </a:r>
            <a:r>
              <a:rPr lang="fr-FR" dirty="0">
                <a:solidFill>
                  <a:schemeClr val="tx1"/>
                </a:solidFill>
              </a:rPr>
              <a:t>de dépistage du </a:t>
            </a:r>
            <a:r>
              <a:rPr lang="fr-FR" dirty="0" smtClean="0">
                <a:solidFill>
                  <a:schemeClr val="tx1"/>
                </a:solidFill>
              </a:rPr>
              <a:t>VIH</a:t>
            </a:r>
          </a:p>
          <a:p>
            <a:pPr>
              <a:buClr>
                <a:schemeClr val="tx1"/>
              </a:buClr>
            </a:pPr>
            <a:r>
              <a:rPr lang="fr-FR" b="1" dirty="0" smtClean="0">
                <a:solidFill>
                  <a:schemeClr val="bg2"/>
                </a:solidFill>
              </a:rPr>
              <a:t>Prévalence</a:t>
            </a:r>
            <a:endParaRPr lang="fr-FR" b="1" dirty="0">
              <a:solidFill>
                <a:schemeClr val="bg2"/>
              </a:solidFill>
            </a:endParaRPr>
          </a:p>
          <a:p>
            <a:r>
              <a:rPr lang="fr-FR" dirty="0" smtClean="0">
                <a:solidFill>
                  <a:schemeClr val="tx1"/>
                </a:solidFill>
              </a:rPr>
              <a:t>Services du VIH</a:t>
            </a:r>
          </a:p>
          <a:p>
            <a:pPr marL="0" indent="0">
              <a:buNone/>
            </a:pPr>
            <a:endParaRPr lang="fr-FR" dirty="0" smtClean="0"/>
          </a:p>
        </p:txBody>
      </p:sp>
    </p:spTree>
    <p:extLst>
      <p:ext uri="{BB962C8B-B14F-4D97-AF65-F5344CB8AC3E}">
        <p14:creationId xmlns:p14="http://schemas.microsoft.com/office/powerpoint/2010/main" val="2372166197"/>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8650" y="1"/>
            <a:ext cx="7886700" cy="828136"/>
          </a:xfrm>
        </p:spPr>
        <p:txBody>
          <a:bodyPr/>
          <a:lstStyle/>
          <a:p>
            <a:r>
              <a:rPr lang="fr-FR" noProof="0" dirty="0" smtClean="0">
                <a:solidFill>
                  <a:schemeClr val="tx1"/>
                </a:solidFill>
              </a:rPr>
              <a:t>Test du VIH</a:t>
            </a:r>
            <a:endParaRPr lang="fr-FR" noProof="0" dirty="0">
              <a:solidFill>
                <a:schemeClr val="tx1"/>
              </a:solidFill>
            </a:endParaRPr>
          </a:p>
        </p:txBody>
      </p:sp>
      <p:sp>
        <p:nvSpPr>
          <p:cNvPr id="3" name="Content Placeholder 2"/>
          <p:cNvSpPr>
            <a:spLocks noGrp="1"/>
          </p:cNvSpPr>
          <p:nvPr>
            <p:ph idx="1"/>
          </p:nvPr>
        </p:nvSpPr>
        <p:spPr>
          <a:xfrm>
            <a:off x="628650" y="828137"/>
            <a:ext cx="8172450" cy="4919663"/>
          </a:xfrm>
        </p:spPr>
        <p:txBody>
          <a:bodyPr>
            <a:noAutofit/>
          </a:bodyPr>
          <a:lstStyle/>
          <a:p>
            <a:pPr>
              <a:spcBef>
                <a:spcPts val="0"/>
              </a:spcBef>
              <a:spcAft>
                <a:spcPts val="1200"/>
              </a:spcAft>
            </a:pPr>
            <a:r>
              <a:rPr lang="en-US" sz="2600" dirty="0">
                <a:solidFill>
                  <a:schemeClr val="tx1"/>
                </a:solidFill>
              </a:rPr>
              <a:t>Le </a:t>
            </a:r>
            <a:r>
              <a:rPr lang="en-US" sz="2600" dirty="0" err="1">
                <a:solidFill>
                  <a:schemeClr val="tx1"/>
                </a:solidFill>
              </a:rPr>
              <a:t>protocole</a:t>
            </a:r>
            <a:r>
              <a:rPr lang="en-US" sz="2600" dirty="0">
                <a:solidFill>
                  <a:schemeClr val="tx1"/>
                </a:solidFill>
              </a:rPr>
              <a:t> pour </a:t>
            </a:r>
            <a:r>
              <a:rPr lang="en-US" sz="2600" dirty="0" err="1">
                <a:solidFill>
                  <a:schemeClr val="tx1"/>
                </a:solidFill>
              </a:rPr>
              <a:t>dépister</a:t>
            </a:r>
            <a:r>
              <a:rPr lang="en-US" sz="2600" dirty="0">
                <a:solidFill>
                  <a:schemeClr val="tx1"/>
                </a:solidFill>
              </a:rPr>
              <a:t> le VIH </a:t>
            </a:r>
            <a:r>
              <a:rPr lang="en-US" sz="2600" dirty="0" err="1">
                <a:solidFill>
                  <a:schemeClr val="tx1"/>
                </a:solidFill>
              </a:rPr>
              <a:t>est</a:t>
            </a:r>
            <a:r>
              <a:rPr lang="en-US" sz="2600" dirty="0">
                <a:solidFill>
                  <a:schemeClr val="tx1"/>
                </a:solidFill>
              </a:rPr>
              <a:t> </a:t>
            </a:r>
            <a:r>
              <a:rPr lang="en-US" sz="2600" dirty="0" err="1">
                <a:solidFill>
                  <a:schemeClr val="tx1"/>
                </a:solidFill>
              </a:rPr>
              <a:t>basé</a:t>
            </a:r>
            <a:r>
              <a:rPr lang="en-US" sz="2600" dirty="0">
                <a:solidFill>
                  <a:schemeClr val="tx1"/>
                </a:solidFill>
              </a:rPr>
              <a:t> sur le </a:t>
            </a:r>
            <a:r>
              <a:rPr lang="en-US" sz="2600" dirty="0" err="1">
                <a:solidFill>
                  <a:schemeClr val="tx1"/>
                </a:solidFill>
              </a:rPr>
              <a:t>protocole</a:t>
            </a:r>
            <a:r>
              <a:rPr lang="en-US" sz="2600" dirty="0">
                <a:solidFill>
                  <a:schemeClr val="tx1"/>
                </a:solidFill>
              </a:rPr>
              <a:t> </a:t>
            </a:r>
            <a:r>
              <a:rPr lang="en-US" sz="2600" dirty="0" err="1">
                <a:solidFill>
                  <a:schemeClr val="tx1"/>
                </a:solidFill>
              </a:rPr>
              <a:t>anonyme-lié</a:t>
            </a:r>
            <a:r>
              <a:rPr lang="en-US" sz="2600" dirty="0">
                <a:solidFill>
                  <a:schemeClr val="tx1"/>
                </a:solidFill>
              </a:rPr>
              <a:t> </a:t>
            </a:r>
            <a:r>
              <a:rPr lang="en-US" sz="2600" dirty="0" err="1">
                <a:solidFill>
                  <a:schemeClr val="tx1"/>
                </a:solidFill>
              </a:rPr>
              <a:t>développé</a:t>
            </a:r>
            <a:r>
              <a:rPr lang="en-US" sz="2600" dirty="0">
                <a:solidFill>
                  <a:schemeClr val="tx1"/>
                </a:solidFill>
              </a:rPr>
              <a:t> par </a:t>
            </a:r>
            <a:r>
              <a:rPr lang="en-US" sz="2600" dirty="0" smtClean="0">
                <a:solidFill>
                  <a:schemeClr val="tx1"/>
                </a:solidFill>
              </a:rPr>
              <a:t>The DHS Program. </a:t>
            </a:r>
            <a:r>
              <a:rPr lang="en-US" sz="2600" dirty="0" err="1">
                <a:solidFill>
                  <a:schemeClr val="tx1"/>
                </a:solidFill>
              </a:rPr>
              <a:t>Selon</a:t>
            </a:r>
            <a:r>
              <a:rPr lang="en-US" sz="2600" dirty="0">
                <a:solidFill>
                  <a:schemeClr val="tx1"/>
                </a:solidFill>
              </a:rPr>
              <a:t> </a:t>
            </a:r>
            <a:r>
              <a:rPr lang="en-US" sz="2600" dirty="0" err="1">
                <a:solidFill>
                  <a:schemeClr val="tx1"/>
                </a:solidFill>
              </a:rPr>
              <a:t>ce</a:t>
            </a:r>
            <a:r>
              <a:rPr lang="en-US" sz="2600" dirty="0">
                <a:solidFill>
                  <a:schemeClr val="tx1"/>
                </a:solidFill>
              </a:rPr>
              <a:t> </a:t>
            </a:r>
            <a:r>
              <a:rPr lang="en-US" sz="2600" dirty="0" err="1">
                <a:solidFill>
                  <a:schemeClr val="tx1"/>
                </a:solidFill>
              </a:rPr>
              <a:t>protocole</a:t>
            </a:r>
            <a:r>
              <a:rPr lang="en-US" sz="2600" dirty="0">
                <a:solidFill>
                  <a:schemeClr val="tx1"/>
                </a:solidFill>
              </a:rPr>
              <a:t>, </a:t>
            </a:r>
            <a:r>
              <a:rPr lang="en-US" sz="2600" dirty="0" err="1">
                <a:solidFill>
                  <a:schemeClr val="tx1"/>
                </a:solidFill>
              </a:rPr>
              <a:t>aucun</a:t>
            </a:r>
            <a:r>
              <a:rPr lang="en-US" sz="2600" dirty="0">
                <a:solidFill>
                  <a:schemeClr val="tx1"/>
                </a:solidFill>
              </a:rPr>
              <a:t> nom, </a:t>
            </a:r>
            <a:r>
              <a:rPr lang="en-US" sz="2600" dirty="0" err="1">
                <a:solidFill>
                  <a:schemeClr val="tx1"/>
                </a:solidFill>
              </a:rPr>
              <a:t>caractéristique</a:t>
            </a:r>
            <a:r>
              <a:rPr lang="en-US" sz="2600" dirty="0">
                <a:solidFill>
                  <a:schemeClr val="tx1"/>
                </a:solidFill>
              </a:rPr>
              <a:t> </a:t>
            </a:r>
            <a:r>
              <a:rPr lang="en-US" sz="2600" dirty="0" err="1">
                <a:solidFill>
                  <a:schemeClr val="tx1"/>
                </a:solidFill>
              </a:rPr>
              <a:t>individuelle</a:t>
            </a:r>
            <a:r>
              <a:rPr lang="en-US" sz="2600" dirty="0">
                <a:solidFill>
                  <a:schemeClr val="tx1"/>
                </a:solidFill>
              </a:rPr>
              <a:t> </a:t>
            </a:r>
            <a:r>
              <a:rPr lang="en-US" sz="2600" dirty="0" err="1">
                <a:solidFill>
                  <a:schemeClr val="tx1"/>
                </a:solidFill>
              </a:rPr>
              <a:t>ou</a:t>
            </a:r>
            <a:r>
              <a:rPr lang="en-US" sz="2600" dirty="0">
                <a:solidFill>
                  <a:schemeClr val="tx1"/>
                </a:solidFill>
              </a:rPr>
              <a:t> </a:t>
            </a:r>
            <a:r>
              <a:rPr lang="en-US" sz="2600" dirty="0" err="1">
                <a:solidFill>
                  <a:schemeClr val="tx1"/>
                </a:solidFill>
              </a:rPr>
              <a:t>géographique</a:t>
            </a:r>
            <a:r>
              <a:rPr lang="en-US" sz="2600" dirty="0">
                <a:solidFill>
                  <a:schemeClr val="tx1"/>
                </a:solidFill>
              </a:rPr>
              <a:t> </a:t>
            </a:r>
            <a:r>
              <a:rPr lang="en-US" sz="2600" dirty="0" err="1">
                <a:solidFill>
                  <a:schemeClr val="tx1"/>
                </a:solidFill>
              </a:rPr>
              <a:t>permettant</a:t>
            </a:r>
            <a:r>
              <a:rPr lang="en-US" sz="2600" dirty="0">
                <a:solidFill>
                  <a:schemeClr val="tx1"/>
                </a:solidFill>
              </a:rPr>
              <a:t> </a:t>
            </a:r>
            <a:r>
              <a:rPr lang="en-US" sz="2600" dirty="0" err="1">
                <a:solidFill>
                  <a:schemeClr val="tx1"/>
                </a:solidFill>
              </a:rPr>
              <a:t>d’identifier</a:t>
            </a:r>
            <a:r>
              <a:rPr lang="en-US" sz="2600" dirty="0">
                <a:solidFill>
                  <a:schemeClr val="tx1"/>
                </a:solidFill>
              </a:rPr>
              <a:t> un </a:t>
            </a:r>
            <a:r>
              <a:rPr lang="en-US" sz="2600" dirty="0" err="1">
                <a:solidFill>
                  <a:schemeClr val="tx1"/>
                </a:solidFill>
              </a:rPr>
              <a:t>individu</a:t>
            </a:r>
            <a:r>
              <a:rPr lang="en-US" sz="2600" dirty="0">
                <a:solidFill>
                  <a:schemeClr val="tx1"/>
                </a:solidFill>
              </a:rPr>
              <a:t> ne </a:t>
            </a:r>
            <a:r>
              <a:rPr lang="en-US" sz="2600" dirty="0" err="1">
                <a:solidFill>
                  <a:schemeClr val="tx1"/>
                </a:solidFill>
              </a:rPr>
              <a:t>peut</a:t>
            </a:r>
            <a:r>
              <a:rPr lang="en-US" sz="2600" dirty="0">
                <a:solidFill>
                  <a:schemeClr val="tx1"/>
                </a:solidFill>
              </a:rPr>
              <a:t> </a:t>
            </a:r>
            <a:r>
              <a:rPr lang="en-US" sz="2600" dirty="0" err="1">
                <a:solidFill>
                  <a:schemeClr val="tx1"/>
                </a:solidFill>
              </a:rPr>
              <a:t>être</a:t>
            </a:r>
            <a:r>
              <a:rPr lang="en-US" sz="2600" dirty="0">
                <a:solidFill>
                  <a:schemeClr val="tx1"/>
                </a:solidFill>
              </a:rPr>
              <a:t> </a:t>
            </a:r>
            <a:r>
              <a:rPr lang="en-US" sz="2600" dirty="0" err="1">
                <a:solidFill>
                  <a:schemeClr val="tx1"/>
                </a:solidFill>
              </a:rPr>
              <a:t>lié</a:t>
            </a:r>
            <a:r>
              <a:rPr lang="en-US" sz="2600" dirty="0">
                <a:solidFill>
                  <a:schemeClr val="tx1"/>
                </a:solidFill>
              </a:rPr>
              <a:t> à </a:t>
            </a:r>
            <a:r>
              <a:rPr lang="en-US" sz="2600" dirty="0" err="1">
                <a:solidFill>
                  <a:schemeClr val="tx1"/>
                </a:solidFill>
              </a:rPr>
              <a:t>l’échantillon</a:t>
            </a:r>
            <a:r>
              <a:rPr lang="en-US" sz="2600" dirty="0">
                <a:solidFill>
                  <a:schemeClr val="tx1"/>
                </a:solidFill>
              </a:rPr>
              <a:t> de sang. </a:t>
            </a:r>
            <a:endParaRPr lang="en-US" sz="2600" dirty="0" smtClean="0">
              <a:solidFill>
                <a:schemeClr val="tx1"/>
              </a:solidFill>
            </a:endParaRPr>
          </a:p>
          <a:p>
            <a:pPr>
              <a:spcBef>
                <a:spcPts val="0"/>
              </a:spcBef>
              <a:spcAft>
                <a:spcPts val="1200"/>
              </a:spcAft>
            </a:pPr>
            <a:r>
              <a:rPr lang="en-US" sz="2600" dirty="0" smtClean="0">
                <a:solidFill>
                  <a:schemeClr val="tx1"/>
                </a:solidFill>
              </a:rPr>
              <a:t>Au </a:t>
            </a:r>
            <a:r>
              <a:rPr lang="en-US" sz="2600" dirty="0">
                <a:solidFill>
                  <a:schemeClr val="tx1"/>
                </a:solidFill>
              </a:rPr>
              <a:t>moment de la </a:t>
            </a:r>
            <a:r>
              <a:rPr lang="en-US" sz="2600" dirty="0" err="1">
                <a:solidFill>
                  <a:schemeClr val="tx1"/>
                </a:solidFill>
              </a:rPr>
              <a:t>collecte</a:t>
            </a:r>
            <a:r>
              <a:rPr lang="en-US" sz="2600" dirty="0">
                <a:solidFill>
                  <a:schemeClr val="tx1"/>
                </a:solidFill>
              </a:rPr>
              <a:t>, on </a:t>
            </a:r>
            <a:r>
              <a:rPr lang="en-US" sz="2600" dirty="0" err="1">
                <a:solidFill>
                  <a:schemeClr val="tx1"/>
                </a:solidFill>
              </a:rPr>
              <a:t>remet</a:t>
            </a:r>
            <a:r>
              <a:rPr lang="en-US" sz="2600" dirty="0">
                <a:solidFill>
                  <a:schemeClr val="tx1"/>
                </a:solidFill>
              </a:rPr>
              <a:t> aux </a:t>
            </a:r>
            <a:r>
              <a:rPr lang="en-US" sz="2600" dirty="0" err="1">
                <a:solidFill>
                  <a:schemeClr val="tx1"/>
                </a:solidFill>
              </a:rPr>
              <a:t>personnes</a:t>
            </a:r>
            <a:r>
              <a:rPr lang="en-US" sz="2600" dirty="0">
                <a:solidFill>
                  <a:schemeClr val="tx1"/>
                </a:solidFill>
              </a:rPr>
              <a:t> </a:t>
            </a:r>
            <a:r>
              <a:rPr lang="en-US" sz="2600" dirty="0" err="1">
                <a:solidFill>
                  <a:schemeClr val="tx1"/>
                </a:solidFill>
              </a:rPr>
              <a:t>éligibles</a:t>
            </a:r>
            <a:r>
              <a:rPr lang="en-US" sz="2600" dirty="0">
                <a:solidFill>
                  <a:schemeClr val="tx1"/>
                </a:solidFill>
              </a:rPr>
              <a:t>, </a:t>
            </a:r>
            <a:r>
              <a:rPr lang="en-US" sz="2600" dirty="0" err="1">
                <a:solidFill>
                  <a:schemeClr val="tx1"/>
                </a:solidFill>
              </a:rPr>
              <a:t>qu’elles</a:t>
            </a:r>
            <a:r>
              <a:rPr lang="en-US" sz="2600" dirty="0">
                <a:solidFill>
                  <a:schemeClr val="tx1"/>
                </a:solidFill>
              </a:rPr>
              <a:t> </a:t>
            </a:r>
            <a:r>
              <a:rPr lang="en-US" sz="2600" dirty="0" err="1">
                <a:solidFill>
                  <a:schemeClr val="tx1"/>
                </a:solidFill>
              </a:rPr>
              <a:t>aient</a:t>
            </a:r>
            <a:r>
              <a:rPr lang="en-US" sz="2600" dirty="0">
                <a:solidFill>
                  <a:schemeClr val="tx1"/>
                </a:solidFill>
              </a:rPr>
              <a:t> </a:t>
            </a:r>
            <a:r>
              <a:rPr lang="en-US" sz="2600" dirty="0" err="1">
                <a:solidFill>
                  <a:schemeClr val="tx1"/>
                </a:solidFill>
              </a:rPr>
              <a:t>accepté</a:t>
            </a:r>
            <a:r>
              <a:rPr lang="en-US" sz="2600" dirty="0">
                <a:solidFill>
                  <a:schemeClr val="tx1"/>
                </a:solidFill>
              </a:rPr>
              <a:t> </a:t>
            </a:r>
            <a:r>
              <a:rPr lang="en-US" sz="2600" dirty="0" err="1">
                <a:solidFill>
                  <a:schemeClr val="tx1"/>
                </a:solidFill>
              </a:rPr>
              <a:t>ou</a:t>
            </a:r>
            <a:r>
              <a:rPr lang="en-US" sz="2600" dirty="0">
                <a:solidFill>
                  <a:schemeClr val="tx1"/>
                </a:solidFill>
              </a:rPr>
              <a:t> non d’être </a:t>
            </a:r>
            <a:r>
              <a:rPr lang="en-US" sz="2600" dirty="0" err="1">
                <a:solidFill>
                  <a:schemeClr val="tx1"/>
                </a:solidFill>
              </a:rPr>
              <a:t>testées</a:t>
            </a:r>
            <a:r>
              <a:rPr lang="en-US" sz="2600" dirty="0">
                <a:solidFill>
                  <a:schemeClr val="tx1"/>
                </a:solidFill>
              </a:rPr>
              <a:t> pour le VIH, </a:t>
            </a:r>
            <a:r>
              <a:rPr lang="en-US" sz="2600" dirty="0" err="1">
                <a:solidFill>
                  <a:schemeClr val="tx1"/>
                </a:solidFill>
              </a:rPr>
              <a:t>une</a:t>
            </a:r>
            <a:r>
              <a:rPr lang="en-US" sz="2600" dirty="0">
                <a:solidFill>
                  <a:schemeClr val="tx1"/>
                </a:solidFill>
              </a:rPr>
              <a:t> carte de </a:t>
            </a:r>
            <a:r>
              <a:rPr lang="en-US" sz="2600" dirty="0" err="1">
                <a:solidFill>
                  <a:schemeClr val="tx1"/>
                </a:solidFill>
              </a:rPr>
              <a:t>conseils</a:t>
            </a:r>
            <a:r>
              <a:rPr lang="en-US" sz="2600" dirty="0">
                <a:solidFill>
                  <a:schemeClr val="tx1"/>
                </a:solidFill>
              </a:rPr>
              <a:t>/</a:t>
            </a:r>
            <a:r>
              <a:rPr lang="en-US" sz="2600" dirty="0" err="1">
                <a:solidFill>
                  <a:schemeClr val="tx1"/>
                </a:solidFill>
              </a:rPr>
              <a:t>dépistage</a:t>
            </a:r>
            <a:r>
              <a:rPr lang="en-US" sz="2600" dirty="0">
                <a:solidFill>
                  <a:schemeClr val="tx1"/>
                </a:solidFill>
              </a:rPr>
              <a:t> pour </a:t>
            </a:r>
            <a:r>
              <a:rPr lang="en-US" sz="2600" dirty="0" err="1">
                <a:solidFill>
                  <a:schemeClr val="tx1"/>
                </a:solidFill>
              </a:rPr>
              <a:t>obtenir</a:t>
            </a:r>
            <a:r>
              <a:rPr lang="en-US" sz="2600" dirty="0">
                <a:solidFill>
                  <a:schemeClr val="tx1"/>
                </a:solidFill>
              </a:rPr>
              <a:t>, </a:t>
            </a:r>
            <a:r>
              <a:rPr lang="en-US" sz="2600" dirty="0" err="1">
                <a:solidFill>
                  <a:schemeClr val="tx1"/>
                </a:solidFill>
              </a:rPr>
              <a:t>si</a:t>
            </a:r>
            <a:r>
              <a:rPr lang="en-US" sz="2600" dirty="0">
                <a:solidFill>
                  <a:schemeClr val="tx1"/>
                </a:solidFill>
              </a:rPr>
              <a:t> </a:t>
            </a:r>
            <a:r>
              <a:rPr lang="en-US" sz="2600" dirty="0" err="1">
                <a:solidFill>
                  <a:schemeClr val="tx1"/>
                </a:solidFill>
              </a:rPr>
              <a:t>elles</a:t>
            </a:r>
            <a:r>
              <a:rPr lang="en-US" sz="2600" dirty="0">
                <a:solidFill>
                  <a:schemeClr val="tx1"/>
                </a:solidFill>
              </a:rPr>
              <a:t> le </a:t>
            </a:r>
            <a:r>
              <a:rPr lang="en-US" sz="2600" dirty="0" err="1">
                <a:solidFill>
                  <a:schemeClr val="tx1"/>
                </a:solidFill>
              </a:rPr>
              <a:t>souhaitent</a:t>
            </a:r>
            <a:r>
              <a:rPr lang="en-US" sz="2600" dirty="0">
                <a:solidFill>
                  <a:schemeClr val="tx1"/>
                </a:solidFill>
              </a:rPr>
              <a:t> des </a:t>
            </a:r>
            <a:r>
              <a:rPr lang="en-US" sz="2600" dirty="0" err="1">
                <a:solidFill>
                  <a:schemeClr val="tx1"/>
                </a:solidFill>
              </a:rPr>
              <a:t>conseils</a:t>
            </a:r>
            <a:r>
              <a:rPr lang="en-US" sz="2600" dirty="0">
                <a:solidFill>
                  <a:schemeClr val="tx1"/>
                </a:solidFill>
              </a:rPr>
              <a:t>, et un test </a:t>
            </a:r>
            <a:r>
              <a:rPr lang="en-US" sz="2600" dirty="0" err="1">
                <a:solidFill>
                  <a:schemeClr val="tx1"/>
                </a:solidFill>
              </a:rPr>
              <a:t>gratuit</a:t>
            </a:r>
            <a:r>
              <a:rPr lang="en-US" sz="2600" dirty="0">
                <a:solidFill>
                  <a:schemeClr val="tx1"/>
                </a:solidFill>
              </a:rPr>
              <a:t> </a:t>
            </a:r>
            <a:r>
              <a:rPr lang="en-US" sz="2600" dirty="0" err="1">
                <a:solidFill>
                  <a:schemeClr val="tx1"/>
                </a:solidFill>
              </a:rPr>
              <a:t>auprès</a:t>
            </a:r>
            <a:r>
              <a:rPr lang="en-US" sz="2600" dirty="0">
                <a:solidFill>
                  <a:schemeClr val="tx1"/>
                </a:solidFill>
              </a:rPr>
              <a:t> des </a:t>
            </a:r>
            <a:r>
              <a:rPr lang="en-US" sz="2600" dirty="0" err="1">
                <a:solidFill>
                  <a:schemeClr val="tx1"/>
                </a:solidFill>
              </a:rPr>
              <a:t>établissements</a:t>
            </a:r>
            <a:r>
              <a:rPr lang="en-US" sz="2600" dirty="0">
                <a:solidFill>
                  <a:schemeClr val="tx1"/>
                </a:solidFill>
              </a:rPr>
              <a:t> de santé </a:t>
            </a:r>
            <a:r>
              <a:rPr lang="en-US" sz="2600" dirty="0" err="1">
                <a:solidFill>
                  <a:schemeClr val="tx1"/>
                </a:solidFill>
              </a:rPr>
              <a:t>offrant</a:t>
            </a:r>
            <a:r>
              <a:rPr lang="en-US" sz="2600" dirty="0">
                <a:solidFill>
                  <a:schemeClr val="tx1"/>
                </a:solidFill>
              </a:rPr>
              <a:t> </a:t>
            </a:r>
            <a:r>
              <a:rPr lang="en-US" sz="2600" dirty="0" err="1">
                <a:solidFill>
                  <a:schemeClr val="tx1"/>
                </a:solidFill>
              </a:rPr>
              <a:t>ces</a:t>
            </a:r>
            <a:r>
              <a:rPr lang="en-US" sz="2600" dirty="0">
                <a:solidFill>
                  <a:schemeClr val="tx1"/>
                </a:solidFill>
              </a:rPr>
              <a:t> services</a:t>
            </a:r>
            <a:r>
              <a:rPr lang="en-US" sz="2600" dirty="0" smtClean="0">
                <a:solidFill>
                  <a:schemeClr val="tx1"/>
                </a:solidFill>
              </a:rPr>
              <a:t>.</a:t>
            </a:r>
          </a:p>
          <a:p>
            <a:pPr>
              <a:spcBef>
                <a:spcPts val="0"/>
              </a:spcBef>
              <a:spcAft>
                <a:spcPts val="1200"/>
              </a:spcAft>
            </a:pPr>
            <a:r>
              <a:rPr lang="en-US" sz="2600" dirty="0">
                <a:solidFill>
                  <a:schemeClr val="tx1"/>
                </a:solidFill>
              </a:rPr>
              <a:t>Après </a:t>
            </a:r>
            <a:r>
              <a:rPr lang="en-US" sz="2600" dirty="0" err="1">
                <a:solidFill>
                  <a:schemeClr val="tx1"/>
                </a:solidFill>
              </a:rPr>
              <a:t>obtention</a:t>
            </a:r>
            <a:r>
              <a:rPr lang="en-US" sz="2600" dirty="0">
                <a:solidFill>
                  <a:schemeClr val="tx1"/>
                </a:solidFill>
              </a:rPr>
              <a:t> du </a:t>
            </a:r>
            <a:r>
              <a:rPr lang="en-US" sz="2600" dirty="0" err="1">
                <a:solidFill>
                  <a:schemeClr val="tx1"/>
                </a:solidFill>
              </a:rPr>
              <a:t>consentement</a:t>
            </a:r>
            <a:r>
              <a:rPr lang="en-US" sz="2600" dirty="0">
                <a:solidFill>
                  <a:schemeClr val="tx1"/>
                </a:solidFill>
              </a:rPr>
              <a:t> </a:t>
            </a:r>
            <a:r>
              <a:rPr lang="en-US" sz="2600" dirty="0" err="1">
                <a:solidFill>
                  <a:schemeClr val="tx1"/>
                </a:solidFill>
              </a:rPr>
              <a:t>éclairé</a:t>
            </a:r>
            <a:r>
              <a:rPr lang="en-US" sz="2600" dirty="0">
                <a:solidFill>
                  <a:schemeClr val="tx1"/>
                </a:solidFill>
              </a:rPr>
              <a:t>, </a:t>
            </a:r>
            <a:r>
              <a:rPr lang="en-US" sz="2600" dirty="0" err="1">
                <a:solidFill>
                  <a:schemeClr val="tx1"/>
                </a:solidFill>
              </a:rPr>
              <a:t>l’enquêteur</a:t>
            </a:r>
            <a:r>
              <a:rPr lang="en-US" sz="2600" dirty="0">
                <a:solidFill>
                  <a:schemeClr val="tx1"/>
                </a:solidFill>
              </a:rPr>
              <a:t> </a:t>
            </a:r>
            <a:r>
              <a:rPr lang="en-US" sz="2600" dirty="0" err="1">
                <a:solidFill>
                  <a:schemeClr val="tx1"/>
                </a:solidFill>
              </a:rPr>
              <a:t>prélève</a:t>
            </a:r>
            <a:r>
              <a:rPr lang="en-US" sz="2600" dirty="0">
                <a:solidFill>
                  <a:schemeClr val="tx1"/>
                </a:solidFill>
              </a:rPr>
              <a:t> des </a:t>
            </a:r>
            <a:r>
              <a:rPr lang="en-US" sz="2600" dirty="0" err="1">
                <a:solidFill>
                  <a:schemeClr val="tx1"/>
                </a:solidFill>
              </a:rPr>
              <a:t>gouttes</a:t>
            </a:r>
            <a:r>
              <a:rPr lang="en-US" sz="2600" dirty="0">
                <a:solidFill>
                  <a:schemeClr val="tx1"/>
                </a:solidFill>
              </a:rPr>
              <a:t> de sang </a:t>
            </a:r>
            <a:r>
              <a:rPr lang="en-US" sz="2600" dirty="0" err="1">
                <a:solidFill>
                  <a:schemeClr val="tx1"/>
                </a:solidFill>
              </a:rPr>
              <a:t>capillaire</a:t>
            </a:r>
            <a:r>
              <a:rPr lang="en-US" sz="2600" dirty="0">
                <a:solidFill>
                  <a:schemeClr val="tx1"/>
                </a:solidFill>
              </a:rPr>
              <a:t> sur un papier </a:t>
            </a:r>
            <a:r>
              <a:rPr lang="en-US" sz="2600" dirty="0" err="1">
                <a:solidFill>
                  <a:schemeClr val="tx1"/>
                </a:solidFill>
              </a:rPr>
              <a:t>filtre</a:t>
            </a:r>
            <a:r>
              <a:rPr lang="en-US" sz="2600" dirty="0">
                <a:solidFill>
                  <a:schemeClr val="tx1"/>
                </a:solidFill>
              </a:rPr>
              <a:t>. </a:t>
            </a:r>
            <a:endParaRPr lang="en-US" sz="2600" dirty="0" smtClean="0">
              <a:solidFill>
                <a:schemeClr val="tx1"/>
              </a:solidFill>
            </a:endParaRPr>
          </a:p>
          <a:p>
            <a:pPr>
              <a:spcBef>
                <a:spcPts val="0"/>
              </a:spcBef>
              <a:spcAft>
                <a:spcPts val="1200"/>
              </a:spcAft>
            </a:pPr>
            <a:endParaRPr lang="en-US" sz="2600" dirty="0">
              <a:solidFill>
                <a:schemeClr val="tx1"/>
              </a:solidFill>
            </a:endParaRPr>
          </a:p>
        </p:txBody>
      </p:sp>
    </p:spTree>
    <p:extLst>
      <p:ext uri="{BB962C8B-B14F-4D97-AF65-F5344CB8AC3E}">
        <p14:creationId xmlns:p14="http://schemas.microsoft.com/office/powerpoint/2010/main" val="417411134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229600" cy="1066800"/>
          </a:xfrm>
        </p:spPr>
        <p:txBody>
          <a:bodyPr>
            <a:normAutofit/>
          </a:bodyPr>
          <a:lstStyle/>
          <a:p>
            <a:pPr eaLnBrk="1" hangingPunct="1"/>
            <a:r>
              <a:rPr lang="fr-SN" sz="4000" dirty="0" smtClean="0">
                <a:solidFill>
                  <a:schemeClr val="tx1"/>
                </a:solidFill>
              </a:rPr>
              <a:t>Questionnaires</a:t>
            </a:r>
          </a:p>
        </p:txBody>
      </p:sp>
      <p:sp>
        <p:nvSpPr>
          <p:cNvPr id="11267" name="Rectangle 3"/>
          <p:cNvSpPr>
            <a:spLocks noGrp="1" noChangeArrowheads="1"/>
          </p:cNvSpPr>
          <p:nvPr>
            <p:ph idx="1"/>
          </p:nvPr>
        </p:nvSpPr>
        <p:spPr>
          <a:xfrm>
            <a:off x="304800" y="1143000"/>
            <a:ext cx="8229600" cy="4525963"/>
          </a:xfrm>
        </p:spPr>
        <p:txBody>
          <a:bodyPr>
            <a:normAutofit/>
          </a:bodyPr>
          <a:lstStyle/>
          <a:p>
            <a:pPr eaLnBrk="1" hangingPunct="1">
              <a:lnSpc>
                <a:spcPct val="90000"/>
              </a:lnSpc>
            </a:pPr>
            <a:r>
              <a:rPr lang="fr-SN" dirty="0" smtClean="0">
                <a:solidFill>
                  <a:schemeClr val="tx1"/>
                </a:solidFill>
              </a:rPr>
              <a:t>Développés par le projet The DHS Program </a:t>
            </a:r>
          </a:p>
          <a:p>
            <a:pPr>
              <a:lnSpc>
                <a:spcPct val="90000"/>
              </a:lnSpc>
            </a:pPr>
            <a:r>
              <a:rPr lang="fr-SN" dirty="0" smtClean="0">
                <a:solidFill>
                  <a:schemeClr val="tx1"/>
                </a:solidFill>
              </a:rPr>
              <a:t>Adaptés pour </a:t>
            </a:r>
            <a:r>
              <a:rPr lang="fr-FR" dirty="0">
                <a:solidFill>
                  <a:schemeClr val="tx1"/>
                </a:solidFill>
              </a:rPr>
              <a:t>le Sénégal de commun accord avec </a:t>
            </a:r>
            <a:r>
              <a:rPr lang="fr-FR" dirty="0" smtClean="0">
                <a:solidFill>
                  <a:schemeClr val="tx1"/>
                </a:solidFill>
              </a:rPr>
              <a:t>l’ANSD et les </a:t>
            </a:r>
            <a:r>
              <a:rPr lang="fr-FR" dirty="0">
                <a:solidFill>
                  <a:schemeClr val="tx1"/>
                </a:solidFill>
              </a:rPr>
              <a:t>services techniques du </a:t>
            </a:r>
            <a:r>
              <a:rPr lang="fr-FR" dirty="0" smtClean="0">
                <a:solidFill>
                  <a:schemeClr val="tx1"/>
                </a:solidFill>
              </a:rPr>
              <a:t>MSAS</a:t>
            </a:r>
            <a:endParaRPr lang="fr-SN" dirty="0" smtClean="0">
              <a:solidFill>
                <a:schemeClr val="tx1"/>
              </a:solidFill>
            </a:endParaRPr>
          </a:p>
          <a:p>
            <a:r>
              <a:rPr lang="fr-FR" dirty="0">
                <a:solidFill>
                  <a:schemeClr val="tx1"/>
                </a:solidFill>
              </a:rPr>
              <a:t>Pour la </a:t>
            </a:r>
            <a:r>
              <a:rPr lang="fr-FR" dirty="0" smtClean="0">
                <a:solidFill>
                  <a:schemeClr val="tx1"/>
                </a:solidFill>
              </a:rPr>
              <a:t>cinquième année, des corrections </a:t>
            </a:r>
            <a:r>
              <a:rPr lang="fr-FR" dirty="0">
                <a:solidFill>
                  <a:schemeClr val="tx1"/>
                </a:solidFill>
              </a:rPr>
              <a:t>ont été apportées sur les </a:t>
            </a:r>
            <a:r>
              <a:rPr lang="fr-FR" dirty="0" smtClean="0">
                <a:solidFill>
                  <a:schemeClr val="tx1"/>
                </a:solidFill>
              </a:rPr>
              <a:t>autres questionnaires </a:t>
            </a:r>
            <a:r>
              <a:rPr lang="fr-FR" dirty="0">
                <a:solidFill>
                  <a:schemeClr val="tx1"/>
                </a:solidFill>
              </a:rPr>
              <a:t>en se basant sur l’expérience </a:t>
            </a:r>
            <a:r>
              <a:rPr lang="fr-FR" dirty="0" smtClean="0">
                <a:solidFill>
                  <a:schemeClr val="tx1"/>
                </a:solidFill>
              </a:rPr>
              <a:t>des </a:t>
            </a:r>
            <a:r>
              <a:rPr lang="fr-FR" dirty="0">
                <a:solidFill>
                  <a:schemeClr val="tx1"/>
                </a:solidFill>
              </a:rPr>
              <a:t>4</a:t>
            </a:r>
            <a:r>
              <a:rPr lang="fr-FR" dirty="0" smtClean="0">
                <a:solidFill>
                  <a:schemeClr val="tx1"/>
                </a:solidFill>
              </a:rPr>
              <a:t> premières années</a:t>
            </a:r>
            <a:endParaRPr lang="fr-SN" dirty="0" smtClean="0">
              <a:solidFill>
                <a:schemeClr val="tx1"/>
              </a:solidFill>
            </a:endParaRPr>
          </a:p>
        </p:txBody>
      </p:sp>
    </p:spTree>
    <p:extLst>
      <p:ext uri="{BB962C8B-B14F-4D97-AF65-F5344CB8AC3E}">
        <p14:creationId xmlns:p14="http://schemas.microsoft.com/office/powerpoint/2010/main" val="523024129"/>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28650" y="1"/>
            <a:ext cx="7886700" cy="948906"/>
          </a:xfrm>
        </p:spPr>
        <p:txBody>
          <a:bodyPr/>
          <a:lstStyle/>
          <a:p>
            <a:r>
              <a:rPr lang="fr-FR" noProof="0" dirty="0" smtClean="0">
                <a:solidFill>
                  <a:schemeClr val="tx1"/>
                </a:solidFill>
              </a:rPr>
              <a:t>Test du VIH</a:t>
            </a:r>
            <a:endParaRPr lang="fr-FR" noProof="0" dirty="0">
              <a:solidFill>
                <a:schemeClr val="tx1"/>
              </a:solidFill>
            </a:endParaRPr>
          </a:p>
        </p:txBody>
      </p:sp>
      <p:sp>
        <p:nvSpPr>
          <p:cNvPr id="3" name="Content Placeholder 2"/>
          <p:cNvSpPr>
            <a:spLocks noGrp="1"/>
          </p:cNvSpPr>
          <p:nvPr>
            <p:ph idx="1"/>
          </p:nvPr>
        </p:nvSpPr>
        <p:spPr>
          <a:xfrm>
            <a:off x="485775" y="1093399"/>
            <a:ext cx="8172450" cy="4919663"/>
          </a:xfrm>
        </p:spPr>
        <p:txBody>
          <a:bodyPr>
            <a:noAutofit/>
          </a:bodyPr>
          <a:lstStyle/>
          <a:p>
            <a:r>
              <a:rPr lang="fr-FR" sz="2400" dirty="0">
                <a:solidFill>
                  <a:schemeClr val="tx1"/>
                </a:solidFill>
              </a:rPr>
              <a:t>Les échantillons ont été recueillis périodiquement sur le terrain et transportés au laboratoire Bactériologie et de Virologie de l’hôpital LE DANTEC par un spécialiste de sante recruté à cet effet. </a:t>
            </a:r>
            <a:endParaRPr lang="fr-FR" sz="2400" dirty="0" smtClean="0">
              <a:solidFill>
                <a:schemeClr val="tx1"/>
              </a:solidFill>
            </a:endParaRPr>
          </a:p>
          <a:p>
            <a:r>
              <a:rPr lang="fr-FR" sz="2400" dirty="0" smtClean="0">
                <a:solidFill>
                  <a:schemeClr val="tx1"/>
                </a:solidFill>
              </a:rPr>
              <a:t>À </a:t>
            </a:r>
            <a:r>
              <a:rPr lang="fr-FR" sz="2400" dirty="0">
                <a:solidFill>
                  <a:schemeClr val="tx1"/>
                </a:solidFill>
              </a:rPr>
              <a:t>leur arrivée au laboratoire, chaque échantillon de sang a été enregistré dans la base de données du système de suivi des tests. Aussi, pour chaque échantillon, un numéro a été attribué, et il a été stocké à une température minimale de -20°C jusqu’au moment du test</a:t>
            </a:r>
            <a:r>
              <a:rPr lang="fr-FR" sz="2400" dirty="0" smtClean="0">
                <a:solidFill>
                  <a:schemeClr val="tx1"/>
                </a:solidFill>
              </a:rPr>
              <a:t>.</a:t>
            </a:r>
          </a:p>
          <a:p>
            <a:endParaRPr lang="en-US" sz="2400" dirty="0">
              <a:solidFill>
                <a:schemeClr val="tx1"/>
              </a:solidFill>
            </a:endParaRPr>
          </a:p>
        </p:txBody>
      </p:sp>
    </p:spTree>
    <p:extLst>
      <p:ext uri="{BB962C8B-B14F-4D97-AF65-F5344CB8AC3E}">
        <p14:creationId xmlns:p14="http://schemas.microsoft.com/office/powerpoint/2010/main" val="621898845"/>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lstStyle/>
          <a:p>
            <a:r>
              <a:rPr lang="fr-FR" noProof="0" dirty="0" smtClean="0">
                <a:solidFill>
                  <a:schemeClr val="tx1"/>
                </a:solidFill>
              </a:rPr>
              <a:t>Couverture du test du VIH</a:t>
            </a:r>
            <a:endParaRPr lang="fr-FR" noProof="0" dirty="0">
              <a:solidFill>
                <a:schemeClr val="tx1"/>
              </a:solidFill>
            </a:endParaRPr>
          </a:p>
        </p:txBody>
      </p:sp>
      <p:sp>
        <p:nvSpPr>
          <p:cNvPr id="4" name="TextBox 3"/>
          <p:cNvSpPr txBox="1"/>
          <p:nvPr/>
        </p:nvSpPr>
        <p:spPr>
          <a:xfrm>
            <a:off x="0" y="1237526"/>
            <a:ext cx="9144000" cy="646331"/>
          </a:xfrm>
          <a:prstGeom prst="rect">
            <a:avLst/>
          </a:prstGeom>
          <a:noFill/>
        </p:spPr>
        <p:txBody>
          <a:bodyPr wrap="square" rtlCol="0">
            <a:spAutoFit/>
          </a:bodyPr>
          <a:lstStyle/>
          <a:p>
            <a:pPr algn="ctr"/>
            <a:r>
              <a:rPr lang="fr-FR" i="1" dirty="0" smtClean="0">
                <a:latin typeface="+mj-lt"/>
              </a:rPr>
              <a:t>Pourcentage de femmes et d’hommes de 15-49 ans qui ont fourni du sang pour le test de VIH au cours de l’enquête</a:t>
            </a:r>
            <a:endParaRPr lang="fr-FR" i="1" dirty="0">
              <a:latin typeface="+mj-lt"/>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8450579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7586082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8950" y="19050"/>
            <a:ext cx="8229600" cy="1143000"/>
          </a:xfrm>
        </p:spPr>
        <p:txBody>
          <a:bodyPr>
            <a:normAutofit fontScale="90000"/>
          </a:bodyPr>
          <a:lstStyle/>
          <a:p>
            <a:r>
              <a:rPr lang="fr-FR" noProof="0" dirty="0" smtClean="0">
                <a:solidFill>
                  <a:schemeClr val="tx1"/>
                </a:solidFill>
              </a:rPr>
              <a:t/>
            </a:r>
            <a:br>
              <a:rPr lang="fr-FR" noProof="0" dirty="0" smtClean="0">
                <a:solidFill>
                  <a:schemeClr val="tx1"/>
                </a:solidFill>
              </a:rPr>
            </a:br>
            <a:r>
              <a:rPr lang="fr-FR" noProof="0" dirty="0" smtClean="0">
                <a:solidFill>
                  <a:schemeClr val="tx1"/>
                </a:solidFill>
              </a:rPr>
              <a:t>Prévalence du VIH </a:t>
            </a:r>
            <a:br>
              <a:rPr lang="fr-FR" noProof="0" dirty="0" smtClean="0">
                <a:solidFill>
                  <a:schemeClr val="tx1"/>
                </a:solidFill>
              </a:rPr>
            </a:b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34839912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fr-FR" i="1" dirty="0" smtClean="0">
                <a:latin typeface="+mn-lt"/>
              </a:rPr>
              <a:t>Pourcentage de femmes et d’hommes de 15-49 ans séropositifs au VIH</a:t>
            </a:r>
            <a:endParaRPr lang="fr-FR" i="1" dirty="0">
              <a:latin typeface="+mn-lt"/>
            </a:endParaRPr>
          </a:p>
        </p:txBody>
      </p:sp>
    </p:spTree>
    <p:extLst>
      <p:ext uri="{BB962C8B-B14F-4D97-AF65-F5344CB8AC3E}">
        <p14:creationId xmlns:p14="http://schemas.microsoft.com/office/powerpoint/2010/main" val="153305627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00354" name="Title 1"/>
          <p:cNvSpPr>
            <a:spLocks noGrp="1"/>
          </p:cNvSpPr>
          <p:nvPr>
            <p:ph type="title" idx="4294967295"/>
          </p:nvPr>
        </p:nvSpPr>
        <p:spPr>
          <a:xfrm>
            <a:off x="445294" y="29029"/>
            <a:ext cx="7886700" cy="1325563"/>
          </a:xfrm>
        </p:spPr>
        <p:txBody>
          <a:bodyPr>
            <a:normAutofit fontScale="90000"/>
          </a:bodyPr>
          <a:lstStyle/>
          <a:p>
            <a:pPr eaLnBrk="1" hangingPunct="1"/>
            <a:r>
              <a:rPr lang="fr-FR" altLang="pt-PT" dirty="0" smtClean="0">
                <a:solidFill>
                  <a:schemeClr val="tx1"/>
                </a:solidFill>
              </a:rPr>
              <a:t>Tendances de la prévalence du VIH</a:t>
            </a:r>
          </a:p>
        </p:txBody>
      </p:sp>
      <p:sp>
        <p:nvSpPr>
          <p:cNvPr id="100357" name="TextBox 2"/>
          <p:cNvSpPr txBox="1">
            <a:spLocks noChangeArrowheads="1"/>
          </p:cNvSpPr>
          <p:nvPr/>
        </p:nvSpPr>
        <p:spPr bwMode="auto">
          <a:xfrm>
            <a:off x="925513" y="6389688"/>
            <a:ext cx="2366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fr-FR" altLang="pt-PT" sz="1800" dirty="0" smtClean="0">
                <a:ea typeface="MS PGothic" panose="020B0600070205080204" pitchFamily="34" charset="-128"/>
              </a:rPr>
              <a:t>Ensemble</a:t>
            </a:r>
            <a:endParaRPr lang="fr-FR" altLang="pt-PT" sz="1800" dirty="0">
              <a:ea typeface="MS PGothic" panose="020B0600070205080204" pitchFamily="34" charset="-128"/>
            </a:endParaRPr>
          </a:p>
        </p:txBody>
      </p:sp>
      <p:cxnSp>
        <p:nvCxnSpPr>
          <p:cNvPr id="5" name="Straight Connector 4"/>
          <p:cNvCxnSpPr/>
          <p:nvPr/>
        </p:nvCxnSpPr>
        <p:spPr>
          <a:xfrm>
            <a:off x="925513" y="6389688"/>
            <a:ext cx="23669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359" name="TextBox 8"/>
          <p:cNvSpPr txBox="1">
            <a:spLocks noChangeArrowheads="1"/>
          </p:cNvSpPr>
          <p:nvPr/>
        </p:nvSpPr>
        <p:spPr bwMode="auto">
          <a:xfrm>
            <a:off x="3794239" y="6389688"/>
            <a:ext cx="2365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fr-FR" altLang="pt-PT" sz="1800" dirty="0" smtClean="0">
                <a:ea typeface="MS PGothic" panose="020B0600070205080204" pitchFamily="34" charset="-128"/>
              </a:rPr>
              <a:t>Femmes</a:t>
            </a:r>
            <a:endParaRPr lang="fr-FR" altLang="pt-PT" sz="1800" dirty="0">
              <a:ea typeface="MS PGothic" panose="020B0600070205080204" pitchFamily="34" charset="-128"/>
            </a:endParaRPr>
          </a:p>
        </p:txBody>
      </p:sp>
      <p:cxnSp>
        <p:nvCxnSpPr>
          <p:cNvPr id="10" name="Straight Connector 9"/>
          <p:cNvCxnSpPr/>
          <p:nvPr/>
        </p:nvCxnSpPr>
        <p:spPr>
          <a:xfrm>
            <a:off x="3692640" y="6389688"/>
            <a:ext cx="23653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0361" name="TextBox 12"/>
          <p:cNvSpPr txBox="1">
            <a:spLocks noChangeArrowheads="1"/>
          </p:cNvSpPr>
          <p:nvPr/>
        </p:nvSpPr>
        <p:spPr bwMode="auto">
          <a:xfrm>
            <a:off x="6432550" y="6389688"/>
            <a:ext cx="23669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fr-FR" altLang="pt-PT" sz="1800" dirty="0" smtClean="0">
                <a:ea typeface="MS PGothic" panose="020B0600070205080204" pitchFamily="34" charset="-128"/>
              </a:rPr>
              <a:t>Hommes</a:t>
            </a:r>
            <a:endParaRPr lang="fr-FR" altLang="pt-PT" sz="1800" dirty="0">
              <a:ea typeface="MS PGothic" panose="020B0600070205080204" pitchFamily="34" charset="-128"/>
            </a:endParaRPr>
          </a:p>
        </p:txBody>
      </p:sp>
      <p:cxnSp>
        <p:nvCxnSpPr>
          <p:cNvPr id="14" name="Straight Connector 13"/>
          <p:cNvCxnSpPr/>
          <p:nvPr/>
        </p:nvCxnSpPr>
        <p:spPr>
          <a:xfrm>
            <a:off x="6243865" y="6389688"/>
            <a:ext cx="236696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534682" y="2008188"/>
            <a:ext cx="0" cy="4567237"/>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155985" y="2008188"/>
            <a:ext cx="0" cy="4567237"/>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0" y="1237526"/>
            <a:ext cx="9144000" cy="369332"/>
          </a:xfrm>
          <a:prstGeom prst="rect">
            <a:avLst/>
          </a:prstGeom>
          <a:noFill/>
        </p:spPr>
        <p:txBody>
          <a:bodyPr wrap="square" rtlCol="0">
            <a:spAutoFit/>
          </a:bodyPr>
          <a:lstStyle/>
          <a:p>
            <a:pPr algn="ctr"/>
            <a:r>
              <a:rPr lang="fr-FR" i="1" dirty="0" smtClean="0">
                <a:latin typeface="+mn-lt"/>
              </a:rPr>
              <a:t>Pourcentage de femmes et d’hommes de 15-49 ans séropositifs au VIH</a:t>
            </a:r>
            <a:endParaRPr lang="fr-FR" i="1" dirty="0">
              <a:latin typeface="+mn-lt"/>
            </a:endParaRPr>
          </a:p>
        </p:txBody>
      </p:sp>
      <p:graphicFrame>
        <p:nvGraphicFramePr>
          <p:cNvPr id="6" name="Chart 5"/>
          <p:cNvGraphicFramePr/>
          <p:nvPr>
            <p:extLst>
              <p:ext uri="{D42A27DB-BD31-4B8C-83A1-F6EECF244321}">
                <p14:modId xmlns:p14="http://schemas.microsoft.com/office/powerpoint/2010/main" val="2099769979"/>
              </p:ext>
            </p:extLst>
          </p:nvPr>
        </p:nvGraphicFramePr>
        <p:xfrm>
          <a:off x="76200" y="1397000"/>
          <a:ext cx="9067800" cy="4064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88703926"/>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0,4 %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0,5 %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smtClean="0">
                <a:latin typeface="+mn-lt"/>
              </a:rPr>
              <a:t>Tambacounda0,8 %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0,6 %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1,5 %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0,5 %</a:t>
            </a:r>
          </a:p>
        </p:txBody>
      </p:sp>
      <p:sp>
        <p:nvSpPr>
          <p:cNvPr id="72" name="TextBox 71"/>
          <p:cNvSpPr txBox="1"/>
          <p:nvPr/>
        </p:nvSpPr>
        <p:spPr>
          <a:xfrm>
            <a:off x="874713" y="5841845"/>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1,5 %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latin typeface="+mn-lt"/>
              </a:rPr>
              <a:t>Kaffrine</a:t>
            </a:r>
          </a:p>
          <a:p>
            <a:pPr algn="ctr"/>
            <a:r>
              <a:rPr lang="en-US" dirty="0" smtClean="0">
                <a:latin typeface="+mn-lt"/>
              </a:rPr>
              <a:t>0,9 %</a:t>
            </a:r>
          </a:p>
        </p:txBody>
      </p:sp>
      <p:sp>
        <p:nvSpPr>
          <p:cNvPr id="74" name="TextBox 73"/>
          <p:cNvSpPr txBox="1"/>
          <p:nvPr/>
        </p:nvSpPr>
        <p:spPr>
          <a:xfrm>
            <a:off x="3070225" y="2786419"/>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0,4 %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0,4 %</a:t>
            </a:r>
          </a:p>
        </p:txBody>
      </p:sp>
      <p:sp>
        <p:nvSpPr>
          <p:cNvPr id="76" name="TextBox 75"/>
          <p:cNvSpPr txBox="1"/>
          <p:nvPr/>
        </p:nvSpPr>
        <p:spPr>
          <a:xfrm>
            <a:off x="2241749" y="3559423"/>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0,2 %</a:t>
            </a:r>
          </a:p>
        </p:txBody>
      </p:sp>
      <p:sp>
        <p:nvSpPr>
          <p:cNvPr id="77" name="TextBox 76"/>
          <p:cNvSpPr txBox="1"/>
          <p:nvPr/>
        </p:nvSpPr>
        <p:spPr>
          <a:xfrm>
            <a:off x="1466850" y="3676337"/>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0,1 %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0,3 %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0,4 %</a:t>
            </a:r>
          </a:p>
        </p:txBody>
      </p:sp>
      <p:sp>
        <p:nvSpPr>
          <p:cNvPr id="80" name="TextBox 79"/>
          <p:cNvSpPr txBox="1"/>
          <p:nvPr/>
        </p:nvSpPr>
        <p:spPr>
          <a:xfrm>
            <a:off x="7751762" y="4621872"/>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0,5 %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a:xfrm>
            <a:off x="457200" y="274638"/>
            <a:ext cx="8229600" cy="1143000"/>
          </a:xfrm>
          <a:prstGeom prst="rect">
            <a:avLst/>
          </a:prstGeom>
        </p:spPr>
        <p:txBody>
          <a:bodyPr>
            <a:normAutofit fontScale="975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FR" dirty="0" smtClean="0">
                <a:solidFill>
                  <a:schemeClr val="tx1"/>
                </a:solidFill>
              </a:rPr>
              <a:t>Prévalence du VIH selon la région</a:t>
            </a:r>
            <a:endParaRPr lang="fr-FR" dirty="0">
              <a:solidFill>
                <a:schemeClr val="tx1"/>
              </a:solidFill>
            </a:endParaRPr>
          </a:p>
        </p:txBody>
      </p:sp>
      <p:sp>
        <p:nvSpPr>
          <p:cNvPr id="84" name="TextBox 83"/>
          <p:cNvSpPr txBox="1"/>
          <p:nvPr/>
        </p:nvSpPr>
        <p:spPr>
          <a:xfrm>
            <a:off x="0" y="1051432"/>
            <a:ext cx="9144000" cy="369332"/>
          </a:xfrm>
          <a:prstGeom prst="rect">
            <a:avLst/>
          </a:prstGeom>
          <a:noFill/>
        </p:spPr>
        <p:txBody>
          <a:bodyPr wrap="square" rtlCol="0">
            <a:spAutoFit/>
          </a:bodyPr>
          <a:lstStyle/>
          <a:p>
            <a:pPr algn="ctr"/>
            <a:r>
              <a:rPr lang="fr-FR" i="1" dirty="0">
                <a:latin typeface="+mj-lt"/>
              </a:rPr>
              <a:t>Pourcentage </a:t>
            </a:r>
            <a:r>
              <a:rPr lang="fr-FR" i="1" dirty="0" smtClean="0">
                <a:latin typeface="+mj-lt"/>
              </a:rPr>
              <a:t>de l’ensemble des </a:t>
            </a:r>
            <a:r>
              <a:rPr lang="fr-FR" i="1" dirty="0">
                <a:latin typeface="+mj-lt"/>
              </a:rPr>
              <a:t>femmes et </a:t>
            </a:r>
            <a:r>
              <a:rPr lang="fr-FR" i="1" dirty="0" smtClean="0">
                <a:latin typeface="+mj-lt"/>
              </a:rPr>
              <a:t>des hommes </a:t>
            </a:r>
            <a:r>
              <a:rPr lang="fr-FR" i="1" dirty="0">
                <a:latin typeface="+mj-lt"/>
              </a:rPr>
              <a:t>de 15-49 ans séropositifs au VIH</a:t>
            </a:r>
          </a:p>
        </p:txBody>
      </p:sp>
      <p:cxnSp>
        <p:nvCxnSpPr>
          <p:cNvPr id="81" name="Straight Connector 80"/>
          <p:cNvCxnSpPr/>
          <p:nvPr/>
        </p:nvCxnSpPr>
        <p:spPr>
          <a:xfrm flipV="1">
            <a:off x="1828799" y="6219670"/>
            <a:ext cx="487364" cy="2160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18519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fr-FR" noProof="0" dirty="0" smtClean="0">
                <a:solidFill>
                  <a:schemeClr val="tx1"/>
                </a:solidFill>
              </a:rPr>
              <a:t>Résultats Cl</a:t>
            </a:r>
            <a:r>
              <a:rPr lang="fr-FR" dirty="0" err="1" smtClean="0">
                <a:solidFill>
                  <a:schemeClr val="tx1"/>
                </a:solidFill>
              </a:rPr>
              <a:t>és</a:t>
            </a:r>
            <a:endParaRPr lang="fr-FR" noProof="0" dirty="0">
              <a:solidFill>
                <a:schemeClr val="tx1"/>
              </a:solidFill>
            </a:endParaRPr>
          </a:p>
        </p:txBody>
      </p:sp>
      <p:sp>
        <p:nvSpPr>
          <p:cNvPr id="3" name="Content Placeholder 2"/>
          <p:cNvSpPr>
            <a:spLocks noGrp="1"/>
          </p:cNvSpPr>
          <p:nvPr>
            <p:ph idx="1"/>
          </p:nvPr>
        </p:nvSpPr>
        <p:spPr>
          <a:xfrm>
            <a:off x="443883" y="1463166"/>
            <a:ext cx="8256233" cy="5081325"/>
          </a:xfrm>
        </p:spPr>
        <p:txBody>
          <a:bodyPr>
            <a:normAutofit fontScale="92500" lnSpcReduction="20000"/>
          </a:bodyPr>
          <a:lstStyle/>
          <a:p>
            <a:pPr>
              <a:spcBef>
                <a:spcPts val="0"/>
              </a:spcBef>
              <a:spcAft>
                <a:spcPts val="1800"/>
              </a:spcAft>
              <a:buClr>
                <a:schemeClr val="tx1"/>
              </a:buClr>
            </a:pPr>
            <a:r>
              <a:rPr lang="fr-FR" b="1" dirty="0" smtClean="0">
                <a:solidFill>
                  <a:schemeClr val="bg2"/>
                </a:solidFill>
              </a:rPr>
              <a:t>68</a:t>
            </a:r>
            <a:r>
              <a:rPr lang="fr-FR" b="1" noProof="0" dirty="0" smtClean="0">
                <a:solidFill>
                  <a:schemeClr val="bg2"/>
                </a:solidFill>
              </a:rPr>
              <a:t> % </a:t>
            </a:r>
            <a:r>
              <a:rPr lang="fr-FR" noProof="0" dirty="0" smtClean="0">
                <a:solidFill>
                  <a:schemeClr val="tx1"/>
                </a:solidFill>
              </a:rPr>
              <a:t>de femmes et </a:t>
            </a:r>
            <a:r>
              <a:rPr lang="fr-FR" b="1" dirty="0" smtClean="0">
                <a:solidFill>
                  <a:schemeClr val="bg2"/>
                </a:solidFill>
              </a:rPr>
              <a:t>84</a:t>
            </a:r>
            <a:r>
              <a:rPr lang="fr-FR" b="1" noProof="0" dirty="0" smtClean="0">
                <a:solidFill>
                  <a:schemeClr val="bg2"/>
                </a:solidFill>
              </a:rPr>
              <a:t> % </a:t>
            </a:r>
            <a:r>
              <a:rPr lang="fr-FR" noProof="0" dirty="0" smtClean="0">
                <a:solidFill>
                  <a:schemeClr val="tx1"/>
                </a:solidFill>
              </a:rPr>
              <a:t>d’hommes </a:t>
            </a:r>
            <a:r>
              <a:rPr lang="fr-FR" dirty="0" smtClean="0">
                <a:solidFill>
                  <a:schemeClr val="tx1"/>
                </a:solidFill>
              </a:rPr>
              <a:t>savent que l’on peut réduire les risques de contracter le VIH en </a:t>
            </a:r>
            <a:r>
              <a:rPr lang="fr-FR" b="1" noProof="0" dirty="0" smtClean="0">
                <a:solidFill>
                  <a:schemeClr val="bg2"/>
                </a:solidFill>
              </a:rPr>
              <a:t>utilisant les condoms et limitant les rapports sexuels </a:t>
            </a:r>
            <a:r>
              <a:rPr lang="fr-FR" b="1" dirty="0" smtClean="0">
                <a:solidFill>
                  <a:schemeClr val="bg2"/>
                </a:solidFill>
              </a:rPr>
              <a:t>à un seul partenaire non infecté</a:t>
            </a:r>
            <a:r>
              <a:rPr lang="fr-FR" noProof="0" dirty="0" smtClean="0">
                <a:solidFill>
                  <a:schemeClr val="tx1"/>
                </a:solidFill>
              </a:rPr>
              <a:t>.</a:t>
            </a:r>
          </a:p>
          <a:p>
            <a:pPr>
              <a:spcBef>
                <a:spcPts val="0"/>
              </a:spcBef>
              <a:spcAft>
                <a:spcPts val="1800"/>
              </a:spcAft>
              <a:buClr>
                <a:schemeClr val="tx1"/>
              </a:buClr>
            </a:pPr>
            <a:r>
              <a:rPr lang="fr-FR" b="1" dirty="0" smtClean="0">
                <a:solidFill>
                  <a:schemeClr val="bg2"/>
                </a:solidFill>
              </a:rPr>
              <a:t>26 </a:t>
            </a:r>
            <a:r>
              <a:rPr lang="fr-FR" b="1" dirty="0">
                <a:solidFill>
                  <a:schemeClr val="bg2"/>
                </a:solidFill>
              </a:rPr>
              <a:t>% </a:t>
            </a:r>
            <a:r>
              <a:rPr lang="fr-FR" dirty="0">
                <a:solidFill>
                  <a:schemeClr val="tx1"/>
                </a:solidFill>
              </a:rPr>
              <a:t>de jeunes femmes </a:t>
            </a:r>
            <a:r>
              <a:rPr lang="fr-FR" b="1" dirty="0" smtClean="0">
                <a:solidFill>
                  <a:schemeClr val="bg2"/>
                </a:solidFill>
              </a:rPr>
              <a:t>33 </a:t>
            </a:r>
            <a:r>
              <a:rPr lang="fr-FR" b="1" dirty="0">
                <a:solidFill>
                  <a:schemeClr val="bg2"/>
                </a:solidFill>
              </a:rPr>
              <a:t>% </a:t>
            </a:r>
            <a:r>
              <a:rPr lang="fr-FR" dirty="0">
                <a:solidFill>
                  <a:schemeClr val="tx1"/>
                </a:solidFill>
              </a:rPr>
              <a:t>de jeunes hommes de 15-24 ans ont une </a:t>
            </a:r>
            <a:r>
              <a:rPr lang="fr-FR" b="1" dirty="0">
                <a:solidFill>
                  <a:schemeClr val="bg2"/>
                </a:solidFill>
              </a:rPr>
              <a:t>connaissance complète sur le VIH</a:t>
            </a:r>
            <a:r>
              <a:rPr lang="fr-FR" dirty="0">
                <a:solidFill>
                  <a:schemeClr val="tx1"/>
                </a:solidFill>
              </a:rPr>
              <a:t>. </a:t>
            </a:r>
            <a:endParaRPr lang="fr-FR" noProof="0" dirty="0" smtClean="0">
              <a:solidFill>
                <a:schemeClr val="tx1"/>
              </a:solidFill>
            </a:endParaRPr>
          </a:p>
          <a:p>
            <a:pPr>
              <a:spcBef>
                <a:spcPts val="0"/>
              </a:spcBef>
              <a:spcAft>
                <a:spcPts val="1800"/>
              </a:spcAft>
              <a:buClr>
                <a:schemeClr val="tx1"/>
              </a:buClr>
            </a:pPr>
            <a:r>
              <a:rPr lang="fr-FR" b="1" dirty="0" smtClean="0">
                <a:solidFill>
                  <a:schemeClr val="bg2"/>
                </a:solidFill>
              </a:rPr>
              <a:t>12</a:t>
            </a:r>
            <a:r>
              <a:rPr lang="fr-FR" b="1" noProof="0" dirty="0" smtClean="0">
                <a:solidFill>
                  <a:schemeClr val="bg2"/>
                </a:solidFill>
              </a:rPr>
              <a:t> % </a:t>
            </a:r>
            <a:r>
              <a:rPr lang="fr-FR" noProof="0" dirty="0" smtClean="0">
                <a:solidFill>
                  <a:schemeClr val="tx1"/>
                </a:solidFill>
              </a:rPr>
              <a:t>de femmes et </a:t>
            </a:r>
            <a:r>
              <a:rPr lang="fr-FR" b="1" noProof="0" dirty="0" smtClean="0">
                <a:solidFill>
                  <a:schemeClr val="bg2"/>
                </a:solidFill>
              </a:rPr>
              <a:t>5 % </a:t>
            </a:r>
            <a:r>
              <a:rPr lang="fr-FR" noProof="0" dirty="0" smtClean="0">
                <a:solidFill>
                  <a:schemeClr val="tx1"/>
                </a:solidFill>
              </a:rPr>
              <a:t>d’hommes ont effectué un </a:t>
            </a:r>
            <a:r>
              <a:rPr lang="fr-FR" b="1" noProof="0" dirty="0" smtClean="0">
                <a:solidFill>
                  <a:schemeClr val="bg2"/>
                </a:solidFill>
              </a:rPr>
              <a:t>test du VIH dans les 12 derniers mois </a:t>
            </a:r>
            <a:r>
              <a:rPr lang="fr-FR" noProof="0" dirty="0" smtClean="0">
                <a:solidFill>
                  <a:schemeClr val="tx1"/>
                </a:solidFill>
              </a:rPr>
              <a:t>et reçu le résultat.</a:t>
            </a:r>
          </a:p>
          <a:p>
            <a:pPr>
              <a:spcBef>
                <a:spcPts val="0"/>
              </a:spcBef>
              <a:spcAft>
                <a:spcPts val="1800"/>
              </a:spcAft>
              <a:buClr>
                <a:schemeClr val="tx1"/>
              </a:buClr>
            </a:pPr>
            <a:r>
              <a:rPr lang="fr-FR" noProof="0" dirty="0" smtClean="0">
                <a:solidFill>
                  <a:schemeClr val="tx1"/>
                </a:solidFill>
              </a:rPr>
              <a:t>La</a:t>
            </a:r>
            <a:r>
              <a:rPr lang="fr-FR" b="1" noProof="0" dirty="0" smtClean="0">
                <a:solidFill>
                  <a:schemeClr val="tx1"/>
                </a:solidFill>
              </a:rPr>
              <a:t> </a:t>
            </a:r>
            <a:r>
              <a:rPr lang="fr-FR" b="1" noProof="0" dirty="0" smtClean="0">
                <a:solidFill>
                  <a:schemeClr val="bg2"/>
                </a:solidFill>
              </a:rPr>
              <a:t>prévalence du VIH </a:t>
            </a:r>
            <a:r>
              <a:rPr lang="fr-FR" noProof="0" dirty="0" smtClean="0">
                <a:solidFill>
                  <a:schemeClr val="tx1"/>
                </a:solidFill>
              </a:rPr>
              <a:t>au </a:t>
            </a:r>
            <a:r>
              <a:rPr lang="fr-FR" noProof="0" dirty="0" err="1" smtClean="0">
                <a:solidFill>
                  <a:schemeClr val="tx1"/>
                </a:solidFill>
              </a:rPr>
              <a:t>Sénéga</a:t>
            </a:r>
            <a:r>
              <a:rPr lang="fr-FR" dirty="0" smtClean="0">
                <a:solidFill>
                  <a:schemeClr val="tx1"/>
                </a:solidFill>
              </a:rPr>
              <a:t>l est de </a:t>
            </a:r>
            <a:r>
              <a:rPr lang="fr-FR" b="1" dirty="0" smtClean="0">
                <a:solidFill>
                  <a:schemeClr val="bg2"/>
                </a:solidFill>
              </a:rPr>
              <a:t>0,5 %</a:t>
            </a:r>
            <a:r>
              <a:rPr lang="fr-FR" dirty="0" smtClean="0">
                <a:solidFill>
                  <a:schemeClr val="tx1"/>
                </a:solidFill>
              </a:rPr>
              <a:t>.</a:t>
            </a:r>
            <a:endParaRPr lang="fr-FR" noProof="0" dirty="0" smtClean="0">
              <a:solidFill>
                <a:schemeClr val="tx1"/>
              </a:solidFill>
            </a:endParaRPr>
          </a:p>
        </p:txBody>
      </p:sp>
    </p:spTree>
    <p:extLst>
      <p:ext uri="{BB962C8B-B14F-4D97-AF65-F5344CB8AC3E}">
        <p14:creationId xmlns:p14="http://schemas.microsoft.com/office/powerpoint/2010/main" val="383961462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pPr>
              <a:defRPr/>
            </a:pPr>
            <a:r>
              <a:rPr lang="fr-FR" b="1" dirty="0" smtClean="0"/>
              <a:t>VIH</a:t>
            </a:r>
            <a:endParaRPr lang="en-US" b="1" dirty="0" smtClean="0"/>
          </a:p>
        </p:txBody>
      </p:sp>
    </p:spTree>
    <p:extLst>
      <p:ext uri="{BB962C8B-B14F-4D97-AF65-F5344CB8AC3E}">
        <p14:creationId xmlns:p14="http://schemas.microsoft.com/office/powerpoint/2010/main" val="2055000392"/>
      </p:ext>
    </p:extLst>
  </p:cSld>
  <p:clrMapOvr>
    <a:masterClrMapping/>
  </p:clrMapOvr>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dirty="0">
                <a:solidFill>
                  <a:schemeClr val="tx1"/>
                </a:solidFill>
              </a:rPr>
              <a:t>Connaissance du VIH</a:t>
            </a:r>
          </a:p>
          <a:p>
            <a:pPr>
              <a:buClr>
                <a:schemeClr val="tx1"/>
              </a:buClr>
            </a:pPr>
            <a:r>
              <a:rPr lang="fr-FR" dirty="0" smtClean="0">
                <a:solidFill>
                  <a:schemeClr val="tx1"/>
                </a:solidFill>
              </a:rPr>
              <a:t>Test </a:t>
            </a:r>
            <a:r>
              <a:rPr lang="fr-FR" dirty="0">
                <a:solidFill>
                  <a:schemeClr val="tx1"/>
                </a:solidFill>
              </a:rPr>
              <a:t>de dépistage du </a:t>
            </a:r>
            <a:r>
              <a:rPr lang="fr-FR" dirty="0" smtClean="0">
                <a:solidFill>
                  <a:schemeClr val="tx1"/>
                </a:solidFill>
              </a:rPr>
              <a:t>VIH</a:t>
            </a:r>
          </a:p>
          <a:p>
            <a:pPr>
              <a:buClr>
                <a:schemeClr val="tx1"/>
              </a:buClr>
            </a:pPr>
            <a:r>
              <a:rPr lang="fr-FR" dirty="0" smtClean="0">
                <a:solidFill>
                  <a:schemeClr val="tx1"/>
                </a:solidFill>
              </a:rPr>
              <a:t>Prévalence</a:t>
            </a:r>
            <a:endParaRPr lang="fr-FR" dirty="0">
              <a:solidFill>
                <a:schemeClr val="tx1"/>
              </a:solidFill>
            </a:endParaRPr>
          </a:p>
          <a:p>
            <a:r>
              <a:rPr lang="fr-FR" b="1" dirty="0" smtClean="0">
                <a:solidFill>
                  <a:schemeClr val="bg2"/>
                </a:solidFill>
              </a:rPr>
              <a:t>Services du VIH</a:t>
            </a:r>
          </a:p>
          <a:p>
            <a:pPr marL="0" indent="0">
              <a:buNone/>
            </a:pPr>
            <a:endParaRPr lang="fr-FR" dirty="0" smtClean="0"/>
          </a:p>
        </p:txBody>
      </p:sp>
    </p:spTree>
    <p:extLst>
      <p:ext uri="{BB962C8B-B14F-4D97-AF65-F5344CB8AC3E}">
        <p14:creationId xmlns:p14="http://schemas.microsoft.com/office/powerpoint/2010/main" val="2747287612"/>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84 %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80 %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smtClean="0">
                <a:solidFill>
                  <a:schemeClr val="bg1"/>
                </a:solidFill>
                <a:latin typeface="+mn-lt"/>
              </a:rPr>
              <a:t>Tambacounda62 %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67 %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87 %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100 %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100 %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latin typeface="+mn-lt"/>
              </a:rPr>
              <a:t>Kaffrine</a:t>
            </a:r>
          </a:p>
          <a:p>
            <a:pPr algn="ctr"/>
            <a:r>
              <a:rPr lang="en-US" dirty="0">
                <a:latin typeface="+mn-lt"/>
              </a:rPr>
              <a:t>8</a:t>
            </a:r>
            <a:r>
              <a:rPr lang="en-US" dirty="0" smtClean="0">
                <a:latin typeface="+mn-lt"/>
              </a:rPr>
              <a:t>0 %</a:t>
            </a:r>
          </a:p>
        </p:txBody>
      </p:sp>
      <p:sp>
        <p:nvSpPr>
          <p:cNvPr id="74" name="TextBox 73"/>
          <p:cNvSpPr txBox="1"/>
          <p:nvPr/>
        </p:nvSpPr>
        <p:spPr>
          <a:xfrm>
            <a:off x="3070225" y="2786419"/>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92 %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84 %</a:t>
            </a:r>
          </a:p>
        </p:txBody>
      </p:sp>
      <p:sp>
        <p:nvSpPr>
          <p:cNvPr id="76" name="TextBox 75"/>
          <p:cNvSpPr txBox="1"/>
          <p:nvPr/>
        </p:nvSpPr>
        <p:spPr>
          <a:xfrm>
            <a:off x="2169716" y="3673256"/>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89 %</a:t>
            </a:r>
          </a:p>
        </p:txBody>
      </p:sp>
      <p:sp>
        <p:nvSpPr>
          <p:cNvPr id="77" name="TextBox 76"/>
          <p:cNvSpPr txBox="1"/>
          <p:nvPr/>
        </p:nvSpPr>
        <p:spPr>
          <a:xfrm>
            <a:off x="1466850" y="3676337"/>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72 %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44 %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99 %</a:t>
            </a:r>
          </a:p>
        </p:txBody>
      </p:sp>
      <p:sp>
        <p:nvSpPr>
          <p:cNvPr id="80" name="TextBox 79"/>
          <p:cNvSpPr txBox="1"/>
          <p:nvPr/>
        </p:nvSpPr>
        <p:spPr>
          <a:xfrm>
            <a:off x="7751762" y="4621872"/>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a:latin typeface="+mn-lt"/>
              </a:rPr>
              <a:t>9</a:t>
            </a:r>
            <a:r>
              <a:rPr lang="en-US" sz="2400" b="1" dirty="0" smtClean="0">
                <a:latin typeface="+mn-lt"/>
              </a:rPr>
              <a:t>2 %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0" y="0"/>
            <a:ext cx="9144000" cy="1295400"/>
          </a:xfrm>
          <a:prstGeom prst="rect">
            <a:avLst/>
          </a:prstGeom>
        </p:spPr>
        <p:txBody>
          <a:bodyPr vert="horz" lIns="91440" tIns="45720" rIns="91440" bIns="45720" rtlCol="0" anchor="ctr">
            <a:normAutofit fontScale="90000" lnSpcReduction="100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defRPr/>
            </a:pPr>
            <a:r>
              <a:rPr lang="fr-FR" dirty="0" smtClean="0">
                <a:solidFill>
                  <a:schemeClr val="tx1"/>
                </a:solidFill>
              </a:rPr>
              <a:t>Disponibilité des services de conseils et de dépistage du VIH selon la région </a:t>
            </a:r>
            <a:endParaRPr lang="en-US" dirty="0">
              <a:solidFill>
                <a:schemeClr val="tx1"/>
              </a:solidFill>
            </a:endParaRPr>
          </a:p>
        </p:txBody>
      </p:sp>
      <p:sp>
        <p:nvSpPr>
          <p:cNvPr id="82" name="TextBox 81"/>
          <p:cNvSpPr txBox="1"/>
          <p:nvPr/>
        </p:nvSpPr>
        <p:spPr>
          <a:xfrm>
            <a:off x="304800" y="1200446"/>
            <a:ext cx="8534400" cy="369888"/>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avec un système du dépistage du VIH</a:t>
            </a:r>
          </a:p>
        </p:txBody>
      </p:sp>
    </p:spTree>
    <p:extLst>
      <p:ext uri="{BB962C8B-B14F-4D97-AF65-F5344CB8AC3E}">
        <p14:creationId xmlns:p14="http://schemas.microsoft.com/office/powerpoint/2010/main" val="32815631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Title 1"/>
          <p:cNvSpPr>
            <a:spLocks noGrp="1"/>
          </p:cNvSpPr>
          <p:nvPr>
            <p:ph type="title"/>
          </p:nvPr>
        </p:nvSpPr>
        <p:spPr>
          <a:xfrm>
            <a:off x="0" y="0"/>
            <a:ext cx="9144000" cy="1295400"/>
          </a:xfrm>
        </p:spPr>
        <p:txBody>
          <a:bodyPr rtlCol="0">
            <a:normAutofit fontScale="90000"/>
          </a:bodyPr>
          <a:lstStyle/>
          <a:p>
            <a:pPr fontAlgn="auto">
              <a:spcAft>
                <a:spcPts val="0"/>
              </a:spcAft>
              <a:defRPr/>
            </a:pPr>
            <a:r>
              <a:rPr lang="fr-FR" dirty="0">
                <a:solidFill>
                  <a:schemeClr val="tx1"/>
                </a:solidFill>
              </a:rPr>
              <a:t>Disponibilité des </a:t>
            </a:r>
            <a:r>
              <a:rPr lang="fr-FR" dirty="0" smtClean="0">
                <a:solidFill>
                  <a:schemeClr val="tx1"/>
                </a:solidFill>
              </a:rPr>
              <a:t>éléments nécessaires à la prestation des services du </a:t>
            </a:r>
            <a:r>
              <a:rPr lang="fr-FR" dirty="0">
                <a:solidFill>
                  <a:schemeClr val="tx1"/>
                </a:solidFill>
              </a:rPr>
              <a:t>VIH</a:t>
            </a:r>
            <a:endParaRPr lang="en-US" dirty="0">
              <a:solidFill>
                <a:schemeClr val="tx1"/>
              </a:solidFill>
            </a:endParaRPr>
          </a:p>
        </p:txBody>
      </p:sp>
      <p:sp>
        <p:nvSpPr>
          <p:cNvPr id="10" name="TextBox 9"/>
          <p:cNvSpPr txBox="1"/>
          <p:nvPr/>
        </p:nvSpPr>
        <p:spPr>
          <a:xfrm>
            <a:off x="-14288" y="1524000"/>
            <a:ext cx="9234488" cy="369888"/>
          </a:xfrm>
          <a:prstGeom prst="rect">
            <a:avLst/>
          </a:prstGeom>
          <a:noFill/>
        </p:spPr>
        <p:txBody>
          <a:bodyPr>
            <a:spAutoFit/>
          </a:bodyPr>
          <a:lstStyle/>
          <a:p>
            <a:pPr eaLnBrk="1" hangingPunct="1">
              <a:defRPr/>
            </a:pPr>
            <a:r>
              <a:rPr lang="fr-FR" i="1" dirty="0">
                <a:latin typeface="+mn-lt"/>
                <a:cs typeface="Arial" charset="0"/>
              </a:rPr>
              <a:t>Parmi les structures avec un système de test de dépistage du VIH (</a:t>
            </a:r>
            <a:r>
              <a:rPr lang="fr-FR" b="1" i="1" dirty="0">
                <a:latin typeface="+mn-lt"/>
                <a:cs typeface="Arial" charset="0"/>
              </a:rPr>
              <a:t>N=313</a:t>
            </a:r>
            <a:r>
              <a:rPr lang="fr-FR" i="1" dirty="0">
                <a:latin typeface="+mn-lt"/>
                <a:cs typeface="Arial" charset="0"/>
              </a:rPr>
              <a:t>), pourcentage qui ont : </a:t>
            </a:r>
            <a:endParaRPr lang="en-US" i="1" dirty="0" err="1">
              <a:latin typeface="+mn-lt"/>
              <a:cs typeface="Arial" charset="0"/>
            </a:endParaRPr>
          </a:p>
        </p:txBody>
      </p:sp>
      <p:graphicFrame>
        <p:nvGraphicFramePr>
          <p:cNvPr id="7" name="Content Placeholder 6"/>
          <p:cNvGraphicFramePr>
            <a:graphicFrameLocks/>
          </p:cNvGraphicFramePr>
          <p:nvPr>
            <p:extLst>
              <p:ext uri="{D42A27DB-BD31-4B8C-83A1-F6EECF244321}">
                <p14:modId xmlns:p14="http://schemas.microsoft.com/office/powerpoint/2010/main" val="593768961"/>
              </p:ext>
            </p:extLst>
          </p:nvPr>
        </p:nvGraphicFramePr>
        <p:xfrm>
          <a:off x="0" y="2017713"/>
          <a:ext cx="9144000" cy="483076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4820751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457200" y="0"/>
            <a:ext cx="8229600" cy="1143000"/>
          </a:xfrm>
        </p:spPr>
        <p:txBody>
          <a:bodyPr>
            <a:normAutofit/>
          </a:bodyPr>
          <a:lstStyle/>
          <a:p>
            <a:pPr eaLnBrk="1" hangingPunct="1"/>
            <a:r>
              <a:rPr lang="fr-SN" sz="4000" dirty="0" smtClean="0">
                <a:solidFill>
                  <a:schemeClr val="tx1"/>
                </a:solidFill>
              </a:rPr>
              <a:t>Formation</a:t>
            </a:r>
          </a:p>
        </p:txBody>
      </p:sp>
      <p:sp>
        <p:nvSpPr>
          <p:cNvPr id="17411" name="Rectangle 3"/>
          <p:cNvSpPr>
            <a:spLocks noGrp="1" noChangeArrowheads="1"/>
          </p:cNvSpPr>
          <p:nvPr>
            <p:ph idx="1"/>
          </p:nvPr>
        </p:nvSpPr>
        <p:spPr/>
        <p:txBody>
          <a:bodyPr/>
          <a:lstStyle/>
          <a:p>
            <a:r>
              <a:rPr lang="fr-SN" dirty="0" smtClean="0">
                <a:solidFill>
                  <a:schemeClr val="tx1"/>
                </a:solidFill>
              </a:rPr>
              <a:t>Une révision a été organisée du 15-25 février pour </a:t>
            </a:r>
          </a:p>
          <a:p>
            <a:pPr lvl="1"/>
            <a:r>
              <a:rPr lang="fr-SN" dirty="0" smtClean="0">
                <a:solidFill>
                  <a:schemeClr val="tx1"/>
                </a:solidFill>
              </a:rPr>
              <a:t>Remettre à niveau les agents de terrain</a:t>
            </a:r>
          </a:p>
          <a:p>
            <a:pPr lvl="1"/>
            <a:r>
              <a:rPr lang="fr-SN" dirty="0" smtClean="0">
                <a:solidFill>
                  <a:schemeClr val="tx1"/>
                </a:solidFill>
              </a:rPr>
              <a:t>Expliquer les nouvelles questions</a:t>
            </a:r>
          </a:p>
          <a:p>
            <a:pPr lvl="1"/>
            <a:r>
              <a:rPr lang="fr-SN" dirty="0" smtClean="0">
                <a:solidFill>
                  <a:schemeClr val="tx1"/>
                </a:solidFill>
              </a:rPr>
              <a:t>Tester le programme informatique incluant ces nouvelles questions. </a:t>
            </a:r>
          </a:p>
        </p:txBody>
      </p:sp>
    </p:spTree>
    <p:extLst>
      <p:ext uri="{BB962C8B-B14F-4D97-AF65-F5344CB8AC3E}">
        <p14:creationId xmlns:p14="http://schemas.microsoft.com/office/powerpoint/2010/main" val="3479677949"/>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9698" name="Title 1"/>
          <p:cNvSpPr>
            <a:spLocks noGrp="1"/>
          </p:cNvSpPr>
          <p:nvPr>
            <p:ph type="title"/>
          </p:nvPr>
        </p:nvSpPr>
        <p:spPr>
          <a:xfrm>
            <a:off x="0" y="0"/>
            <a:ext cx="9144000" cy="1447800"/>
          </a:xfrm>
        </p:spPr>
        <p:txBody>
          <a:bodyPr/>
          <a:lstStyle/>
          <a:p>
            <a:r>
              <a:rPr lang="fr-FR" altLang="en-US" sz="3600" dirty="0" smtClean="0">
                <a:solidFill>
                  <a:schemeClr val="tx1"/>
                </a:solidFill>
              </a:rPr>
              <a:t>Éléments pour les services de thérapie antirétrovirale</a:t>
            </a:r>
            <a:endParaRPr lang="en-US" altLang="en-US" sz="3600" dirty="0" smtClean="0">
              <a:solidFill>
                <a:schemeClr val="tx1"/>
              </a:solidFill>
            </a:endParaRPr>
          </a:p>
        </p:txBody>
      </p:sp>
      <p:graphicFrame>
        <p:nvGraphicFramePr>
          <p:cNvPr id="2" name="Content Placeholder 6"/>
          <p:cNvGraphicFramePr>
            <a:graphicFrameLocks noGrp="1"/>
          </p:cNvGraphicFramePr>
          <p:nvPr>
            <p:ph idx="1"/>
            <p:extLst>
              <p:ext uri="{D42A27DB-BD31-4B8C-83A1-F6EECF244321}">
                <p14:modId xmlns:p14="http://schemas.microsoft.com/office/powerpoint/2010/main" val="1707003421"/>
              </p:ext>
            </p:extLst>
          </p:nvPr>
        </p:nvGraphicFramePr>
        <p:xfrm>
          <a:off x="0" y="2003425"/>
          <a:ext cx="9144000" cy="4845050"/>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2540000" y="1447800"/>
            <a:ext cx="6375400" cy="646331"/>
          </a:xfrm>
          <a:prstGeom prst="rect">
            <a:avLst/>
          </a:prstGeom>
          <a:noFill/>
        </p:spPr>
        <p:txBody>
          <a:bodyPr wrap="square">
            <a:spAutoFit/>
          </a:bodyPr>
          <a:lstStyle/>
          <a:p>
            <a:pPr algn="ctr" eaLnBrk="1" hangingPunct="1">
              <a:defRPr/>
            </a:pPr>
            <a:r>
              <a:rPr lang="fr-FR" i="1" dirty="0">
                <a:latin typeface="+mn-lt"/>
                <a:cs typeface="Arial" charset="0"/>
              </a:rPr>
              <a:t>Parmi les structures offrant les services TAR (</a:t>
            </a:r>
            <a:r>
              <a:rPr lang="fr-FR" b="1" i="1" dirty="0" smtClean="0">
                <a:latin typeface="+mn-lt"/>
                <a:cs typeface="Arial" charset="0"/>
              </a:rPr>
              <a:t>N=32</a:t>
            </a:r>
            <a:r>
              <a:rPr lang="fr-FR" i="1" dirty="0" smtClean="0">
                <a:latin typeface="+mn-lt"/>
                <a:cs typeface="Arial" charset="0"/>
              </a:rPr>
              <a:t>), </a:t>
            </a:r>
            <a:r>
              <a:rPr lang="fr-FR" i="1" dirty="0">
                <a:latin typeface="+mn-lt"/>
                <a:cs typeface="Arial" charset="0"/>
              </a:rPr>
              <a:t>pourcentage qui ont :</a:t>
            </a:r>
            <a:endParaRPr lang="en-US" i="1" dirty="0" err="1">
              <a:latin typeface="+mn-lt"/>
              <a:cs typeface="Arial" charset="0"/>
            </a:endParaRPr>
          </a:p>
        </p:txBody>
      </p:sp>
      <p:sp>
        <p:nvSpPr>
          <p:cNvPr id="6" name="TextBox 5"/>
          <p:cNvSpPr txBox="1"/>
          <p:nvPr/>
        </p:nvSpPr>
        <p:spPr>
          <a:xfrm>
            <a:off x="-147638" y="1170801"/>
            <a:ext cx="2687638" cy="923330"/>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offrant </a:t>
            </a:r>
            <a:endParaRPr lang="fr-HT" i="1" dirty="0">
              <a:latin typeface="+mn-lt"/>
              <a:cs typeface="Arial" charset="0"/>
            </a:endParaRPr>
          </a:p>
        </p:txBody>
      </p:sp>
      <p:cxnSp>
        <p:nvCxnSpPr>
          <p:cNvPr id="7" name="Straight Connector 6"/>
          <p:cNvCxnSpPr/>
          <p:nvPr/>
        </p:nvCxnSpPr>
        <p:spPr>
          <a:xfrm>
            <a:off x="76200" y="2057400"/>
            <a:ext cx="228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2743200" y="2057400"/>
            <a:ext cx="6172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5864507"/>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10 %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solidFill>
                  <a:schemeClr val="bg1"/>
                </a:solidFill>
                <a:latin typeface="+mn-lt"/>
              </a:rPr>
              <a:t>Matam</a:t>
            </a:r>
          </a:p>
          <a:p>
            <a:pPr algn="ctr"/>
            <a:r>
              <a:rPr lang="en-US" dirty="0">
                <a:solidFill>
                  <a:schemeClr val="bg1"/>
                </a:solidFill>
                <a:latin typeface="+mn-lt"/>
              </a:rPr>
              <a:t>4</a:t>
            </a:r>
            <a:r>
              <a:rPr lang="en-US" dirty="0" smtClean="0">
                <a:solidFill>
                  <a:schemeClr val="bg1"/>
                </a:solidFill>
                <a:latin typeface="+mn-lt"/>
              </a:rPr>
              <a:t>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smtClean="0">
                <a:latin typeface="+mn-lt"/>
              </a:rPr>
              <a:t>Tambacounda12 %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10 %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3 %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10 %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a:latin typeface="+mn-lt"/>
              </a:rPr>
              <a:t>9</a:t>
            </a:r>
            <a:r>
              <a:rPr lang="en-US" dirty="0" smtClean="0">
                <a:latin typeface="+mn-lt"/>
              </a:rPr>
              <a:t>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latin typeface="+mn-lt"/>
              </a:rPr>
              <a:t>Kaffrine</a:t>
            </a:r>
          </a:p>
          <a:p>
            <a:pPr algn="ctr"/>
            <a:r>
              <a:rPr lang="en-US" dirty="0">
                <a:latin typeface="+mn-lt"/>
              </a:rPr>
              <a:t>7</a:t>
            </a:r>
            <a:r>
              <a:rPr lang="en-US" dirty="0" smtClean="0">
                <a:latin typeface="+mn-lt"/>
              </a:rPr>
              <a:t> %</a:t>
            </a:r>
          </a:p>
        </p:txBody>
      </p:sp>
      <p:sp>
        <p:nvSpPr>
          <p:cNvPr id="74" name="TextBox 73"/>
          <p:cNvSpPr txBox="1"/>
          <p:nvPr/>
        </p:nvSpPr>
        <p:spPr>
          <a:xfrm>
            <a:off x="3070225" y="2786419"/>
            <a:ext cx="1022350" cy="646331"/>
          </a:xfrm>
          <a:prstGeom prst="rect">
            <a:avLst/>
          </a:prstGeom>
          <a:noFill/>
        </p:spPr>
        <p:txBody>
          <a:bodyPr wrap="square" rtlCol="0">
            <a:spAutoFit/>
          </a:bodyPr>
          <a:lstStyle/>
          <a:p>
            <a:pPr algn="ctr"/>
            <a:r>
              <a:rPr lang="en-US" dirty="0" smtClean="0">
                <a:latin typeface="+mn-lt"/>
              </a:rPr>
              <a:t>Louga</a:t>
            </a:r>
          </a:p>
          <a:p>
            <a:pPr algn="ctr"/>
            <a:r>
              <a:rPr lang="en-US" dirty="0">
                <a:latin typeface="+mn-lt"/>
              </a:rPr>
              <a:t>7</a:t>
            </a:r>
            <a:r>
              <a:rPr lang="en-US" dirty="0" smtClean="0">
                <a:latin typeface="+mn-lt"/>
              </a:rPr>
              <a:t>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a:latin typeface="+mn-lt"/>
              </a:rPr>
              <a:t>7</a:t>
            </a:r>
            <a:r>
              <a:rPr lang="en-US" dirty="0" smtClean="0">
                <a:latin typeface="+mn-lt"/>
              </a:rPr>
              <a:t> %</a:t>
            </a:r>
          </a:p>
        </p:txBody>
      </p:sp>
      <p:sp>
        <p:nvSpPr>
          <p:cNvPr id="76" name="TextBox 75"/>
          <p:cNvSpPr txBox="1"/>
          <p:nvPr/>
        </p:nvSpPr>
        <p:spPr>
          <a:xfrm>
            <a:off x="2171700" y="3635063"/>
            <a:ext cx="1022350" cy="646331"/>
          </a:xfrm>
          <a:prstGeom prst="rect">
            <a:avLst/>
          </a:prstGeom>
          <a:noFill/>
        </p:spPr>
        <p:txBody>
          <a:bodyPr wrap="square" rtlCol="0">
            <a:spAutoFit/>
          </a:bodyPr>
          <a:lstStyle/>
          <a:p>
            <a:pPr algn="ctr"/>
            <a:r>
              <a:rPr lang="en-US" dirty="0" smtClean="0">
                <a:solidFill>
                  <a:schemeClr val="bg1"/>
                </a:solidFill>
                <a:latin typeface="+mn-lt"/>
              </a:rPr>
              <a:t>Diourbel</a:t>
            </a:r>
          </a:p>
          <a:p>
            <a:pPr algn="ctr"/>
            <a:r>
              <a:rPr lang="en-US" dirty="0">
                <a:solidFill>
                  <a:schemeClr val="bg1"/>
                </a:solidFill>
                <a:latin typeface="+mn-lt"/>
              </a:rPr>
              <a:t>6</a:t>
            </a:r>
            <a:r>
              <a:rPr lang="en-US" dirty="0" smtClean="0">
                <a:solidFill>
                  <a:schemeClr val="bg1"/>
                </a:solidFill>
                <a:latin typeface="+mn-lt"/>
              </a:rPr>
              <a:t> %</a:t>
            </a:r>
          </a:p>
        </p:txBody>
      </p:sp>
      <p:sp>
        <p:nvSpPr>
          <p:cNvPr id="77" name="TextBox 76"/>
          <p:cNvSpPr txBox="1"/>
          <p:nvPr/>
        </p:nvSpPr>
        <p:spPr>
          <a:xfrm>
            <a:off x="1466850" y="3676337"/>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8 %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a:latin typeface="+mn-lt"/>
              </a:rPr>
              <a:t>9</a:t>
            </a:r>
            <a:r>
              <a:rPr lang="en-US" dirty="0" smtClean="0">
                <a:latin typeface="+mn-lt"/>
              </a:rPr>
              <a:t>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a:latin typeface="+mn-lt"/>
              </a:rPr>
              <a:t>7</a:t>
            </a:r>
            <a:r>
              <a:rPr lang="en-US" dirty="0" smtClean="0">
                <a:latin typeface="+mn-lt"/>
              </a:rPr>
              <a:t> %</a:t>
            </a:r>
          </a:p>
        </p:txBody>
      </p:sp>
      <p:sp>
        <p:nvSpPr>
          <p:cNvPr id="80" name="TextBox 79"/>
          <p:cNvSpPr txBox="1"/>
          <p:nvPr/>
        </p:nvSpPr>
        <p:spPr>
          <a:xfrm>
            <a:off x="7751762" y="4621872"/>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a:latin typeface="+mn-lt"/>
              </a:rPr>
              <a:t>8</a:t>
            </a:r>
            <a:r>
              <a:rPr lang="en-US" sz="2400" b="1" dirty="0" smtClean="0">
                <a:latin typeface="+mn-lt"/>
              </a:rPr>
              <a:t>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bwMode="auto">
          <a:xfrm>
            <a:off x="0" y="0"/>
            <a:ext cx="9158288"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fr-FR" altLang="en-US" sz="3600" dirty="0">
                <a:latin typeface="Calibri" panose="020F0502020204030204" pitchFamily="34" charset="0"/>
              </a:rPr>
              <a:t>Disponibilité des services </a:t>
            </a:r>
            <a:r>
              <a:rPr lang="fr-HT" altLang="en-US" sz="3600" dirty="0" smtClean="0">
                <a:latin typeface="Calibri" panose="020F0502020204030204" pitchFamily="34" charset="0"/>
              </a:rPr>
              <a:t>de thérapie antirétrovirale selon la région </a:t>
            </a:r>
            <a:endParaRPr lang="en-US" altLang="en-US" sz="3600" dirty="0">
              <a:latin typeface="Calibri" panose="020F0502020204030204" pitchFamily="34" charset="0"/>
            </a:endParaRPr>
          </a:p>
        </p:txBody>
      </p:sp>
      <p:sp>
        <p:nvSpPr>
          <p:cNvPr id="82" name="TextBox 81"/>
          <p:cNvSpPr txBox="1"/>
          <p:nvPr/>
        </p:nvSpPr>
        <p:spPr>
          <a:xfrm>
            <a:off x="-147638" y="1308100"/>
            <a:ext cx="2687638" cy="1477328"/>
          </a:xfrm>
          <a:prstGeom prst="rect">
            <a:avLst/>
          </a:prstGeom>
          <a:noFill/>
        </p:spPr>
        <p:txBody>
          <a:bodyPr>
            <a:spAutoFit/>
          </a:bodyPr>
          <a:lstStyle/>
          <a:p>
            <a:pPr algn="ct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offrant </a:t>
            </a:r>
            <a:r>
              <a:rPr lang="fr-HT" i="1" dirty="0">
                <a:latin typeface="+mn-lt"/>
                <a:cs typeface="Arial" charset="0"/>
              </a:rPr>
              <a:t>des services de </a:t>
            </a:r>
            <a:r>
              <a:rPr lang="fr-HT" i="1" dirty="0" smtClean="0">
                <a:latin typeface="+mn-lt"/>
                <a:cs typeface="Arial" charset="0"/>
              </a:rPr>
              <a:t>thérapie antirétrovirale (TAR)</a:t>
            </a:r>
            <a:endParaRPr lang="en-US" i="1" dirty="0" err="1">
              <a:latin typeface="+mn-lt"/>
              <a:cs typeface="Arial" charset="0"/>
            </a:endParaRPr>
          </a:p>
        </p:txBody>
      </p:sp>
    </p:spTree>
    <p:extLst>
      <p:ext uri="{BB962C8B-B14F-4D97-AF65-F5344CB8AC3E}">
        <p14:creationId xmlns:p14="http://schemas.microsoft.com/office/powerpoint/2010/main" val="38177440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0722" name="Title 1"/>
          <p:cNvSpPr>
            <a:spLocks noGrp="1"/>
          </p:cNvSpPr>
          <p:nvPr>
            <p:ph type="title"/>
          </p:nvPr>
        </p:nvSpPr>
        <p:spPr>
          <a:xfrm>
            <a:off x="0" y="0"/>
            <a:ext cx="9144000" cy="1219200"/>
          </a:xfrm>
        </p:spPr>
        <p:txBody>
          <a:bodyPr/>
          <a:lstStyle/>
          <a:p>
            <a:r>
              <a:rPr lang="fr-FR" altLang="en-US" sz="3600" dirty="0" smtClean="0">
                <a:solidFill>
                  <a:schemeClr val="tx1"/>
                </a:solidFill>
              </a:rPr>
              <a:t>Disponibilité des services des infections sexuellement transmissibles (IST)</a:t>
            </a:r>
            <a:endParaRPr lang="en-US" altLang="en-US" sz="3600" dirty="0" smtClean="0">
              <a:solidFill>
                <a:schemeClr val="tx1"/>
              </a:solidFill>
            </a:endParaRPr>
          </a:p>
        </p:txBody>
      </p:sp>
      <p:sp>
        <p:nvSpPr>
          <p:cNvPr id="4" name="TextBox 3"/>
          <p:cNvSpPr txBox="1"/>
          <p:nvPr/>
        </p:nvSpPr>
        <p:spPr>
          <a:xfrm>
            <a:off x="762000" y="2511425"/>
            <a:ext cx="7772400" cy="1077218"/>
          </a:xfrm>
          <a:prstGeom prst="rect">
            <a:avLst/>
          </a:prstGeom>
          <a:noFill/>
        </p:spPr>
        <p:txBody>
          <a:bodyPr>
            <a:spAutoFit/>
          </a:bodyPr>
          <a:lstStyle/>
          <a:p>
            <a:pPr algn="ctr" eaLnBrk="1" hangingPunct="1">
              <a:defRPr/>
            </a:pPr>
            <a:r>
              <a:rPr lang="en-US" sz="3200" b="1" dirty="0" smtClean="0">
                <a:solidFill>
                  <a:schemeClr val="bg2"/>
                </a:solidFill>
                <a:latin typeface="+mn-lt"/>
                <a:cs typeface="Arial" charset="0"/>
              </a:rPr>
              <a:t>94 </a:t>
            </a:r>
            <a:r>
              <a:rPr lang="en-US" sz="3200" b="1" dirty="0">
                <a:solidFill>
                  <a:schemeClr val="bg2"/>
                </a:solidFill>
                <a:latin typeface="+mn-lt"/>
                <a:cs typeface="Arial" charset="0"/>
              </a:rPr>
              <a:t>%</a:t>
            </a:r>
            <a:r>
              <a:rPr lang="en-US" sz="3200" dirty="0">
                <a:solidFill>
                  <a:schemeClr val="bg2"/>
                </a:solidFill>
                <a:latin typeface="+mn-lt"/>
                <a:cs typeface="Arial" charset="0"/>
              </a:rPr>
              <a:t> </a:t>
            </a:r>
            <a:r>
              <a:rPr lang="en-US" sz="3200" dirty="0" smtClean="0">
                <a:latin typeface="+mn-lt"/>
                <a:cs typeface="Arial" charset="0"/>
              </a:rPr>
              <a:t>de </a:t>
            </a:r>
            <a:r>
              <a:rPr lang="en-US" sz="3200" dirty="0" err="1" smtClean="0">
                <a:latin typeface="+mn-lt"/>
                <a:cs typeface="Arial" charset="0"/>
              </a:rPr>
              <a:t>toutes</a:t>
            </a:r>
            <a:r>
              <a:rPr lang="en-US" sz="3200" dirty="0" smtClean="0">
                <a:latin typeface="+mn-lt"/>
                <a:cs typeface="Arial" charset="0"/>
              </a:rPr>
              <a:t> les structures (</a:t>
            </a:r>
            <a:r>
              <a:rPr lang="en-US" sz="3200" b="1" dirty="0" smtClean="0">
                <a:latin typeface="+mn-lt"/>
                <a:cs typeface="Arial" charset="0"/>
              </a:rPr>
              <a:t>N=396</a:t>
            </a:r>
            <a:r>
              <a:rPr lang="en-US" sz="3200" dirty="0" smtClean="0">
                <a:latin typeface="+mn-lt"/>
                <a:cs typeface="Arial" charset="0"/>
              </a:rPr>
              <a:t>) </a:t>
            </a:r>
            <a:r>
              <a:rPr lang="en-US" sz="3200" dirty="0" err="1">
                <a:latin typeface="+mn-lt"/>
                <a:cs typeface="Arial" charset="0"/>
              </a:rPr>
              <a:t>offrent</a:t>
            </a:r>
            <a:r>
              <a:rPr lang="en-US" sz="3200" dirty="0">
                <a:latin typeface="+mn-lt"/>
                <a:cs typeface="Arial" charset="0"/>
              </a:rPr>
              <a:t> </a:t>
            </a:r>
            <a:r>
              <a:rPr lang="en-US" sz="3200" b="1" dirty="0">
                <a:solidFill>
                  <a:schemeClr val="bg2"/>
                </a:solidFill>
                <a:latin typeface="+mn-lt"/>
                <a:cs typeface="Arial" charset="0"/>
              </a:rPr>
              <a:t>des services </a:t>
            </a:r>
            <a:r>
              <a:rPr lang="en-US" sz="3200" dirty="0" err="1">
                <a:latin typeface="+mn-lt"/>
                <a:cs typeface="Arial" charset="0"/>
              </a:rPr>
              <a:t>d’</a:t>
            </a:r>
            <a:r>
              <a:rPr lang="en-US" sz="3200" b="1" dirty="0" err="1">
                <a:solidFill>
                  <a:schemeClr val="bg2"/>
                </a:solidFill>
                <a:latin typeface="+mn-lt"/>
                <a:cs typeface="Arial" charset="0"/>
              </a:rPr>
              <a:t>IST</a:t>
            </a:r>
            <a:r>
              <a:rPr lang="en-US" sz="3200" dirty="0">
                <a:latin typeface="+mn-lt"/>
                <a:cs typeface="Arial" charset="0"/>
              </a:rPr>
              <a:t>.</a:t>
            </a:r>
          </a:p>
        </p:txBody>
      </p:sp>
    </p:spTree>
    <p:extLst>
      <p:ext uri="{BB962C8B-B14F-4D97-AF65-F5344CB8AC3E}">
        <p14:creationId xmlns:p14="http://schemas.microsoft.com/office/powerpoint/2010/main" val="3142302290"/>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1746" name="Title 1"/>
          <p:cNvSpPr>
            <a:spLocks noGrp="1"/>
          </p:cNvSpPr>
          <p:nvPr>
            <p:ph type="title"/>
          </p:nvPr>
        </p:nvSpPr>
        <p:spPr>
          <a:xfrm>
            <a:off x="0" y="0"/>
            <a:ext cx="9144000" cy="1447800"/>
          </a:xfrm>
        </p:spPr>
        <p:txBody>
          <a:bodyPr/>
          <a:lstStyle/>
          <a:p>
            <a:r>
              <a:rPr lang="fr-FR" altLang="en-US" sz="3600" dirty="0" smtClean="0">
                <a:solidFill>
                  <a:schemeClr val="tx1"/>
                </a:solidFill>
              </a:rPr>
              <a:t>Éléments des services des infections sexuellement transmissibles</a:t>
            </a:r>
            <a:endParaRPr lang="en-US" altLang="en-US" sz="3600" dirty="0" smtClean="0">
              <a:solidFill>
                <a:schemeClr val="tx1"/>
              </a:solidFill>
            </a:endParaRPr>
          </a:p>
        </p:txBody>
      </p:sp>
      <p:sp>
        <p:nvSpPr>
          <p:cNvPr id="10" name="TextBox 9"/>
          <p:cNvSpPr txBox="1"/>
          <p:nvPr/>
        </p:nvSpPr>
        <p:spPr>
          <a:xfrm>
            <a:off x="0" y="1447800"/>
            <a:ext cx="9144000" cy="369888"/>
          </a:xfrm>
          <a:prstGeom prst="rect">
            <a:avLst/>
          </a:prstGeom>
          <a:noFill/>
        </p:spPr>
        <p:txBody>
          <a:bodyPr>
            <a:spAutoFit/>
          </a:bodyPr>
          <a:lstStyle/>
          <a:p>
            <a:pPr algn="ctr" eaLnBrk="1" hangingPunct="1">
              <a:defRPr/>
            </a:pPr>
            <a:r>
              <a:rPr lang="fr-FR" i="1" dirty="0">
                <a:latin typeface="+mn-lt"/>
                <a:cs typeface="Arial" charset="0"/>
              </a:rPr>
              <a:t>Parmi les structures offrant les services d’IST (</a:t>
            </a:r>
            <a:r>
              <a:rPr lang="fr-FR" b="1" i="1" dirty="0" smtClean="0">
                <a:latin typeface="+mn-lt"/>
                <a:cs typeface="Arial" charset="0"/>
              </a:rPr>
              <a:t>N=366</a:t>
            </a:r>
            <a:r>
              <a:rPr lang="fr-FR" i="1" dirty="0" smtClean="0">
                <a:latin typeface="+mn-lt"/>
                <a:cs typeface="Arial" charset="0"/>
              </a:rPr>
              <a:t>), </a:t>
            </a:r>
            <a:r>
              <a:rPr lang="fr-FR" i="1" dirty="0">
                <a:latin typeface="+mn-lt"/>
                <a:cs typeface="Arial" charset="0"/>
              </a:rPr>
              <a:t>pourcentage qui ont :</a:t>
            </a:r>
            <a:endParaRPr lang="en-US" i="1" dirty="0" err="1">
              <a:latin typeface="+mn-lt"/>
              <a:cs typeface="Arial" charset="0"/>
            </a:endParaRPr>
          </a:p>
        </p:txBody>
      </p:sp>
      <p:graphicFrame>
        <p:nvGraphicFramePr>
          <p:cNvPr id="6" name="Content Placeholder 6"/>
          <p:cNvGraphicFramePr>
            <a:graphicFrameLocks/>
          </p:cNvGraphicFramePr>
          <p:nvPr>
            <p:extLst>
              <p:ext uri="{D42A27DB-BD31-4B8C-83A1-F6EECF244321}">
                <p14:modId xmlns:p14="http://schemas.microsoft.com/office/powerpoint/2010/main" val="750688062"/>
              </p:ext>
            </p:extLst>
          </p:nvPr>
        </p:nvGraphicFramePr>
        <p:xfrm>
          <a:off x="0" y="2017713"/>
          <a:ext cx="9144000" cy="483076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5572522"/>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idx="4294967295"/>
          </p:nvPr>
        </p:nvSpPr>
        <p:spPr>
          <a:xfrm>
            <a:off x="0" y="0"/>
            <a:ext cx="9153525" cy="1143000"/>
          </a:xfrm>
        </p:spPr>
        <p:txBody>
          <a:bodyPr/>
          <a:lstStyle/>
          <a:p>
            <a:r>
              <a:rPr lang="fr-FR" altLang="en-US" sz="3600" dirty="0" smtClean="0">
                <a:solidFill>
                  <a:schemeClr val="tx1"/>
                </a:solidFill>
              </a:rPr>
              <a:t>Principaux résultats</a:t>
            </a:r>
          </a:p>
        </p:txBody>
      </p:sp>
      <p:sp>
        <p:nvSpPr>
          <p:cNvPr id="32771" name="Rectangle 3"/>
          <p:cNvSpPr>
            <a:spLocks noGrp="1" noChangeArrowheads="1"/>
          </p:cNvSpPr>
          <p:nvPr>
            <p:ph idx="4294967295"/>
          </p:nvPr>
        </p:nvSpPr>
        <p:spPr>
          <a:xfrm>
            <a:off x="309563" y="1143000"/>
            <a:ext cx="8534400" cy="5257800"/>
          </a:xfrm>
        </p:spPr>
        <p:txBody>
          <a:bodyPr rtlCol="0">
            <a:normAutofit/>
          </a:bodyPr>
          <a:lstStyle/>
          <a:p>
            <a:pPr fontAlgn="auto">
              <a:spcBef>
                <a:spcPts val="600"/>
              </a:spcBef>
              <a:spcAft>
                <a:spcPts val="600"/>
              </a:spcAft>
              <a:buClr>
                <a:schemeClr val="tx1"/>
              </a:buClr>
              <a:defRPr/>
            </a:pPr>
            <a:r>
              <a:rPr lang="fr-FR" sz="2800" b="1" dirty="0" smtClean="0">
                <a:solidFill>
                  <a:schemeClr val="bg2"/>
                </a:solidFill>
              </a:rPr>
              <a:t>76 % </a:t>
            </a:r>
            <a:r>
              <a:rPr lang="fr-FR" sz="2800" dirty="0" smtClean="0">
                <a:solidFill>
                  <a:schemeClr val="tx1"/>
                </a:solidFill>
              </a:rPr>
              <a:t>de toutes les structures ont un système de</a:t>
            </a:r>
            <a:r>
              <a:rPr lang="fr-FR" sz="2800" dirty="0" smtClean="0">
                <a:solidFill>
                  <a:schemeClr val="tx2"/>
                </a:solidFill>
              </a:rPr>
              <a:t> </a:t>
            </a:r>
            <a:r>
              <a:rPr lang="fr-FR" sz="2800" b="1" dirty="0" smtClean="0">
                <a:solidFill>
                  <a:schemeClr val="bg2"/>
                </a:solidFill>
              </a:rPr>
              <a:t>dépistage du VIH</a:t>
            </a:r>
            <a:r>
              <a:rPr lang="fr-FR" sz="2800" dirty="0" smtClean="0">
                <a:solidFill>
                  <a:schemeClr val="tx1"/>
                </a:solidFill>
              </a:rPr>
              <a:t>.</a:t>
            </a:r>
          </a:p>
          <a:p>
            <a:pPr>
              <a:spcBef>
                <a:spcPts val="600"/>
              </a:spcBef>
              <a:spcAft>
                <a:spcPts val="600"/>
              </a:spcAft>
              <a:buClr>
                <a:schemeClr val="tx1"/>
              </a:buClr>
              <a:defRPr/>
            </a:pPr>
            <a:r>
              <a:rPr lang="fr-FR" sz="2800" b="1" dirty="0">
                <a:solidFill>
                  <a:schemeClr val="bg2"/>
                </a:solidFill>
              </a:rPr>
              <a:t>8</a:t>
            </a:r>
            <a:r>
              <a:rPr lang="fr-FR" sz="2800" b="1" dirty="0" smtClean="0">
                <a:solidFill>
                  <a:schemeClr val="bg2"/>
                </a:solidFill>
              </a:rPr>
              <a:t> </a:t>
            </a:r>
            <a:r>
              <a:rPr lang="fr-FR" sz="2800" b="1" dirty="0">
                <a:solidFill>
                  <a:schemeClr val="bg2"/>
                </a:solidFill>
              </a:rPr>
              <a:t>% </a:t>
            </a:r>
            <a:r>
              <a:rPr lang="fr-FR" sz="2800" dirty="0">
                <a:solidFill>
                  <a:schemeClr val="tx1"/>
                </a:solidFill>
              </a:rPr>
              <a:t>de toutes les structures </a:t>
            </a:r>
            <a:r>
              <a:rPr lang="fr-FR" sz="2800" dirty="0" smtClean="0">
                <a:solidFill>
                  <a:schemeClr val="tx1"/>
                </a:solidFill>
              </a:rPr>
              <a:t>offrent des services de </a:t>
            </a:r>
            <a:r>
              <a:rPr lang="fr-FR" sz="2800" b="1" dirty="0" smtClean="0">
                <a:solidFill>
                  <a:schemeClr val="bg2"/>
                </a:solidFill>
              </a:rPr>
              <a:t>thérapie antirétroviral</a:t>
            </a:r>
            <a:r>
              <a:rPr lang="fr-FR" sz="2800" dirty="0" smtClean="0">
                <a:solidFill>
                  <a:schemeClr val="tx1"/>
                </a:solidFill>
              </a:rPr>
              <a:t>.</a:t>
            </a:r>
            <a:endParaRPr lang="fr-FR" sz="2800" dirty="0">
              <a:solidFill>
                <a:schemeClr val="tx1"/>
              </a:solidFill>
            </a:endParaRPr>
          </a:p>
          <a:p>
            <a:pPr>
              <a:spcBef>
                <a:spcPts val="600"/>
              </a:spcBef>
              <a:spcAft>
                <a:spcPts val="600"/>
              </a:spcAft>
              <a:buClr>
                <a:schemeClr val="tx1"/>
              </a:buClr>
              <a:defRPr/>
            </a:pPr>
            <a:r>
              <a:rPr lang="fr-FR" sz="2800" b="1" dirty="0" smtClean="0">
                <a:solidFill>
                  <a:schemeClr val="bg2"/>
                </a:solidFill>
              </a:rPr>
              <a:t>94 </a:t>
            </a:r>
            <a:r>
              <a:rPr lang="fr-FR" sz="2800" b="1" dirty="0">
                <a:solidFill>
                  <a:schemeClr val="bg2"/>
                </a:solidFill>
              </a:rPr>
              <a:t>% </a:t>
            </a:r>
            <a:r>
              <a:rPr lang="fr-FR" sz="2800" dirty="0">
                <a:solidFill>
                  <a:schemeClr val="tx1"/>
                </a:solidFill>
              </a:rPr>
              <a:t>de toutes les structures offrent des services </a:t>
            </a:r>
            <a:r>
              <a:rPr lang="fr-FR" sz="2800" dirty="0" smtClean="0">
                <a:solidFill>
                  <a:schemeClr val="tx1"/>
                </a:solidFill>
              </a:rPr>
              <a:t>d’</a:t>
            </a:r>
            <a:r>
              <a:rPr lang="fr-FR" sz="2800" b="1" dirty="0" smtClean="0">
                <a:solidFill>
                  <a:schemeClr val="bg2"/>
                </a:solidFill>
              </a:rPr>
              <a:t>IST</a:t>
            </a:r>
            <a:r>
              <a:rPr lang="fr-FR" sz="2800" dirty="0" smtClean="0">
                <a:solidFill>
                  <a:schemeClr val="tx1"/>
                </a:solidFill>
              </a:rPr>
              <a:t>.</a:t>
            </a:r>
            <a:endParaRPr lang="fr-FR" sz="2800" dirty="0">
              <a:solidFill>
                <a:schemeClr val="tx1"/>
              </a:solidFill>
            </a:endParaRPr>
          </a:p>
          <a:p>
            <a:pPr marL="0" indent="0" fontAlgn="auto">
              <a:spcBef>
                <a:spcPts val="600"/>
              </a:spcBef>
              <a:spcAft>
                <a:spcPts val="600"/>
              </a:spcAft>
              <a:buClr>
                <a:schemeClr val="tx1"/>
              </a:buClr>
              <a:buNone/>
              <a:defRPr/>
            </a:pPr>
            <a:endParaRPr lang="fr-FR" sz="2800" dirty="0" smtClean="0">
              <a:solidFill>
                <a:schemeClr val="tx1"/>
              </a:solidFill>
            </a:endParaRPr>
          </a:p>
        </p:txBody>
      </p:sp>
    </p:spTree>
    <p:extLst>
      <p:ext uri="{BB962C8B-B14F-4D97-AF65-F5344CB8AC3E}">
        <p14:creationId xmlns:p14="http://schemas.microsoft.com/office/powerpoint/2010/main" val="2756526562"/>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pPr>
              <a:defRPr/>
            </a:pPr>
            <a:r>
              <a:rPr lang="fr-FR" b="1" dirty="0" smtClean="0"/>
              <a:t>Services de Tuberculose</a:t>
            </a:r>
            <a:endParaRPr lang="en-US" b="1" dirty="0" smtClean="0"/>
          </a:p>
        </p:txBody>
      </p:sp>
    </p:spTree>
    <p:extLst>
      <p:ext uri="{BB962C8B-B14F-4D97-AF65-F5344CB8AC3E}">
        <p14:creationId xmlns:p14="http://schemas.microsoft.com/office/powerpoint/2010/main" val="4047804274"/>
      </p:ext>
    </p:extLst>
  </p:cSld>
  <p:clrMapOvr>
    <a:masterClrMapping/>
  </p:clrMapOvr>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98 %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100 %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smtClean="0">
                <a:latin typeface="+mn-lt"/>
              </a:rPr>
              <a:t>Tambacounda100 %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100 %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68 %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100 %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95 %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latin typeface="+mn-lt"/>
              </a:rPr>
              <a:t>Kaffrine</a:t>
            </a:r>
          </a:p>
          <a:p>
            <a:pPr algn="ctr"/>
            <a:r>
              <a:rPr lang="en-US" dirty="0" smtClean="0">
                <a:latin typeface="+mn-lt"/>
              </a:rPr>
              <a:t>91 %</a:t>
            </a:r>
          </a:p>
        </p:txBody>
      </p:sp>
      <p:sp>
        <p:nvSpPr>
          <p:cNvPr id="74" name="TextBox 73"/>
          <p:cNvSpPr txBox="1"/>
          <p:nvPr/>
        </p:nvSpPr>
        <p:spPr>
          <a:xfrm>
            <a:off x="3070225" y="2786419"/>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100 %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solidFill>
                  <a:schemeClr val="bg1"/>
                </a:solidFill>
                <a:latin typeface="+mn-lt"/>
              </a:rPr>
              <a:t>Kaolack</a:t>
            </a:r>
          </a:p>
          <a:p>
            <a:pPr algn="ctr"/>
            <a:r>
              <a:rPr lang="en-US" dirty="0" smtClean="0">
                <a:solidFill>
                  <a:schemeClr val="bg1"/>
                </a:solidFill>
                <a:latin typeface="+mn-lt"/>
              </a:rPr>
              <a:t>46 %</a:t>
            </a:r>
          </a:p>
        </p:txBody>
      </p:sp>
      <p:sp>
        <p:nvSpPr>
          <p:cNvPr id="76" name="TextBox 75"/>
          <p:cNvSpPr txBox="1"/>
          <p:nvPr/>
        </p:nvSpPr>
        <p:spPr>
          <a:xfrm>
            <a:off x="2170907" y="3559190"/>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100 %</a:t>
            </a:r>
          </a:p>
        </p:txBody>
      </p:sp>
      <p:sp>
        <p:nvSpPr>
          <p:cNvPr id="77" name="TextBox 76"/>
          <p:cNvSpPr txBox="1"/>
          <p:nvPr/>
        </p:nvSpPr>
        <p:spPr>
          <a:xfrm>
            <a:off x="1466850" y="3676337"/>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97 %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63 %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100 %</a:t>
            </a:r>
          </a:p>
        </p:txBody>
      </p:sp>
      <p:sp>
        <p:nvSpPr>
          <p:cNvPr id="80" name="TextBox 79"/>
          <p:cNvSpPr txBox="1"/>
          <p:nvPr/>
        </p:nvSpPr>
        <p:spPr>
          <a:xfrm>
            <a:off x="7751762" y="4621872"/>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86 %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bwMode="auto">
          <a:xfrm>
            <a:off x="-92869" y="0"/>
            <a:ext cx="9144000" cy="119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lvl="1" algn="ctr"/>
            <a:r>
              <a:rPr lang="fr-FR" altLang="en-US" sz="3600" dirty="0">
                <a:latin typeface="Calibri" panose="020F0502020204030204" pitchFamily="34" charset="0"/>
              </a:rPr>
              <a:t>Disponibilité des </a:t>
            </a:r>
            <a:r>
              <a:rPr lang="fr-HT" altLang="en-US" sz="3600" dirty="0">
                <a:latin typeface="Calibri" panose="020F0502020204030204" pitchFamily="34" charset="0"/>
              </a:rPr>
              <a:t>services de TB </a:t>
            </a:r>
            <a:r>
              <a:rPr lang="fr-FR" altLang="en-US" sz="3600" dirty="0">
                <a:latin typeface="Calibri" panose="020F0502020204030204" pitchFamily="34" charset="0"/>
              </a:rPr>
              <a:t>par région</a:t>
            </a:r>
            <a:endParaRPr lang="en-US" altLang="en-US" sz="3600" dirty="0">
              <a:latin typeface="Calibri" panose="020F0502020204030204" pitchFamily="34" charset="0"/>
            </a:endParaRPr>
          </a:p>
        </p:txBody>
      </p:sp>
      <p:sp>
        <p:nvSpPr>
          <p:cNvPr id="84" name="TextBox 83"/>
          <p:cNvSpPr txBox="1"/>
          <p:nvPr/>
        </p:nvSpPr>
        <p:spPr>
          <a:xfrm>
            <a:off x="5668962" y="1050364"/>
            <a:ext cx="3708400" cy="1477963"/>
          </a:xfrm>
          <a:prstGeom prst="rect">
            <a:avLst/>
          </a:prstGeom>
          <a:noFill/>
        </p:spPr>
        <p:txBody>
          <a:bodyPr>
            <a:spAutoFit/>
          </a:bodyPr>
          <a:lstStyle/>
          <a:p>
            <a:pPr eaLnBrk="1" hangingPunct="1">
              <a:defRPr/>
            </a:pPr>
            <a:r>
              <a:rPr lang="fr-FR" i="1" dirty="0">
                <a:latin typeface="+mn-lt"/>
                <a:cs typeface="Arial" charset="0"/>
              </a:rPr>
              <a:t>Parmi toutes les structures (</a:t>
            </a:r>
            <a:r>
              <a:rPr lang="fr-FR" b="1" i="1" dirty="0" smtClean="0">
                <a:latin typeface="+mn-lt"/>
                <a:cs typeface="Arial" charset="0"/>
              </a:rPr>
              <a:t>N=396</a:t>
            </a:r>
            <a:r>
              <a:rPr lang="fr-FR" i="1" dirty="0" smtClean="0">
                <a:latin typeface="+mn-lt"/>
                <a:cs typeface="Arial" charset="0"/>
              </a:rPr>
              <a:t>), </a:t>
            </a:r>
            <a:r>
              <a:rPr lang="fr-FR" i="1" dirty="0">
                <a:latin typeface="+mn-lt"/>
                <a:cs typeface="Arial" charset="0"/>
              </a:rPr>
              <a:t>pourcentage qui </a:t>
            </a:r>
            <a:r>
              <a:rPr lang="fr-HT" i="1" dirty="0">
                <a:latin typeface="+mn-lt"/>
                <a:cs typeface="Arial" charset="0"/>
              </a:rPr>
              <a:t>offrent un</a:t>
            </a:r>
            <a:r>
              <a:rPr lang="fr-HT" dirty="0">
                <a:latin typeface="Arial" charset="0"/>
                <a:cs typeface="Arial" charset="0"/>
              </a:rPr>
              <a:t> </a:t>
            </a:r>
            <a:r>
              <a:rPr lang="fr-HT" i="1" dirty="0">
                <a:latin typeface="+mn-lt"/>
                <a:cs typeface="Arial" charset="0"/>
              </a:rPr>
              <a:t>service quelconque de diagnostic, de traitement et/ou de suivi de traitement de TB</a:t>
            </a:r>
            <a:endParaRPr lang="en-US" i="1" dirty="0" err="1">
              <a:latin typeface="+mn-lt"/>
              <a:cs typeface="Arial" charset="0"/>
            </a:endParaRPr>
          </a:p>
        </p:txBody>
      </p:sp>
    </p:spTree>
    <p:extLst>
      <p:ext uri="{BB962C8B-B14F-4D97-AF65-F5344CB8AC3E}">
        <p14:creationId xmlns:p14="http://schemas.microsoft.com/office/powerpoint/2010/main" val="34339327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0" y="-6350"/>
            <a:ext cx="9144000" cy="990600"/>
          </a:xfrm>
        </p:spPr>
        <p:txBody>
          <a:bodyPr>
            <a:normAutofit fontScale="90000"/>
          </a:bodyPr>
          <a:lstStyle/>
          <a:p>
            <a:r>
              <a:rPr lang="fr-FR" altLang="en-US" sz="3600" dirty="0" smtClean="0">
                <a:solidFill>
                  <a:schemeClr val="tx1"/>
                </a:solidFill>
              </a:rPr>
              <a:t>Capacité de diagnostic et disponibilité des médicaments pour le traitement de TB</a:t>
            </a:r>
          </a:p>
        </p:txBody>
      </p:sp>
      <p:graphicFrame>
        <p:nvGraphicFramePr>
          <p:cNvPr id="7" name="Content Placeholder 7"/>
          <p:cNvGraphicFramePr>
            <a:graphicFrameLocks noGrp="1"/>
          </p:cNvGraphicFramePr>
          <p:nvPr>
            <p:ph idx="1"/>
            <p:extLst>
              <p:ext uri="{D42A27DB-BD31-4B8C-83A1-F6EECF244321}">
                <p14:modId xmlns:p14="http://schemas.microsoft.com/office/powerpoint/2010/main" val="2819853920"/>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0" y="1077912"/>
            <a:ext cx="9144000" cy="646331"/>
          </a:xfrm>
          <a:prstGeom prst="rect">
            <a:avLst/>
          </a:prstGeom>
          <a:noFill/>
        </p:spPr>
        <p:txBody>
          <a:bodyPr>
            <a:spAutoFit/>
          </a:bodyPr>
          <a:lstStyle/>
          <a:p>
            <a:pPr algn="ctr" eaLnBrk="1" hangingPunct="1">
              <a:defRPr/>
            </a:pPr>
            <a:r>
              <a:rPr lang="fr-FR" i="1" dirty="0" smtClean="0">
                <a:latin typeface="+mn-lt"/>
                <a:cs typeface="Arial" charset="0"/>
              </a:rPr>
              <a:t>Parmi les structures offrant un service quelconque de diagnostic, de traitement, et/ou de suivi de traitement de la TB (</a:t>
            </a:r>
            <a:r>
              <a:rPr lang="fr-FR" b="1" i="1" dirty="0" smtClean="0">
                <a:latin typeface="+mn-lt"/>
                <a:cs typeface="Arial" charset="0"/>
              </a:rPr>
              <a:t>N=341</a:t>
            </a:r>
            <a:r>
              <a:rPr lang="fr-FR" i="1" dirty="0" smtClean="0">
                <a:latin typeface="+mn-lt"/>
                <a:cs typeface="Arial" charset="0"/>
              </a:rPr>
              <a:t>), </a:t>
            </a:r>
            <a:r>
              <a:rPr lang="fr-FR" i="1" dirty="0">
                <a:latin typeface="+mn-lt"/>
                <a:cs typeface="Arial" charset="0"/>
              </a:rPr>
              <a:t>pourcentage offrant :</a:t>
            </a:r>
            <a:endParaRPr lang="en-US" i="1" dirty="0" err="1">
              <a:latin typeface="+mn-lt"/>
              <a:cs typeface="Arial" charset="0"/>
            </a:endParaRPr>
          </a:p>
        </p:txBody>
      </p:sp>
    </p:spTree>
    <p:extLst>
      <p:ext uri="{BB962C8B-B14F-4D97-AF65-F5344CB8AC3E}">
        <p14:creationId xmlns:p14="http://schemas.microsoft.com/office/powerpoint/2010/main" val="2863997360"/>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9938" name="Rectangle 3"/>
          <p:cNvSpPr>
            <a:spLocks noGrp="1" noChangeArrowheads="1"/>
          </p:cNvSpPr>
          <p:nvPr>
            <p:ph idx="4294967295"/>
          </p:nvPr>
        </p:nvSpPr>
        <p:spPr>
          <a:xfrm>
            <a:off x="457200" y="1066800"/>
            <a:ext cx="8229600" cy="5638800"/>
          </a:xfrm>
        </p:spPr>
        <p:txBody>
          <a:bodyPr>
            <a:normAutofit/>
          </a:bodyPr>
          <a:lstStyle/>
          <a:p>
            <a:r>
              <a:rPr lang="fr-SN" b="1" dirty="0" smtClean="0">
                <a:solidFill>
                  <a:schemeClr val="bg2"/>
                </a:solidFill>
              </a:rPr>
              <a:t>86</a:t>
            </a:r>
            <a:r>
              <a:rPr lang="fr-SN" b="1" noProof="0" dirty="0" smtClean="0">
                <a:solidFill>
                  <a:schemeClr val="bg2"/>
                </a:solidFill>
              </a:rPr>
              <a:t> % </a:t>
            </a:r>
            <a:r>
              <a:rPr lang="en-US" noProof="0" dirty="0" smtClean="0">
                <a:solidFill>
                  <a:schemeClr val="tx1"/>
                </a:solidFill>
              </a:rPr>
              <a:t>de </a:t>
            </a:r>
            <a:r>
              <a:rPr lang="en-US" noProof="0" dirty="0" err="1" smtClean="0">
                <a:solidFill>
                  <a:schemeClr val="tx1"/>
                </a:solidFill>
              </a:rPr>
              <a:t>toutes</a:t>
            </a:r>
            <a:r>
              <a:rPr lang="en-US" noProof="0" dirty="0" smtClean="0">
                <a:solidFill>
                  <a:schemeClr val="tx1"/>
                </a:solidFill>
              </a:rPr>
              <a:t> les structures </a:t>
            </a:r>
            <a:r>
              <a:rPr lang="en-US" noProof="0" dirty="0" err="1" smtClean="0">
                <a:solidFill>
                  <a:schemeClr val="tx1"/>
                </a:solidFill>
              </a:rPr>
              <a:t>offrent</a:t>
            </a:r>
            <a:r>
              <a:rPr lang="en-US" noProof="0" dirty="0" smtClean="0">
                <a:solidFill>
                  <a:schemeClr val="tx1"/>
                </a:solidFill>
              </a:rPr>
              <a:t> un service </a:t>
            </a:r>
            <a:r>
              <a:rPr lang="en-US" noProof="0" dirty="0" err="1" smtClean="0">
                <a:solidFill>
                  <a:schemeClr val="tx1"/>
                </a:solidFill>
              </a:rPr>
              <a:t>quelconque</a:t>
            </a:r>
            <a:r>
              <a:rPr lang="en-US" noProof="0" dirty="0" smtClean="0">
                <a:solidFill>
                  <a:schemeClr val="tx1"/>
                </a:solidFill>
              </a:rPr>
              <a:t> de diagnostic, de </a:t>
            </a:r>
            <a:r>
              <a:rPr lang="en-US" noProof="0" dirty="0" err="1" smtClean="0">
                <a:solidFill>
                  <a:schemeClr val="tx1"/>
                </a:solidFill>
              </a:rPr>
              <a:t>traitement</a:t>
            </a:r>
            <a:r>
              <a:rPr lang="en-US" noProof="0" dirty="0" smtClean="0">
                <a:solidFill>
                  <a:schemeClr val="tx1"/>
                </a:solidFill>
              </a:rPr>
              <a:t>, et/</a:t>
            </a:r>
            <a:r>
              <a:rPr lang="en-US" noProof="0" dirty="0" err="1" smtClean="0">
                <a:solidFill>
                  <a:schemeClr val="tx1"/>
                </a:solidFill>
              </a:rPr>
              <a:t>ou</a:t>
            </a:r>
            <a:r>
              <a:rPr lang="en-US" noProof="0" dirty="0" smtClean="0">
                <a:solidFill>
                  <a:schemeClr val="tx1"/>
                </a:solidFill>
              </a:rPr>
              <a:t> de </a:t>
            </a:r>
            <a:r>
              <a:rPr lang="en-US" noProof="0" dirty="0" err="1" smtClean="0">
                <a:solidFill>
                  <a:schemeClr val="tx1"/>
                </a:solidFill>
              </a:rPr>
              <a:t>suivi</a:t>
            </a:r>
            <a:r>
              <a:rPr lang="en-US" noProof="0" dirty="0" smtClean="0">
                <a:solidFill>
                  <a:schemeClr val="tx1"/>
                </a:solidFill>
              </a:rPr>
              <a:t> de </a:t>
            </a:r>
            <a:r>
              <a:rPr lang="en-US" noProof="0" dirty="0" err="1" smtClean="0">
                <a:solidFill>
                  <a:schemeClr val="tx1"/>
                </a:solidFill>
              </a:rPr>
              <a:t>traitement</a:t>
            </a:r>
            <a:r>
              <a:rPr lang="en-US" noProof="0" dirty="0" smtClean="0">
                <a:solidFill>
                  <a:schemeClr val="tx1"/>
                </a:solidFill>
              </a:rPr>
              <a:t> de TB.</a:t>
            </a:r>
          </a:p>
          <a:p>
            <a:r>
              <a:rPr lang="fr-FR" b="1" dirty="0" smtClean="0">
                <a:solidFill>
                  <a:schemeClr val="bg2"/>
                </a:solidFill>
              </a:rPr>
              <a:t>8 % </a:t>
            </a:r>
            <a:r>
              <a:rPr lang="fr-FR" dirty="0" smtClean="0">
                <a:solidFill>
                  <a:schemeClr val="tx1"/>
                </a:solidFill>
              </a:rPr>
              <a:t>de structures offrant des services de TB ont la capacité de faire la </a:t>
            </a:r>
            <a:r>
              <a:rPr lang="fr-FR" b="1" dirty="0" smtClean="0">
                <a:solidFill>
                  <a:schemeClr val="bg2"/>
                </a:solidFill>
              </a:rPr>
              <a:t>microscopie de crachat</a:t>
            </a:r>
            <a:r>
              <a:rPr lang="fr-FR" dirty="0" smtClean="0">
                <a:solidFill>
                  <a:schemeClr val="tx1"/>
                </a:solidFill>
              </a:rPr>
              <a:t>. </a:t>
            </a:r>
            <a:endParaRPr lang="fr-FR" dirty="0">
              <a:solidFill>
                <a:schemeClr val="tx1"/>
              </a:solidFill>
            </a:endParaRPr>
          </a:p>
          <a:p>
            <a:endParaRPr lang="fr-SN" dirty="0"/>
          </a:p>
        </p:txBody>
      </p:sp>
      <p:sp>
        <p:nvSpPr>
          <p:cNvPr id="5" name="Rectangle 2"/>
          <p:cNvSpPr txBox="1">
            <a:spLocks noChangeArrowheads="1"/>
          </p:cNvSpPr>
          <p:nvPr/>
        </p:nvSpPr>
        <p:spPr bwMode="auto">
          <a:xfrm>
            <a:off x="0" y="0"/>
            <a:ext cx="9144000" cy="914400"/>
          </a:xfrm>
          <a:prstGeom prst="rect">
            <a:avLst/>
          </a:prstGeom>
          <a:noFill/>
          <a:ln w="9525">
            <a:noFill/>
            <a:miter lim="800000"/>
            <a:headEnd/>
            <a:tailEnd/>
          </a:ln>
        </p:spPr>
        <p:txBody>
          <a:bodyPr anchor="ctr"/>
          <a:lstStyle/>
          <a:p>
            <a:pPr algn="ctr">
              <a:defRPr/>
            </a:pPr>
            <a:r>
              <a:rPr lang="fr-FR" sz="3600" kern="0" dirty="0" smtClean="0">
                <a:latin typeface="+mj-lt"/>
                <a:ea typeface="+mj-ea"/>
                <a:cs typeface="+mj-cs"/>
              </a:rPr>
              <a:t>Principaux Résultats</a:t>
            </a:r>
            <a:endParaRPr lang="fr-FR" sz="3600" kern="0" dirty="0">
              <a:latin typeface="+mj-lt"/>
              <a:ea typeface="+mj-ea"/>
              <a:cs typeface="+mj-cs"/>
            </a:endParaRPr>
          </a:p>
        </p:txBody>
      </p:sp>
    </p:spTree>
    <p:extLst>
      <p:ext uri="{BB962C8B-B14F-4D97-AF65-F5344CB8AC3E}">
        <p14:creationId xmlns:p14="http://schemas.microsoft.com/office/powerpoint/2010/main" val="3600663562"/>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52400" y="2664105"/>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10100" y="5715000"/>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914400" y="4706295"/>
            <a:ext cx="7924800" cy="1200329"/>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L’excision, pouvoir d’action des femmes, et violence domestique </a:t>
            </a:r>
          </a:p>
        </p:txBody>
      </p:sp>
    </p:spTree>
    <p:extLst>
      <p:ext uri="{BB962C8B-B14F-4D97-AF65-F5344CB8AC3E}">
        <p14:creationId xmlns:p14="http://schemas.microsoft.com/office/powerpoint/2010/main" val="3810662955"/>
      </p:ext>
    </p:extLst>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 name="Rectangle 3"/>
          <p:cNvSpPr/>
          <p:nvPr/>
        </p:nvSpPr>
        <p:spPr bwMode="auto">
          <a:xfrm>
            <a:off x="0" y="4724400"/>
            <a:ext cx="9144000" cy="297180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sp>
        <p:nvSpPr>
          <p:cNvPr id="11" name="TextBox 10"/>
          <p:cNvSpPr txBox="1"/>
          <p:nvPr/>
        </p:nvSpPr>
        <p:spPr>
          <a:xfrm>
            <a:off x="342876" y="1000521"/>
            <a:ext cx="8458200" cy="3785652"/>
          </a:xfrm>
          <a:prstGeom prst="rect">
            <a:avLst/>
          </a:prstGeom>
          <a:noFill/>
        </p:spPr>
        <p:txBody>
          <a:bodyPr wrap="square" rtlCol="0">
            <a:spAutoFit/>
          </a:bodyPr>
          <a:lstStyle/>
          <a:p>
            <a:pPr algn="ctr"/>
            <a:r>
              <a:rPr lang="fr-FR" sz="2000" i="0" dirty="0"/>
              <a:t>L’Enquête Continue </a:t>
            </a:r>
            <a:r>
              <a:rPr lang="fr-FR" sz="2000" i="0" dirty="0" smtClean="0"/>
              <a:t>2017 </a:t>
            </a:r>
            <a:r>
              <a:rPr lang="fr-FR" sz="2000" i="0" dirty="0"/>
              <a:t>a été réalisée avec l’appui financier du Gouvernement du Sénégal, de l’Agence des États-Unis pour le Développement International (USAID), du United Nations </a:t>
            </a:r>
            <a:r>
              <a:rPr lang="fr-FR" sz="2000" i="0" dirty="0" err="1" smtClean="0"/>
              <a:t>Children’s</a:t>
            </a:r>
            <a:r>
              <a:rPr lang="fr-FR" sz="2000" i="0" dirty="0" smtClean="0"/>
              <a:t> </a:t>
            </a:r>
            <a:r>
              <a:rPr lang="fr-FR" sz="2000" i="0" dirty="0" err="1"/>
              <a:t>Fund</a:t>
            </a:r>
            <a:r>
              <a:rPr lang="fr-FR" sz="2000" i="0" dirty="0"/>
              <a:t> (UNICEF), du United Nations Population </a:t>
            </a:r>
            <a:r>
              <a:rPr lang="fr-FR" sz="2000" i="0" dirty="0" err="1"/>
              <a:t>Fund</a:t>
            </a:r>
            <a:r>
              <a:rPr lang="fr-FR" sz="2000" i="0" dirty="0"/>
              <a:t> (UNFPA) de Nutrition International (NI), et de la Banque Mondiale. Elle a bénéficié de l’assistance technique de The </a:t>
            </a:r>
            <a:r>
              <a:rPr lang="fr-FR" sz="2000" i="0" dirty="0" err="1"/>
              <a:t>Demographic</a:t>
            </a:r>
            <a:r>
              <a:rPr lang="fr-FR" sz="2000" i="0" dirty="0"/>
              <a:t> and </a:t>
            </a:r>
            <a:r>
              <a:rPr lang="fr-FR" sz="2000" i="0" dirty="0" err="1"/>
              <a:t>Health</a:t>
            </a:r>
            <a:r>
              <a:rPr lang="fr-FR" sz="2000" i="0" dirty="0"/>
              <a:t> </a:t>
            </a:r>
            <a:r>
              <a:rPr lang="fr-FR" sz="2000" i="0" dirty="0" err="1"/>
              <a:t>Surveys</a:t>
            </a:r>
            <a:r>
              <a:rPr lang="fr-FR" sz="2000" i="0" dirty="0"/>
              <a:t> (DHS) Program de ICF dont l’objectif est de collecter, d’analyser et de diffuser des données démographiques et de santé. Le Laboratoire de Parasitologie de la Faculté de Médecine de l’Université Cheikh </a:t>
            </a:r>
            <a:r>
              <a:rPr lang="fr-FR" sz="2000" i="0" dirty="0" err="1"/>
              <a:t>Anta</a:t>
            </a:r>
            <a:r>
              <a:rPr lang="fr-FR" sz="2000" i="0" dirty="0"/>
              <a:t> Diop et le Laboratoire de Bactériologie et de Virologie de l’Hôpital Universitaire Aristide Le </a:t>
            </a:r>
            <a:r>
              <a:rPr lang="fr-FR" sz="2000" i="0" dirty="0" err="1"/>
              <a:t>Dantec</a:t>
            </a:r>
            <a:r>
              <a:rPr lang="fr-FR" sz="2000" i="0" dirty="0"/>
              <a:t> ont apporté leur expertise à la réalisation de cette opération.</a:t>
            </a:r>
            <a:endParaRPr lang="en-US" sz="2000" i="0" dirty="0">
              <a:latin typeface="+mn-lt"/>
            </a:endParaRPr>
          </a:p>
        </p:txBody>
      </p:sp>
      <p:sp>
        <p:nvSpPr>
          <p:cNvPr id="13" name="Rectangle 12"/>
          <p:cNvSpPr/>
          <p:nvPr/>
        </p:nvSpPr>
        <p:spPr bwMode="auto">
          <a:xfrm>
            <a:off x="-24" y="-76200"/>
            <a:ext cx="9144000" cy="100584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50000"/>
              </a:spcBef>
              <a:spcAft>
                <a:spcPct val="0"/>
              </a:spcAft>
              <a:buClrTx/>
              <a:buSzTx/>
              <a:buFontTx/>
              <a:buNone/>
              <a:tabLst/>
            </a:pPr>
            <a:endParaRPr kumimoji="0" lang="en-US" sz="3200" b="1" i="1" u="none" strike="noStrike" cap="none" normalizeH="0" baseline="0" smtClean="0">
              <a:ln>
                <a:noFill/>
              </a:ln>
              <a:solidFill>
                <a:schemeClr val="tx1"/>
              </a:solidFill>
              <a:effectLst/>
              <a:latin typeface="Arial" charset="0"/>
            </a:endParaRPr>
          </a:p>
        </p:txBody>
      </p:sp>
      <p:pic>
        <p:nvPicPr>
          <p:cNvPr id="12" name="Picture 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076676" y="0"/>
            <a:ext cx="990600" cy="876158"/>
          </a:xfrm>
          <a:prstGeom prst="rect">
            <a:avLst/>
          </a:prstGeom>
        </p:spPr>
      </p:pic>
      <p:pic>
        <p:nvPicPr>
          <p:cNvPr id="14" name="Picture 13"/>
          <p:cNvPicPr>
            <a:picLocks noChangeAspect="1"/>
          </p:cNvPicPr>
          <p:nvPr/>
        </p:nvPicPr>
        <p:blipFill>
          <a:blip r:embed="rId3"/>
          <a:stretch>
            <a:fillRect/>
          </a:stretch>
        </p:blipFill>
        <p:spPr>
          <a:xfrm>
            <a:off x="1752600" y="5105400"/>
            <a:ext cx="5954440" cy="1440278"/>
          </a:xfrm>
          <a:prstGeom prst="rect">
            <a:avLst/>
          </a:prstGeom>
        </p:spPr>
      </p:pic>
    </p:spTree>
    <p:extLst>
      <p:ext uri="{BB962C8B-B14F-4D97-AF65-F5344CB8AC3E}">
        <p14:creationId xmlns:p14="http://schemas.microsoft.com/office/powerpoint/2010/main" val="257456157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457200" y="5255"/>
            <a:ext cx="8229600" cy="1143000"/>
          </a:xfrm>
        </p:spPr>
        <p:txBody>
          <a:bodyPr>
            <a:normAutofit/>
          </a:bodyPr>
          <a:lstStyle/>
          <a:p>
            <a:pPr eaLnBrk="1" hangingPunct="1"/>
            <a:r>
              <a:rPr lang="fr-SN" sz="4000" dirty="0" smtClean="0">
                <a:solidFill>
                  <a:schemeClr val="tx1"/>
                </a:solidFill>
              </a:rPr>
              <a:t>Collecte des données</a:t>
            </a:r>
          </a:p>
        </p:txBody>
      </p:sp>
      <p:sp>
        <p:nvSpPr>
          <p:cNvPr id="18435" name="Rectangle 3"/>
          <p:cNvSpPr>
            <a:spLocks noGrp="1" noChangeArrowheads="1"/>
          </p:cNvSpPr>
          <p:nvPr>
            <p:ph idx="1"/>
          </p:nvPr>
        </p:nvSpPr>
        <p:spPr>
          <a:xfrm>
            <a:off x="457200" y="1447800"/>
            <a:ext cx="8229600" cy="4800600"/>
          </a:xfrm>
        </p:spPr>
        <p:txBody>
          <a:bodyPr>
            <a:normAutofit/>
          </a:bodyPr>
          <a:lstStyle/>
          <a:p>
            <a:r>
              <a:rPr lang="fr-FR" dirty="0" smtClean="0">
                <a:solidFill>
                  <a:schemeClr val="tx1"/>
                </a:solidFill>
              </a:rPr>
              <a:t>De mars à décembre 2017</a:t>
            </a:r>
          </a:p>
          <a:p>
            <a:r>
              <a:rPr lang="fr-SN" dirty="0" smtClean="0">
                <a:solidFill>
                  <a:schemeClr val="tx1"/>
                </a:solidFill>
              </a:rPr>
              <a:t>3 équipes</a:t>
            </a:r>
          </a:p>
          <a:p>
            <a:r>
              <a:rPr lang="fr-SN" dirty="0" smtClean="0">
                <a:solidFill>
                  <a:schemeClr val="tx1"/>
                </a:solidFill>
              </a:rPr>
              <a:t>La supervision du travail sur le terrain a été coordonnée au niveau de l’ANSD avec l’implication du médecin recruté comme coordinateur technique de l’ECPSS</a:t>
            </a:r>
            <a:endParaRPr lang="fr-SN" dirty="0">
              <a:solidFill>
                <a:schemeClr val="tx1"/>
              </a:solidFill>
            </a:endParaRPr>
          </a:p>
        </p:txBody>
      </p:sp>
    </p:spTree>
    <p:extLst>
      <p:ext uri="{BB962C8B-B14F-4D97-AF65-F5344CB8AC3E}">
        <p14:creationId xmlns:p14="http://schemas.microsoft.com/office/powerpoint/2010/main" val="3442139622"/>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b="1" dirty="0" smtClean="0">
                <a:solidFill>
                  <a:schemeClr val="bg2"/>
                </a:solidFill>
              </a:rPr>
              <a:t>Excision</a:t>
            </a:r>
          </a:p>
          <a:p>
            <a:pPr>
              <a:buClr>
                <a:schemeClr val="tx1"/>
              </a:buClr>
            </a:pPr>
            <a:r>
              <a:rPr lang="fr-FR" dirty="0" smtClean="0">
                <a:solidFill>
                  <a:schemeClr val="tx1"/>
                </a:solidFill>
              </a:rPr>
              <a:t>Pouvoir d’action des femmes</a:t>
            </a:r>
          </a:p>
          <a:p>
            <a:pPr>
              <a:buClr>
                <a:schemeClr val="tx1"/>
              </a:buClr>
            </a:pPr>
            <a:r>
              <a:rPr lang="fr-FR" dirty="0" smtClean="0">
                <a:solidFill>
                  <a:schemeClr val="tx1"/>
                </a:solidFill>
              </a:rPr>
              <a:t>Violence domestique</a:t>
            </a:r>
          </a:p>
          <a:p>
            <a:pPr marL="0" indent="0">
              <a:buNone/>
            </a:pPr>
            <a:endParaRPr lang="fr-FR" dirty="0" smtClean="0"/>
          </a:p>
        </p:txBody>
      </p:sp>
    </p:spTree>
    <p:extLst>
      <p:ext uri="{BB962C8B-B14F-4D97-AF65-F5344CB8AC3E}">
        <p14:creationId xmlns:p14="http://schemas.microsoft.com/office/powerpoint/2010/main" val="857075862"/>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33400" y="14844"/>
            <a:ext cx="8229600" cy="1051956"/>
          </a:xfrm>
        </p:spPr>
        <p:txBody>
          <a:bodyPr/>
          <a:lstStyle/>
          <a:p>
            <a:r>
              <a:rPr lang="fr-SN" sz="4000" dirty="0" smtClean="0">
                <a:solidFill>
                  <a:schemeClr val="tx1"/>
                </a:solidFill>
                <a:latin typeface="Calibri" pitchFamily="34" charset="0"/>
                <a:cs typeface="Calibri" pitchFamily="34" charset="0"/>
              </a:rPr>
              <a:t>L’excision</a:t>
            </a:r>
            <a:endParaRPr lang="fr-SN" sz="4000" dirty="0">
              <a:solidFill>
                <a:schemeClr val="tx1"/>
              </a:solidFill>
              <a:latin typeface="Calibri" pitchFamily="34" charset="0"/>
              <a:cs typeface="Calibri" pitchFamily="34" charset="0"/>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38443401"/>
              </p:ext>
            </p:extLst>
          </p:nvPr>
        </p:nvGraphicFramePr>
        <p:xfrm>
          <a:off x="533400" y="1905000"/>
          <a:ext cx="8229600" cy="4525962"/>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0" y="1099066"/>
            <a:ext cx="9144000" cy="369332"/>
          </a:xfrm>
          <a:prstGeom prst="rect">
            <a:avLst/>
          </a:prstGeom>
          <a:noFill/>
        </p:spPr>
        <p:txBody>
          <a:bodyPr wrap="square" rtlCol="0">
            <a:spAutoFit/>
          </a:bodyPr>
          <a:lstStyle/>
          <a:p>
            <a:pPr algn="ctr"/>
            <a:r>
              <a:rPr lang="fr-SN" sz="1800" i="1" dirty="0" smtClean="0">
                <a:latin typeface="Calibri" pitchFamily="34" charset="0"/>
                <a:cs typeface="Calibri" pitchFamily="34" charset="0"/>
              </a:rPr>
              <a:t>Pourcentage de femmes de 15-49 ans</a:t>
            </a:r>
            <a:endParaRPr lang="fr-SN" sz="1800" i="1" dirty="0">
              <a:latin typeface="Calibri" pitchFamily="34" charset="0"/>
              <a:cs typeface="Calibri" pitchFamily="34" charset="0"/>
            </a:endParaRPr>
          </a:p>
        </p:txBody>
      </p:sp>
      <p:cxnSp>
        <p:nvCxnSpPr>
          <p:cNvPr id="6" name="Straight Connector 5"/>
          <p:cNvCxnSpPr/>
          <p:nvPr/>
        </p:nvCxnSpPr>
        <p:spPr bwMode="auto">
          <a:xfrm>
            <a:off x="2590800" y="2057400"/>
            <a:ext cx="5638800"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7" name="TextBox 6"/>
          <p:cNvSpPr txBox="1"/>
          <p:nvPr/>
        </p:nvSpPr>
        <p:spPr>
          <a:xfrm>
            <a:off x="3505200" y="1676400"/>
            <a:ext cx="4724400" cy="369332"/>
          </a:xfrm>
          <a:prstGeom prst="rect">
            <a:avLst/>
          </a:prstGeom>
          <a:noFill/>
        </p:spPr>
        <p:txBody>
          <a:bodyPr wrap="square" rtlCol="0">
            <a:spAutoFit/>
          </a:bodyPr>
          <a:lstStyle/>
          <a:p>
            <a:r>
              <a:rPr lang="fr-SN" sz="1800" dirty="0" smtClean="0">
                <a:latin typeface="Calibri" pitchFamily="34" charset="0"/>
                <a:cs typeface="Calibri" pitchFamily="34" charset="0"/>
              </a:rPr>
              <a:t>Type d’excision parmi celles qui sont excisées</a:t>
            </a:r>
            <a:endParaRPr lang="fr-SN" sz="1800" dirty="0">
              <a:latin typeface="Calibri" pitchFamily="34" charset="0"/>
              <a:cs typeface="Calibri" pitchFamily="34" charset="0"/>
            </a:endParaRPr>
          </a:p>
        </p:txBody>
      </p:sp>
    </p:spTree>
    <p:extLst>
      <p:ext uri="{BB962C8B-B14F-4D97-AF65-F5344CB8AC3E}">
        <p14:creationId xmlns:p14="http://schemas.microsoft.com/office/powerpoint/2010/main" val="1450783943"/>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3760944934"/>
              </p:ext>
            </p:extLst>
          </p:nvPr>
        </p:nvGraphicFramePr>
        <p:xfrm>
          <a:off x="457200" y="1390963"/>
          <a:ext cx="8229600" cy="4525963"/>
        </p:xfrm>
        <a:graphic>
          <a:graphicData uri="http://schemas.openxmlformats.org/drawingml/2006/chart">
            <c:chart xmlns:c="http://schemas.openxmlformats.org/drawingml/2006/chart" xmlns:r="http://schemas.openxmlformats.org/officeDocument/2006/relationships" r:id="rId2"/>
          </a:graphicData>
        </a:graphic>
      </p:graphicFrame>
      <p:sp>
        <p:nvSpPr>
          <p:cNvPr id="4" name="Title 3"/>
          <p:cNvSpPr>
            <a:spLocks noGrp="1"/>
          </p:cNvSpPr>
          <p:nvPr>
            <p:ph type="title"/>
          </p:nvPr>
        </p:nvSpPr>
        <p:spPr>
          <a:xfrm>
            <a:off x="0" y="-20782"/>
            <a:ext cx="9144000" cy="1143000"/>
          </a:xfrm>
        </p:spPr>
        <p:txBody>
          <a:bodyPr/>
          <a:lstStyle/>
          <a:p>
            <a:r>
              <a:rPr lang="fr-SN" sz="4000" dirty="0" smtClean="0">
                <a:solidFill>
                  <a:schemeClr val="tx1"/>
                </a:solidFill>
                <a:latin typeface="Calibri" pitchFamily="34" charset="0"/>
                <a:cs typeface="Calibri" pitchFamily="34" charset="0"/>
              </a:rPr>
              <a:t>Âge à l’excision</a:t>
            </a:r>
            <a:endParaRPr lang="fr-SN" sz="4000" dirty="0">
              <a:solidFill>
                <a:schemeClr val="tx1"/>
              </a:solidFill>
              <a:latin typeface="Calibri" pitchFamily="34" charset="0"/>
              <a:cs typeface="Calibri" pitchFamily="34" charset="0"/>
            </a:endParaRPr>
          </a:p>
        </p:txBody>
      </p:sp>
      <p:sp>
        <p:nvSpPr>
          <p:cNvPr id="5" name="TextBox 4"/>
          <p:cNvSpPr txBox="1"/>
          <p:nvPr/>
        </p:nvSpPr>
        <p:spPr>
          <a:xfrm>
            <a:off x="0" y="1107129"/>
            <a:ext cx="9144000" cy="369332"/>
          </a:xfrm>
          <a:prstGeom prst="rect">
            <a:avLst/>
          </a:prstGeom>
          <a:noFill/>
        </p:spPr>
        <p:txBody>
          <a:bodyPr wrap="square" rtlCol="0">
            <a:spAutoFit/>
          </a:bodyPr>
          <a:lstStyle/>
          <a:p>
            <a:pPr algn="ctr"/>
            <a:r>
              <a:rPr lang="fr-SN" sz="1800" i="1" dirty="0" smtClean="0">
                <a:latin typeface="Calibri" pitchFamily="34" charset="0"/>
                <a:cs typeface="Calibri" pitchFamily="34" charset="0"/>
              </a:rPr>
              <a:t>Répartition (en %) de femmes de 15-49 ans excisées par âge a l’excision </a:t>
            </a:r>
            <a:endParaRPr lang="fr-SN" sz="1800" i="1" dirty="0">
              <a:latin typeface="Calibri" pitchFamily="34" charset="0"/>
              <a:cs typeface="Calibri" pitchFamily="34" charset="0"/>
            </a:endParaRPr>
          </a:p>
        </p:txBody>
      </p:sp>
      <p:sp>
        <p:nvSpPr>
          <p:cNvPr id="2" name="TextBox 1"/>
          <p:cNvSpPr txBox="1"/>
          <p:nvPr/>
        </p:nvSpPr>
        <p:spPr>
          <a:xfrm>
            <a:off x="0" y="6200479"/>
            <a:ext cx="9144000" cy="646331"/>
          </a:xfrm>
          <a:prstGeom prst="rect">
            <a:avLst/>
          </a:prstGeom>
          <a:noFill/>
        </p:spPr>
        <p:txBody>
          <a:bodyPr wrap="square" rtlCol="0">
            <a:spAutoFit/>
          </a:bodyPr>
          <a:lstStyle/>
          <a:p>
            <a:r>
              <a:rPr lang="fr-FR" sz="1800" i="1" dirty="0" smtClean="0">
                <a:latin typeface="Calibri" pitchFamily="34" charset="0"/>
                <a:cs typeface="Calibri" pitchFamily="34" charset="0"/>
              </a:rPr>
              <a:t>*Inclut les femmes qui ont répondu qu’elles ont été excisées dans la petite enfance, sans être en mesure de donner un âge précis. </a:t>
            </a:r>
            <a:endParaRPr lang="en-US" sz="1800" i="1" dirty="0">
              <a:latin typeface="Calibri" pitchFamily="34" charset="0"/>
              <a:cs typeface="Calibri" pitchFamily="34" charset="0"/>
            </a:endParaRPr>
          </a:p>
        </p:txBody>
      </p:sp>
    </p:spTree>
    <p:extLst>
      <p:ext uri="{BB962C8B-B14F-4D97-AF65-F5344CB8AC3E}">
        <p14:creationId xmlns:p14="http://schemas.microsoft.com/office/powerpoint/2010/main" val="2929165128"/>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685800" y="1184509"/>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32 %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solidFill>
                  <a:schemeClr val="bg1"/>
                </a:solidFill>
                <a:latin typeface="+mn-lt"/>
              </a:rPr>
              <a:t>Matam</a:t>
            </a:r>
          </a:p>
          <a:p>
            <a:pPr algn="ctr"/>
            <a:r>
              <a:rPr lang="en-US" dirty="0" smtClean="0">
                <a:solidFill>
                  <a:schemeClr val="bg1"/>
                </a:solidFill>
                <a:latin typeface="+mn-lt"/>
              </a:rPr>
              <a:t>61 %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smtClean="0">
                <a:solidFill>
                  <a:schemeClr val="bg1"/>
                </a:solidFill>
                <a:latin typeface="+mn-lt"/>
              </a:rPr>
              <a:t>Tambacounda44 %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45 %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35 %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solidFill>
                  <a:schemeClr val="bg1"/>
                </a:solidFill>
                <a:latin typeface="+mn-lt"/>
              </a:rPr>
              <a:t>Sédhiou</a:t>
            </a:r>
          </a:p>
          <a:p>
            <a:pPr algn="ctr"/>
            <a:r>
              <a:rPr lang="en-US" dirty="0" smtClean="0">
                <a:solidFill>
                  <a:schemeClr val="bg1"/>
                </a:solidFill>
                <a:latin typeface="+mn-lt"/>
              </a:rPr>
              <a:t>43 %</a:t>
            </a:r>
          </a:p>
        </p:txBody>
      </p:sp>
      <p:sp>
        <p:nvSpPr>
          <p:cNvPr id="72" name="TextBox 71"/>
          <p:cNvSpPr txBox="1"/>
          <p:nvPr/>
        </p:nvSpPr>
        <p:spPr>
          <a:xfrm>
            <a:off x="1390650" y="5841906"/>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38 %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latin typeface="+mn-lt"/>
              </a:rPr>
              <a:t>Kaffrine</a:t>
            </a:r>
          </a:p>
          <a:p>
            <a:pPr algn="ctr"/>
            <a:r>
              <a:rPr lang="en-US" dirty="0">
                <a:latin typeface="+mn-lt"/>
              </a:rPr>
              <a:t>2</a:t>
            </a:r>
            <a:r>
              <a:rPr lang="en-US" dirty="0" smtClean="0">
                <a:latin typeface="+mn-lt"/>
              </a:rPr>
              <a:t> %</a:t>
            </a:r>
          </a:p>
        </p:txBody>
      </p:sp>
      <p:sp>
        <p:nvSpPr>
          <p:cNvPr id="74" name="TextBox 73"/>
          <p:cNvSpPr txBox="1"/>
          <p:nvPr/>
        </p:nvSpPr>
        <p:spPr>
          <a:xfrm>
            <a:off x="3070225" y="2786419"/>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2 %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a:latin typeface="+mn-lt"/>
              </a:rPr>
              <a:t>2</a:t>
            </a:r>
            <a:r>
              <a:rPr lang="en-US" dirty="0" smtClean="0">
                <a:latin typeface="+mn-lt"/>
              </a:rPr>
              <a:t> %</a:t>
            </a:r>
          </a:p>
        </p:txBody>
      </p:sp>
      <p:sp>
        <p:nvSpPr>
          <p:cNvPr id="76" name="TextBox 75"/>
          <p:cNvSpPr txBox="1"/>
          <p:nvPr/>
        </p:nvSpPr>
        <p:spPr>
          <a:xfrm>
            <a:off x="2181622" y="3643094"/>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&lt;1 %</a:t>
            </a:r>
          </a:p>
        </p:txBody>
      </p:sp>
      <p:sp>
        <p:nvSpPr>
          <p:cNvPr id="77" name="TextBox 76"/>
          <p:cNvSpPr txBox="1"/>
          <p:nvPr/>
        </p:nvSpPr>
        <p:spPr>
          <a:xfrm>
            <a:off x="1466850" y="3676337"/>
            <a:ext cx="812800" cy="646331"/>
          </a:xfrm>
          <a:prstGeom prst="rect">
            <a:avLst/>
          </a:prstGeom>
          <a:noFill/>
        </p:spPr>
        <p:txBody>
          <a:bodyPr wrap="square" rtlCol="0">
            <a:spAutoFit/>
          </a:bodyPr>
          <a:lstStyle/>
          <a:p>
            <a:pPr algn="ctr"/>
            <a:r>
              <a:rPr lang="en-US" dirty="0" smtClean="0">
                <a:latin typeface="+mn-lt"/>
              </a:rPr>
              <a:t>Thiès</a:t>
            </a:r>
          </a:p>
          <a:p>
            <a:pPr algn="ctr"/>
            <a:r>
              <a:rPr lang="en-US" dirty="0">
                <a:latin typeface="+mn-lt"/>
              </a:rPr>
              <a:t>1</a:t>
            </a:r>
            <a:r>
              <a:rPr lang="en-US" dirty="0" smtClean="0">
                <a:latin typeface="+mn-lt"/>
              </a:rPr>
              <a:t>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4 %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a:latin typeface="+mn-lt"/>
              </a:rPr>
              <a:t>1</a:t>
            </a:r>
            <a:r>
              <a:rPr lang="en-US" dirty="0" smtClean="0">
                <a:latin typeface="+mn-lt"/>
              </a:rPr>
              <a:t> %</a:t>
            </a:r>
          </a:p>
        </p:txBody>
      </p:sp>
      <p:sp>
        <p:nvSpPr>
          <p:cNvPr id="80" name="TextBox 79"/>
          <p:cNvSpPr txBox="1"/>
          <p:nvPr/>
        </p:nvSpPr>
        <p:spPr>
          <a:xfrm>
            <a:off x="7360047" y="2091517"/>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14 %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txBox="1">
            <a:spLocks/>
          </p:cNvSpPr>
          <p:nvPr/>
        </p:nvSpPr>
        <p:spPr>
          <a:xfrm>
            <a:off x="6926" y="0"/>
            <a:ext cx="9137073" cy="785132"/>
          </a:xfrm>
          <a:prstGeom prst="rect">
            <a:avLst/>
          </a:prstGeom>
        </p:spPr>
        <p:txBody>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sz="4000" dirty="0" smtClean="0">
                <a:solidFill>
                  <a:schemeClr val="tx1"/>
                </a:solidFill>
                <a:latin typeface="Calibri" pitchFamily="34" charset="0"/>
                <a:cs typeface="Calibri" pitchFamily="34" charset="0"/>
              </a:rPr>
              <a:t>L’excision des filles selon la région</a:t>
            </a:r>
            <a:endParaRPr lang="fr-SN" sz="4000" dirty="0">
              <a:solidFill>
                <a:schemeClr val="tx1"/>
              </a:solidFill>
              <a:latin typeface="Calibri" pitchFamily="34" charset="0"/>
              <a:cs typeface="Calibri" pitchFamily="34" charset="0"/>
            </a:endParaRPr>
          </a:p>
        </p:txBody>
      </p:sp>
      <p:sp>
        <p:nvSpPr>
          <p:cNvPr id="84" name="TextBox 83"/>
          <p:cNvSpPr txBox="1"/>
          <p:nvPr/>
        </p:nvSpPr>
        <p:spPr>
          <a:xfrm>
            <a:off x="0" y="682410"/>
            <a:ext cx="9144000" cy="369332"/>
          </a:xfrm>
          <a:prstGeom prst="rect">
            <a:avLst/>
          </a:prstGeom>
          <a:noFill/>
        </p:spPr>
        <p:txBody>
          <a:bodyPr wrap="square" rtlCol="0">
            <a:spAutoFit/>
          </a:bodyPr>
          <a:lstStyle/>
          <a:p>
            <a:pPr algn="ctr"/>
            <a:r>
              <a:rPr lang="fr-SN" sz="1800" i="1" dirty="0" smtClean="0">
                <a:latin typeface="Calibri" pitchFamily="34" charset="0"/>
                <a:cs typeface="Calibri" pitchFamily="34" charset="0"/>
              </a:rPr>
              <a:t>Pourcentage de filles de </a:t>
            </a:r>
            <a:r>
              <a:rPr lang="fr-SN" i="1" dirty="0" smtClean="0">
                <a:latin typeface="Calibri" pitchFamily="34" charset="0"/>
                <a:cs typeface="Calibri" pitchFamily="34" charset="0"/>
              </a:rPr>
              <a:t>0-14</a:t>
            </a:r>
            <a:r>
              <a:rPr lang="fr-SN" sz="1800" i="1" dirty="0" smtClean="0">
                <a:latin typeface="Calibri" pitchFamily="34" charset="0"/>
                <a:cs typeface="Calibri" pitchFamily="34" charset="0"/>
              </a:rPr>
              <a:t> ans excisées</a:t>
            </a:r>
            <a:endParaRPr lang="fr-SN" sz="1800" i="1" dirty="0">
              <a:latin typeface="Calibri" pitchFamily="34" charset="0"/>
              <a:cs typeface="Calibri" pitchFamily="34" charset="0"/>
            </a:endParaRPr>
          </a:p>
        </p:txBody>
      </p:sp>
    </p:spTree>
    <p:extLst>
      <p:ext uri="{BB962C8B-B14F-4D97-AF65-F5344CB8AC3E}">
        <p14:creationId xmlns:p14="http://schemas.microsoft.com/office/powerpoint/2010/main" val="25651101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dirty="0" smtClean="0">
                <a:solidFill>
                  <a:schemeClr val="tx1"/>
                </a:solidFill>
              </a:rPr>
              <a:t>Excision</a:t>
            </a:r>
          </a:p>
          <a:p>
            <a:pPr>
              <a:buClr>
                <a:schemeClr val="tx1"/>
              </a:buClr>
            </a:pPr>
            <a:r>
              <a:rPr lang="fr-FR" b="1" dirty="0" smtClean="0">
                <a:solidFill>
                  <a:schemeClr val="bg2"/>
                </a:solidFill>
              </a:rPr>
              <a:t>Pouvoir d’action des femmes</a:t>
            </a:r>
          </a:p>
          <a:p>
            <a:pPr>
              <a:buClr>
                <a:schemeClr val="tx1"/>
              </a:buClr>
            </a:pPr>
            <a:r>
              <a:rPr lang="fr-FR" dirty="0" smtClean="0">
                <a:solidFill>
                  <a:schemeClr val="tx1"/>
                </a:solidFill>
              </a:rPr>
              <a:t>Violence domestique</a:t>
            </a:r>
          </a:p>
          <a:p>
            <a:pPr marL="0" indent="0">
              <a:buNone/>
            </a:pPr>
            <a:endParaRPr lang="fr-FR" dirty="0" smtClean="0"/>
          </a:p>
        </p:txBody>
      </p:sp>
    </p:spTree>
    <p:extLst>
      <p:ext uri="{BB962C8B-B14F-4D97-AF65-F5344CB8AC3E}">
        <p14:creationId xmlns:p14="http://schemas.microsoft.com/office/powerpoint/2010/main" val="1194961934"/>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963" y="0"/>
            <a:ext cx="8229600" cy="1143000"/>
          </a:xfrm>
        </p:spPr>
        <p:txBody>
          <a:bodyPr/>
          <a:lstStyle/>
          <a:p>
            <a:r>
              <a:rPr lang="fr-FR" noProof="0" dirty="0" smtClean="0">
                <a:solidFill>
                  <a:schemeClr val="tx1"/>
                </a:solidFill>
              </a:rPr>
              <a:t>Emploi</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5928849"/>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fr-FR" i="1" dirty="0" smtClean="0">
                <a:latin typeface="+mj-lt"/>
              </a:rPr>
              <a:t>Pourcentage de femmes et d’hommes de 15-49 ans, actuellement en union, ayant travaillé au cours des 12 mois précédant l’enquête</a:t>
            </a:r>
            <a:endParaRPr lang="fr-FR" i="1" dirty="0">
              <a:latin typeface="+mj-lt"/>
            </a:endParaRPr>
          </a:p>
        </p:txBody>
      </p:sp>
    </p:spTree>
    <p:extLst>
      <p:ext uri="{BB962C8B-B14F-4D97-AF65-F5344CB8AC3E}">
        <p14:creationId xmlns:p14="http://schemas.microsoft.com/office/powerpoint/2010/main" val="318361917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963" y="0"/>
            <a:ext cx="8229600" cy="1143000"/>
          </a:xfrm>
        </p:spPr>
        <p:txBody>
          <a:bodyPr/>
          <a:lstStyle/>
          <a:p>
            <a:r>
              <a:rPr lang="fr-FR" noProof="0" dirty="0" smtClean="0">
                <a:solidFill>
                  <a:schemeClr val="tx1"/>
                </a:solidFill>
              </a:rPr>
              <a:t>Type de Rémunération</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847580508"/>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4763" y="996732"/>
            <a:ext cx="9144000" cy="646331"/>
          </a:xfrm>
          <a:prstGeom prst="rect">
            <a:avLst/>
          </a:prstGeom>
          <a:noFill/>
        </p:spPr>
        <p:txBody>
          <a:bodyPr wrap="square" rtlCol="0">
            <a:spAutoFit/>
          </a:bodyPr>
          <a:lstStyle/>
          <a:p>
            <a:pPr algn="ctr"/>
            <a:r>
              <a:rPr lang="fr-FR" i="1" dirty="0" smtClean="0">
                <a:latin typeface="+mj-lt"/>
              </a:rPr>
              <a:t>Répartition (en %) des femmes et des hommes de 15-49 ans, actuellement en union et ayant travaillé au cours des 12 mois précédant l’enquête, par type de rémunération</a:t>
            </a:r>
            <a:endParaRPr lang="fr-FR" i="1" dirty="0">
              <a:latin typeface="+mj-lt"/>
            </a:endParaRPr>
          </a:p>
        </p:txBody>
      </p:sp>
    </p:spTree>
    <p:extLst>
      <p:ext uri="{BB962C8B-B14F-4D97-AF65-F5344CB8AC3E}">
        <p14:creationId xmlns:p14="http://schemas.microsoft.com/office/powerpoint/2010/main" val="412924648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963" y="14287"/>
            <a:ext cx="8229600" cy="1143000"/>
          </a:xfrm>
        </p:spPr>
        <p:txBody>
          <a:bodyPr>
            <a:normAutofit fontScale="90000"/>
          </a:bodyPr>
          <a:lstStyle/>
          <a:p>
            <a:r>
              <a:rPr lang="fr-FR" noProof="0" dirty="0" smtClean="0">
                <a:solidFill>
                  <a:schemeClr val="tx1"/>
                </a:solidFill>
              </a:rPr>
              <a:t>Contrôle de l’utilisation de l’argent gagné par les femmes</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68547094"/>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7755" y="1066088"/>
            <a:ext cx="9144000" cy="646331"/>
          </a:xfrm>
          <a:prstGeom prst="rect">
            <a:avLst/>
          </a:prstGeom>
          <a:noFill/>
        </p:spPr>
        <p:txBody>
          <a:bodyPr wrap="square" rtlCol="0">
            <a:spAutoFit/>
          </a:bodyPr>
          <a:lstStyle/>
          <a:p>
            <a:pPr algn="ctr"/>
            <a:r>
              <a:rPr lang="fr-FR" i="1" dirty="0" smtClean="0">
                <a:latin typeface="+mj-lt"/>
              </a:rPr>
              <a:t>Répartition (en %) des femmes de 15-49 ans en union qui ont gagné de l’argent pour leur travail, en fonction de la personne qui décide comment l’argent est utilisé</a:t>
            </a:r>
            <a:endParaRPr lang="fr-FR" i="1" dirty="0">
              <a:latin typeface="+mj-lt"/>
            </a:endParaRPr>
          </a:p>
        </p:txBody>
      </p:sp>
    </p:spTree>
    <p:extLst>
      <p:ext uri="{BB962C8B-B14F-4D97-AF65-F5344CB8AC3E}">
        <p14:creationId xmlns:p14="http://schemas.microsoft.com/office/powerpoint/2010/main" val="154836772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2438" y="19050"/>
            <a:ext cx="8229600" cy="1143000"/>
          </a:xfrm>
        </p:spPr>
        <p:txBody>
          <a:bodyPr>
            <a:normAutofit fontScale="90000"/>
          </a:bodyPr>
          <a:lstStyle/>
          <a:p>
            <a:r>
              <a:rPr lang="fr-FR" noProof="0" dirty="0" smtClean="0">
                <a:solidFill>
                  <a:schemeClr val="tx1"/>
                </a:solidFill>
              </a:rPr>
              <a:t>Possession d’une maison et des terres</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5099139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369332"/>
          </a:xfrm>
          <a:prstGeom prst="rect">
            <a:avLst/>
          </a:prstGeom>
          <a:noFill/>
        </p:spPr>
        <p:txBody>
          <a:bodyPr wrap="square" rtlCol="0">
            <a:spAutoFit/>
          </a:bodyPr>
          <a:lstStyle/>
          <a:p>
            <a:pPr algn="ctr"/>
            <a:r>
              <a:rPr lang="fr-FR" i="1" dirty="0" smtClean="0">
                <a:latin typeface="+mj-lt"/>
              </a:rPr>
              <a:t>Pourcentage de femmes et d’hommes de 15-49 ans qui :</a:t>
            </a:r>
            <a:endParaRPr lang="fr-FR" i="1" dirty="0">
              <a:latin typeface="+mj-lt"/>
            </a:endParaRPr>
          </a:p>
        </p:txBody>
      </p:sp>
    </p:spTree>
    <p:extLst>
      <p:ext uri="{BB962C8B-B14F-4D97-AF65-F5344CB8AC3E}">
        <p14:creationId xmlns:p14="http://schemas.microsoft.com/office/powerpoint/2010/main" val="382332885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61282" y="5576"/>
            <a:ext cx="8229600" cy="1143000"/>
          </a:xfrm>
        </p:spPr>
        <p:txBody>
          <a:bodyPr>
            <a:normAutofit fontScale="90000"/>
          </a:bodyPr>
          <a:lstStyle/>
          <a:p>
            <a:r>
              <a:rPr lang="fr-FR" noProof="0" dirty="0" smtClean="0">
                <a:solidFill>
                  <a:schemeClr val="tx1"/>
                </a:solidFill>
              </a:rPr>
              <a:t>Possession et utilisation des comptes bancaires et de téléphones portables</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43484996"/>
              </p:ext>
            </p:extLst>
          </p:nvPr>
        </p:nvGraphicFramePr>
        <p:xfrm>
          <a:off x="522514" y="1148576"/>
          <a:ext cx="8196943" cy="570942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77684" y="1715869"/>
            <a:ext cx="3135087" cy="646331"/>
          </a:xfrm>
          <a:prstGeom prst="rect">
            <a:avLst/>
          </a:prstGeom>
          <a:noFill/>
        </p:spPr>
        <p:txBody>
          <a:bodyPr wrap="square" rtlCol="0">
            <a:spAutoFit/>
          </a:bodyPr>
          <a:lstStyle/>
          <a:p>
            <a:pPr algn="ctr"/>
            <a:r>
              <a:rPr lang="fr-FR" i="1" dirty="0">
                <a:latin typeface="+mj-lt"/>
              </a:rPr>
              <a:t>Pourcentage de femmes et d’hommes de 15-49 ans qui :</a:t>
            </a:r>
          </a:p>
        </p:txBody>
      </p:sp>
      <p:sp>
        <p:nvSpPr>
          <p:cNvPr id="9" name="TextBox 8"/>
          <p:cNvSpPr txBox="1"/>
          <p:nvPr/>
        </p:nvSpPr>
        <p:spPr>
          <a:xfrm>
            <a:off x="5550724" y="1438870"/>
            <a:ext cx="3524991" cy="923330"/>
          </a:xfrm>
          <a:prstGeom prst="rect">
            <a:avLst/>
          </a:prstGeom>
          <a:noFill/>
        </p:spPr>
        <p:txBody>
          <a:bodyPr wrap="square" rtlCol="0">
            <a:spAutoFit/>
          </a:bodyPr>
          <a:lstStyle/>
          <a:p>
            <a:pPr algn="ctr"/>
            <a:r>
              <a:rPr lang="fr-FR" i="1" dirty="0" smtClean="0">
                <a:latin typeface="+mj-lt"/>
              </a:rPr>
              <a:t>Parmi les femmes </a:t>
            </a:r>
            <a:r>
              <a:rPr lang="fr-FR" i="1" dirty="0">
                <a:latin typeface="+mj-lt"/>
              </a:rPr>
              <a:t>et </a:t>
            </a:r>
            <a:r>
              <a:rPr lang="fr-FR" i="1" dirty="0" smtClean="0">
                <a:latin typeface="+mj-lt"/>
              </a:rPr>
              <a:t>les hommes </a:t>
            </a:r>
            <a:r>
              <a:rPr lang="fr-FR" i="1" dirty="0">
                <a:latin typeface="+mj-lt"/>
              </a:rPr>
              <a:t>de 15-49 ans qui </a:t>
            </a:r>
            <a:r>
              <a:rPr lang="fr-FR" i="1" dirty="0" smtClean="0">
                <a:latin typeface="+mj-lt"/>
              </a:rPr>
              <a:t>possèdent un téléphone mobile, pourcentage qui </a:t>
            </a:r>
            <a:r>
              <a:rPr lang="en-US" i="1" dirty="0" smtClean="0">
                <a:latin typeface="+mj-lt"/>
              </a:rPr>
              <a:t>:</a:t>
            </a:r>
            <a:endParaRPr lang="en-US" i="1" dirty="0">
              <a:latin typeface="+mj-lt"/>
            </a:endParaRPr>
          </a:p>
        </p:txBody>
      </p:sp>
      <p:cxnSp>
        <p:nvCxnSpPr>
          <p:cNvPr id="11" name="Straight Connector 10"/>
          <p:cNvCxnSpPr/>
          <p:nvPr/>
        </p:nvCxnSpPr>
        <p:spPr>
          <a:xfrm>
            <a:off x="1307564" y="2362200"/>
            <a:ext cx="25799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69527" y="2331879"/>
            <a:ext cx="348738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1261002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0" y="0"/>
            <a:ext cx="9144000" cy="914400"/>
          </a:xfrm>
        </p:spPr>
        <p:txBody>
          <a:bodyPr>
            <a:normAutofit/>
          </a:bodyPr>
          <a:lstStyle/>
          <a:p>
            <a:pPr eaLnBrk="1" hangingPunct="1"/>
            <a:r>
              <a:rPr lang="fr-FR" sz="4000" dirty="0" smtClean="0">
                <a:solidFill>
                  <a:schemeClr val="tx1"/>
                </a:solidFill>
              </a:rPr>
              <a:t>Échantillon des structures de santé</a:t>
            </a:r>
          </a:p>
        </p:txBody>
      </p:sp>
      <p:sp>
        <p:nvSpPr>
          <p:cNvPr id="12291" name="Rectangle 3"/>
          <p:cNvSpPr>
            <a:spLocks noGrp="1" noChangeArrowheads="1"/>
          </p:cNvSpPr>
          <p:nvPr>
            <p:ph idx="1"/>
          </p:nvPr>
        </p:nvSpPr>
        <p:spPr>
          <a:xfrm>
            <a:off x="381000" y="914400"/>
            <a:ext cx="8534400" cy="5715000"/>
          </a:xfrm>
        </p:spPr>
        <p:txBody>
          <a:bodyPr>
            <a:normAutofit/>
          </a:bodyPr>
          <a:lstStyle/>
          <a:p>
            <a:pPr marL="0" indent="0" eaLnBrk="1" hangingPunct="1">
              <a:buNone/>
            </a:pPr>
            <a:r>
              <a:rPr lang="fr-SN" sz="2800" dirty="0" smtClean="0">
                <a:solidFill>
                  <a:schemeClr val="tx1"/>
                </a:solidFill>
              </a:rPr>
              <a:t>Représentatif par:</a:t>
            </a:r>
          </a:p>
          <a:p>
            <a:pPr eaLnBrk="1" hangingPunct="1"/>
            <a:r>
              <a:rPr lang="fr-SN" sz="2800" dirty="0" smtClean="0">
                <a:solidFill>
                  <a:schemeClr val="tx1"/>
                </a:solidFill>
              </a:rPr>
              <a:t>Type de structure de santé </a:t>
            </a:r>
          </a:p>
          <a:p>
            <a:pPr lvl="1"/>
            <a:r>
              <a:rPr lang="fr-SN" sz="2400" dirty="0" smtClean="0">
                <a:solidFill>
                  <a:schemeClr val="tx1"/>
                </a:solidFill>
              </a:rPr>
              <a:t>Hôpital</a:t>
            </a:r>
          </a:p>
          <a:p>
            <a:pPr lvl="1"/>
            <a:r>
              <a:rPr lang="fr-SN" sz="2400" dirty="0" smtClean="0">
                <a:solidFill>
                  <a:schemeClr val="tx1"/>
                </a:solidFill>
              </a:rPr>
              <a:t>Centre de santé</a:t>
            </a:r>
          </a:p>
          <a:p>
            <a:pPr lvl="1"/>
            <a:r>
              <a:rPr lang="fr-SN" sz="2400" dirty="0" smtClean="0">
                <a:solidFill>
                  <a:schemeClr val="tx1"/>
                </a:solidFill>
              </a:rPr>
              <a:t>Poste de santé</a:t>
            </a:r>
          </a:p>
          <a:p>
            <a:pPr lvl="1"/>
            <a:r>
              <a:rPr lang="fr-SN" sz="2400" dirty="0" smtClean="0">
                <a:solidFill>
                  <a:schemeClr val="tx1"/>
                </a:solidFill>
              </a:rPr>
              <a:t>Case de santé (présentées en dehors des autres structures)</a:t>
            </a:r>
          </a:p>
          <a:p>
            <a:pPr eaLnBrk="1" hangingPunct="1"/>
            <a:r>
              <a:rPr lang="fr-SN" sz="2800" dirty="0" smtClean="0">
                <a:solidFill>
                  <a:schemeClr val="tx1"/>
                </a:solidFill>
              </a:rPr>
              <a:t>Autorité de gestion</a:t>
            </a:r>
          </a:p>
          <a:p>
            <a:pPr lvl="1"/>
            <a:r>
              <a:rPr lang="fr-SN" sz="2400" dirty="0" smtClean="0">
                <a:solidFill>
                  <a:schemeClr val="tx1"/>
                </a:solidFill>
              </a:rPr>
              <a:t>Publique</a:t>
            </a:r>
          </a:p>
          <a:p>
            <a:pPr lvl="1"/>
            <a:r>
              <a:rPr lang="fr-SN" sz="2400" dirty="0" smtClean="0">
                <a:solidFill>
                  <a:schemeClr val="tx1"/>
                </a:solidFill>
              </a:rPr>
              <a:t>Privée</a:t>
            </a:r>
          </a:p>
          <a:p>
            <a:pPr eaLnBrk="1" hangingPunct="1"/>
            <a:r>
              <a:rPr lang="fr-SN" sz="2800" dirty="0" smtClean="0">
                <a:solidFill>
                  <a:schemeClr val="tx1"/>
                </a:solidFill>
              </a:rPr>
              <a:t>14 Régions</a:t>
            </a:r>
          </a:p>
          <a:p>
            <a:pPr eaLnBrk="1" hangingPunct="1"/>
            <a:endParaRPr lang="fr-SN" sz="2800" dirty="0" smtClean="0"/>
          </a:p>
        </p:txBody>
      </p:sp>
    </p:spTree>
    <p:extLst>
      <p:ext uri="{BB962C8B-B14F-4D97-AF65-F5344CB8AC3E}">
        <p14:creationId xmlns:p14="http://schemas.microsoft.com/office/powerpoint/2010/main" val="356182726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199" y="33337"/>
            <a:ext cx="8229600" cy="1143000"/>
          </a:xfrm>
        </p:spPr>
        <p:txBody>
          <a:bodyPr>
            <a:normAutofit fontScale="90000"/>
          </a:bodyPr>
          <a:lstStyle/>
          <a:p>
            <a:r>
              <a:rPr lang="fr-FR" noProof="0" dirty="0" smtClean="0">
                <a:solidFill>
                  <a:schemeClr val="tx1"/>
                </a:solidFill>
              </a:rPr>
              <a:t>Participation des femmes </a:t>
            </a:r>
            <a:br>
              <a:rPr lang="fr-FR" noProof="0" dirty="0" smtClean="0">
                <a:solidFill>
                  <a:schemeClr val="tx1"/>
                </a:solidFill>
              </a:rPr>
            </a:br>
            <a:r>
              <a:rPr lang="fr-FR" noProof="0" dirty="0" smtClean="0">
                <a:solidFill>
                  <a:schemeClr val="tx1"/>
                </a:solidFill>
              </a:rPr>
              <a:t>dans la prise de décision</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88285002"/>
              </p:ext>
            </p:extLst>
          </p:nvPr>
        </p:nvGraphicFramePr>
        <p:xfrm>
          <a:off x="0" y="1749425"/>
          <a:ext cx="9143999"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1549"/>
            <a:ext cx="9144000" cy="646331"/>
          </a:xfrm>
          <a:prstGeom prst="rect">
            <a:avLst/>
          </a:prstGeom>
          <a:noFill/>
        </p:spPr>
        <p:txBody>
          <a:bodyPr wrap="square" rtlCol="0">
            <a:spAutoFit/>
          </a:bodyPr>
          <a:lstStyle/>
          <a:p>
            <a:pPr algn="ctr"/>
            <a:r>
              <a:rPr lang="fr-FR" i="1" dirty="0" smtClean="0">
                <a:latin typeface="+mj-lt"/>
              </a:rPr>
              <a:t>Pourcentage de femmes de 15-49 ans, actuellement en union, qui habituellement prennent certaines décisions, soit seules, soit ensemble avec leur conjoint</a:t>
            </a:r>
            <a:endParaRPr lang="fr-FR" i="1" dirty="0">
              <a:latin typeface="+mj-lt"/>
            </a:endParaRPr>
          </a:p>
        </p:txBody>
      </p:sp>
    </p:spTree>
    <p:extLst>
      <p:ext uri="{BB962C8B-B14F-4D97-AF65-F5344CB8AC3E}">
        <p14:creationId xmlns:p14="http://schemas.microsoft.com/office/powerpoint/2010/main" val="4125313503"/>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81000" y="1600200"/>
            <a:ext cx="3581400" cy="4495800"/>
          </a:xfrm>
        </p:spPr>
        <p:txBody>
          <a:bodyPr>
            <a:normAutofit/>
          </a:bodyPr>
          <a:lstStyle/>
          <a:p>
            <a:pPr>
              <a:buClr>
                <a:schemeClr val="tx1"/>
              </a:buClr>
            </a:pPr>
            <a:r>
              <a:rPr lang="fr-FR" dirty="0" smtClean="0">
                <a:solidFill>
                  <a:schemeClr val="tx1"/>
                </a:solidFill>
              </a:rPr>
              <a:t>Excision</a:t>
            </a:r>
          </a:p>
          <a:p>
            <a:pPr>
              <a:buClr>
                <a:schemeClr val="tx1"/>
              </a:buClr>
            </a:pPr>
            <a:r>
              <a:rPr lang="fr-FR" dirty="0" smtClean="0">
                <a:solidFill>
                  <a:schemeClr val="tx1"/>
                </a:solidFill>
              </a:rPr>
              <a:t>Pouvoir d’action des femmes</a:t>
            </a:r>
          </a:p>
          <a:p>
            <a:pPr>
              <a:buClr>
                <a:schemeClr val="tx1"/>
              </a:buClr>
            </a:pPr>
            <a:r>
              <a:rPr lang="fr-FR" b="1" dirty="0" smtClean="0">
                <a:solidFill>
                  <a:schemeClr val="bg2"/>
                </a:solidFill>
              </a:rPr>
              <a:t>Violence domestique</a:t>
            </a:r>
          </a:p>
          <a:p>
            <a:pPr marL="0" indent="0">
              <a:buNone/>
            </a:pPr>
            <a:endParaRPr lang="fr-FR" dirty="0" smtClean="0"/>
          </a:p>
        </p:txBody>
      </p:sp>
    </p:spTree>
    <p:extLst>
      <p:ext uri="{BB962C8B-B14F-4D97-AF65-F5344CB8AC3E}">
        <p14:creationId xmlns:p14="http://schemas.microsoft.com/office/powerpoint/2010/main" val="2687654431"/>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25613"/>
            <a:ext cx="8229600" cy="1143000"/>
          </a:xfrm>
        </p:spPr>
        <p:txBody>
          <a:bodyPr>
            <a:normAutofit fontScale="90000"/>
          </a:bodyPr>
          <a:lstStyle/>
          <a:p>
            <a:r>
              <a:rPr lang="fr-FR" noProof="0" dirty="0" smtClean="0">
                <a:solidFill>
                  <a:schemeClr val="tx1"/>
                </a:solidFill>
              </a:rPr>
              <a:t>Opinions concernant le fait qu’</a:t>
            </a:r>
            <a:r>
              <a:rPr lang="fr-FR" dirty="0" smtClean="0">
                <a:solidFill>
                  <a:schemeClr val="tx1"/>
                </a:solidFill>
              </a:rPr>
              <a:t>u</a:t>
            </a:r>
            <a:r>
              <a:rPr lang="fr-FR" noProof="0" dirty="0" smtClean="0">
                <a:solidFill>
                  <a:schemeClr val="tx1"/>
                </a:solidFill>
              </a:rPr>
              <a:t>n mari batte sa femme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78398741"/>
              </p:ext>
            </p:extLst>
          </p:nvPr>
        </p:nvGraphicFramePr>
        <p:xfrm>
          <a:off x="0" y="1814944"/>
          <a:ext cx="9144000" cy="504305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68613"/>
            <a:ext cx="9144000" cy="646331"/>
          </a:xfrm>
          <a:prstGeom prst="rect">
            <a:avLst/>
          </a:prstGeom>
          <a:noFill/>
        </p:spPr>
        <p:txBody>
          <a:bodyPr wrap="square" rtlCol="0">
            <a:spAutoFit/>
          </a:bodyPr>
          <a:lstStyle/>
          <a:p>
            <a:pPr algn="ctr"/>
            <a:r>
              <a:rPr lang="fr-FR" i="1" dirty="0" smtClean="0">
                <a:latin typeface="+mj-lt"/>
              </a:rPr>
              <a:t>Pourcentage de femmes et d’hommes de 15-49 ans qui pensent qu’il est justifié </a:t>
            </a:r>
          </a:p>
          <a:p>
            <a:pPr algn="ctr"/>
            <a:r>
              <a:rPr lang="fr-FR" i="1" dirty="0" smtClean="0">
                <a:latin typeface="+mj-lt"/>
              </a:rPr>
              <a:t>qu’un mari batte sa femme si elle :</a:t>
            </a:r>
            <a:endParaRPr lang="fr-FR" i="1" dirty="0">
              <a:latin typeface="+mj-lt"/>
            </a:endParaRPr>
          </a:p>
        </p:txBody>
      </p:sp>
    </p:spTree>
    <p:extLst>
      <p:ext uri="{BB962C8B-B14F-4D97-AF65-F5344CB8AC3E}">
        <p14:creationId xmlns:p14="http://schemas.microsoft.com/office/powerpoint/2010/main" val="118466158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74954" y="-19050"/>
            <a:ext cx="8229600" cy="1143000"/>
          </a:xfrm>
        </p:spPr>
        <p:txBody>
          <a:bodyPr/>
          <a:lstStyle/>
          <a:p>
            <a:r>
              <a:rPr lang="fr-FR" dirty="0" smtClean="0">
                <a:solidFill>
                  <a:schemeClr val="tx1"/>
                </a:solidFill>
              </a:rPr>
              <a:t>Violence physique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13886990"/>
              </p:ext>
            </p:extLst>
          </p:nvPr>
        </p:nvGraphicFramePr>
        <p:xfrm>
          <a:off x="461461"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fr-FR" i="1" dirty="0" smtClean="0">
                <a:latin typeface="+mj-lt"/>
              </a:rPr>
              <a:t>Pourcentage de femmes de 15-49 ans qui ont subi de la violence physique</a:t>
            </a:r>
            <a:endParaRPr lang="fr-FR" i="1" dirty="0">
              <a:latin typeface="+mj-lt"/>
            </a:endParaRPr>
          </a:p>
        </p:txBody>
      </p:sp>
    </p:spTree>
    <p:extLst>
      <p:ext uri="{BB962C8B-B14F-4D97-AF65-F5344CB8AC3E}">
        <p14:creationId xmlns:p14="http://schemas.microsoft.com/office/powerpoint/2010/main" val="847656535"/>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3428" y="-13411"/>
            <a:ext cx="8229600" cy="1143000"/>
          </a:xfrm>
        </p:spPr>
        <p:txBody>
          <a:bodyPr>
            <a:normAutofit fontScale="90000"/>
          </a:bodyPr>
          <a:lstStyle/>
          <a:p>
            <a:r>
              <a:rPr lang="fr-FR" dirty="0" smtClean="0">
                <a:solidFill>
                  <a:schemeClr val="tx1"/>
                </a:solidFill>
              </a:rPr>
              <a:t>Auteurs des actes de violence physique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98077040"/>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06269"/>
            <a:ext cx="9144000" cy="646331"/>
          </a:xfrm>
          <a:prstGeom prst="rect">
            <a:avLst/>
          </a:prstGeom>
          <a:noFill/>
        </p:spPr>
        <p:txBody>
          <a:bodyPr wrap="square" rtlCol="0">
            <a:spAutoFit/>
          </a:bodyPr>
          <a:lstStyle/>
          <a:p>
            <a:pPr algn="ctr"/>
            <a:r>
              <a:rPr lang="fr-FR" i="1" dirty="0" smtClean="0">
                <a:latin typeface="+mj-lt"/>
              </a:rPr>
              <a:t>Parmi les femmes de 15-49 ans qui ont subi des actes de violence physique depuis l’âge de 15 ans, pourcentage ayant mentionné différents types d’auteurs des actes</a:t>
            </a:r>
            <a:endParaRPr lang="fr-FR" i="1" dirty="0">
              <a:latin typeface="+mj-lt"/>
            </a:endParaRPr>
          </a:p>
        </p:txBody>
      </p:sp>
      <p:sp>
        <p:nvSpPr>
          <p:cNvPr id="9" name="TextBox 8"/>
          <p:cNvSpPr txBox="1"/>
          <p:nvPr/>
        </p:nvSpPr>
        <p:spPr>
          <a:xfrm>
            <a:off x="402352" y="1801462"/>
            <a:ext cx="3390778" cy="646331"/>
          </a:xfrm>
          <a:prstGeom prst="rect">
            <a:avLst/>
          </a:prstGeom>
          <a:noFill/>
        </p:spPr>
        <p:txBody>
          <a:bodyPr wrap="square" rtlCol="0">
            <a:spAutoFit/>
          </a:bodyPr>
          <a:lstStyle/>
          <a:p>
            <a:pPr algn="ctr"/>
            <a:r>
              <a:rPr lang="fr-FR" dirty="0" smtClean="0">
                <a:latin typeface="+mj-lt"/>
              </a:rPr>
              <a:t>Auteurs les plus mentionnés parmi les femmes non célibataires</a:t>
            </a:r>
            <a:endParaRPr lang="fr-FR" dirty="0">
              <a:latin typeface="+mj-lt"/>
            </a:endParaRPr>
          </a:p>
        </p:txBody>
      </p:sp>
      <p:sp>
        <p:nvSpPr>
          <p:cNvPr id="10" name="TextBox 9"/>
          <p:cNvSpPr txBox="1"/>
          <p:nvPr/>
        </p:nvSpPr>
        <p:spPr>
          <a:xfrm>
            <a:off x="5585013" y="1801462"/>
            <a:ext cx="3139440" cy="646331"/>
          </a:xfrm>
          <a:prstGeom prst="rect">
            <a:avLst/>
          </a:prstGeom>
          <a:noFill/>
        </p:spPr>
        <p:txBody>
          <a:bodyPr wrap="square" rtlCol="0">
            <a:spAutoFit/>
          </a:bodyPr>
          <a:lstStyle/>
          <a:p>
            <a:pPr algn="ctr"/>
            <a:r>
              <a:rPr lang="fr-FR" dirty="0" smtClean="0">
                <a:latin typeface="+mj-lt"/>
              </a:rPr>
              <a:t>Auteurs les plus mentionnés parmi les femmes célibataires</a:t>
            </a:r>
            <a:endParaRPr lang="fr-FR" dirty="0">
              <a:latin typeface="+mj-lt"/>
            </a:endParaRPr>
          </a:p>
        </p:txBody>
      </p:sp>
      <p:cxnSp>
        <p:nvCxnSpPr>
          <p:cNvPr id="11" name="Straight Connector 10"/>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670177"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095769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47675" y="0"/>
            <a:ext cx="8229600" cy="1143000"/>
          </a:xfrm>
        </p:spPr>
        <p:txBody>
          <a:bodyPr/>
          <a:lstStyle/>
          <a:p>
            <a:r>
              <a:rPr lang="fr-FR" noProof="0" dirty="0" smtClean="0">
                <a:solidFill>
                  <a:schemeClr val="tx1"/>
                </a:solidFill>
              </a:rPr>
              <a:t>Violence sexuelle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1441344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fr-FR" i="1" dirty="0">
                <a:latin typeface="+mj-lt"/>
              </a:rPr>
              <a:t>Pourcentage de femmes de 15-49 ans qui ont subi de la violence </a:t>
            </a:r>
            <a:r>
              <a:rPr lang="fr-FR" i="1" dirty="0" smtClean="0">
                <a:latin typeface="+mj-lt"/>
              </a:rPr>
              <a:t>sexuelle</a:t>
            </a:r>
            <a:endParaRPr lang="fr-FR" i="1" dirty="0">
              <a:latin typeface="+mj-lt"/>
            </a:endParaRPr>
          </a:p>
        </p:txBody>
      </p:sp>
    </p:spTree>
    <p:extLst>
      <p:ext uri="{BB962C8B-B14F-4D97-AF65-F5344CB8AC3E}">
        <p14:creationId xmlns:p14="http://schemas.microsoft.com/office/powerpoint/2010/main" val="257080794"/>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199" y="0"/>
            <a:ext cx="8229600" cy="1143000"/>
          </a:xfrm>
        </p:spPr>
        <p:txBody>
          <a:bodyPr>
            <a:normAutofit fontScale="90000"/>
          </a:bodyPr>
          <a:lstStyle/>
          <a:p>
            <a:r>
              <a:rPr lang="fr-FR" noProof="0" dirty="0" smtClean="0">
                <a:solidFill>
                  <a:schemeClr val="tx1"/>
                </a:solidFill>
              </a:rPr>
              <a:t>Auteurs des actes de violence sexuelle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905781939"/>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fr-FR" i="1" dirty="0">
                <a:latin typeface="+mn-lt"/>
              </a:rPr>
              <a:t>Parmi les femmes de 15-49 ans qui ont subi des actes de violence </a:t>
            </a:r>
            <a:r>
              <a:rPr lang="fr-FR" i="1" dirty="0" smtClean="0">
                <a:latin typeface="+mn-lt"/>
              </a:rPr>
              <a:t>sexuelle </a:t>
            </a:r>
            <a:r>
              <a:rPr lang="fr-FR" i="1" dirty="0">
                <a:latin typeface="+mn-lt"/>
              </a:rPr>
              <a:t>depuis l’âge de 15 ans, pourcentage ayant mentionné différents types d’auteurs des actes</a:t>
            </a:r>
          </a:p>
        </p:txBody>
      </p:sp>
    </p:spTree>
    <p:extLst>
      <p:ext uri="{BB962C8B-B14F-4D97-AF65-F5344CB8AC3E}">
        <p14:creationId xmlns:p14="http://schemas.microsoft.com/office/powerpoint/2010/main" val="368157422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199" y="-28575"/>
            <a:ext cx="8229600" cy="1143000"/>
          </a:xfrm>
        </p:spPr>
        <p:txBody>
          <a:bodyPr/>
          <a:lstStyle/>
          <a:p>
            <a:r>
              <a:rPr lang="fr-FR" noProof="0" dirty="0" smtClean="0">
                <a:solidFill>
                  <a:schemeClr val="tx1"/>
                </a:solidFill>
              </a:rPr>
              <a:t>Violence conjugale</a:t>
            </a:r>
            <a:endParaRPr lang="fr-FR" noProof="0" dirty="0">
              <a:solidFill>
                <a:schemeClr val="tx1"/>
              </a:solidFill>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58679072"/>
              </p:ext>
            </p:extLst>
          </p:nvPr>
        </p:nvGraphicFramePr>
        <p:xfrm>
          <a:off x="0" y="1643144"/>
          <a:ext cx="9143999" cy="521485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fr-FR" i="1" dirty="0" smtClean="0">
                <a:latin typeface="+mn-lt"/>
              </a:rPr>
              <a:t>Pourcentage de femmes de 15-49 ans non célibataires ayant subi diverses formes de violence </a:t>
            </a:r>
          </a:p>
          <a:p>
            <a:pPr algn="ctr"/>
            <a:r>
              <a:rPr lang="fr-FR" i="1" dirty="0" smtClean="0">
                <a:latin typeface="+mj-lt"/>
              </a:rPr>
              <a:t>de la part de leur mari/partenaire</a:t>
            </a:r>
            <a:endParaRPr lang="fr-FR" i="1" dirty="0">
              <a:latin typeface="+mj-lt"/>
            </a:endParaRPr>
          </a:p>
        </p:txBody>
      </p:sp>
    </p:spTree>
    <p:extLst>
      <p:ext uri="{BB962C8B-B14F-4D97-AF65-F5344CB8AC3E}">
        <p14:creationId xmlns:p14="http://schemas.microsoft.com/office/powerpoint/2010/main" val="851515577"/>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1" y="0"/>
            <a:ext cx="8229600" cy="1143000"/>
          </a:xfrm>
        </p:spPr>
        <p:txBody>
          <a:bodyPr>
            <a:normAutofit fontScale="90000"/>
          </a:bodyPr>
          <a:lstStyle/>
          <a:p>
            <a:r>
              <a:rPr lang="fr-FR" noProof="0" dirty="0" smtClean="0">
                <a:solidFill>
                  <a:schemeClr val="tx1"/>
                </a:solidFill>
              </a:rPr>
              <a:t>Recherche d’aide pour arrêter la violence</a:t>
            </a:r>
            <a:endParaRPr lang="fr-FR" noProof="0" dirty="0">
              <a:solidFill>
                <a:schemeClr val="tx1"/>
              </a:solidFill>
            </a:endParaRPr>
          </a:p>
        </p:txBody>
      </p:sp>
      <p:sp>
        <p:nvSpPr>
          <p:cNvPr id="4" name="TextBox 3"/>
          <p:cNvSpPr txBox="1"/>
          <p:nvPr/>
        </p:nvSpPr>
        <p:spPr>
          <a:xfrm>
            <a:off x="1" y="996813"/>
            <a:ext cx="9144000" cy="646331"/>
          </a:xfrm>
          <a:prstGeom prst="rect">
            <a:avLst/>
          </a:prstGeom>
          <a:noFill/>
        </p:spPr>
        <p:txBody>
          <a:bodyPr wrap="square" rtlCol="0">
            <a:spAutoFit/>
          </a:bodyPr>
          <a:lstStyle/>
          <a:p>
            <a:pPr algn="ctr"/>
            <a:r>
              <a:rPr lang="fr-FR" i="1" dirty="0" smtClean="0">
                <a:latin typeface="+mj-lt"/>
              </a:rPr>
              <a:t>Répartition (en %) des femmes de 15-49 ans qui ont subi de la violence physique ou sexuelle selon qu’elles ont chercher de l’aide pour mettre fin à la violence </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48114832"/>
              </p:ext>
            </p:extLst>
          </p:nvPr>
        </p:nvGraphicFramePr>
        <p:xfrm>
          <a:off x="461963" y="1606550"/>
          <a:ext cx="8256587" cy="5127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8625505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9938" name="Rectangle 3"/>
          <p:cNvSpPr>
            <a:spLocks noGrp="1" noChangeArrowheads="1"/>
          </p:cNvSpPr>
          <p:nvPr>
            <p:ph idx="4294967295"/>
          </p:nvPr>
        </p:nvSpPr>
        <p:spPr>
          <a:xfrm>
            <a:off x="457200" y="1066800"/>
            <a:ext cx="8229600" cy="5638800"/>
          </a:xfrm>
        </p:spPr>
        <p:txBody>
          <a:bodyPr>
            <a:normAutofit lnSpcReduction="10000"/>
          </a:bodyPr>
          <a:lstStyle/>
          <a:p>
            <a:r>
              <a:rPr lang="fr-SN" b="1" noProof="0" dirty="0" smtClean="0">
                <a:solidFill>
                  <a:schemeClr val="bg2"/>
                </a:solidFill>
              </a:rPr>
              <a:t>24 % </a:t>
            </a:r>
            <a:r>
              <a:rPr lang="fr-SN" noProof="0" dirty="0" smtClean="0">
                <a:solidFill>
                  <a:schemeClr val="tx1"/>
                </a:solidFill>
              </a:rPr>
              <a:t>des femmes de 15-49 ans sont </a:t>
            </a:r>
            <a:r>
              <a:rPr lang="fr-SN" b="1" noProof="0" dirty="0" smtClean="0">
                <a:solidFill>
                  <a:schemeClr val="bg2"/>
                </a:solidFill>
              </a:rPr>
              <a:t>excisées</a:t>
            </a:r>
            <a:r>
              <a:rPr lang="fr-SN" noProof="0" dirty="0" smtClean="0">
                <a:solidFill>
                  <a:schemeClr val="tx1"/>
                </a:solidFill>
              </a:rPr>
              <a:t>.</a:t>
            </a:r>
          </a:p>
          <a:p>
            <a:r>
              <a:rPr lang="fr-SN" b="1" dirty="0" smtClean="0">
                <a:solidFill>
                  <a:schemeClr val="bg2"/>
                </a:solidFill>
              </a:rPr>
              <a:t>14 % </a:t>
            </a:r>
            <a:r>
              <a:rPr lang="fr-SN" dirty="0" smtClean="0">
                <a:solidFill>
                  <a:schemeClr val="tx1"/>
                </a:solidFill>
              </a:rPr>
              <a:t>de </a:t>
            </a:r>
            <a:r>
              <a:rPr lang="fr-SN" b="1" dirty="0" smtClean="0">
                <a:solidFill>
                  <a:schemeClr val="bg2"/>
                </a:solidFill>
              </a:rPr>
              <a:t>filles </a:t>
            </a:r>
            <a:r>
              <a:rPr lang="fr-SN" dirty="0" smtClean="0">
                <a:solidFill>
                  <a:schemeClr val="tx1"/>
                </a:solidFill>
              </a:rPr>
              <a:t>de 0-14 ans sont</a:t>
            </a:r>
            <a:r>
              <a:rPr lang="fr-SN" b="1" dirty="0" smtClean="0">
                <a:solidFill>
                  <a:schemeClr val="bg2"/>
                </a:solidFill>
              </a:rPr>
              <a:t> excisées. L’excision des filles </a:t>
            </a:r>
            <a:r>
              <a:rPr lang="fr-SN" dirty="0" smtClean="0">
                <a:solidFill>
                  <a:schemeClr val="tx1"/>
                </a:solidFill>
              </a:rPr>
              <a:t>varie de </a:t>
            </a:r>
            <a:r>
              <a:rPr lang="fr-SN" b="1" dirty="0" smtClean="0">
                <a:solidFill>
                  <a:schemeClr val="bg2"/>
                </a:solidFill>
              </a:rPr>
              <a:t>&lt;1 % </a:t>
            </a:r>
            <a:r>
              <a:rPr lang="fr-SN" dirty="0" smtClean="0">
                <a:solidFill>
                  <a:schemeClr val="tx1"/>
                </a:solidFill>
              </a:rPr>
              <a:t>dans la région de </a:t>
            </a:r>
            <a:r>
              <a:rPr lang="fr-SN" b="1" dirty="0" smtClean="0">
                <a:solidFill>
                  <a:schemeClr val="bg2"/>
                </a:solidFill>
              </a:rPr>
              <a:t>Diourbel</a:t>
            </a:r>
            <a:r>
              <a:rPr lang="fr-SN" dirty="0" smtClean="0">
                <a:solidFill>
                  <a:schemeClr val="tx1"/>
                </a:solidFill>
              </a:rPr>
              <a:t> à </a:t>
            </a:r>
            <a:r>
              <a:rPr lang="fr-SN" b="1" dirty="0" smtClean="0">
                <a:solidFill>
                  <a:schemeClr val="bg2"/>
                </a:solidFill>
              </a:rPr>
              <a:t>61 % </a:t>
            </a:r>
            <a:r>
              <a:rPr lang="fr-SN" dirty="0" smtClean="0">
                <a:solidFill>
                  <a:schemeClr val="tx1"/>
                </a:solidFill>
              </a:rPr>
              <a:t>dans la région de </a:t>
            </a:r>
            <a:r>
              <a:rPr lang="fr-SN" b="1" dirty="0" smtClean="0">
                <a:solidFill>
                  <a:schemeClr val="bg2"/>
                </a:solidFill>
              </a:rPr>
              <a:t>Matam</a:t>
            </a:r>
            <a:r>
              <a:rPr lang="fr-SN" dirty="0" smtClean="0">
                <a:solidFill>
                  <a:schemeClr val="tx1"/>
                </a:solidFill>
              </a:rPr>
              <a:t>.</a:t>
            </a:r>
            <a:r>
              <a:rPr lang="fr-SN" dirty="0" smtClean="0"/>
              <a:t> </a:t>
            </a:r>
          </a:p>
          <a:p>
            <a:r>
              <a:rPr lang="fr-FR" b="1" dirty="0" smtClean="0">
                <a:solidFill>
                  <a:schemeClr val="bg2"/>
                </a:solidFill>
              </a:rPr>
              <a:t>14 </a:t>
            </a:r>
            <a:r>
              <a:rPr lang="fr-FR" b="1" dirty="0">
                <a:solidFill>
                  <a:schemeClr val="bg2"/>
                </a:solidFill>
              </a:rPr>
              <a:t>% </a:t>
            </a:r>
            <a:r>
              <a:rPr lang="fr-FR" dirty="0">
                <a:solidFill>
                  <a:schemeClr val="tx1"/>
                </a:solidFill>
              </a:rPr>
              <a:t>des femmes en union</a:t>
            </a:r>
            <a:r>
              <a:rPr lang="fr-FR" dirty="0">
                <a:solidFill>
                  <a:schemeClr val="bg2"/>
                </a:solidFill>
              </a:rPr>
              <a:t> </a:t>
            </a:r>
            <a:r>
              <a:rPr lang="fr-FR" b="1" dirty="0">
                <a:solidFill>
                  <a:schemeClr val="bg2"/>
                </a:solidFill>
              </a:rPr>
              <a:t>participent</a:t>
            </a:r>
            <a:r>
              <a:rPr lang="fr-FR" dirty="0">
                <a:solidFill>
                  <a:schemeClr val="bg2"/>
                </a:solidFill>
              </a:rPr>
              <a:t> </a:t>
            </a:r>
            <a:r>
              <a:rPr lang="fr-FR" dirty="0">
                <a:solidFill>
                  <a:schemeClr val="tx1"/>
                </a:solidFill>
              </a:rPr>
              <a:t>dans toutes les 3 </a:t>
            </a:r>
            <a:r>
              <a:rPr lang="fr-FR" b="1" dirty="0">
                <a:solidFill>
                  <a:schemeClr val="bg2"/>
                </a:solidFill>
              </a:rPr>
              <a:t>décisions importantes </a:t>
            </a:r>
            <a:r>
              <a:rPr lang="fr-FR" dirty="0">
                <a:solidFill>
                  <a:schemeClr val="tx1"/>
                </a:solidFill>
              </a:rPr>
              <a:t>du ménage. </a:t>
            </a:r>
          </a:p>
          <a:p>
            <a:r>
              <a:rPr lang="fr-FR" b="1" dirty="0" smtClean="0">
                <a:solidFill>
                  <a:schemeClr val="bg2"/>
                </a:solidFill>
              </a:rPr>
              <a:t>21 </a:t>
            </a:r>
            <a:r>
              <a:rPr lang="fr-FR" b="1" dirty="0">
                <a:solidFill>
                  <a:schemeClr val="bg2"/>
                </a:solidFill>
              </a:rPr>
              <a:t>% </a:t>
            </a:r>
            <a:r>
              <a:rPr lang="fr-FR" dirty="0">
                <a:solidFill>
                  <a:schemeClr val="tx1"/>
                </a:solidFill>
              </a:rPr>
              <a:t>de femmes non célibataires ont subi de la </a:t>
            </a:r>
            <a:r>
              <a:rPr lang="fr-FR" b="1" dirty="0">
                <a:solidFill>
                  <a:schemeClr val="bg2"/>
                </a:solidFill>
              </a:rPr>
              <a:t>violence conjugale</a:t>
            </a:r>
            <a:r>
              <a:rPr lang="fr-FR" dirty="0">
                <a:solidFill>
                  <a:schemeClr val="tx1"/>
                </a:solidFill>
              </a:rPr>
              <a:t>, soit physique, sexuelle ou émotionnelle. </a:t>
            </a:r>
          </a:p>
          <a:p>
            <a:endParaRPr lang="fr-SN" dirty="0"/>
          </a:p>
        </p:txBody>
      </p:sp>
      <p:sp>
        <p:nvSpPr>
          <p:cNvPr id="5" name="Rectangle 2"/>
          <p:cNvSpPr txBox="1">
            <a:spLocks noChangeArrowheads="1"/>
          </p:cNvSpPr>
          <p:nvPr/>
        </p:nvSpPr>
        <p:spPr bwMode="auto">
          <a:xfrm>
            <a:off x="0" y="0"/>
            <a:ext cx="9144000" cy="914400"/>
          </a:xfrm>
          <a:prstGeom prst="rect">
            <a:avLst/>
          </a:prstGeom>
          <a:noFill/>
          <a:ln w="9525">
            <a:noFill/>
            <a:miter lim="800000"/>
            <a:headEnd/>
            <a:tailEnd/>
          </a:ln>
        </p:spPr>
        <p:txBody>
          <a:bodyPr anchor="ctr"/>
          <a:lstStyle/>
          <a:p>
            <a:pPr algn="ctr">
              <a:defRPr/>
            </a:pPr>
            <a:r>
              <a:rPr lang="fr-FR" sz="3600" kern="0" dirty="0" smtClean="0">
                <a:latin typeface="+mj-lt"/>
                <a:ea typeface="+mj-ea"/>
                <a:cs typeface="+mj-cs"/>
              </a:rPr>
              <a:t>Principaux Résultats</a:t>
            </a:r>
            <a:endParaRPr lang="fr-FR" sz="3600" kern="0" dirty="0">
              <a:latin typeface="+mj-lt"/>
              <a:ea typeface="+mj-ea"/>
              <a:cs typeface="+mj-cs"/>
            </a:endParaRPr>
          </a:p>
        </p:txBody>
      </p:sp>
    </p:spTree>
    <p:extLst>
      <p:ext uri="{BB962C8B-B14F-4D97-AF65-F5344CB8AC3E}">
        <p14:creationId xmlns:p14="http://schemas.microsoft.com/office/powerpoint/2010/main" val="337253091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0" y="0"/>
            <a:ext cx="9144000" cy="914400"/>
          </a:xfrm>
        </p:spPr>
        <p:txBody>
          <a:bodyPr>
            <a:normAutofit/>
          </a:bodyPr>
          <a:lstStyle/>
          <a:p>
            <a:pPr eaLnBrk="1" hangingPunct="1"/>
            <a:r>
              <a:rPr lang="fr-FR" sz="4000" dirty="0" smtClean="0">
                <a:solidFill>
                  <a:schemeClr val="tx1"/>
                </a:solidFill>
              </a:rPr>
              <a:t>Échantillon des structures de santé</a:t>
            </a:r>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4145793239"/>
              </p:ext>
            </p:extLst>
          </p:nvPr>
        </p:nvGraphicFramePr>
        <p:xfrm>
          <a:off x="228600" y="990600"/>
          <a:ext cx="8765540" cy="4602767"/>
        </p:xfrm>
        <a:graphic>
          <a:graphicData uri="http://schemas.openxmlformats.org/drawingml/2006/table">
            <a:tbl>
              <a:tblPr firstRow="1" bandRow="1">
                <a:tableStyleId>{5C22544A-7EE6-4342-B048-85BDC9FD1C3A}</a:tableStyleId>
              </a:tblPr>
              <a:tblGrid>
                <a:gridCol w="2457450"/>
                <a:gridCol w="1809750"/>
                <a:gridCol w="116840"/>
                <a:gridCol w="2190750"/>
                <a:gridCol w="2190750"/>
              </a:tblGrid>
              <a:tr h="380999">
                <a:tc>
                  <a:txBody>
                    <a:bodyPr/>
                    <a:lstStyle/>
                    <a:p>
                      <a:endParaRPr lang="fr-SN" sz="2400" noProof="0" dirty="0">
                        <a:solidFill>
                          <a:schemeClr val="tx1"/>
                        </a:solidFill>
                      </a:endParaRPr>
                    </a:p>
                  </a:txBody>
                  <a:tcPr>
                    <a:solidFill>
                      <a:schemeClr val="bg2"/>
                    </a:solidFill>
                  </a:tcPr>
                </a:tc>
                <a:tc>
                  <a:txBody>
                    <a:bodyPr/>
                    <a:lstStyle/>
                    <a:p>
                      <a:pPr algn="ctr"/>
                      <a:r>
                        <a:rPr lang="fr-SN" sz="2400" noProof="0" dirty="0" smtClean="0">
                          <a:solidFill>
                            <a:schemeClr val="tx1"/>
                          </a:solidFill>
                        </a:rPr>
                        <a:t>(Répartition</a:t>
                      </a:r>
                      <a:r>
                        <a:rPr lang="fr-SN" sz="2400" baseline="0" noProof="0" dirty="0" smtClean="0">
                          <a:solidFill>
                            <a:schemeClr val="tx1"/>
                          </a:solidFill>
                        </a:rPr>
                        <a:t> en %)</a:t>
                      </a:r>
                      <a:endParaRPr lang="fr-SN" sz="2400" noProof="0" dirty="0">
                        <a:solidFill>
                          <a:schemeClr val="tx1"/>
                        </a:solidFill>
                      </a:endParaRPr>
                    </a:p>
                  </a:txBody>
                  <a:tcPr>
                    <a:solidFill>
                      <a:schemeClr val="bg2"/>
                    </a:solidFill>
                  </a:tcPr>
                </a:tc>
                <a:tc gridSpan="2">
                  <a:txBody>
                    <a:bodyPr/>
                    <a:lstStyle/>
                    <a:p>
                      <a:pPr algn="ctr"/>
                      <a:r>
                        <a:rPr lang="fr-SN" sz="2400" noProof="0" dirty="0" smtClean="0">
                          <a:solidFill>
                            <a:schemeClr val="tx1"/>
                          </a:solidFill>
                        </a:rPr>
                        <a:t>Effectif (Pondéré)</a:t>
                      </a:r>
                      <a:endParaRPr lang="fr-SN" sz="2400" noProof="0" dirty="0">
                        <a:solidFill>
                          <a:schemeClr val="tx1"/>
                        </a:solidFill>
                      </a:endParaRPr>
                    </a:p>
                  </a:txBody>
                  <a:tcPr>
                    <a:solidFill>
                      <a:schemeClr val="bg2"/>
                    </a:solidFill>
                  </a:tcPr>
                </a:tc>
                <a:tc hMerge="1">
                  <a:txBody>
                    <a:bodyPr/>
                    <a:lstStyle/>
                    <a:p>
                      <a:pPr algn="ctr"/>
                      <a:endParaRPr lang="fr-SN" sz="2400" noProof="0" dirty="0">
                        <a:solidFill>
                          <a:schemeClr val="tx1"/>
                        </a:solidFill>
                      </a:endParaRPr>
                    </a:p>
                  </a:txBody>
                  <a:tcPr>
                    <a:solidFill>
                      <a:schemeClr val="bg2"/>
                    </a:solidFill>
                  </a:tcPr>
                </a:tc>
                <a:tc>
                  <a:txBody>
                    <a:bodyPr/>
                    <a:lstStyle/>
                    <a:p>
                      <a:pPr algn="ctr"/>
                      <a:r>
                        <a:rPr lang="fr-SN" sz="2400" noProof="0" dirty="0" smtClean="0">
                          <a:solidFill>
                            <a:schemeClr val="tx1"/>
                          </a:solidFill>
                        </a:rPr>
                        <a:t>Taux de réponse</a:t>
                      </a:r>
                      <a:endParaRPr lang="fr-SN" sz="2400" noProof="0" dirty="0">
                        <a:solidFill>
                          <a:schemeClr val="tx1"/>
                        </a:solidFill>
                      </a:endParaRPr>
                    </a:p>
                  </a:txBody>
                  <a:tcPr>
                    <a:solidFill>
                      <a:schemeClr val="bg2"/>
                    </a:solidFill>
                  </a:tcPr>
                </a:tc>
              </a:tr>
              <a:tr h="503918">
                <a:tc gridSpan="4">
                  <a:txBody>
                    <a:bodyPr/>
                    <a:lstStyle/>
                    <a:p>
                      <a:r>
                        <a:rPr lang="fr-SN" sz="2400" b="1" noProof="0" dirty="0" smtClean="0">
                          <a:solidFill>
                            <a:schemeClr val="tx1"/>
                          </a:solidFill>
                        </a:rPr>
                        <a:t>Type</a:t>
                      </a:r>
                      <a:r>
                        <a:rPr lang="fr-SN" sz="2400" b="1" baseline="0" noProof="0" dirty="0" smtClean="0">
                          <a:solidFill>
                            <a:schemeClr val="tx1"/>
                          </a:solidFill>
                        </a:rPr>
                        <a:t> de structure</a:t>
                      </a:r>
                      <a:endParaRPr lang="fr-SN" sz="2400" b="1" noProof="0" dirty="0">
                        <a:solidFill>
                          <a:schemeClr val="tx1"/>
                        </a:solidFill>
                      </a:endParaRPr>
                    </a:p>
                  </a:txBody>
                  <a:tcPr>
                    <a:solidFill>
                      <a:schemeClr val="tx2"/>
                    </a:solidFill>
                  </a:tcPr>
                </a:tc>
                <a:tc hMerge="1">
                  <a:txBody>
                    <a:bodyPr/>
                    <a:lstStyle/>
                    <a:p>
                      <a:endParaRPr lang="en-US"/>
                    </a:p>
                  </a:txBody>
                  <a:tcPr/>
                </a:tc>
                <a:tc hMerge="1">
                  <a:txBody>
                    <a:bodyPr/>
                    <a:lstStyle/>
                    <a:p>
                      <a:endParaRPr lang="en-US"/>
                    </a:p>
                  </a:txBody>
                  <a:tcPr/>
                </a:tc>
                <a:tc hMerge="1">
                  <a:txBody>
                    <a:bodyPr/>
                    <a:lstStyle/>
                    <a:p>
                      <a:endParaRPr lang="fr-SN" noProof="0" dirty="0"/>
                    </a:p>
                  </a:txBody>
                  <a:tcPr/>
                </a:tc>
                <a:tc>
                  <a:txBody>
                    <a:bodyPr/>
                    <a:lstStyle/>
                    <a:p>
                      <a:endParaRPr lang="fr-SN" sz="2400" b="1" noProof="0" dirty="0">
                        <a:solidFill>
                          <a:schemeClr val="tx1"/>
                        </a:solidFill>
                      </a:endParaRPr>
                    </a:p>
                  </a:txBody>
                  <a:tcPr>
                    <a:solidFill>
                      <a:schemeClr val="tx2"/>
                    </a:solidFill>
                  </a:tcPr>
                </a:tc>
              </a:tr>
              <a:tr h="458094">
                <a:tc>
                  <a:txBody>
                    <a:bodyPr/>
                    <a:lstStyle/>
                    <a:p>
                      <a:r>
                        <a:rPr lang="fr-SN" sz="2400" noProof="0" dirty="0" smtClean="0">
                          <a:solidFill>
                            <a:schemeClr val="tx1"/>
                          </a:solidFill>
                        </a:rPr>
                        <a:t>Hôpital</a:t>
                      </a:r>
                      <a:endParaRPr lang="fr-SN" sz="2400" noProof="0" dirty="0">
                        <a:solidFill>
                          <a:schemeClr val="tx1"/>
                        </a:solidFill>
                      </a:endParaRPr>
                    </a:p>
                  </a:txBody>
                  <a:tcPr>
                    <a:solidFill>
                      <a:schemeClr val="bg2">
                        <a:lumMod val="20000"/>
                        <a:lumOff val="80000"/>
                      </a:schemeClr>
                    </a:solidFill>
                  </a:tcPr>
                </a:tc>
                <a:tc gridSpan="2">
                  <a:txBody>
                    <a:bodyPr/>
                    <a:lstStyle/>
                    <a:p>
                      <a:pPr algn="ctr"/>
                      <a:r>
                        <a:rPr lang="fr-SN" sz="2400" noProof="0" dirty="0" smtClean="0">
                          <a:solidFill>
                            <a:schemeClr val="tx1"/>
                          </a:solidFill>
                        </a:rPr>
                        <a:t>4 %</a:t>
                      </a:r>
                      <a:endParaRPr lang="fr-SN" sz="2400" noProof="0" dirty="0">
                        <a:solidFill>
                          <a:schemeClr val="tx1"/>
                        </a:solidFill>
                      </a:endParaRPr>
                    </a:p>
                  </a:txBody>
                  <a:tcPr>
                    <a:solidFill>
                      <a:schemeClr val="bg2">
                        <a:lumMod val="20000"/>
                        <a:lumOff val="80000"/>
                      </a:schemeClr>
                    </a:solidFill>
                  </a:tcPr>
                </a:tc>
                <a:tc hMerge="1">
                  <a:txBody>
                    <a:bodyPr/>
                    <a:lstStyle/>
                    <a:p>
                      <a:endParaRPr lang="en-US"/>
                    </a:p>
                  </a:txBody>
                  <a:tcPr/>
                </a:tc>
                <a:tc>
                  <a:txBody>
                    <a:bodyPr/>
                    <a:lstStyle/>
                    <a:p>
                      <a:pPr algn="ctr"/>
                      <a:r>
                        <a:rPr lang="fr-SN" sz="2400" noProof="0" dirty="0" smtClean="0">
                          <a:solidFill>
                            <a:schemeClr val="tx1"/>
                          </a:solidFill>
                        </a:rPr>
                        <a:t>15</a:t>
                      </a:r>
                      <a:endParaRPr lang="fr-SN" sz="2400" noProof="0" dirty="0">
                        <a:solidFill>
                          <a:schemeClr val="tx1"/>
                        </a:solidFill>
                      </a:endParaRPr>
                    </a:p>
                  </a:txBody>
                  <a:tcPr>
                    <a:solidFill>
                      <a:schemeClr val="bg2">
                        <a:lumMod val="20000"/>
                        <a:lumOff val="80000"/>
                      </a:schemeClr>
                    </a:solidFill>
                  </a:tcPr>
                </a:tc>
                <a:tc>
                  <a:txBody>
                    <a:bodyPr/>
                    <a:lstStyle/>
                    <a:p>
                      <a:pPr algn="ctr"/>
                      <a:r>
                        <a:rPr lang="fr-SN" sz="2400" noProof="0" dirty="0" smtClean="0">
                          <a:solidFill>
                            <a:schemeClr val="tx1"/>
                          </a:solidFill>
                        </a:rPr>
                        <a:t>95 %</a:t>
                      </a:r>
                      <a:endParaRPr lang="fr-SN" sz="2400" noProof="0" dirty="0">
                        <a:solidFill>
                          <a:schemeClr val="tx1"/>
                        </a:solidFill>
                      </a:endParaRPr>
                    </a:p>
                  </a:txBody>
                  <a:tcPr>
                    <a:solidFill>
                      <a:schemeClr val="bg2">
                        <a:lumMod val="20000"/>
                        <a:lumOff val="80000"/>
                      </a:schemeClr>
                    </a:solidFill>
                  </a:tcPr>
                </a:tc>
              </a:tr>
              <a:tr h="458094">
                <a:tc>
                  <a:txBody>
                    <a:bodyPr/>
                    <a:lstStyle/>
                    <a:p>
                      <a:r>
                        <a:rPr lang="fr-SN" sz="2400" noProof="0" dirty="0" smtClean="0">
                          <a:solidFill>
                            <a:schemeClr val="tx1"/>
                          </a:solidFill>
                        </a:rPr>
                        <a:t>Centre de santé</a:t>
                      </a:r>
                      <a:endParaRPr lang="fr-SN" sz="2400" noProof="0" dirty="0">
                        <a:solidFill>
                          <a:schemeClr val="tx1"/>
                        </a:solidFill>
                      </a:endParaRPr>
                    </a:p>
                  </a:txBody>
                  <a:tcPr>
                    <a:solidFill>
                      <a:schemeClr val="bg2"/>
                    </a:solidFill>
                  </a:tcPr>
                </a:tc>
                <a:tc gridSpan="2">
                  <a:txBody>
                    <a:bodyPr/>
                    <a:lstStyle/>
                    <a:p>
                      <a:pPr algn="ctr"/>
                      <a:r>
                        <a:rPr lang="fr-SN" sz="2400" noProof="0" dirty="0" smtClean="0">
                          <a:solidFill>
                            <a:schemeClr val="tx1"/>
                          </a:solidFill>
                        </a:rPr>
                        <a:t>9 %</a:t>
                      </a:r>
                      <a:endParaRPr lang="fr-SN" sz="2400" noProof="0" dirty="0">
                        <a:solidFill>
                          <a:schemeClr val="tx1"/>
                        </a:solidFill>
                      </a:endParaRPr>
                    </a:p>
                  </a:txBody>
                  <a:tcPr>
                    <a:solidFill>
                      <a:schemeClr val="bg2"/>
                    </a:solidFill>
                  </a:tcPr>
                </a:tc>
                <a:tc hMerge="1">
                  <a:txBody>
                    <a:bodyPr/>
                    <a:lstStyle/>
                    <a:p>
                      <a:endParaRPr lang="en-US"/>
                    </a:p>
                  </a:txBody>
                  <a:tcPr/>
                </a:tc>
                <a:tc>
                  <a:txBody>
                    <a:bodyPr/>
                    <a:lstStyle/>
                    <a:p>
                      <a:pPr algn="ctr"/>
                      <a:r>
                        <a:rPr lang="fr-SN" sz="2400" noProof="0" dirty="0" smtClean="0">
                          <a:solidFill>
                            <a:schemeClr val="tx1"/>
                          </a:solidFill>
                        </a:rPr>
                        <a:t>35</a:t>
                      </a:r>
                      <a:endParaRPr lang="fr-SN" sz="2400" noProof="0" dirty="0">
                        <a:solidFill>
                          <a:schemeClr val="tx1"/>
                        </a:solidFill>
                      </a:endParaRPr>
                    </a:p>
                  </a:txBody>
                  <a:tcPr>
                    <a:solidFill>
                      <a:schemeClr val="bg2"/>
                    </a:solidFill>
                  </a:tcPr>
                </a:tc>
                <a:tc>
                  <a:txBody>
                    <a:bodyPr/>
                    <a:lstStyle/>
                    <a:p>
                      <a:pPr algn="ctr"/>
                      <a:r>
                        <a:rPr lang="fr-SN" sz="2400" noProof="0" dirty="0" smtClean="0">
                          <a:solidFill>
                            <a:schemeClr val="tx1"/>
                          </a:solidFill>
                        </a:rPr>
                        <a:t>99 %</a:t>
                      </a:r>
                      <a:endParaRPr lang="fr-SN" sz="2400" noProof="0" dirty="0">
                        <a:solidFill>
                          <a:schemeClr val="tx1"/>
                        </a:solidFill>
                      </a:endParaRPr>
                    </a:p>
                  </a:txBody>
                  <a:tcPr>
                    <a:solidFill>
                      <a:schemeClr val="bg2"/>
                    </a:solidFill>
                  </a:tcPr>
                </a:tc>
              </a:tr>
              <a:tr h="458094">
                <a:tc>
                  <a:txBody>
                    <a:bodyPr/>
                    <a:lstStyle/>
                    <a:p>
                      <a:r>
                        <a:rPr lang="fr-SN" sz="2400" noProof="0" dirty="0" smtClean="0">
                          <a:solidFill>
                            <a:schemeClr val="tx1"/>
                          </a:solidFill>
                        </a:rPr>
                        <a:t>Poste de santé</a:t>
                      </a:r>
                      <a:endParaRPr lang="fr-SN" sz="2400" noProof="0" dirty="0">
                        <a:solidFill>
                          <a:schemeClr val="tx1"/>
                        </a:solidFill>
                      </a:endParaRPr>
                    </a:p>
                  </a:txBody>
                  <a:tcPr>
                    <a:solidFill>
                      <a:schemeClr val="bg2">
                        <a:lumMod val="20000"/>
                        <a:lumOff val="80000"/>
                      </a:schemeClr>
                    </a:solidFill>
                  </a:tcPr>
                </a:tc>
                <a:tc gridSpan="2">
                  <a:txBody>
                    <a:bodyPr/>
                    <a:lstStyle/>
                    <a:p>
                      <a:pPr algn="ctr"/>
                      <a:r>
                        <a:rPr lang="fr-SN" sz="2400" noProof="0" dirty="0" smtClean="0">
                          <a:solidFill>
                            <a:schemeClr val="tx1"/>
                          </a:solidFill>
                        </a:rPr>
                        <a:t>88 %</a:t>
                      </a:r>
                      <a:endParaRPr lang="fr-SN" sz="2400" noProof="0" dirty="0">
                        <a:solidFill>
                          <a:schemeClr val="tx1"/>
                        </a:solidFill>
                      </a:endParaRPr>
                    </a:p>
                  </a:txBody>
                  <a:tcPr>
                    <a:solidFill>
                      <a:schemeClr val="bg2">
                        <a:lumMod val="20000"/>
                        <a:lumOff val="80000"/>
                      </a:schemeClr>
                    </a:solidFill>
                  </a:tcPr>
                </a:tc>
                <a:tc hMerge="1">
                  <a:txBody>
                    <a:bodyPr/>
                    <a:lstStyle/>
                    <a:p>
                      <a:endParaRPr lang="en-US"/>
                    </a:p>
                  </a:txBody>
                  <a:tcPr/>
                </a:tc>
                <a:tc>
                  <a:txBody>
                    <a:bodyPr/>
                    <a:lstStyle/>
                    <a:p>
                      <a:pPr algn="ctr"/>
                      <a:r>
                        <a:rPr lang="fr-SN" sz="2400" noProof="0" dirty="0" smtClean="0">
                          <a:solidFill>
                            <a:schemeClr val="tx1"/>
                          </a:solidFill>
                        </a:rPr>
                        <a:t>347</a:t>
                      </a:r>
                      <a:endParaRPr lang="fr-SN" sz="2400" noProof="0" dirty="0">
                        <a:solidFill>
                          <a:schemeClr val="tx1"/>
                        </a:solidFill>
                      </a:endParaRPr>
                    </a:p>
                  </a:txBody>
                  <a:tcPr>
                    <a:solidFill>
                      <a:schemeClr val="bg2">
                        <a:lumMod val="20000"/>
                        <a:lumOff val="80000"/>
                      </a:schemeClr>
                    </a:solidFill>
                  </a:tcPr>
                </a:tc>
                <a:tc>
                  <a:txBody>
                    <a:bodyPr/>
                    <a:lstStyle/>
                    <a:p>
                      <a:pPr algn="ctr"/>
                      <a:r>
                        <a:rPr lang="fr-SN" sz="2400" noProof="0" dirty="0" smtClean="0">
                          <a:solidFill>
                            <a:schemeClr val="tx1"/>
                          </a:solidFill>
                        </a:rPr>
                        <a:t>98 %</a:t>
                      </a:r>
                      <a:endParaRPr lang="fr-SN" sz="2400" noProof="0" dirty="0">
                        <a:solidFill>
                          <a:schemeClr val="tx1"/>
                        </a:solidFill>
                      </a:endParaRPr>
                    </a:p>
                  </a:txBody>
                  <a:tcPr>
                    <a:solidFill>
                      <a:schemeClr val="bg2">
                        <a:lumMod val="20000"/>
                        <a:lumOff val="80000"/>
                      </a:schemeClr>
                    </a:solidFill>
                  </a:tcPr>
                </a:tc>
              </a:tr>
              <a:tr h="413145">
                <a:tc gridSpan="4">
                  <a:txBody>
                    <a:bodyPr/>
                    <a:lstStyle/>
                    <a:p>
                      <a:r>
                        <a:rPr lang="fr-SN" sz="2400" b="1" noProof="0" dirty="0" smtClean="0">
                          <a:solidFill>
                            <a:schemeClr val="tx1"/>
                          </a:solidFill>
                        </a:rPr>
                        <a:t>Autorité</a:t>
                      </a:r>
                      <a:r>
                        <a:rPr lang="fr-SN" sz="2400" b="1" baseline="0" noProof="0" dirty="0" smtClean="0">
                          <a:solidFill>
                            <a:schemeClr val="tx1"/>
                          </a:solidFill>
                        </a:rPr>
                        <a:t> de gestion</a:t>
                      </a:r>
                      <a:endParaRPr lang="fr-SN" sz="2400" b="1" noProof="0" dirty="0">
                        <a:solidFill>
                          <a:schemeClr val="tx1"/>
                        </a:solidFill>
                      </a:endParaRPr>
                    </a:p>
                  </a:txBody>
                  <a:tcPr>
                    <a:solidFill>
                      <a:schemeClr val="tx2"/>
                    </a:solidFill>
                  </a:tcPr>
                </a:tc>
                <a:tc hMerge="1">
                  <a:txBody>
                    <a:bodyPr/>
                    <a:lstStyle/>
                    <a:p>
                      <a:endParaRPr lang="en-US"/>
                    </a:p>
                  </a:txBody>
                  <a:tcPr/>
                </a:tc>
                <a:tc hMerge="1">
                  <a:txBody>
                    <a:bodyPr/>
                    <a:lstStyle/>
                    <a:p>
                      <a:endParaRPr lang="en-US"/>
                    </a:p>
                  </a:txBody>
                  <a:tcPr/>
                </a:tc>
                <a:tc hMerge="1">
                  <a:txBody>
                    <a:bodyPr/>
                    <a:lstStyle/>
                    <a:p>
                      <a:endParaRPr lang="fr-SN" noProof="0" dirty="0"/>
                    </a:p>
                  </a:txBody>
                  <a:tcPr/>
                </a:tc>
                <a:tc>
                  <a:txBody>
                    <a:bodyPr/>
                    <a:lstStyle/>
                    <a:p>
                      <a:endParaRPr lang="fr-SN" sz="2400" b="1" noProof="0" dirty="0">
                        <a:solidFill>
                          <a:schemeClr val="tx1"/>
                        </a:solidFill>
                      </a:endParaRPr>
                    </a:p>
                  </a:txBody>
                  <a:tcPr>
                    <a:solidFill>
                      <a:schemeClr val="tx2"/>
                    </a:solidFill>
                  </a:tcPr>
                </a:tc>
              </a:tr>
              <a:tr h="481469">
                <a:tc>
                  <a:txBody>
                    <a:bodyPr/>
                    <a:lstStyle/>
                    <a:p>
                      <a:r>
                        <a:rPr lang="fr-SN" sz="2400" noProof="0" dirty="0" smtClean="0">
                          <a:solidFill>
                            <a:schemeClr val="tx1"/>
                          </a:solidFill>
                        </a:rPr>
                        <a:t>Publique</a:t>
                      </a:r>
                      <a:endParaRPr lang="fr-SN" sz="2400" noProof="0" dirty="0">
                        <a:solidFill>
                          <a:schemeClr val="tx1"/>
                        </a:solidFill>
                      </a:endParaRPr>
                    </a:p>
                  </a:txBody>
                  <a:tcPr>
                    <a:solidFill>
                      <a:schemeClr val="bg2">
                        <a:lumMod val="20000"/>
                        <a:lumOff val="80000"/>
                      </a:schemeClr>
                    </a:solidFill>
                  </a:tcPr>
                </a:tc>
                <a:tc gridSpan="2">
                  <a:txBody>
                    <a:bodyPr/>
                    <a:lstStyle/>
                    <a:p>
                      <a:pPr algn="ctr"/>
                      <a:r>
                        <a:rPr lang="fr-SN" sz="2400" noProof="0" dirty="0" smtClean="0">
                          <a:solidFill>
                            <a:schemeClr val="tx1"/>
                          </a:solidFill>
                        </a:rPr>
                        <a:t>77 %</a:t>
                      </a:r>
                      <a:endParaRPr lang="fr-SN" sz="2400" noProof="0" dirty="0">
                        <a:solidFill>
                          <a:schemeClr val="tx1"/>
                        </a:solidFill>
                      </a:endParaRPr>
                    </a:p>
                  </a:txBody>
                  <a:tcPr>
                    <a:solidFill>
                      <a:schemeClr val="bg2">
                        <a:lumMod val="20000"/>
                        <a:lumOff val="80000"/>
                      </a:schemeClr>
                    </a:solidFill>
                  </a:tcPr>
                </a:tc>
                <a:tc hMerge="1">
                  <a:txBody>
                    <a:bodyPr/>
                    <a:lstStyle/>
                    <a:p>
                      <a:endParaRPr lang="en-US"/>
                    </a:p>
                  </a:txBody>
                  <a:tcPr/>
                </a:tc>
                <a:tc>
                  <a:txBody>
                    <a:bodyPr/>
                    <a:lstStyle/>
                    <a:p>
                      <a:pPr algn="ctr"/>
                      <a:r>
                        <a:rPr lang="fr-SN" sz="2400" noProof="0" dirty="0" smtClean="0">
                          <a:solidFill>
                            <a:schemeClr val="tx1"/>
                          </a:solidFill>
                        </a:rPr>
                        <a:t>304</a:t>
                      </a:r>
                      <a:endParaRPr lang="fr-SN" sz="2400" noProof="0" dirty="0">
                        <a:solidFill>
                          <a:schemeClr val="tx1"/>
                        </a:solidFill>
                      </a:endParaRPr>
                    </a:p>
                  </a:txBody>
                  <a:tcPr>
                    <a:solidFill>
                      <a:schemeClr val="bg2">
                        <a:lumMod val="20000"/>
                        <a:lumOff val="80000"/>
                      </a:schemeClr>
                    </a:solidFill>
                  </a:tcPr>
                </a:tc>
                <a:tc>
                  <a:txBody>
                    <a:bodyPr/>
                    <a:lstStyle/>
                    <a:p>
                      <a:pPr algn="ctr"/>
                      <a:r>
                        <a:rPr lang="fr-SN" sz="2400" noProof="0" dirty="0" smtClean="0">
                          <a:solidFill>
                            <a:schemeClr val="tx1"/>
                          </a:solidFill>
                        </a:rPr>
                        <a:t>100 %</a:t>
                      </a:r>
                      <a:endParaRPr lang="fr-SN" sz="2400" noProof="0" dirty="0">
                        <a:solidFill>
                          <a:schemeClr val="tx1"/>
                        </a:solidFill>
                      </a:endParaRPr>
                    </a:p>
                  </a:txBody>
                  <a:tcPr>
                    <a:solidFill>
                      <a:schemeClr val="bg2">
                        <a:lumMod val="20000"/>
                        <a:lumOff val="80000"/>
                      </a:schemeClr>
                    </a:solidFill>
                  </a:tcPr>
                </a:tc>
              </a:tr>
              <a:tr h="481469">
                <a:tc>
                  <a:txBody>
                    <a:bodyPr/>
                    <a:lstStyle/>
                    <a:p>
                      <a:r>
                        <a:rPr lang="fr-SN" sz="2400" noProof="0" dirty="0" smtClean="0">
                          <a:solidFill>
                            <a:schemeClr val="tx1"/>
                          </a:solidFill>
                        </a:rPr>
                        <a:t>Privée</a:t>
                      </a:r>
                      <a:endParaRPr lang="fr-SN" sz="2400" noProof="0" dirty="0">
                        <a:solidFill>
                          <a:schemeClr val="tx1"/>
                        </a:solidFill>
                      </a:endParaRPr>
                    </a:p>
                  </a:txBody>
                  <a:tcPr>
                    <a:solidFill>
                      <a:schemeClr val="bg2"/>
                    </a:solidFill>
                  </a:tcPr>
                </a:tc>
                <a:tc gridSpan="2">
                  <a:txBody>
                    <a:bodyPr/>
                    <a:lstStyle/>
                    <a:p>
                      <a:pPr algn="ctr"/>
                      <a:r>
                        <a:rPr lang="fr-SN" sz="2400" noProof="0" dirty="0" smtClean="0">
                          <a:solidFill>
                            <a:schemeClr val="tx1"/>
                          </a:solidFill>
                        </a:rPr>
                        <a:t>23 %</a:t>
                      </a:r>
                      <a:endParaRPr lang="fr-SN" sz="2400" noProof="0" dirty="0">
                        <a:solidFill>
                          <a:schemeClr val="tx1"/>
                        </a:solidFill>
                      </a:endParaRPr>
                    </a:p>
                  </a:txBody>
                  <a:tcPr>
                    <a:solidFill>
                      <a:schemeClr val="bg2"/>
                    </a:solidFill>
                  </a:tcPr>
                </a:tc>
                <a:tc hMerge="1">
                  <a:txBody>
                    <a:bodyPr/>
                    <a:lstStyle/>
                    <a:p>
                      <a:endParaRPr lang="en-US"/>
                    </a:p>
                  </a:txBody>
                  <a:tcPr/>
                </a:tc>
                <a:tc>
                  <a:txBody>
                    <a:bodyPr/>
                    <a:lstStyle/>
                    <a:p>
                      <a:pPr algn="ctr"/>
                      <a:r>
                        <a:rPr lang="fr-SN" sz="2400" noProof="0" dirty="0" smtClean="0">
                          <a:solidFill>
                            <a:schemeClr val="tx1"/>
                          </a:solidFill>
                        </a:rPr>
                        <a:t>92</a:t>
                      </a:r>
                      <a:endParaRPr lang="fr-SN" sz="2400" noProof="0" dirty="0">
                        <a:solidFill>
                          <a:schemeClr val="tx1"/>
                        </a:solidFill>
                      </a:endParaRPr>
                    </a:p>
                  </a:txBody>
                  <a:tcPr>
                    <a:solidFill>
                      <a:schemeClr val="bg2"/>
                    </a:solidFill>
                  </a:tcPr>
                </a:tc>
                <a:tc>
                  <a:txBody>
                    <a:bodyPr/>
                    <a:lstStyle/>
                    <a:p>
                      <a:pPr algn="ctr"/>
                      <a:r>
                        <a:rPr lang="fr-SN" sz="2400" noProof="0" dirty="0" smtClean="0">
                          <a:solidFill>
                            <a:schemeClr val="tx1"/>
                          </a:solidFill>
                        </a:rPr>
                        <a:t>92 %</a:t>
                      </a:r>
                      <a:endParaRPr lang="fr-SN" sz="2400" noProof="0" dirty="0">
                        <a:solidFill>
                          <a:schemeClr val="tx1"/>
                        </a:solidFill>
                      </a:endParaRPr>
                    </a:p>
                  </a:txBody>
                  <a:tcPr>
                    <a:solidFill>
                      <a:schemeClr val="bg2"/>
                    </a:solidFill>
                  </a:tcPr>
                </a:tc>
              </a:tr>
              <a:tr h="481469">
                <a:tc>
                  <a:txBody>
                    <a:bodyPr/>
                    <a:lstStyle/>
                    <a:p>
                      <a:r>
                        <a:rPr lang="fr-SN" sz="2400" b="1" noProof="0" dirty="0" smtClean="0">
                          <a:solidFill>
                            <a:sysClr val="windowText" lastClr="000000"/>
                          </a:solidFill>
                        </a:rPr>
                        <a:t>Ensemble</a:t>
                      </a:r>
                      <a:endParaRPr lang="fr-SN" sz="2400" b="1" noProof="0" dirty="0">
                        <a:solidFill>
                          <a:sysClr val="windowText" lastClr="000000"/>
                        </a:solidFill>
                      </a:endParaRPr>
                    </a:p>
                  </a:txBody>
                  <a:tcPr>
                    <a:solidFill>
                      <a:schemeClr val="tx2"/>
                    </a:solidFill>
                  </a:tcPr>
                </a:tc>
                <a:tc gridSpan="2">
                  <a:txBody>
                    <a:bodyPr/>
                    <a:lstStyle/>
                    <a:p>
                      <a:pPr algn="ctr"/>
                      <a:r>
                        <a:rPr lang="fr-SN" sz="2400" b="1" noProof="0" dirty="0" smtClean="0">
                          <a:solidFill>
                            <a:sysClr val="windowText" lastClr="000000"/>
                          </a:solidFill>
                        </a:rPr>
                        <a:t>100%</a:t>
                      </a:r>
                      <a:endParaRPr lang="fr-SN" sz="2400" b="1" noProof="0" dirty="0">
                        <a:solidFill>
                          <a:sysClr val="windowText" lastClr="000000"/>
                        </a:solidFill>
                      </a:endParaRPr>
                    </a:p>
                  </a:txBody>
                  <a:tcPr>
                    <a:solidFill>
                      <a:schemeClr val="tx2"/>
                    </a:solidFill>
                  </a:tcPr>
                </a:tc>
                <a:tc hMerge="1">
                  <a:txBody>
                    <a:bodyPr/>
                    <a:lstStyle/>
                    <a:p>
                      <a:endParaRPr lang="en-US"/>
                    </a:p>
                  </a:txBody>
                  <a:tcPr/>
                </a:tc>
                <a:tc>
                  <a:txBody>
                    <a:bodyPr/>
                    <a:lstStyle/>
                    <a:p>
                      <a:pPr algn="ctr"/>
                      <a:r>
                        <a:rPr lang="fr-SN" sz="2400" b="1" noProof="0" dirty="0" smtClean="0">
                          <a:solidFill>
                            <a:sysClr val="windowText" lastClr="000000"/>
                          </a:solidFill>
                        </a:rPr>
                        <a:t>396</a:t>
                      </a:r>
                      <a:endParaRPr lang="fr-SN" sz="2400" b="1" noProof="0" dirty="0">
                        <a:solidFill>
                          <a:sysClr val="windowText" lastClr="000000"/>
                        </a:solidFill>
                      </a:endParaRPr>
                    </a:p>
                  </a:txBody>
                  <a:tcPr>
                    <a:solidFill>
                      <a:schemeClr val="tx2"/>
                    </a:solidFill>
                  </a:tcPr>
                </a:tc>
                <a:tc>
                  <a:txBody>
                    <a:bodyPr/>
                    <a:lstStyle/>
                    <a:p>
                      <a:pPr algn="ctr"/>
                      <a:r>
                        <a:rPr lang="fr-SN" sz="2400" b="1" noProof="0" smtClean="0">
                          <a:solidFill>
                            <a:sysClr val="windowText" lastClr="000000"/>
                          </a:solidFill>
                        </a:rPr>
                        <a:t>98 %</a:t>
                      </a:r>
                      <a:endParaRPr lang="fr-SN" sz="2400" b="1" noProof="0" dirty="0">
                        <a:solidFill>
                          <a:sysClr val="windowText" lastClr="000000"/>
                        </a:solidFill>
                      </a:endParaRPr>
                    </a:p>
                  </a:txBody>
                  <a:tcPr>
                    <a:solidFill>
                      <a:schemeClr val="tx2"/>
                    </a:solidFill>
                  </a:tcPr>
                </a:tc>
              </a:tr>
            </a:tbl>
          </a:graphicData>
        </a:graphic>
      </p:graphicFrame>
    </p:spTree>
    <p:extLst>
      <p:ext uri="{BB962C8B-B14F-4D97-AF65-F5344CB8AC3E}">
        <p14:creationId xmlns:p14="http://schemas.microsoft.com/office/powerpoint/2010/main" val="384768690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74813" y="2685863"/>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576482" y="5699782"/>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EnqueteSanteSN</a:t>
            </a:r>
            <a:endParaRPr lang="en-US" b="1" dirty="0" smtClean="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SenegalContinuousSurvey</a:t>
            </a:r>
            <a:endParaRPr lang="en-US" sz="1800" b="1" dirty="0" smtClean="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1200329"/>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Caractéristiques des ménages et des enquêtés</a:t>
            </a:r>
          </a:p>
        </p:txBody>
      </p:sp>
    </p:spTree>
    <p:extLst>
      <p:ext uri="{BB962C8B-B14F-4D97-AF65-F5344CB8AC3E}">
        <p14:creationId xmlns:p14="http://schemas.microsoft.com/office/powerpoint/2010/main" val="3416853133"/>
      </p:ext>
    </p:extLst>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981200"/>
            <a:ext cx="3581400" cy="4495800"/>
          </a:xfrm>
        </p:spPr>
        <p:txBody>
          <a:bodyPr>
            <a:normAutofit lnSpcReduction="10000"/>
          </a:bodyPr>
          <a:lstStyle/>
          <a:p>
            <a:r>
              <a:rPr lang="fr-FR" b="1" noProof="0" dirty="0" smtClean="0">
                <a:solidFill>
                  <a:schemeClr val="bg2"/>
                </a:solidFill>
              </a:rPr>
              <a:t>Caractéristiques des ménages</a:t>
            </a:r>
          </a:p>
          <a:p>
            <a:r>
              <a:rPr lang="fr-FR" dirty="0" smtClean="0">
                <a:solidFill>
                  <a:schemeClr val="tx1"/>
                </a:solidFill>
              </a:rPr>
              <a:t>Caractéristiques des enquêtés</a:t>
            </a:r>
          </a:p>
          <a:p>
            <a:r>
              <a:rPr lang="fr-FR" dirty="0" smtClean="0">
                <a:solidFill>
                  <a:schemeClr val="tx1"/>
                </a:solidFill>
              </a:rPr>
              <a:t>Services et infrastructures de base dans les structures de santé</a:t>
            </a:r>
          </a:p>
        </p:txBody>
      </p:sp>
    </p:spTree>
    <p:extLst>
      <p:ext uri="{BB962C8B-B14F-4D97-AF65-F5344CB8AC3E}">
        <p14:creationId xmlns:p14="http://schemas.microsoft.com/office/powerpoint/2010/main" val="99628894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6386" name="Title 1"/>
          <p:cNvSpPr>
            <a:spLocks noGrp="1"/>
          </p:cNvSpPr>
          <p:nvPr>
            <p:ph type="title"/>
          </p:nvPr>
        </p:nvSpPr>
        <p:spPr/>
        <p:txBody>
          <a:bodyPr>
            <a:normAutofit/>
          </a:bodyPr>
          <a:lstStyle/>
          <a:p>
            <a:r>
              <a:rPr lang="fr-FR" sz="4000" noProof="0" dirty="0" smtClean="0">
                <a:solidFill>
                  <a:schemeClr val="tx1"/>
                </a:solidFill>
              </a:rPr>
              <a:t>Caractéristiques des ménages</a:t>
            </a:r>
          </a:p>
        </p:txBody>
      </p:sp>
      <p:sp>
        <p:nvSpPr>
          <p:cNvPr id="3" name="Content Placeholder 2"/>
          <p:cNvSpPr>
            <a:spLocks noGrp="1"/>
          </p:cNvSpPr>
          <p:nvPr>
            <p:ph idx="1"/>
          </p:nvPr>
        </p:nvSpPr>
        <p:spPr/>
        <p:txBody>
          <a:bodyPr>
            <a:normAutofit/>
          </a:bodyPr>
          <a:lstStyle/>
          <a:p>
            <a:pPr>
              <a:buClr>
                <a:schemeClr val="tx1"/>
              </a:buClr>
              <a:buSzPct val="90000"/>
              <a:defRPr/>
            </a:pPr>
            <a:r>
              <a:rPr lang="fr-FR" noProof="0" dirty="0" smtClean="0">
                <a:solidFill>
                  <a:schemeClr val="tx1"/>
                </a:solidFill>
              </a:rPr>
              <a:t>La taille moyenne des ménages est de </a:t>
            </a:r>
            <a:r>
              <a:rPr lang="fr-FR" b="1" noProof="0" dirty="0" smtClean="0">
                <a:solidFill>
                  <a:schemeClr val="bg2"/>
                </a:solidFill>
              </a:rPr>
              <a:t>8,7 </a:t>
            </a:r>
            <a:r>
              <a:rPr lang="fr-FR" noProof="0" dirty="0" smtClean="0">
                <a:solidFill>
                  <a:schemeClr val="tx1"/>
                </a:solidFill>
              </a:rPr>
              <a:t>personnes.</a:t>
            </a:r>
          </a:p>
          <a:p>
            <a:pPr>
              <a:buClr>
                <a:schemeClr val="tx1"/>
              </a:buClr>
              <a:buSzPct val="90000"/>
              <a:defRPr/>
            </a:pPr>
            <a:r>
              <a:rPr lang="fr-FR" b="1" dirty="0" smtClean="0">
                <a:solidFill>
                  <a:schemeClr val="bg2"/>
                </a:solidFill>
              </a:rPr>
              <a:t>30</a:t>
            </a:r>
            <a:r>
              <a:rPr lang="fr-FR" b="1" noProof="0" dirty="0" smtClean="0">
                <a:solidFill>
                  <a:schemeClr val="bg2"/>
                </a:solidFill>
              </a:rPr>
              <a:t> %</a:t>
            </a:r>
            <a:r>
              <a:rPr lang="fr-FR" noProof="0" dirty="0" smtClean="0">
                <a:solidFill>
                  <a:schemeClr val="bg2"/>
                </a:solidFill>
              </a:rPr>
              <a:t> </a:t>
            </a:r>
            <a:r>
              <a:rPr lang="fr-FR" noProof="0" dirty="0" smtClean="0">
                <a:solidFill>
                  <a:schemeClr val="tx1"/>
                </a:solidFill>
              </a:rPr>
              <a:t>des ménages sont dirigés par une femme.</a:t>
            </a:r>
          </a:p>
          <a:p>
            <a:pPr>
              <a:buClr>
                <a:schemeClr val="tx1"/>
              </a:buClr>
              <a:buSzPct val="90000"/>
              <a:defRPr/>
            </a:pPr>
            <a:r>
              <a:rPr lang="fr-FR" b="1" noProof="0" dirty="0" smtClean="0">
                <a:solidFill>
                  <a:schemeClr val="bg2"/>
                </a:solidFill>
              </a:rPr>
              <a:t>Près de la moitié </a:t>
            </a:r>
            <a:r>
              <a:rPr lang="fr-FR" noProof="0" dirty="0" smtClean="0">
                <a:solidFill>
                  <a:schemeClr val="bg2"/>
                </a:solidFill>
              </a:rPr>
              <a:t>(</a:t>
            </a:r>
            <a:r>
              <a:rPr lang="fr-FR" b="1" noProof="0" dirty="0" smtClean="0">
                <a:solidFill>
                  <a:schemeClr val="bg2"/>
                </a:solidFill>
              </a:rPr>
              <a:t>44 %</a:t>
            </a:r>
            <a:r>
              <a:rPr lang="fr-FR" noProof="0" dirty="0" smtClean="0">
                <a:solidFill>
                  <a:schemeClr val="bg2"/>
                </a:solidFill>
              </a:rPr>
              <a:t>) </a:t>
            </a:r>
            <a:r>
              <a:rPr lang="fr-FR" noProof="0" dirty="0" smtClean="0">
                <a:solidFill>
                  <a:schemeClr val="tx1"/>
                </a:solidFill>
              </a:rPr>
              <a:t>de la population des ménages est </a:t>
            </a:r>
            <a:r>
              <a:rPr lang="fr-FR" b="1" noProof="0" dirty="0" smtClean="0">
                <a:solidFill>
                  <a:schemeClr val="bg2"/>
                </a:solidFill>
              </a:rPr>
              <a:t>composée d’enfants de moins de 15 ans</a:t>
            </a:r>
            <a:r>
              <a:rPr lang="fr-FR" noProof="0" dirty="0" smtClean="0">
                <a:solidFill>
                  <a:schemeClr val="tx1"/>
                </a:solidFill>
              </a:rPr>
              <a:t>.</a:t>
            </a:r>
            <a:endParaRPr lang="fr-FR" noProof="0" dirty="0">
              <a:solidFill>
                <a:schemeClr val="tx1"/>
              </a:solidFill>
            </a:endParaRPr>
          </a:p>
        </p:txBody>
      </p:sp>
    </p:spTree>
    <p:extLst>
      <p:ext uri="{BB962C8B-B14F-4D97-AF65-F5344CB8AC3E}">
        <p14:creationId xmlns:p14="http://schemas.microsoft.com/office/powerpoint/2010/main" val="411711905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076" name="Title 3"/>
          <p:cNvSpPr>
            <a:spLocks noGrp="1"/>
          </p:cNvSpPr>
          <p:nvPr>
            <p:ph type="title"/>
          </p:nvPr>
        </p:nvSpPr>
        <p:spPr>
          <a:xfrm>
            <a:off x="457200" y="0"/>
            <a:ext cx="8229600" cy="1143000"/>
          </a:xfrm>
        </p:spPr>
        <p:txBody>
          <a:bodyPr>
            <a:normAutofit/>
          </a:bodyPr>
          <a:lstStyle/>
          <a:p>
            <a:r>
              <a:rPr lang="fr-FR" sz="4000" noProof="0" dirty="0" smtClean="0">
                <a:solidFill>
                  <a:schemeClr val="tx1"/>
                </a:solidFill>
              </a:rPr>
              <a:t>Eau de boisson</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1910393585"/>
              </p:ext>
            </p:extLst>
          </p:nvPr>
        </p:nvGraphicFramePr>
        <p:xfrm>
          <a:off x="457200" y="1536627"/>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39586"/>
            <a:ext cx="9144000" cy="369332"/>
          </a:xfrm>
          <a:prstGeom prst="rect">
            <a:avLst/>
          </a:prstGeom>
          <a:noFill/>
        </p:spPr>
        <p:txBody>
          <a:bodyPr wrap="square" rtlCol="0">
            <a:spAutoFit/>
          </a:bodyPr>
          <a:lstStyle/>
          <a:p>
            <a:pPr algn="ctr"/>
            <a:r>
              <a:rPr lang="en-US" sz="1800" b="0" i="1" dirty="0" err="1" smtClean="0">
                <a:latin typeface="+mn-lt"/>
              </a:rPr>
              <a:t>Pourcentage</a:t>
            </a:r>
            <a:r>
              <a:rPr lang="en-US" sz="1800" b="0" i="1" dirty="0" smtClean="0">
                <a:latin typeface="+mn-lt"/>
              </a:rPr>
              <a:t> de ménages</a:t>
            </a:r>
            <a:endParaRPr lang="en-US" sz="1800" b="0" i="1" dirty="0">
              <a:latin typeface="+mn-lt"/>
            </a:endParaRPr>
          </a:p>
        </p:txBody>
      </p:sp>
    </p:spTree>
    <p:extLst>
      <p:ext uri="{BB962C8B-B14F-4D97-AF65-F5344CB8AC3E}">
        <p14:creationId xmlns:p14="http://schemas.microsoft.com/office/powerpoint/2010/main" val="128428767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103" name="Rectangle 3"/>
          <p:cNvSpPr>
            <a:spLocks noGrp="1" noChangeArrowheads="1"/>
          </p:cNvSpPr>
          <p:nvPr>
            <p:ph type="title"/>
          </p:nvPr>
        </p:nvSpPr>
        <p:spPr>
          <a:xfrm>
            <a:off x="457200" y="30163"/>
            <a:ext cx="8229600" cy="1143000"/>
          </a:xfrm>
        </p:spPr>
        <p:txBody>
          <a:bodyPr>
            <a:normAutofit/>
          </a:bodyPr>
          <a:lstStyle/>
          <a:p>
            <a:r>
              <a:rPr lang="fr-FR" sz="4000" noProof="0" dirty="0" smtClean="0">
                <a:solidFill>
                  <a:schemeClr val="tx1"/>
                </a:solidFill>
              </a:rPr>
              <a:t>Type de toilettes </a:t>
            </a:r>
            <a:endParaRPr lang="fr-FR" sz="3600" noProof="0" dirty="0" smtClean="0">
              <a:solidFill>
                <a:schemeClr val="tx1"/>
              </a:solidFill>
            </a:endParaRPr>
          </a:p>
        </p:txBody>
      </p:sp>
      <p:graphicFrame>
        <p:nvGraphicFramePr>
          <p:cNvPr id="8" name="Content Placeholder 5"/>
          <p:cNvGraphicFramePr>
            <a:graphicFrameLocks noGrp="1"/>
          </p:cNvGraphicFramePr>
          <p:nvPr>
            <p:ph idx="1"/>
            <p:extLst>
              <p:ext uri="{D42A27DB-BD31-4B8C-83A1-F6EECF244321}">
                <p14:modId xmlns:p14="http://schemas.microsoft.com/office/powerpoint/2010/main" val="1678404306"/>
              </p:ext>
            </p:extLst>
          </p:nvPr>
        </p:nvGraphicFramePr>
        <p:xfrm>
          <a:off x="457200" y="1600200"/>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6553200"/>
            <a:ext cx="9144000" cy="338554"/>
          </a:xfrm>
          <a:prstGeom prst="rect">
            <a:avLst/>
          </a:prstGeom>
          <a:noFill/>
        </p:spPr>
        <p:txBody>
          <a:bodyPr wrap="square" rtlCol="0">
            <a:spAutoFit/>
          </a:bodyPr>
          <a:lstStyle/>
          <a:p>
            <a:r>
              <a:rPr lang="fr-SN" sz="1600" b="0" i="1" dirty="0" smtClean="0">
                <a:latin typeface="+mn-lt"/>
              </a:rPr>
              <a:t>*Toilettes partagées qui seraient considérées comme "améliorées" si elles n'étaient pas partagées. </a:t>
            </a:r>
            <a:endParaRPr lang="fr-SN" sz="1600" b="0" i="1" dirty="0">
              <a:latin typeface="+mn-lt"/>
            </a:endParaRPr>
          </a:p>
        </p:txBody>
      </p:sp>
      <p:sp>
        <p:nvSpPr>
          <p:cNvPr id="9" name="TextBox 8"/>
          <p:cNvSpPr txBox="1"/>
          <p:nvPr/>
        </p:nvSpPr>
        <p:spPr>
          <a:xfrm>
            <a:off x="0" y="1017349"/>
            <a:ext cx="9144000" cy="369332"/>
          </a:xfrm>
          <a:prstGeom prst="rect">
            <a:avLst/>
          </a:prstGeom>
          <a:noFill/>
        </p:spPr>
        <p:txBody>
          <a:bodyPr wrap="square" rtlCol="0">
            <a:spAutoFit/>
          </a:bodyPr>
          <a:lstStyle/>
          <a:p>
            <a:pPr algn="ctr"/>
            <a:r>
              <a:rPr lang="en-US" sz="1800" b="0" i="1" dirty="0" err="1" smtClean="0">
                <a:latin typeface="+mn-lt"/>
              </a:rPr>
              <a:t>Pourcentage</a:t>
            </a:r>
            <a:r>
              <a:rPr lang="en-US" sz="1800" b="0" i="1" dirty="0" smtClean="0">
                <a:latin typeface="+mn-lt"/>
              </a:rPr>
              <a:t> de ménages</a:t>
            </a:r>
            <a:endParaRPr lang="en-US" sz="1800" b="0" i="1" dirty="0">
              <a:latin typeface="+mn-lt"/>
            </a:endParaRPr>
          </a:p>
        </p:txBody>
      </p:sp>
    </p:spTree>
    <p:extLst>
      <p:ext uri="{BB962C8B-B14F-4D97-AF65-F5344CB8AC3E}">
        <p14:creationId xmlns:p14="http://schemas.microsoft.com/office/powerpoint/2010/main" val="229358516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5123" name="Rectangle 5"/>
          <p:cNvSpPr>
            <a:spLocks noGrp="1" noChangeArrowheads="1"/>
          </p:cNvSpPr>
          <p:nvPr>
            <p:ph type="title"/>
          </p:nvPr>
        </p:nvSpPr>
        <p:spPr>
          <a:xfrm>
            <a:off x="457200" y="0"/>
            <a:ext cx="8229600" cy="1143000"/>
          </a:xfrm>
        </p:spPr>
        <p:txBody>
          <a:bodyPr>
            <a:normAutofit/>
          </a:bodyPr>
          <a:lstStyle/>
          <a:p>
            <a:r>
              <a:rPr lang="fr-FR" sz="4000" noProof="0" dirty="0" smtClean="0">
                <a:solidFill>
                  <a:schemeClr val="tx1"/>
                </a:solidFill>
              </a:rPr>
              <a:t>Électricité </a:t>
            </a:r>
            <a:endParaRPr lang="fr-FR" sz="3600" noProof="0" dirty="0" smtClean="0">
              <a:solidFill>
                <a:schemeClr val="tx1"/>
              </a:solidFill>
            </a:endParaRPr>
          </a:p>
        </p:txBody>
      </p:sp>
      <p:sp>
        <p:nvSpPr>
          <p:cNvPr id="60422" name="Text Box 6"/>
          <p:cNvSpPr txBox="1">
            <a:spLocks noChangeArrowheads="1"/>
          </p:cNvSpPr>
          <p:nvPr/>
        </p:nvSpPr>
        <p:spPr bwMode="auto">
          <a:xfrm>
            <a:off x="0" y="1099065"/>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b="0" i="1" dirty="0" smtClean="0">
                <a:latin typeface="+mn-lt"/>
                <a:cs typeface="+mn-cs"/>
              </a:rPr>
              <a:t>Pourcentage de ménages qui disposent d’électricité</a:t>
            </a:r>
            <a:endParaRPr lang="fr-SN" sz="1800" b="0" i="1" dirty="0">
              <a:latin typeface="+mn-lt"/>
              <a:cs typeface="+mn-cs"/>
            </a:endParaRPr>
          </a:p>
        </p:txBody>
      </p:sp>
      <p:graphicFrame>
        <p:nvGraphicFramePr>
          <p:cNvPr id="3" name="Chart 2"/>
          <p:cNvGraphicFramePr/>
          <p:nvPr>
            <p:extLst>
              <p:ext uri="{D42A27DB-BD31-4B8C-83A1-F6EECF244321}">
                <p14:modId xmlns:p14="http://schemas.microsoft.com/office/powerpoint/2010/main" val="1373357898"/>
              </p:ext>
            </p:extLst>
          </p:nvPr>
        </p:nvGraphicFramePr>
        <p:xfrm>
          <a:off x="381000" y="2057400"/>
          <a:ext cx="8458200" cy="4064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1066887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fr-FR" sz="4000" noProof="0" dirty="0" smtClean="0">
                <a:solidFill>
                  <a:schemeClr val="tx1"/>
                </a:solidFill>
              </a:rPr>
              <a:t>Quintile de bien-être économique</a:t>
            </a:r>
          </a:p>
        </p:txBody>
      </p:sp>
      <p:sp>
        <p:nvSpPr>
          <p:cNvPr id="18435" name="Content Placeholder 3"/>
          <p:cNvSpPr>
            <a:spLocks noGrp="1"/>
          </p:cNvSpPr>
          <p:nvPr>
            <p:ph idx="1"/>
          </p:nvPr>
        </p:nvSpPr>
        <p:spPr/>
        <p:txBody>
          <a:bodyPr/>
          <a:lstStyle/>
          <a:p>
            <a:r>
              <a:rPr lang="fr-FR" noProof="0" dirty="0" smtClean="0">
                <a:solidFill>
                  <a:schemeClr val="tx1"/>
                </a:solidFill>
              </a:rPr>
              <a:t>Un indice construit à partir des informations sur la possession par les ménages de certains bien durables et sur certaines caractéristiques du logement. On attribue un score à chaque ménage.</a:t>
            </a:r>
          </a:p>
          <a:p>
            <a:r>
              <a:rPr lang="fr-FR" noProof="0" dirty="0" smtClean="0">
                <a:solidFill>
                  <a:schemeClr val="tx1"/>
                </a:solidFill>
              </a:rPr>
              <a:t>Les ménages sont divisés et classés en cinq catégories appelées quintiles.</a:t>
            </a:r>
          </a:p>
        </p:txBody>
      </p:sp>
    </p:spTree>
    <p:extLst>
      <p:ext uri="{BB962C8B-B14F-4D97-AF65-F5344CB8AC3E}">
        <p14:creationId xmlns:p14="http://schemas.microsoft.com/office/powerpoint/2010/main" val="278543548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098" name="Title 1"/>
          <p:cNvSpPr>
            <a:spLocks noGrp="1"/>
          </p:cNvSpPr>
          <p:nvPr>
            <p:ph type="title"/>
          </p:nvPr>
        </p:nvSpPr>
        <p:spPr>
          <a:xfrm>
            <a:off x="685800" y="304800"/>
            <a:ext cx="7772400" cy="685800"/>
          </a:xfrm>
        </p:spPr>
        <p:txBody>
          <a:bodyPr>
            <a:normAutofit fontScale="90000"/>
          </a:bodyPr>
          <a:lstStyle/>
          <a:p>
            <a:r>
              <a:rPr lang="fr-SN" dirty="0" smtClean="0">
                <a:solidFill>
                  <a:schemeClr val="tx1"/>
                </a:solidFill>
              </a:rPr>
              <a:t>Objectifs de l’Enquête Continue </a:t>
            </a:r>
            <a:br>
              <a:rPr lang="fr-SN" dirty="0" smtClean="0">
                <a:solidFill>
                  <a:schemeClr val="tx1"/>
                </a:solidFill>
              </a:rPr>
            </a:br>
            <a:r>
              <a:rPr lang="fr-SN" dirty="0" smtClean="0">
                <a:solidFill>
                  <a:schemeClr val="tx1"/>
                </a:solidFill>
              </a:rPr>
              <a:t>au Sénégal</a:t>
            </a:r>
          </a:p>
        </p:txBody>
      </p:sp>
      <p:sp>
        <p:nvSpPr>
          <p:cNvPr id="3" name="Content Placeholder 2"/>
          <p:cNvSpPr>
            <a:spLocks noGrp="1"/>
          </p:cNvSpPr>
          <p:nvPr>
            <p:ph idx="1"/>
          </p:nvPr>
        </p:nvSpPr>
        <p:spPr>
          <a:xfrm>
            <a:off x="76200" y="1371600"/>
            <a:ext cx="8991600" cy="5334000"/>
          </a:xfrm>
        </p:spPr>
        <p:txBody>
          <a:bodyPr/>
          <a:lstStyle/>
          <a:p>
            <a:pPr>
              <a:buFontTx/>
              <a:buNone/>
              <a:defRPr/>
            </a:pPr>
            <a:r>
              <a:rPr lang="fr-FR" dirty="0" smtClean="0">
                <a:solidFill>
                  <a:schemeClr val="tx1"/>
                </a:solidFill>
              </a:rPr>
              <a:t>L’Enquête Continue vise à : </a:t>
            </a:r>
          </a:p>
          <a:p>
            <a:pPr marL="514350" indent="-514350">
              <a:buFontTx/>
              <a:buAutoNum type="arabicParenBoth"/>
              <a:defRPr/>
            </a:pPr>
            <a:r>
              <a:rPr lang="fr-FR" dirty="0" smtClean="0">
                <a:solidFill>
                  <a:schemeClr val="tx1"/>
                </a:solidFill>
              </a:rPr>
              <a:t>répondre aux besoins permanents en données pour planifier, suivre et évaluer les programmes de santé et de population, et </a:t>
            </a:r>
          </a:p>
          <a:p>
            <a:pPr marL="514350" indent="-514350">
              <a:buFontTx/>
              <a:buAutoNum type="arabicParenBoth"/>
              <a:defRPr/>
            </a:pPr>
            <a:r>
              <a:rPr lang="fr-FR" dirty="0" smtClean="0">
                <a:solidFill>
                  <a:schemeClr val="tx1"/>
                </a:solidFill>
              </a:rPr>
              <a:t>renforcer les capacités au sein des institutions du pays pour collecter, traiter, analyser et utiliser ces données. </a:t>
            </a:r>
            <a:endParaRPr lang="en-US" dirty="0">
              <a:solidFill>
                <a:schemeClr val="tx1"/>
              </a:solidFill>
            </a:endParaRPr>
          </a:p>
        </p:txBody>
      </p:sp>
    </p:spTree>
    <p:extLst>
      <p:ext uri="{BB962C8B-B14F-4D97-AF65-F5344CB8AC3E}">
        <p14:creationId xmlns:p14="http://schemas.microsoft.com/office/powerpoint/2010/main" val="2561363529"/>
      </p:ext>
    </p:extLst>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9484" name="Title 1"/>
          <p:cNvSpPr>
            <a:spLocks noGrp="1"/>
          </p:cNvSpPr>
          <p:nvPr>
            <p:ph type="title"/>
          </p:nvPr>
        </p:nvSpPr>
        <p:spPr/>
        <p:txBody>
          <a:bodyPr/>
          <a:lstStyle/>
          <a:p>
            <a:r>
              <a:rPr lang="fr-FR" sz="4000" noProof="0" dirty="0" smtClean="0">
                <a:solidFill>
                  <a:schemeClr val="tx1"/>
                </a:solidFill>
              </a:rPr>
              <a:t>Quintiles de bien-être économique</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291774406"/>
              </p:ext>
            </p:extLst>
          </p:nvPr>
        </p:nvGraphicFramePr>
        <p:xfrm>
          <a:off x="457200" y="1600200"/>
          <a:ext cx="8229600" cy="1554276"/>
        </p:xfrm>
        <a:graphic>
          <a:graphicData uri="http://schemas.openxmlformats.org/drawingml/2006/table">
            <a:tbl>
              <a:tblPr firstRow="1" bandRow="1">
                <a:tableStyleId>{912C8C85-51F0-491E-9774-3900AFEF0FD7}</a:tableStyleId>
              </a:tblPr>
              <a:tblGrid>
                <a:gridCol w="1371600"/>
                <a:gridCol w="1371600"/>
                <a:gridCol w="1371600"/>
                <a:gridCol w="1371600"/>
                <a:gridCol w="1371600"/>
                <a:gridCol w="1371600"/>
              </a:tblGrid>
              <a:tr h="639949">
                <a:tc>
                  <a:txBody>
                    <a:bodyPr/>
                    <a:lstStyle/>
                    <a:p>
                      <a:pPr algn="ctr"/>
                      <a:endParaRPr lang="fr-SN" sz="1800" noProof="0" dirty="0">
                        <a:solidFill>
                          <a:schemeClr val="bg1"/>
                        </a:solidFill>
                        <a:latin typeface="+mn-lt"/>
                      </a:endParaRPr>
                    </a:p>
                  </a:txBody>
                  <a:tcPr marT="45711" marB="45711">
                    <a:solidFill>
                      <a:schemeClr val="bg2"/>
                    </a:solidFill>
                  </a:tcPr>
                </a:tc>
                <a:tc>
                  <a:txBody>
                    <a:bodyPr/>
                    <a:lstStyle/>
                    <a:p>
                      <a:pPr algn="ctr"/>
                      <a:r>
                        <a:rPr lang="fr-SN" sz="1800" noProof="0" dirty="0" smtClean="0">
                          <a:solidFill>
                            <a:schemeClr val="tx1"/>
                          </a:solidFill>
                        </a:rPr>
                        <a:t>Le plus bas</a:t>
                      </a:r>
                      <a:endParaRPr lang="fr-SN" sz="1800" noProof="0" dirty="0">
                        <a:solidFill>
                          <a:schemeClr val="tx1"/>
                        </a:solidFill>
                        <a:latin typeface="+mn-lt"/>
                      </a:endParaRPr>
                    </a:p>
                  </a:txBody>
                  <a:tcPr marT="45711" marB="45711">
                    <a:solidFill>
                      <a:schemeClr val="bg2"/>
                    </a:solidFill>
                  </a:tcPr>
                </a:tc>
                <a:tc>
                  <a:txBody>
                    <a:bodyPr/>
                    <a:lstStyle/>
                    <a:p>
                      <a:pPr algn="ctr"/>
                      <a:r>
                        <a:rPr lang="fr-SN" sz="1800" noProof="0" dirty="0" smtClean="0">
                          <a:solidFill>
                            <a:schemeClr val="tx1"/>
                          </a:solidFill>
                        </a:rPr>
                        <a:t>Second</a:t>
                      </a:r>
                      <a:endParaRPr lang="fr-SN" sz="1800" noProof="0" dirty="0">
                        <a:solidFill>
                          <a:schemeClr val="tx1"/>
                        </a:solidFill>
                        <a:latin typeface="+mn-lt"/>
                      </a:endParaRPr>
                    </a:p>
                  </a:txBody>
                  <a:tcPr marT="45711" marB="45711">
                    <a:solidFill>
                      <a:schemeClr val="bg2"/>
                    </a:solidFill>
                  </a:tcPr>
                </a:tc>
                <a:tc>
                  <a:txBody>
                    <a:bodyPr/>
                    <a:lstStyle/>
                    <a:p>
                      <a:pPr algn="ctr"/>
                      <a:r>
                        <a:rPr lang="fr-SN" sz="1800" noProof="0" dirty="0" smtClean="0">
                          <a:solidFill>
                            <a:schemeClr val="tx1"/>
                          </a:solidFill>
                        </a:rPr>
                        <a:t>Moyen</a:t>
                      </a:r>
                      <a:endParaRPr lang="fr-SN" sz="1800" noProof="0" dirty="0">
                        <a:solidFill>
                          <a:schemeClr val="tx1"/>
                        </a:solidFill>
                        <a:latin typeface="+mn-lt"/>
                      </a:endParaRPr>
                    </a:p>
                  </a:txBody>
                  <a:tcPr marT="45711" marB="45711">
                    <a:solidFill>
                      <a:schemeClr val="bg2"/>
                    </a:solidFill>
                  </a:tcPr>
                </a:tc>
                <a:tc>
                  <a:txBody>
                    <a:bodyPr/>
                    <a:lstStyle/>
                    <a:p>
                      <a:pPr algn="ctr"/>
                      <a:r>
                        <a:rPr lang="fr-SN" sz="1800" noProof="0" dirty="0" smtClean="0">
                          <a:solidFill>
                            <a:schemeClr val="tx1"/>
                          </a:solidFill>
                        </a:rPr>
                        <a:t>Quatrième</a:t>
                      </a:r>
                      <a:endParaRPr lang="fr-SN" sz="1800" noProof="0" dirty="0">
                        <a:solidFill>
                          <a:schemeClr val="tx1"/>
                        </a:solidFill>
                        <a:latin typeface="+mn-lt"/>
                      </a:endParaRPr>
                    </a:p>
                  </a:txBody>
                  <a:tcPr marT="45711" marB="45711">
                    <a:solidFill>
                      <a:schemeClr val="bg2"/>
                    </a:solidFill>
                  </a:tcPr>
                </a:tc>
                <a:tc>
                  <a:txBody>
                    <a:bodyPr/>
                    <a:lstStyle/>
                    <a:p>
                      <a:pPr algn="ctr"/>
                      <a:r>
                        <a:rPr lang="fr-SN" sz="1800" noProof="0" dirty="0" smtClean="0">
                          <a:solidFill>
                            <a:schemeClr val="tx1"/>
                          </a:solidFill>
                        </a:rPr>
                        <a:t>Le plus</a:t>
                      </a:r>
                      <a:r>
                        <a:rPr lang="fr-SN" sz="1800" baseline="0" noProof="0" dirty="0" smtClean="0">
                          <a:solidFill>
                            <a:schemeClr val="tx1"/>
                          </a:solidFill>
                        </a:rPr>
                        <a:t> élevé</a:t>
                      </a:r>
                      <a:endParaRPr lang="fr-SN" sz="1800" noProof="0" dirty="0">
                        <a:solidFill>
                          <a:schemeClr val="tx1"/>
                        </a:solidFill>
                        <a:latin typeface="+mn-lt"/>
                      </a:endParaRPr>
                    </a:p>
                  </a:txBody>
                  <a:tcPr marT="45711" marB="45711">
                    <a:solidFill>
                      <a:schemeClr val="bg2"/>
                    </a:solidFill>
                  </a:tcPr>
                </a:tc>
              </a:tr>
              <a:tr h="457107">
                <a:tc>
                  <a:txBody>
                    <a:bodyPr/>
                    <a:lstStyle/>
                    <a:p>
                      <a:r>
                        <a:rPr lang="fr-SN" sz="1800" noProof="0" dirty="0" smtClean="0"/>
                        <a:t>Urbain</a:t>
                      </a:r>
                      <a:endParaRPr lang="fr-SN" sz="1800" b="1" noProof="0" dirty="0" smtClean="0">
                        <a:latin typeface="+mn-lt"/>
                      </a:endParaRPr>
                    </a:p>
                  </a:txBody>
                  <a:tcPr marT="45711" marB="45711"/>
                </a:tc>
                <a:tc>
                  <a:txBody>
                    <a:bodyPr/>
                    <a:lstStyle/>
                    <a:p>
                      <a:pPr algn="ctr"/>
                      <a:r>
                        <a:rPr lang="fr-SN" sz="1800" noProof="0" dirty="0" smtClean="0"/>
                        <a:t>2 %</a:t>
                      </a:r>
                      <a:endParaRPr lang="fr-SN" sz="1800" noProof="0" dirty="0">
                        <a:latin typeface="+mn-lt"/>
                      </a:endParaRPr>
                    </a:p>
                  </a:txBody>
                  <a:tcPr marT="45711" marB="45711"/>
                </a:tc>
                <a:tc>
                  <a:txBody>
                    <a:bodyPr/>
                    <a:lstStyle/>
                    <a:p>
                      <a:pPr algn="ctr"/>
                      <a:r>
                        <a:rPr lang="fr-SN" sz="1800" noProof="0" dirty="0" smtClean="0"/>
                        <a:t>5 %</a:t>
                      </a:r>
                      <a:endParaRPr lang="fr-SN" sz="1800" noProof="0" dirty="0">
                        <a:latin typeface="+mn-lt"/>
                      </a:endParaRPr>
                    </a:p>
                  </a:txBody>
                  <a:tcPr marT="45711" marB="45711"/>
                </a:tc>
                <a:tc>
                  <a:txBody>
                    <a:bodyPr/>
                    <a:lstStyle/>
                    <a:p>
                      <a:pPr algn="ctr"/>
                      <a:r>
                        <a:rPr lang="fr-SN" sz="1800" noProof="0" dirty="0" smtClean="0"/>
                        <a:t>19 %</a:t>
                      </a:r>
                      <a:endParaRPr lang="fr-SN" sz="1800" noProof="0" dirty="0">
                        <a:latin typeface="+mn-lt"/>
                      </a:endParaRPr>
                    </a:p>
                  </a:txBody>
                  <a:tcPr marT="45711" marB="45711"/>
                </a:tc>
                <a:tc>
                  <a:txBody>
                    <a:bodyPr/>
                    <a:lstStyle/>
                    <a:p>
                      <a:pPr algn="ctr"/>
                      <a:r>
                        <a:rPr lang="fr-SN" sz="1800" b="1" noProof="0" dirty="0" smtClean="0">
                          <a:solidFill>
                            <a:schemeClr val="bg2"/>
                          </a:solidFill>
                        </a:rPr>
                        <a:t>35 %</a:t>
                      </a:r>
                      <a:endParaRPr lang="fr-SN" sz="1800" b="1" noProof="0" dirty="0">
                        <a:solidFill>
                          <a:schemeClr val="bg2"/>
                        </a:solidFill>
                        <a:latin typeface="+mn-lt"/>
                      </a:endParaRPr>
                    </a:p>
                  </a:txBody>
                  <a:tcPr marT="45711" marB="45711"/>
                </a:tc>
                <a:tc>
                  <a:txBody>
                    <a:bodyPr/>
                    <a:lstStyle/>
                    <a:p>
                      <a:pPr algn="ctr"/>
                      <a:r>
                        <a:rPr lang="fr-SN" sz="1800" b="1" noProof="0" dirty="0" smtClean="0">
                          <a:solidFill>
                            <a:schemeClr val="bg2"/>
                          </a:solidFill>
                        </a:rPr>
                        <a:t>39 %</a:t>
                      </a:r>
                      <a:endParaRPr lang="fr-SN" sz="1800" b="1" noProof="0" dirty="0">
                        <a:solidFill>
                          <a:schemeClr val="bg2"/>
                        </a:solidFill>
                        <a:latin typeface="+mn-lt"/>
                      </a:endParaRPr>
                    </a:p>
                  </a:txBody>
                  <a:tcPr marT="45711" marB="45711"/>
                </a:tc>
              </a:tr>
              <a:tr h="457107">
                <a:tc>
                  <a:txBody>
                    <a:bodyPr/>
                    <a:lstStyle/>
                    <a:p>
                      <a:r>
                        <a:rPr lang="fr-SN" sz="1800" noProof="0" dirty="0" smtClean="0"/>
                        <a:t>Rural</a:t>
                      </a:r>
                      <a:endParaRPr lang="fr-SN" sz="1800" b="1" noProof="0" dirty="0">
                        <a:latin typeface="+mn-lt"/>
                      </a:endParaRPr>
                    </a:p>
                  </a:txBody>
                  <a:tcPr marT="45711" marB="45711"/>
                </a:tc>
                <a:tc>
                  <a:txBody>
                    <a:bodyPr/>
                    <a:lstStyle/>
                    <a:p>
                      <a:pPr algn="ctr"/>
                      <a:r>
                        <a:rPr lang="fr-SN" sz="1800" b="1" noProof="0" dirty="0" smtClean="0">
                          <a:solidFill>
                            <a:schemeClr val="bg2"/>
                          </a:solidFill>
                        </a:rPr>
                        <a:t>35 %</a:t>
                      </a:r>
                      <a:endParaRPr lang="fr-SN" sz="1800" b="1" noProof="0" dirty="0">
                        <a:solidFill>
                          <a:schemeClr val="bg2"/>
                        </a:solidFill>
                        <a:latin typeface="+mn-lt"/>
                      </a:endParaRPr>
                    </a:p>
                  </a:txBody>
                  <a:tcPr marT="45711" marB="45711"/>
                </a:tc>
                <a:tc>
                  <a:txBody>
                    <a:bodyPr/>
                    <a:lstStyle/>
                    <a:p>
                      <a:pPr algn="ctr"/>
                      <a:r>
                        <a:rPr lang="fr-SN" sz="1800" b="1" noProof="0" dirty="0" smtClean="0">
                          <a:solidFill>
                            <a:schemeClr val="bg2"/>
                          </a:solidFill>
                        </a:rPr>
                        <a:t>32 %</a:t>
                      </a:r>
                      <a:endParaRPr lang="fr-SN" sz="1800" b="1" noProof="0" dirty="0">
                        <a:solidFill>
                          <a:schemeClr val="bg2"/>
                        </a:solidFill>
                        <a:latin typeface="+mn-lt"/>
                      </a:endParaRPr>
                    </a:p>
                  </a:txBody>
                  <a:tcPr marT="45711" marB="45711"/>
                </a:tc>
                <a:tc>
                  <a:txBody>
                    <a:bodyPr/>
                    <a:lstStyle/>
                    <a:p>
                      <a:pPr algn="ctr"/>
                      <a:r>
                        <a:rPr lang="fr-SN" sz="1800" noProof="0" dirty="0" smtClean="0"/>
                        <a:t>21 %</a:t>
                      </a:r>
                      <a:endParaRPr lang="fr-SN" sz="1800" noProof="0" dirty="0">
                        <a:latin typeface="+mn-lt"/>
                      </a:endParaRPr>
                    </a:p>
                  </a:txBody>
                  <a:tcPr marT="45711" marB="45711"/>
                </a:tc>
                <a:tc>
                  <a:txBody>
                    <a:bodyPr/>
                    <a:lstStyle/>
                    <a:p>
                      <a:pPr algn="ctr"/>
                      <a:r>
                        <a:rPr lang="fr-SN" sz="1800" noProof="0" dirty="0" smtClean="0"/>
                        <a:t>8 %</a:t>
                      </a:r>
                      <a:endParaRPr lang="fr-SN" sz="1800" noProof="0" dirty="0">
                        <a:latin typeface="+mn-lt"/>
                      </a:endParaRPr>
                    </a:p>
                  </a:txBody>
                  <a:tcPr marT="45711" marB="45711"/>
                </a:tc>
                <a:tc>
                  <a:txBody>
                    <a:bodyPr/>
                    <a:lstStyle/>
                    <a:p>
                      <a:pPr algn="ctr"/>
                      <a:r>
                        <a:rPr lang="fr-SN" sz="1800" noProof="0" dirty="0" smtClean="0"/>
                        <a:t>4 %</a:t>
                      </a:r>
                      <a:endParaRPr lang="fr-SN" sz="1800" noProof="0" dirty="0">
                        <a:latin typeface="+mn-lt"/>
                      </a:endParaRPr>
                    </a:p>
                  </a:txBody>
                  <a:tcPr marT="45711" marB="45711"/>
                </a:tc>
              </a:tr>
            </a:tbl>
          </a:graphicData>
        </a:graphic>
      </p:graphicFrame>
      <p:sp>
        <p:nvSpPr>
          <p:cNvPr id="5" name="TextBox 4"/>
          <p:cNvSpPr txBox="1"/>
          <p:nvPr/>
        </p:nvSpPr>
        <p:spPr>
          <a:xfrm>
            <a:off x="228600" y="3373060"/>
            <a:ext cx="8686800" cy="3339376"/>
          </a:xfrm>
          <a:prstGeom prst="rect">
            <a:avLst/>
          </a:prstGeom>
          <a:noFill/>
        </p:spPr>
        <p:txBody>
          <a:bodyPr wrap="square">
            <a:spAutoFit/>
          </a:bodyPr>
          <a:lstStyle/>
          <a:p>
            <a:pPr marL="0" indent="0" algn="ctr">
              <a:spcBef>
                <a:spcPts val="0"/>
              </a:spcBef>
              <a:spcAft>
                <a:spcPts val="1800"/>
              </a:spcAft>
              <a:buNone/>
            </a:pPr>
            <a:r>
              <a:rPr lang="fr-FR" sz="2800" dirty="0"/>
              <a:t>Tandis que très peu de ménages urbains se trouvent dans le quintile le plus bas, très peu de ménages ruraux se trouvent dans le quintile le plus élevé.</a:t>
            </a:r>
          </a:p>
          <a:p>
            <a:pPr marL="0" indent="0" algn="ctr">
              <a:spcBef>
                <a:spcPts val="0"/>
              </a:spcBef>
              <a:spcAft>
                <a:spcPts val="1800"/>
              </a:spcAft>
              <a:buNone/>
            </a:pPr>
            <a:r>
              <a:rPr lang="fr-FR" sz="2800" b="1" dirty="0" smtClean="0">
                <a:solidFill>
                  <a:schemeClr val="bg2"/>
                </a:solidFill>
              </a:rPr>
              <a:t>Kolda (67 </a:t>
            </a:r>
            <a:r>
              <a:rPr lang="fr-FR" sz="2800" b="1" dirty="0">
                <a:solidFill>
                  <a:schemeClr val="bg2"/>
                </a:solidFill>
              </a:rPr>
              <a:t>%) </a:t>
            </a:r>
            <a:r>
              <a:rPr lang="fr-FR" sz="2800" dirty="0"/>
              <a:t>a la plus grande proportion de ménages dans le </a:t>
            </a:r>
            <a:r>
              <a:rPr lang="fr-FR" sz="2800" b="1" dirty="0">
                <a:solidFill>
                  <a:schemeClr val="bg2"/>
                </a:solidFill>
              </a:rPr>
              <a:t>quintile le plus bas</a:t>
            </a:r>
            <a:r>
              <a:rPr lang="fr-FR" sz="2800" dirty="0"/>
              <a:t>, pendant que </a:t>
            </a:r>
            <a:r>
              <a:rPr lang="fr-FR" sz="2800" b="1" dirty="0" smtClean="0">
                <a:solidFill>
                  <a:schemeClr val="bg2"/>
                </a:solidFill>
              </a:rPr>
              <a:t>Dakar (58 </a:t>
            </a:r>
            <a:r>
              <a:rPr lang="fr-FR" sz="2800" b="1" dirty="0">
                <a:solidFill>
                  <a:schemeClr val="bg2"/>
                </a:solidFill>
              </a:rPr>
              <a:t>%) </a:t>
            </a:r>
            <a:r>
              <a:rPr lang="fr-FR" sz="2800" dirty="0"/>
              <a:t>a la plus grande proportion de ménages dans le </a:t>
            </a:r>
            <a:r>
              <a:rPr lang="fr-FR" sz="2800" b="1" dirty="0">
                <a:solidFill>
                  <a:schemeClr val="bg2"/>
                </a:solidFill>
              </a:rPr>
              <a:t>quintile le plus élevé</a:t>
            </a:r>
            <a:r>
              <a:rPr lang="fr-FR" sz="2800" dirty="0"/>
              <a:t>.</a:t>
            </a:r>
          </a:p>
        </p:txBody>
      </p:sp>
    </p:spTree>
    <p:extLst>
      <p:ext uri="{BB962C8B-B14F-4D97-AF65-F5344CB8AC3E}">
        <p14:creationId xmlns:p14="http://schemas.microsoft.com/office/powerpoint/2010/main" val="289160106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fr-FR" sz="4000" noProof="0" dirty="0" smtClean="0">
                <a:solidFill>
                  <a:schemeClr val="tx1"/>
                </a:solidFill>
              </a:rPr>
              <a:t>Transferts Sociaux</a:t>
            </a:r>
          </a:p>
        </p:txBody>
      </p:sp>
      <p:sp>
        <p:nvSpPr>
          <p:cNvPr id="18435" name="Content Placeholder 3"/>
          <p:cNvSpPr>
            <a:spLocks noGrp="1"/>
          </p:cNvSpPr>
          <p:nvPr>
            <p:ph idx="1"/>
          </p:nvPr>
        </p:nvSpPr>
        <p:spPr/>
        <p:txBody>
          <a:bodyPr/>
          <a:lstStyle/>
          <a:p>
            <a:r>
              <a:rPr lang="fr-FR" dirty="0">
                <a:solidFill>
                  <a:schemeClr val="tx1"/>
                </a:solidFill>
              </a:rPr>
              <a:t>Les transferts sociaux sont un soutient économique qui vient du gouvernement ou d’une organisation non </a:t>
            </a:r>
            <a:r>
              <a:rPr lang="fr-FR" dirty="0" smtClean="0">
                <a:solidFill>
                  <a:schemeClr val="tx1"/>
                </a:solidFill>
              </a:rPr>
              <a:t>gouvernementale, </a:t>
            </a:r>
            <a:r>
              <a:rPr lang="fr-FR" dirty="0">
                <a:solidFill>
                  <a:schemeClr val="tx1"/>
                </a:solidFill>
              </a:rPr>
              <a:t>comme une bourse de sécurité </a:t>
            </a:r>
            <a:r>
              <a:rPr lang="fr-FR" dirty="0" smtClean="0">
                <a:solidFill>
                  <a:schemeClr val="tx1"/>
                </a:solidFill>
              </a:rPr>
              <a:t>familiale </a:t>
            </a:r>
            <a:r>
              <a:rPr lang="fr-FR" dirty="0">
                <a:solidFill>
                  <a:schemeClr val="tx1"/>
                </a:solidFill>
              </a:rPr>
              <a:t>et une bourse d’étude. </a:t>
            </a:r>
            <a:endParaRPr lang="fr-FR" dirty="0" smtClean="0">
              <a:solidFill>
                <a:schemeClr val="tx1"/>
              </a:solidFill>
            </a:endParaRPr>
          </a:p>
          <a:p>
            <a:r>
              <a:rPr lang="fr-FR" dirty="0" smtClean="0">
                <a:solidFill>
                  <a:schemeClr val="tx1"/>
                </a:solidFill>
              </a:rPr>
              <a:t>Plus </a:t>
            </a:r>
            <a:r>
              <a:rPr lang="fr-FR" dirty="0">
                <a:solidFill>
                  <a:schemeClr val="tx1"/>
                </a:solidFill>
              </a:rPr>
              <a:t>d’</a:t>
            </a:r>
            <a:r>
              <a:rPr lang="fr-FR" b="1" dirty="0">
                <a:solidFill>
                  <a:schemeClr val="bg2"/>
                </a:solidFill>
              </a:rPr>
              <a:t>un ménage sur cinq </a:t>
            </a:r>
            <a:r>
              <a:rPr lang="fr-FR" dirty="0">
                <a:solidFill>
                  <a:schemeClr val="tx1"/>
                </a:solidFill>
              </a:rPr>
              <a:t>déclare avoir reçu une aide économique par le bais d’au moins un programme de transferts sociaux. </a:t>
            </a:r>
            <a:endParaRPr lang="fr-FR" noProof="0" dirty="0" smtClean="0">
              <a:solidFill>
                <a:schemeClr val="tx1"/>
              </a:solidFill>
            </a:endParaRPr>
          </a:p>
        </p:txBody>
      </p:sp>
    </p:spTree>
    <p:extLst>
      <p:ext uri="{BB962C8B-B14F-4D97-AF65-F5344CB8AC3E}">
        <p14:creationId xmlns:p14="http://schemas.microsoft.com/office/powerpoint/2010/main" val="1636802389"/>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2" name="Chart 5"/>
          <p:cNvGraphicFramePr>
            <a:graphicFrameLocks/>
          </p:cNvGraphicFramePr>
          <p:nvPr>
            <p:extLst>
              <p:ext uri="{D42A27DB-BD31-4B8C-83A1-F6EECF244321}">
                <p14:modId xmlns:p14="http://schemas.microsoft.com/office/powerpoint/2010/main" val="1555703751"/>
              </p:ext>
            </p:extLst>
          </p:nvPr>
        </p:nvGraphicFramePr>
        <p:xfrm>
          <a:off x="444500" y="1371600"/>
          <a:ext cx="8066088" cy="4636056"/>
        </p:xfrm>
        <a:graphic>
          <a:graphicData uri="http://schemas.openxmlformats.org/drawingml/2006/chart">
            <c:chart xmlns:c="http://schemas.openxmlformats.org/drawingml/2006/chart" xmlns:r="http://schemas.openxmlformats.org/officeDocument/2006/relationships" r:id="rId3"/>
          </a:graphicData>
        </a:graphic>
      </p:graphicFrame>
      <p:cxnSp>
        <p:nvCxnSpPr>
          <p:cNvPr id="6149" name="Straight Arrow Connector 8"/>
          <p:cNvCxnSpPr>
            <a:cxnSpLocks noChangeShapeType="1"/>
          </p:cNvCxnSpPr>
          <p:nvPr/>
        </p:nvCxnSpPr>
        <p:spPr bwMode="auto">
          <a:xfrm>
            <a:off x="1239838" y="6557963"/>
            <a:ext cx="6388100" cy="1587"/>
          </a:xfrm>
          <a:prstGeom prst="straightConnector1">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lgn="ctr">
                <a:solidFill>
                  <a:srgbClr val="000000"/>
                </a:solidFill>
                <a:round/>
                <a:headEnd/>
                <a:tailEnd type="arrow" w="med" len="med"/>
              </a14:hiddenLine>
            </a:ext>
          </a:extLst>
        </p:spPr>
      </p:cxnSp>
      <p:cxnSp>
        <p:nvCxnSpPr>
          <p:cNvPr id="12" name="Straight Arrow Connector 11"/>
          <p:cNvCxnSpPr/>
          <p:nvPr/>
        </p:nvCxnSpPr>
        <p:spPr>
          <a:xfrm>
            <a:off x="1179513" y="6174343"/>
            <a:ext cx="6569075" cy="0"/>
          </a:xfrm>
          <a:prstGeom prst="straightConnector1">
            <a:avLst/>
          </a:prstGeom>
          <a:ln>
            <a:solidFill>
              <a:schemeClr val="accent6"/>
            </a:solidFill>
            <a:tailEnd type="arrow"/>
          </a:ln>
        </p:spPr>
        <p:style>
          <a:lnRef idx="3">
            <a:schemeClr val="accent4"/>
          </a:lnRef>
          <a:fillRef idx="0">
            <a:schemeClr val="accent4"/>
          </a:fillRef>
          <a:effectRef idx="2">
            <a:schemeClr val="accent4"/>
          </a:effectRef>
          <a:fontRef idx="minor">
            <a:schemeClr val="tx1"/>
          </a:fontRef>
        </p:style>
      </p:cxnSp>
      <p:sp>
        <p:nvSpPr>
          <p:cNvPr id="10" name="Text Box 6"/>
          <p:cNvSpPr>
            <a:spLocks noGrp="1" noChangeArrowheads="1"/>
          </p:cNvSpPr>
          <p:nvPr>
            <p:ph type="title" idx="4294967295"/>
          </p:nvPr>
        </p:nvSpPr>
        <p:spPr>
          <a:xfrm>
            <a:off x="0" y="0"/>
            <a:ext cx="9155113" cy="1100138"/>
          </a:xfrm>
        </p:spPr>
        <p:txBody>
          <a:bodyPr>
            <a:normAutofit fontScale="90000"/>
          </a:bodyPr>
          <a:lstStyle/>
          <a:p>
            <a:pPr>
              <a:spcBef>
                <a:spcPct val="50000"/>
              </a:spcBef>
            </a:pPr>
            <a:r>
              <a:rPr lang="fr-SN" sz="4000" dirty="0" smtClean="0">
                <a:solidFill>
                  <a:schemeClr val="tx1"/>
                </a:solidFill>
              </a:rPr>
              <a:t>Transferts sociaux</a:t>
            </a:r>
            <a:br>
              <a:rPr lang="fr-SN" sz="4000" dirty="0" smtClean="0">
                <a:solidFill>
                  <a:schemeClr val="tx1"/>
                </a:solidFill>
              </a:rPr>
            </a:br>
            <a:r>
              <a:rPr lang="fr-SN" sz="4000" noProof="0" dirty="0" smtClean="0">
                <a:solidFill>
                  <a:schemeClr val="tx1"/>
                </a:solidFill>
              </a:rPr>
              <a:t>par quintiles de bien-être économique</a:t>
            </a:r>
          </a:p>
        </p:txBody>
      </p:sp>
      <p:sp>
        <p:nvSpPr>
          <p:cNvPr id="11" name="Text Box 5"/>
          <p:cNvSpPr txBox="1">
            <a:spLocks noChangeArrowheads="1"/>
          </p:cNvSpPr>
          <p:nvPr/>
        </p:nvSpPr>
        <p:spPr bwMode="auto">
          <a:xfrm>
            <a:off x="-28903" y="1219200"/>
            <a:ext cx="9149938" cy="646331"/>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FR" sz="1800" b="0" i="1" dirty="0">
                <a:latin typeface="+mn-lt"/>
              </a:rPr>
              <a:t>Pourcentage </a:t>
            </a:r>
            <a:r>
              <a:rPr lang="fr-FR" sz="1800" b="0" i="1" dirty="0" smtClean="0">
                <a:latin typeface="+mn-lt"/>
              </a:rPr>
              <a:t>de ménages dont au moins un membre a reçu un support d’au moins un programme de transfert social</a:t>
            </a:r>
            <a:endParaRPr lang="fr-FR" sz="1800" b="0" i="1" dirty="0">
              <a:latin typeface="+mn-lt"/>
            </a:endParaRPr>
          </a:p>
        </p:txBody>
      </p:sp>
      <p:sp>
        <p:nvSpPr>
          <p:cNvPr id="7" name="TextBox 6"/>
          <p:cNvSpPr txBox="1"/>
          <p:nvPr/>
        </p:nvSpPr>
        <p:spPr>
          <a:xfrm>
            <a:off x="914400" y="6400800"/>
            <a:ext cx="1676400" cy="369332"/>
          </a:xfrm>
          <a:prstGeom prst="rect">
            <a:avLst/>
          </a:prstGeom>
          <a:noFill/>
        </p:spPr>
        <p:txBody>
          <a:bodyPr wrap="square" rtlCol="0">
            <a:spAutoFit/>
          </a:bodyPr>
          <a:lstStyle/>
          <a:p>
            <a:r>
              <a:rPr lang="en-US" dirty="0" smtClean="0">
                <a:latin typeface="+mj-lt"/>
              </a:rPr>
              <a:t>Plus </a:t>
            </a:r>
            <a:r>
              <a:rPr lang="en-US" dirty="0" err="1" smtClean="0">
                <a:latin typeface="+mj-lt"/>
              </a:rPr>
              <a:t>pauvre</a:t>
            </a:r>
            <a:endParaRPr lang="en-US" dirty="0">
              <a:latin typeface="+mj-lt"/>
            </a:endParaRPr>
          </a:p>
        </p:txBody>
      </p:sp>
      <p:sp>
        <p:nvSpPr>
          <p:cNvPr id="8" name="TextBox 7"/>
          <p:cNvSpPr txBox="1"/>
          <p:nvPr/>
        </p:nvSpPr>
        <p:spPr>
          <a:xfrm>
            <a:off x="6903523" y="6418232"/>
            <a:ext cx="1676400" cy="369332"/>
          </a:xfrm>
          <a:prstGeom prst="rect">
            <a:avLst/>
          </a:prstGeom>
          <a:noFill/>
        </p:spPr>
        <p:txBody>
          <a:bodyPr wrap="square" rtlCol="0">
            <a:spAutoFit/>
          </a:bodyPr>
          <a:lstStyle/>
          <a:p>
            <a:r>
              <a:rPr lang="en-US" dirty="0" smtClean="0">
                <a:latin typeface="+mj-lt"/>
              </a:rPr>
              <a:t>Plus riche</a:t>
            </a:r>
            <a:endParaRPr lang="en-US" dirty="0">
              <a:latin typeface="+mj-lt"/>
            </a:endParaRPr>
          </a:p>
        </p:txBody>
      </p:sp>
    </p:spTree>
    <p:extLst>
      <p:ext uri="{BB962C8B-B14F-4D97-AF65-F5344CB8AC3E}">
        <p14:creationId xmlns:p14="http://schemas.microsoft.com/office/powerpoint/2010/main" val="290820771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 name="Title 1"/>
          <p:cNvSpPr>
            <a:spLocks noGrp="1"/>
          </p:cNvSpPr>
          <p:nvPr>
            <p:ph type="title"/>
          </p:nvPr>
        </p:nvSpPr>
        <p:spPr>
          <a:xfrm>
            <a:off x="457200" y="4763"/>
            <a:ext cx="8229600" cy="1143000"/>
          </a:xfrm>
        </p:spPr>
        <p:txBody>
          <a:bodyPr>
            <a:normAutofit fontScale="90000"/>
          </a:bodyPr>
          <a:lstStyle/>
          <a:p>
            <a:r>
              <a:rPr lang="fr-FR" dirty="0" smtClean="0">
                <a:solidFill>
                  <a:schemeClr val="tx1"/>
                </a:solidFill>
              </a:rPr>
              <a:t>Bourse de sécurité familiale</a:t>
            </a:r>
            <a:br>
              <a:rPr lang="fr-FR" dirty="0" smtClean="0">
                <a:solidFill>
                  <a:schemeClr val="tx1"/>
                </a:solidFill>
              </a:rPr>
            </a:br>
            <a:r>
              <a:rPr lang="fr-FR" noProof="0" dirty="0" smtClean="0">
                <a:solidFill>
                  <a:schemeClr val="tx1"/>
                </a:solidFill>
              </a:rPr>
              <a:t>selon la région </a:t>
            </a:r>
            <a:endParaRPr lang="fr-FR" noProof="0" dirty="0">
              <a:solidFill>
                <a:schemeClr val="tx1"/>
              </a:solidFill>
            </a:endParaRPr>
          </a:p>
        </p:txBody>
      </p:sp>
      <p:sp>
        <p:nvSpPr>
          <p:cNvPr id="5" name="TextBox 4"/>
          <p:cNvSpPr txBox="1"/>
          <p:nvPr/>
        </p:nvSpPr>
        <p:spPr>
          <a:xfrm>
            <a:off x="-1" y="1206500"/>
            <a:ext cx="9144001" cy="382032"/>
          </a:xfrm>
          <a:prstGeom prst="rect">
            <a:avLst/>
          </a:prstGeom>
          <a:noFill/>
        </p:spPr>
        <p:txBody>
          <a:bodyPr wrap="square" rtlCol="0">
            <a:spAutoFit/>
          </a:bodyPr>
          <a:lstStyle/>
          <a:p>
            <a:pPr algn="ctr"/>
            <a:r>
              <a:rPr lang="fr-SN" i="1" dirty="0" smtClean="0">
                <a:latin typeface="+mn-lt"/>
              </a:rPr>
              <a:t>Pourcentage de ménages ayant bénéficié d’une bourse de sécurité familiale</a:t>
            </a:r>
          </a:p>
        </p:txBody>
      </p:sp>
      <p:grpSp>
        <p:nvGrpSpPr>
          <p:cNvPr id="7" name="Group 4"/>
          <p:cNvGrpSpPr>
            <a:grpSpLocks noChangeAspect="1"/>
          </p:cNvGrpSpPr>
          <p:nvPr/>
        </p:nvGrpSpPr>
        <p:grpSpPr bwMode="auto">
          <a:xfrm>
            <a:off x="744669"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latin typeface="+mn-lt"/>
              </a:rPr>
              <a:t>Saint-Louis</a:t>
            </a:r>
          </a:p>
          <a:p>
            <a:pPr algn="ctr"/>
            <a:r>
              <a:rPr lang="fr-SN" dirty="0" smtClean="0">
                <a:latin typeface="+mn-lt"/>
              </a:rPr>
              <a:t>12 %</a:t>
            </a:r>
          </a:p>
        </p:txBody>
      </p:sp>
      <p:sp>
        <p:nvSpPr>
          <p:cNvPr id="67" name="TextBox 66"/>
          <p:cNvSpPr txBox="1"/>
          <p:nvPr/>
        </p:nvSpPr>
        <p:spPr>
          <a:xfrm>
            <a:off x="5199841" y="3195637"/>
            <a:ext cx="1343818" cy="646331"/>
          </a:xfrm>
          <a:prstGeom prst="rect">
            <a:avLst/>
          </a:prstGeom>
          <a:noFill/>
        </p:spPr>
        <p:txBody>
          <a:bodyPr wrap="square" rtlCol="0">
            <a:spAutoFit/>
          </a:bodyPr>
          <a:lstStyle/>
          <a:p>
            <a:pPr algn="ctr"/>
            <a:r>
              <a:rPr lang="fr-SN" dirty="0" smtClean="0">
                <a:latin typeface="+mn-lt"/>
              </a:rPr>
              <a:t>Matam</a:t>
            </a:r>
          </a:p>
          <a:p>
            <a:pPr algn="ctr"/>
            <a:r>
              <a:rPr lang="fr-SN" dirty="0" smtClean="0">
                <a:latin typeface="+mn-lt"/>
              </a:rPr>
              <a:t>10 %</a:t>
            </a:r>
          </a:p>
        </p:txBody>
      </p:sp>
      <p:sp>
        <p:nvSpPr>
          <p:cNvPr id="68" name="TextBox 67"/>
          <p:cNvSpPr txBox="1"/>
          <p:nvPr/>
        </p:nvSpPr>
        <p:spPr>
          <a:xfrm>
            <a:off x="5481197" y="4589273"/>
            <a:ext cx="1549401" cy="646331"/>
          </a:xfrm>
          <a:prstGeom prst="rect">
            <a:avLst/>
          </a:prstGeom>
          <a:noFill/>
        </p:spPr>
        <p:txBody>
          <a:bodyPr wrap="square" rtlCol="0">
            <a:spAutoFit/>
          </a:bodyPr>
          <a:lstStyle/>
          <a:p>
            <a:pPr algn="ctr"/>
            <a:r>
              <a:rPr lang="fr-SN" dirty="0" smtClean="0">
                <a:latin typeface="+mn-lt"/>
              </a:rPr>
              <a:t>Tambacounda</a:t>
            </a:r>
          </a:p>
          <a:p>
            <a:pPr algn="ctr"/>
            <a:r>
              <a:rPr lang="fr-SN" dirty="0" smtClean="0">
                <a:latin typeface="+mn-lt"/>
              </a:rPr>
              <a:t>27 %</a:t>
            </a:r>
          </a:p>
        </p:txBody>
      </p:sp>
      <p:sp>
        <p:nvSpPr>
          <p:cNvPr id="69" name="TextBox 68"/>
          <p:cNvSpPr txBox="1"/>
          <p:nvPr/>
        </p:nvSpPr>
        <p:spPr>
          <a:xfrm>
            <a:off x="6715505" y="5882044"/>
            <a:ext cx="1549401" cy="646331"/>
          </a:xfrm>
          <a:prstGeom prst="rect">
            <a:avLst/>
          </a:prstGeom>
          <a:noFill/>
        </p:spPr>
        <p:txBody>
          <a:bodyPr wrap="square" rtlCol="0">
            <a:spAutoFit/>
          </a:bodyPr>
          <a:lstStyle/>
          <a:p>
            <a:pPr algn="ctr"/>
            <a:r>
              <a:rPr lang="fr-SN" dirty="0" smtClean="0">
                <a:latin typeface="+mn-lt"/>
              </a:rPr>
              <a:t>Kédougou</a:t>
            </a:r>
          </a:p>
          <a:p>
            <a:pPr algn="ctr"/>
            <a:r>
              <a:rPr lang="fr-SN" dirty="0" smtClean="0">
                <a:latin typeface="+mn-lt"/>
              </a:rPr>
              <a:t>27 %</a:t>
            </a:r>
          </a:p>
        </p:txBody>
      </p:sp>
      <p:sp>
        <p:nvSpPr>
          <p:cNvPr id="70" name="TextBox 69"/>
          <p:cNvSpPr txBox="1"/>
          <p:nvPr/>
        </p:nvSpPr>
        <p:spPr>
          <a:xfrm>
            <a:off x="4240992" y="5697894"/>
            <a:ext cx="1549401" cy="646331"/>
          </a:xfrm>
          <a:prstGeom prst="rect">
            <a:avLst/>
          </a:prstGeom>
          <a:noFill/>
        </p:spPr>
        <p:txBody>
          <a:bodyPr wrap="square" rtlCol="0">
            <a:spAutoFit/>
          </a:bodyPr>
          <a:lstStyle/>
          <a:p>
            <a:pPr algn="ctr"/>
            <a:r>
              <a:rPr lang="fr-SN" dirty="0" smtClean="0">
                <a:latin typeface="+mn-lt"/>
              </a:rPr>
              <a:t>Kolda</a:t>
            </a:r>
          </a:p>
          <a:p>
            <a:pPr algn="ctr"/>
            <a:r>
              <a:rPr lang="fr-SN" dirty="0" smtClean="0">
                <a:latin typeface="+mn-lt"/>
              </a:rPr>
              <a:t>37 %</a:t>
            </a:r>
          </a:p>
        </p:txBody>
      </p:sp>
      <p:sp>
        <p:nvSpPr>
          <p:cNvPr id="71" name="TextBox 70"/>
          <p:cNvSpPr txBox="1"/>
          <p:nvPr/>
        </p:nvSpPr>
        <p:spPr>
          <a:xfrm>
            <a:off x="3105137" y="5802094"/>
            <a:ext cx="1022350" cy="646331"/>
          </a:xfrm>
          <a:prstGeom prst="rect">
            <a:avLst/>
          </a:prstGeom>
          <a:noFill/>
        </p:spPr>
        <p:txBody>
          <a:bodyPr wrap="square" rtlCol="0">
            <a:spAutoFit/>
          </a:bodyPr>
          <a:lstStyle/>
          <a:p>
            <a:pPr algn="ctr"/>
            <a:r>
              <a:rPr lang="fr-SN" dirty="0" err="1" smtClean="0">
                <a:latin typeface="+mn-lt"/>
              </a:rPr>
              <a:t>Sédhiou</a:t>
            </a:r>
            <a:endParaRPr lang="fr-SN" dirty="0" smtClean="0">
              <a:latin typeface="+mn-lt"/>
            </a:endParaRPr>
          </a:p>
          <a:p>
            <a:pPr algn="ctr"/>
            <a:r>
              <a:rPr lang="fr-SN" dirty="0">
                <a:latin typeface="+mn-lt"/>
              </a:rPr>
              <a:t>3</a:t>
            </a:r>
            <a:r>
              <a:rPr lang="fr-SN" dirty="0" smtClean="0">
                <a:latin typeface="+mn-lt"/>
              </a:rPr>
              <a:t>1 %</a:t>
            </a:r>
          </a:p>
        </p:txBody>
      </p:sp>
      <p:sp>
        <p:nvSpPr>
          <p:cNvPr id="72" name="TextBox 71"/>
          <p:cNvSpPr txBox="1"/>
          <p:nvPr/>
        </p:nvSpPr>
        <p:spPr>
          <a:xfrm>
            <a:off x="1390783" y="5940456"/>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29 %</a:t>
            </a:r>
          </a:p>
        </p:txBody>
      </p:sp>
      <p:sp>
        <p:nvSpPr>
          <p:cNvPr id="73" name="TextBox 72"/>
          <p:cNvSpPr txBox="1"/>
          <p:nvPr/>
        </p:nvSpPr>
        <p:spPr>
          <a:xfrm>
            <a:off x="3531774" y="4252694"/>
            <a:ext cx="1022350" cy="646331"/>
          </a:xfrm>
          <a:prstGeom prst="rect">
            <a:avLst/>
          </a:prstGeom>
          <a:noFill/>
        </p:spPr>
        <p:txBody>
          <a:bodyPr wrap="square" rtlCol="0">
            <a:spAutoFit/>
          </a:bodyPr>
          <a:lstStyle/>
          <a:p>
            <a:pPr algn="ctr"/>
            <a:r>
              <a:rPr lang="fr-SN" dirty="0" err="1" smtClean="0">
                <a:latin typeface="+mn-lt"/>
              </a:rPr>
              <a:t>Kaffrine</a:t>
            </a:r>
            <a:endParaRPr lang="fr-SN" dirty="0" smtClean="0">
              <a:latin typeface="+mn-lt"/>
            </a:endParaRPr>
          </a:p>
          <a:p>
            <a:pPr algn="ctr"/>
            <a:r>
              <a:rPr lang="fr-SN" dirty="0">
                <a:latin typeface="+mn-lt"/>
              </a:rPr>
              <a:t>2</a:t>
            </a:r>
            <a:r>
              <a:rPr lang="fr-SN" dirty="0" smtClean="0">
                <a:latin typeface="+mn-lt"/>
              </a:rPr>
              <a:t>6 %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solidFill>
                  <a:schemeClr val="bg1"/>
                </a:solidFill>
                <a:latin typeface="+mn-lt"/>
              </a:rPr>
              <a:t>Louga</a:t>
            </a:r>
          </a:p>
          <a:p>
            <a:pPr algn="ctr"/>
            <a:r>
              <a:rPr lang="fr-SN" dirty="0" smtClean="0">
                <a:solidFill>
                  <a:schemeClr val="bg1"/>
                </a:solidFill>
                <a:latin typeface="+mn-lt"/>
              </a:rPr>
              <a:t>7 %</a:t>
            </a:r>
          </a:p>
        </p:txBody>
      </p:sp>
      <p:sp>
        <p:nvSpPr>
          <p:cNvPr id="75" name="TextBox 74"/>
          <p:cNvSpPr txBox="1"/>
          <p:nvPr/>
        </p:nvSpPr>
        <p:spPr>
          <a:xfrm>
            <a:off x="2529018" y="4701272"/>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20 %</a:t>
            </a:r>
          </a:p>
        </p:txBody>
      </p:sp>
      <p:sp>
        <p:nvSpPr>
          <p:cNvPr id="76" name="TextBox 75"/>
          <p:cNvSpPr txBox="1"/>
          <p:nvPr/>
        </p:nvSpPr>
        <p:spPr>
          <a:xfrm>
            <a:off x="2285338" y="3580506"/>
            <a:ext cx="1022350" cy="646331"/>
          </a:xfrm>
          <a:prstGeom prst="rect">
            <a:avLst/>
          </a:prstGeom>
          <a:noFill/>
        </p:spPr>
        <p:txBody>
          <a:bodyPr wrap="square" rtlCol="0">
            <a:spAutoFit/>
          </a:bodyPr>
          <a:lstStyle/>
          <a:p>
            <a:pPr algn="ctr"/>
            <a:r>
              <a:rPr lang="fr-SN" dirty="0" smtClean="0">
                <a:latin typeface="+mn-lt"/>
              </a:rPr>
              <a:t>Diourbel</a:t>
            </a:r>
          </a:p>
          <a:p>
            <a:pPr algn="ctr"/>
            <a:r>
              <a:rPr lang="fr-SN" dirty="0" smtClean="0">
                <a:latin typeface="+mn-lt"/>
              </a:rPr>
              <a:t>10 %</a:t>
            </a:r>
          </a:p>
        </p:txBody>
      </p:sp>
      <p:sp>
        <p:nvSpPr>
          <p:cNvPr id="77" name="TextBox 76"/>
          <p:cNvSpPr txBox="1"/>
          <p:nvPr/>
        </p:nvSpPr>
        <p:spPr>
          <a:xfrm>
            <a:off x="1536024" y="3622854"/>
            <a:ext cx="1022350" cy="646331"/>
          </a:xfrm>
          <a:prstGeom prst="rect">
            <a:avLst/>
          </a:prstGeom>
          <a:noFill/>
        </p:spPr>
        <p:txBody>
          <a:bodyPr wrap="square" rtlCol="0">
            <a:spAutoFit/>
          </a:bodyPr>
          <a:lstStyle/>
          <a:p>
            <a:pPr algn="ctr"/>
            <a:r>
              <a:rPr lang="fr-SN" dirty="0" smtClean="0">
                <a:latin typeface="+mn-lt"/>
              </a:rPr>
              <a:t>Thiès</a:t>
            </a:r>
          </a:p>
          <a:p>
            <a:pPr algn="ctr"/>
            <a:r>
              <a:rPr lang="fr-SN" dirty="0" smtClean="0">
                <a:latin typeface="+mn-lt"/>
              </a:rPr>
              <a:t>10 %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smtClean="0">
                <a:latin typeface="+mn-lt"/>
              </a:rPr>
              <a:t>6 %</a:t>
            </a:r>
          </a:p>
        </p:txBody>
      </p:sp>
      <p:sp>
        <p:nvSpPr>
          <p:cNvPr id="79" name="TextBox 78"/>
          <p:cNvSpPr txBox="1"/>
          <p:nvPr/>
        </p:nvSpPr>
        <p:spPr>
          <a:xfrm>
            <a:off x="1659055" y="4505418"/>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latin typeface="+mn-lt"/>
              </a:rPr>
              <a:t>32 %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14 %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7047344"/>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981200"/>
            <a:ext cx="3581400" cy="4495800"/>
          </a:xfrm>
        </p:spPr>
        <p:txBody>
          <a:bodyPr>
            <a:normAutofit lnSpcReduction="10000"/>
          </a:bodyPr>
          <a:lstStyle/>
          <a:p>
            <a:r>
              <a:rPr lang="fr-FR" noProof="0" dirty="0" smtClean="0">
                <a:solidFill>
                  <a:schemeClr val="tx1"/>
                </a:solidFill>
              </a:rPr>
              <a:t>Caractéristiques des ménages</a:t>
            </a:r>
          </a:p>
          <a:p>
            <a:r>
              <a:rPr lang="fr-FR" b="1" dirty="0" smtClean="0">
                <a:solidFill>
                  <a:schemeClr val="bg2"/>
                </a:solidFill>
              </a:rPr>
              <a:t>Caractéristiques des enquêtés</a:t>
            </a:r>
          </a:p>
          <a:p>
            <a:r>
              <a:rPr lang="fr-FR" dirty="0" smtClean="0">
                <a:solidFill>
                  <a:schemeClr val="tx1"/>
                </a:solidFill>
              </a:rPr>
              <a:t>Services et infrastructures de base dans les structures de santé</a:t>
            </a:r>
          </a:p>
        </p:txBody>
      </p:sp>
    </p:spTree>
    <p:extLst>
      <p:ext uri="{BB962C8B-B14F-4D97-AF65-F5344CB8AC3E}">
        <p14:creationId xmlns:p14="http://schemas.microsoft.com/office/powerpoint/2010/main" val="269822302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30000"/>
          </a:schemeClr>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0"/>
            <a:ext cx="8229600" cy="1143000"/>
          </a:xfrm>
        </p:spPr>
        <p:txBody>
          <a:bodyPr>
            <a:normAutofit/>
          </a:bodyPr>
          <a:lstStyle/>
          <a:p>
            <a:r>
              <a:rPr lang="fr-FR" sz="4000" noProof="0" dirty="0" smtClean="0">
                <a:solidFill>
                  <a:schemeClr val="tx1"/>
                </a:solidFill>
              </a:rPr>
              <a:t>Niveau d’instruction des enquêtés</a:t>
            </a:r>
          </a:p>
        </p:txBody>
      </p:sp>
      <p:sp>
        <p:nvSpPr>
          <p:cNvPr id="110598" name="Text Box 6"/>
          <p:cNvSpPr txBox="1">
            <a:spLocks noChangeArrowheads="1"/>
          </p:cNvSpPr>
          <p:nvPr/>
        </p:nvSpPr>
        <p:spPr bwMode="auto">
          <a:xfrm>
            <a:off x="-68778" y="958334"/>
            <a:ext cx="9281556"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i="1" dirty="0" smtClean="0">
                <a:latin typeface="+mn-lt"/>
                <a:cs typeface="+mn-cs"/>
              </a:rPr>
              <a:t>Pourcentage de femmes et d’hommes de 15-49 ans</a:t>
            </a:r>
            <a:endParaRPr lang="fr-SN" sz="1800" i="1" dirty="0">
              <a:latin typeface="+mn-lt"/>
              <a:cs typeface="+mn-cs"/>
            </a:endParaRPr>
          </a:p>
        </p:txBody>
      </p:sp>
      <p:graphicFrame>
        <p:nvGraphicFramePr>
          <p:cNvPr id="6" name="Chart 5"/>
          <p:cNvGraphicFramePr/>
          <p:nvPr>
            <p:extLst>
              <p:ext uri="{D42A27DB-BD31-4B8C-83A1-F6EECF244321}">
                <p14:modId xmlns:p14="http://schemas.microsoft.com/office/powerpoint/2010/main" val="2120970784"/>
              </p:ext>
            </p:extLst>
          </p:nvPr>
        </p:nvGraphicFramePr>
        <p:xfrm>
          <a:off x="533400" y="1195142"/>
          <a:ext cx="8153400" cy="551921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0223409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9219" name="Rectangle 1027"/>
          <p:cNvSpPr>
            <a:spLocks noGrp="1" noChangeArrowheads="1"/>
          </p:cNvSpPr>
          <p:nvPr>
            <p:ph type="title"/>
          </p:nvPr>
        </p:nvSpPr>
        <p:spPr>
          <a:xfrm>
            <a:off x="377371" y="0"/>
            <a:ext cx="8229600" cy="1186934"/>
          </a:xfrm>
        </p:spPr>
        <p:txBody>
          <a:bodyPr>
            <a:normAutofit/>
          </a:bodyPr>
          <a:lstStyle/>
          <a:p>
            <a:r>
              <a:rPr lang="fr-FR" sz="4000" noProof="0" dirty="0" smtClean="0">
                <a:solidFill>
                  <a:schemeClr val="tx1"/>
                </a:solidFill>
              </a:rPr>
              <a:t>Alphabétisation</a:t>
            </a:r>
            <a:endParaRPr lang="fr-FR" sz="3600" noProof="0" dirty="0" smtClean="0">
              <a:solidFill>
                <a:schemeClr val="tx1"/>
              </a:solidFill>
            </a:endParaRPr>
          </a:p>
        </p:txBody>
      </p:sp>
      <p:sp>
        <p:nvSpPr>
          <p:cNvPr id="9220" name="Text Box 1040"/>
          <p:cNvSpPr txBox="1">
            <a:spLocks noChangeArrowheads="1"/>
          </p:cNvSpPr>
          <p:nvPr/>
        </p:nvSpPr>
        <p:spPr bwMode="auto">
          <a:xfrm>
            <a:off x="457200" y="2667000"/>
            <a:ext cx="2209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Arial" charset="0"/>
                <a:cs typeface="Arial" charset="0"/>
              </a:defRPr>
            </a:lvl1pPr>
            <a:lvl2pPr marL="742950" indent="-285750" eaLnBrk="0" hangingPunct="0">
              <a:defRPr sz="2000">
                <a:solidFill>
                  <a:schemeClr val="tx1"/>
                </a:solidFill>
                <a:latin typeface="Arial" charset="0"/>
                <a:cs typeface="Arial" charset="0"/>
              </a:defRPr>
            </a:lvl2pPr>
            <a:lvl3pPr marL="1143000" indent="-228600" eaLnBrk="0" hangingPunct="0">
              <a:defRPr sz="2000">
                <a:solidFill>
                  <a:schemeClr val="tx1"/>
                </a:solidFill>
                <a:latin typeface="Arial" charset="0"/>
                <a:cs typeface="Arial" charset="0"/>
              </a:defRPr>
            </a:lvl3pPr>
            <a:lvl4pPr marL="1600200" indent="-228600" eaLnBrk="0" hangingPunct="0">
              <a:defRPr sz="2000">
                <a:solidFill>
                  <a:schemeClr val="tx1"/>
                </a:solidFill>
                <a:latin typeface="Arial" charset="0"/>
                <a:cs typeface="Arial" charset="0"/>
              </a:defRPr>
            </a:lvl4pPr>
            <a:lvl5pPr marL="2057400" indent="-228600" eaLnBrk="0" hangingPunct="0">
              <a:defRPr sz="2000">
                <a:solidFill>
                  <a:schemeClr val="tx1"/>
                </a:solidFill>
                <a:latin typeface="Arial" charset="0"/>
                <a:cs typeface="Arial" charset="0"/>
              </a:defRPr>
            </a:lvl5pPr>
            <a:lvl6pPr marL="2514600" indent="-228600" eaLnBrk="0" fontAlgn="base" hangingPunct="0">
              <a:spcBef>
                <a:spcPct val="0"/>
              </a:spcBef>
              <a:spcAft>
                <a:spcPct val="0"/>
              </a:spcAft>
              <a:defRPr sz="2000">
                <a:solidFill>
                  <a:schemeClr val="tx1"/>
                </a:solidFill>
                <a:latin typeface="Arial" charset="0"/>
                <a:cs typeface="Arial" charset="0"/>
              </a:defRPr>
            </a:lvl6pPr>
            <a:lvl7pPr marL="2971800" indent="-228600" eaLnBrk="0" fontAlgn="base" hangingPunct="0">
              <a:spcBef>
                <a:spcPct val="0"/>
              </a:spcBef>
              <a:spcAft>
                <a:spcPct val="0"/>
              </a:spcAft>
              <a:defRPr sz="2000">
                <a:solidFill>
                  <a:schemeClr val="tx1"/>
                </a:solidFill>
                <a:latin typeface="Arial" charset="0"/>
                <a:cs typeface="Arial" charset="0"/>
              </a:defRPr>
            </a:lvl7pPr>
            <a:lvl8pPr marL="3429000" indent="-228600" eaLnBrk="0" fontAlgn="base" hangingPunct="0">
              <a:spcBef>
                <a:spcPct val="0"/>
              </a:spcBef>
              <a:spcAft>
                <a:spcPct val="0"/>
              </a:spcAft>
              <a:defRPr sz="2000">
                <a:solidFill>
                  <a:schemeClr val="tx1"/>
                </a:solidFill>
                <a:latin typeface="Arial" charset="0"/>
                <a:cs typeface="Arial" charset="0"/>
              </a:defRPr>
            </a:lvl8pPr>
            <a:lvl9pPr marL="3886200" indent="-228600" eaLnBrk="0" fontAlgn="base" hangingPunct="0">
              <a:spcBef>
                <a:spcPct val="0"/>
              </a:spcBef>
              <a:spcAft>
                <a:spcPct val="0"/>
              </a:spcAft>
              <a:defRPr sz="2000">
                <a:solidFill>
                  <a:schemeClr val="tx1"/>
                </a:solidFill>
                <a:latin typeface="Arial" charset="0"/>
                <a:cs typeface="Arial" charset="0"/>
              </a:defRPr>
            </a:lvl9pPr>
          </a:lstStyle>
          <a:p>
            <a:pPr>
              <a:spcBef>
                <a:spcPct val="50000"/>
              </a:spcBef>
            </a:pPr>
            <a:endParaRPr lang="fr-SN" dirty="0"/>
          </a:p>
        </p:txBody>
      </p:sp>
      <p:sp>
        <p:nvSpPr>
          <p:cNvPr id="102417" name="Text Box 1041"/>
          <p:cNvSpPr txBox="1">
            <a:spLocks noChangeArrowheads="1"/>
          </p:cNvSpPr>
          <p:nvPr/>
        </p:nvSpPr>
        <p:spPr bwMode="auto">
          <a:xfrm>
            <a:off x="0" y="1002268"/>
            <a:ext cx="9144000" cy="369332"/>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1800" i="1" dirty="0" smtClean="0">
                <a:latin typeface="+mn-lt"/>
                <a:cs typeface="+mn-cs"/>
              </a:rPr>
              <a:t>Pourcentage de femmes et d’hommes de 15-49 ans qui sont alphabétisés</a:t>
            </a:r>
            <a:endParaRPr lang="fr-SN" sz="1800" i="1" dirty="0">
              <a:latin typeface="+mn-lt"/>
              <a:cs typeface="+mn-cs"/>
            </a:endParaRPr>
          </a:p>
        </p:txBody>
      </p:sp>
      <p:graphicFrame>
        <p:nvGraphicFramePr>
          <p:cNvPr id="3" name="Chart 2"/>
          <p:cNvGraphicFramePr/>
          <p:nvPr>
            <p:extLst>
              <p:ext uri="{D42A27DB-BD31-4B8C-83A1-F6EECF244321}">
                <p14:modId xmlns:p14="http://schemas.microsoft.com/office/powerpoint/2010/main" val="1721486190"/>
              </p:ext>
            </p:extLst>
          </p:nvPr>
        </p:nvGraphicFramePr>
        <p:xfrm>
          <a:off x="377371" y="1600200"/>
          <a:ext cx="8305800" cy="50546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8726002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normAutofit/>
          </a:bodyPr>
          <a:lstStyle/>
          <a:p>
            <a:r>
              <a:rPr lang="fr-FR" sz="4000" noProof="0" dirty="0" smtClean="0">
                <a:solidFill>
                  <a:schemeClr val="tx1"/>
                </a:solidFill>
              </a:rPr>
              <a:t>Principaux résultats</a:t>
            </a:r>
          </a:p>
        </p:txBody>
      </p:sp>
      <p:sp>
        <p:nvSpPr>
          <p:cNvPr id="22531" name="Rectangle 3"/>
          <p:cNvSpPr>
            <a:spLocks noGrp="1" noChangeArrowheads="1"/>
          </p:cNvSpPr>
          <p:nvPr>
            <p:ph idx="1"/>
          </p:nvPr>
        </p:nvSpPr>
        <p:spPr/>
        <p:txBody>
          <a:bodyPr>
            <a:noAutofit/>
          </a:bodyPr>
          <a:lstStyle/>
          <a:p>
            <a:pPr>
              <a:lnSpc>
                <a:spcPct val="110000"/>
              </a:lnSpc>
              <a:buClr>
                <a:schemeClr val="tx1"/>
              </a:buClr>
              <a:buSzPct val="90000"/>
            </a:pPr>
            <a:r>
              <a:rPr lang="fr-FR" sz="3000" b="1" noProof="0" dirty="0" smtClean="0">
                <a:solidFill>
                  <a:schemeClr val="bg2"/>
                </a:solidFill>
              </a:rPr>
              <a:t>81 %</a:t>
            </a:r>
            <a:r>
              <a:rPr lang="fr-FR" sz="3000" noProof="0" dirty="0" smtClean="0">
                <a:solidFill>
                  <a:schemeClr val="bg2"/>
                </a:solidFill>
              </a:rPr>
              <a:t> </a:t>
            </a:r>
            <a:r>
              <a:rPr lang="fr-FR" sz="3000" noProof="0" dirty="0" smtClean="0">
                <a:solidFill>
                  <a:schemeClr val="tx1"/>
                </a:solidFill>
              </a:rPr>
              <a:t>de ménages au Sénégal s’approvisionnent en </a:t>
            </a:r>
            <a:r>
              <a:rPr lang="fr-FR" sz="3000" b="1" noProof="0" dirty="0" smtClean="0">
                <a:solidFill>
                  <a:schemeClr val="bg2"/>
                </a:solidFill>
              </a:rPr>
              <a:t>eau de boisson auprès d’une source améliorée</a:t>
            </a:r>
            <a:r>
              <a:rPr lang="fr-FR" sz="3000" noProof="0" dirty="0" smtClean="0">
                <a:solidFill>
                  <a:schemeClr val="tx1"/>
                </a:solidFill>
              </a:rPr>
              <a:t>.</a:t>
            </a:r>
          </a:p>
          <a:p>
            <a:pPr>
              <a:lnSpc>
                <a:spcPct val="110000"/>
              </a:lnSpc>
              <a:buClr>
                <a:schemeClr val="tx1"/>
              </a:buClr>
              <a:buSzPct val="90000"/>
            </a:pPr>
            <a:r>
              <a:rPr lang="fr-FR" sz="3000" b="1" dirty="0" smtClean="0">
                <a:solidFill>
                  <a:schemeClr val="bg2"/>
                </a:solidFill>
              </a:rPr>
              <a:t>49</a:t>
            </a:r>
            <a:r>
              <a:rPr lang="fr-FR" sz="3000" b="1" noProof="0" dirty="0" smtClean="0">
                <a:solidFill>
                  <a:schemeClr val="bg2"/>
                </a:solidFill>
              </a:rPr>
              <a:t> % </a:t>
            </a:r>
            <a:r>
              <a:rPr lang="fr-FR" sz="3000" noProof="0" dirty="0" smtClean="0">
                <a:solidFill>
                  <a:schemeClr val="tx1"/>
                </a:solidFill>
              </a:rPr>
              <a:t>de ménages utilisent des </a:t>
            </a:r>
            <a:r>
              <a:rPr lang="fr-FR" sz="3000" b="1" noProof="0" dirty="0" smtClean="0">
                <a:solidFill>
                  <a:schemeClr val="bg2"/>
                </a:solidFill>
              </a:rPr>
              <a:t>toilettes améliorées</a:t>
            </a:r>
            <a:r>
              <a:rPr lang="fr-FR" sz="3000" dirty="0" smtClean="0">
                <a:solidFill>
                  <a:schemeClr val="tx1"/>
                </a:solidFill>
              </a:rPr>
              <a:t>.</a:t>
            </a:r>
            <a:endParaRPr lang="fr-FR" sz="3000" b="1" noProof="0" dirty="0" smtClean="0">
              <a:solidFill>
                <a:schemeClr val="tx2">
                  <a:lumMod val="50000"/>
                </a:schemeClr>
              </a:solidFill>
            </a:endParaRPr>
          </a:p>
          <a:p>
            <a:pPr>
              <a:lnSpc>
                <a:spcPct val="110000"/>
              </a:lnSpc>
              <a:buClr>
                <a:schemeClr val="tx1"/>
              </a:buClr>
              <a:buSzPct val="90000"/>
            </a:pPr>
            <a:r>
              <a:rPr lang="fr-FR" sz="3000" b="1" noProof="0" dirty="0" smtClean="0">
                <a:solidFill>
                  <a:schemeClr val="bg2"/>
                </a:solidFill>
              </a:rPr>
              <a:t>68 % </a:t>
            </a:r>
            <a:r>
              <a:rPr lang="fr-FR" sz="3000" noProof="0" dirty="0" smtClean="0">
                <a:solidFill>
                  <a:schemeClr val="tx1"/>
                </a:solidFill>
              </a:rPr>
              <a:t>de ménages </a:t>
            </a:r>
            <a:r>
              <a:rPr lang="fr-FR" sz="3000" dirty="0" smtClean="0">
                <a:solidFill>
                  <a:schemeClr val="tx1"/>
                </a:solidFill>
              </a:rPr>
              <a:t>disposent de</a:t>
            </a:r>
            <a:r>
              <a:rPr lang="fr-FR" sz="3000" noProof="0" dirty="0" smtClean="0">
                <a:solidFill>
                  <a:schemeClr val="tx1"/>
                </a:solidFill>
              </a:rPr>
              <a:t> </a:t>
            </a:r>
            <a:r>
              <a:rPr lang="fr-FR" sz="3000" b="1" noProof="0" dirty="0" smtClean="0">
                <a:solidFill>
                  <a:schemeClr val="bg2"/>
                </a:solidFill>
              </a:rPr>
              <a:t>l’électricité</a:t>
            </a:r>
            <a:r>
              <a:rPr lang="fr-FR" sz="3000" dirty="0" smtClean="0">
                <a:solidFill>
                  <a:schemeClr val="tx1"/>
                </a:solidFill>
              </a:rPr>
              <a:t>.</a:t>
            </a:r>
            <a:endParaRPr lang="fr-FR" sz="3000" b="1" noProof="0" dirty="0" smtClean="0">
              <a:solidFill>
                <a:schemeClr val="tx2">
                  <a:lumMod val="50000"/>
                </a:schemeClr>
              </a:solidFill>
            </a:endParaRPr>
          </a:p>
          <a:p>
            <a:pPr>
              <a:lnSpc>
                <a:spcPct val="110000"/>
              </a:lnSpc>
              <a:buClr>
                <a:schemeClr val="tx1"/>
              </a:buClr>
              <a:buSzPct val="90000"/>
            </a:pPr>
            <a:r>
              <a:rPr lang="fr-FR" sz="3000" b="1" dirty="0" smtClean="0">
                <a:solidFill>
                  <a:schemeClr val="bg2"/>
                </a:solidFill>
              </a:rPr>
              <a:t>46</a:t>
            </a:r>
            <a:r>
              <a:rPr lang="fr-FR" sz="3000" b="1" noProof="0" dirty="0" smtClean="0">
                <a:solidFill>
                  <a:schemeClr val="bg2"/>
                </a:solidFill>
              </a:rPr>
              <a:t> %</a:t>
            </a:r>
            <a:r>
              <a:rPr lang="fr-FR" sz="3000" noProof="0" dirty="0" smtClean="0">
                <a:solidFill>
                  <a:schemeClr val="bg2"/>
                </a:solidFill>
              </a:rPr>
              <a:t> </a:t>
            </a:r>
            <a:r>
              <a:rPr lang="fr-FR" sz="3000" noProof="0" dirty="0" smtClean="0">
                <a:solidFill>
                  <a:schemeClr val="tx1"/>
                </a:solidFill>
              </a:rPr>
              <a:t>de femmes et </a:t>
            </a:r>
            <a:r>
              <a:rPr lang="fr-FR" sz="3000" b="1" noProof="0" dirty="0" smtClean="0">
                <a:solidFill>
                  <a:schemeClr val="bg2"/>
                </a:solidFill>
              </a:rPr>
              <a:t>36 %</a:t>
            </a:r>
            <a:r>
              <a:rPr lang="fr-FR" sz="3000" noProof="0" dirty="0" smtClean="0">
                <a:solidFill>
                  <a:schemeClr val="bg2"/>
                </a:solidFill>
              </a:rPr>
              <a:t> </a:t>
            </a:r>
            <a:r>
              <a:rPr lang="fr-FR" sz="3000" noProof="0" dirty="0" smtClean="0">
                <a:solidFill>
                  <a:schemeClr val="tx1"/>
                </a:solidFill>
              </a:rPr>
              <a:t>d’hommes de 15-49 ans n’ont </a:t>
            </a:r>
            <a:r>
              <a:rPr lang="fr-FR" sz="3000" b="1" noProof="0" dirty="0" smtClean="0">
                <a:solidFill>
                  <a:schemeClr val="bg2"/>
                </a:solidFill>
              </a:rPr>
              <a:t>jamais fréquenté l’</a:t>
            </a:r>
            <a:r>
              <a:rPr lang="fr-FR" sz="3000" b="1" dirty="0" err="1">
                <a:solidFill>
                  <a:schemeClr val="bg2"/>
                </a:solidFill>
              </a:rPr>
              <a:t>é</a:t>
            </a:r>
            <a:r>
              <a:rPr lang="fr-FR" sz="3000" b="1" noProof="0" dirty="0" err="1" smtClean="0">
                <a:solidFill>
                  <a:schemeClr val="bg2"/>
                </a:solidFill>
              </a:rPr>
              <a:t>cole</a:t>
            </a:r>
            <a:r>
              <a:rPr lang="fr-FR" sz="3000" dirty="0" smtClean="0">
                <a:solidFill>
                  <a:schemeClr val="tx1"/>
                </a:solidFill>
              </a:rPr>
              <a:t>.</a:t>
            </a:r>
            <a:endParaRPr lang="fr-FR" sz="3000" b="1" noProof="0" dirty="0">
              <a:solidFill>
                <a:schemeClr val="tx2">
                  <a:lumMod val="50000"/>
                </a:schemeClr>
              </a:solidFill>
            </a:endParaRPr>
          </a:p>
        </p:txBody>
      </p:sp>
    </p:spTree>
    <p:extLst>
      <p:ext uri="{BB962C8B-B14F-4D97-AF65-F5344CB8AC3E}">
        <p14:creationId xmlns:p14="http://schemas.microsoft.com/office/powerpoint/2010/main" val="241085491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fontScale="90000"/>
          </a:bodyPr>
          <a:lstStyle/>
          <a:p>
            <a:r>
              <a:rPr lang="fr-FR" b="1" noProof="0" dirty="0" smtClean="0"/>
              <a:t>Disponibilité des services </a:t>
            </a:r>
            <a:br>
              <a:rPr lang="fr-FR" b="1" noProof="0" dirty="0" smtClean="0"/>
            </a:br>
            <a:r>
              <a:rPr lang="fr-FR" b="1" noProof="0" dirty="0" smtClean="0"/>
              <a:t>et infrastructures de base</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0" y="1447800"/>
            <a:ext cx="3581400" cy="4495800"/>
          </a:xfrm>
        </p:spPr>
        <p:txBody>
          <a:bodyPr>
            <a:normAutofit lnSpcReduction="10000"/>
          </a:bodyPr>
          <a:lstStyle/>
          <a:p>
            <a:r>
              <a:rPr lang="fr-FR" noProof="0" dirty="0" smtClean="0">
                <a:solidFill>
                  <a:schemeClr val="tx1"/>
                </a:solidFill>
              </a:rPr>
              <a:t>Caractéristiques des ménages</a:t>
            </a:r>
          </a:p>
          <a:p>
            <a:r>
              <a:rPr lang="fr-FR" dirty="0" smtClean="0">
                <a:solidFill>
                  <a:schemeClr val="tx1"/>
                </a:solidFill>
              </a:rPr>
              <a:t>Caractéristiques des enquêtés</a:t>
            </a:r>
          </a:p>
          <a:p>
            <a:r>
              <a:rPr lang="fr-FR" b="1" dirty="0" smtClean="0">
                <a:solidFill>
                  <a:schemeClr val="bg2"/>
                </a:solidFill>
              </a:rPr>
              <a:t>Services et infrastructures de base dans les structures de santé</a:t>
            </a:r>
          </a:p>
        </p:txBody>
      </p:sp>
    </p:spTree>
    <p:extLst>
      <p:ext uri="{BB962C8B-B14F-4D97-AF65-F5344CB8AC3E}">
        <p14:creationId xmlns:p14="http://schemas.microsoft.com/office/powerpoint/2010/main" val="184298863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5362" name="Title 1"/>
          <p:cNvSpPr>
            <a:spLocks noGrp="1"/>
          </p:cNvSpPr>
          <p:nvPr>
            <p:ph type="title"/>
          </p:nvPr>
        </p:nvSpPr>
        <p:spPr>
          <a:xfrm>
            <a:off x="0" y="0"/>
            <a:ext cx="9144000" cy="914400"/>
          </a:xfrm>
        </p:spPr>
        <p:txBody>
          <a:bodyPr/>
          <a:lstStyle/>
          <a:p>
            <a:r>
              <a:rPr lang="fr-FR" dirty="0" smtClean="0">
                <a:solidFill>
                  <a:schemeClr val="tx1"/>
                </a:solidFill>
              </a:rPr>
              <a:t>Deux volets de l’Enquête Continue</a:t>
            </a:r>
          </a:p>
        </p:txBody>
      </p:sp>
      <p:sp>
        <p:nvSpPr>
          <p:cNvPr id="17411" name="Content Placeholder 2"/>
          <p:cNvSpPr>
            <a:spLocks noGrp="1"/>
          </p:cNvSpPr>
          <p:nvPr>
            <p:ph idx="1"/>
          </p:nvPr>
        </p:nvSpPr>
        <p:spPr>
          <a:xfrm>
            <a:off x="381000" y="990600"/>
            <a:ext cx="8229600" cy="4800600"/>
          </a:xfrm>
        </p:spPr>
        <p:txBody>
          <a:bodyPr>
            <a:normAutofit/>
          </a:bodyPr>
          <a:lstStyle/>
          <a:p>
            <a:pPr marL="0" indent="0">
              <a:buNone/>
              <a:defRPr/>
            </a:pPr>
            <a:r>
              <a:rPr lang="fr-FR" sz="2800" dirty="0" smtClean="0">
                <a:solidFill>
                  <a:schemeClr val="tx1"/>
                </a:solidFill>
                <a:latin typeface="+mj-lt"/>
              </a:rPr>
              <a:t>L’Enquête Continue comprend deux composantes :</a:t>
            </a:r>
          </a:p>
          <a:p>
            <a:pPr marL="0" indent="0">
              <a:buNone/>
              <a:defRPr/>
            </a:pPr>
            <a:endParaRPr lang="fr-FR" sz="2800" dirty="0" smtClean="0">
              <a:solidFill>
                <a:schemeClr val="tx1"/>
              </a:solidFill>
              <a:latin typeface="+mj-lt"/>
            </a:endParaRPr>
          </a:p>
          <a:p>
            <a:r>
              <a:rPr lang="fr-FR" sz="2400" u="sng" dirty="0" smtClean="0">
                <a:solidFill>
                  <a:schemeClr val="tx1"/>
                </a:solidFill>
              </a:rPr>
              <a:t>Le volet ménage </a:t>
            </a:r>
            <a:r>
              <a:rPr lang="fr-FR" sz="2400" dirty="0" smtClean="0">
                <a:solidFill>
                  <a:schemeClr val="tx1"/>
                </a:solidFill>
              </a:rPr>
              <a:t>: appelé l’Enquête Démographique et de Santé Continue (EDS-Continue), qui collecte des données auprès des ménages, des femmes, des hommes et des enfants de moins de cinq ans. </a:t>
            </a:r>
          </a:p>
          <a:p>
            <a:pPr marL="0" indent="0">
              <a:buNone/>
            </a:pPr>
            <a:endParaRPr lang="fr-FR" sz="2400" dirty="0" smtClean="0">
              <a:solidFill>
                <a:schemeClr val="tx1"/>
              </a:solidFill>
            </a:endParaRPr>
          </a:p>
          <a:p>
            <a:r>
              <a:rPr lang="fr-FR" sz="2400" u="sng" dirty="0" smtClean="0">
                <a:solidFill>
                  <a:schemeClr val="tx1"/>
                </a:solidFill>
              </a:rPr>
              <a:t>Le volet structures de santé </a:t>
            </a:r>
            <a:r>
              <a:rPr lang="fr-FR" sz="2400" dirty="0" smtClean="0">
                <a:solidFill>
                  <a:schemeClr val="tx1"/>
                </a:solidFill>
              </a:rPr>
              <a:t>: appelé l’Enquête Continue sur la Prestation des Services de Soins de Santé (ECPSS), qui collecte des données auprès des structures de santé, des prestataires de soins de santé et des clients des structures de santé.</a:t>
            </a:r>
            <a:endParaRPr lang="fr-FR" sz="4400" dirty="0" smtClean="0">
              <a:solidFill>
                <a:schemeClr val="tx1"/>
              </a:solidFill>
            </a:endParaRPr>
          </a:p>
        </p:txBody>
      </p:sp>
    </p:spTree>
    <p:extLst>
      <p:ext uri="{BB962C8B-B14F-4D97-AF65-F5344CB8AC3E}">
        <p14:creationId xmlns:p14="http://schemas.microsoft.com/office/powerpoint/2010/main" val="1865598972"/>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0" y="6866"/>
            <a:ext cx="8229600" cy="1143000"/>
          </a:xfrm>
        </p:spPr>
        <p:txBody>
          <a:bodyPr>
            <a:normAutofit/>
          </a:bodyPr>
          <a:lstStyle/>
          <a:p>
            <a:r>
              <a:rPr lang="fr-FR" sz="4000" noProof="0" dirty="0" smtClean="0">
                <a:solidFill>
                  <a:schemeClr val="tx1"/>
                </a:solidFill>
              </a:rPr>
              <a:t>Disponibilité des services de base</a:t>
            </a:r>
            <a:endParaRPr lang="fr-FR" sz="4000"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26200259"/>
              </p:ext>
            </p:extLst>
          </p:nvPr>
        </p:nvGraphicFramePr>
        <p:xfrm>
          <a:off x="228600" y="1608667"/>
          <a:ext cx="86868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33866" y="990599"/>
            <a:ext cx="9177866"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b="1" i="1" dirty="0" smtClean="0">
                <a:latin typeface="+mn-lt"/>
              </a:rPr>
              <a:t>N=396</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304748105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fr-FR" noProof="0" dirty="0" smtClean="0">
                <a:solidFill>
                  <a:schemeClr val="tx1"/>
                </a:solidFill>
              </a:rPr>
              <a:t>Disponibilité de tous les services de base selon le type de structure et l’autorité de gestion</a:t>
            </a:r>
            <a:endParaRPr lang="fr-FR" noProof="0" dirty="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197205570"/>
              </p:ext>
            </p:extLst>
          </p:nvPr>
        </p:nvGraphicFramePr>
        <p:xfrm>
          <a:off x="482600" y="2145047"/>
          <a:ext cx="82296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76200" y="1775715"/>
            <a:ext cx="9220200"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a:t>
            </a:r>
            <a:r>
              <a:rPr lang="fr-FR" i="1" dirty="0"/>
              <a:t> </a:t>
            </a:r>
            <a:r>
              <a:rPr lang="fr-FR" i="1" dirty="0">
                <a:latin typeface="+mn-lt"/>
              </a:rPr>
              <a:t>(</a:t>
            </a:r>
            <a:r>
              <a:rPr lang="fr-FR" b="1" i="1" dirty="0" smtClean="0">
                <a:latin typeface="+mn-lt"/>
              </a:rPr>
              <a:t>N=396</a:t>
            </a:r>
            <a:r>
              <a:rPr lang="fr-FR" i="1" dirty="0" smtClean="0">
                <a:latin typeface="+mn-lt"/>
              </a:rPr>
              <a:t>), </a:t>
            </a:r>
            <a:r>
              <a:rPr lang="fr-FR" i="1" dirty="0">
                <a:latin typeface="+mn-lt"/>
              </a:rPr>
              <a:t>pourcentage </a:t>
            </a:r>
            <a:r>
              <a:rPr lang="fr-FR" i="1" dirty="0" smtClean="0">
                <a:latin typeface="+mn-lt"/>
              </a:rPr>
              <a:t>offrant tous les services de base </a:t>
            </a:r>
            <a:endParaRPr lang="en-US" i="1" dirty="0" err="1" smtClean="0">
              <a:latin typeface="+mn-lt"/>
            </a:endParaRPr>
          </a:p>
        </p:txBody>
      </p:sp>
    </p:spTree>
    <p:extLst>
      <p:ext uri="{BB962C8B-B14F-4D97-AF65-F5344CB8AC3E}">
        <p14:creationId xmlns:p14="http://schemas.microsoft.com/office/powerpoint/2010/main" val="65923761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44669"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latin typeface="+mn-lt"/>
              </a:rPr>
              <a:t>Saint-Louis</a:t>
            </a:r>
          </a:p>
          <a:p>
            <a:pPr algn="ctr"/>
            <a:r>
              <a:rPr lang="fr-SN" dirty="0" smtClean="0">
                <a:latin typeface="+mn-lt"/>
              </a:rPr>
              <a:t>93 %</a:t>
            </a:r>
          </a:p>
        </p:txBody>
      </p:sp>
      <p:sp>
        <p:nvSpPr>
          <p:cNvPr id="67" name="TextBox 66"/>
          <p:cNvSpPr txBox="1"/>
          <p:nvPr/>
        </p:nvSpPr>
        <p:spPr>
          <a:xfrm>
            <a:off x="5199841" y="3195637"/>
            <a:ext cx="1343818" cy="646331"/>
          </a:xfrm>
          <a:prstGeom prst="rect">
            <a:avLst/>
          </a:prstGeom>
          <a:noFill/>
        </p:spPr>
        <p:txBody>
          <a:bodyPr wrap="square" rtlCol="0">
            <a:spAutoFit/>
          </a:bodyPr>
          <a:lstStyle/>
          <a:p>
            <a:pPr algn="ctr"/>
            <a:r>
              <a:rPr lang="fr-SN" dirty="0" smtClean="0">
                <a:latin typeface="+mn-lt"/>
              </a:rPr>
              <a:t>Matam</a:t>
            </a:r>
          </a:p>
          <a:p>
            <a:pPr algn="ctr"/>
            <a:r>
              <a:rPr lang="fr-SN" dirty="0" smtClean="0">
                <a:latin typeface="+mn-lt"/>
              </a:rPr>
              <a:t>94 %</a:t>
            </a:r>
          </a:p>
        </p:txBody>
      </p:sp>
      <p:sp>
        <p:nvSpPr>
          <p:cNvPr id="68" name="TextBox 67"/>
          <p:cNvSpPr txBox="1"/>
          <p:nvPr/>
        </p:nvSpPr>
        <p:spPr>
          <a:xfrm>
            <a:off x="5481197" y="4589273"/>
            <a:ext cx="1549401" cy="646331"/>
          </a:xfrm>
          <a:prstGeom prst="rect">
            <a:avLst/>
          </a:prstGeom>
          <a:noFill/>
        </p:spPr>
        <p:txBody>
          <a:bodyPr wrap="square" rtlCol="0">
            <a:spAutoFit/>
          </a:bodyPr>
          <a:lstStyle/>
          <a:p>
            <a:pPr algn="ctr"/>
            <a:r>
              <a:rPr lang="fr-SN" dirty="0" smtClean="0">
                <a:latin typeface="+mn-lt"/>
              </a:rPr>
              <a:t>Tambacounda</a:t>
            </a:r>
          </a:p>
          <a:p>
            <a:pPr algn="ctr"/>
            <a:r>
              <a:rPr lang="fr-SN" dirty="0" smtClean="0">
                <a:latin typeface="+mn-lt"/>
              </a:rPr>
              <a:t>78 %</a:t>
            </a:r>
          </a:p>
        </p:txBody>
      </p:sp>
      <p:sp>
        <p:nvSpPr>
          <p:cNvPr id="69" name="TextBox 68"/>
          <p:cNvSpPr txBox="1"/>
          <p:nvPr/>
        </p:nvSpPr>
        <p:spPr>
          <a:xfrm>
            <a:off x="6715505" y="5882044"/>
            <a:ext cx="1549401" cy="646331"/>
          </a:xfrm>
          <a:prstGeom prst="rect">
            <a:avLst/>
          </a:prstGeom>
          <a:noFill/>
        </p:spPr>
        <p:txBody>
          <a:bodyPr wrap="square" rtlCol="0">
            <a:spAutoFit/>
          </a:bodyPr>
          <a:lstStyle/>
          <a:p>
            <a:pPr algn="ctr"/>
            <a:r>
              <a:rPr lang="fr-SN" dirty="0" smtClean="0">
                <a:latin typeface="+mn-lt"/>
              </a:rPr>
              <a:t>Kédougou</a:t>
            </a:r>
          </a:p>
          <a:p>
            <a:pPr algn="ctr"/>
            <a:r>
              <a:rPr lang="fr-SN" dirty="0">
                <a:latin typeface="+mn-lt"/>
              </a:rPr>
              <a:t>9</a:t>
            </a:r>
            <a:r>
              <a:rPr lang="fr-SN" dirty="0" smtClean="0">
                <a:latin typeface="+mn-lt"/>
              </a:rPr>
              <a:t>7 %</a:t>
            </a:r>
          </a:p>
        </p:txBody>
      </p:sp>
      <p:sp>
        <p:nvSpPr>
          <p:cNvPr id="70" name="TextBox 69"/>
          <p:cNvSpPr txBox="1"/>
          <p:nvPr/>
        </p:nvSpPr>
        <p:spPr>
          <a:xfrm>
            <a:off x="4240992" y="5697894"/>
            <a:ext cx="1549401" cy="646331"/>
          </a:xfrm>
          <a:prstGeom prst="rect">
            <a:avLst/>
          </a:prstGeom>
          <a:noFill/>
        </p:spPr>
        <p:txBody>
          <a:bodyPr wrap="square" rtlCol="0">
            <a:spAutoFit/>
          </a:bodyPr>
          <a:lstStyle/>
          <a:p>
            <a:pPr algn="ctr"/>
            <a:r>
              <a:rPr lang="fr-SN" dirty="0" smtClean="0">
                <a:latin typeface="+mn-lt"/>
              </a:rPr>
              <a:t>Kolda</a:t>
            </a:r>
          </a:p>
          <a:p>
            <a:pPr algn="ctr"/>
            <a:r>
              <a:rPr lang="fr-SN" dirty="0" smtClean="0">
                <a:latin typeface="+mn-lt"/>
              </a:rPr>
              <a:t>71 %</a:t>
            </a:r>
          </a:p>
        </p:txBody>
      </p:sp>
      <p:sp>
        <p:nvSpPr>
          <p:cNvPr id="71" name="TextBox 70"/>
          <p:cNvSpPr txBox="1"/>
          <p:nvPr/>
        </p:nvSpPr>
        <p:spPr>
          <a:xfrm>
            <a:off x="3105137" y="5802094"/>
            <a:ext cx="1022350" cy="646331"/>
          </a:xfrm>
          <a:prstGeom prst="rect">
            <a:avLst/>
          </a:prstGeom>
          <a:noFill/>
        </p:spPr>
        <p:txBody>
          <a:bodyPr wrap="square" rtlCol="0">
            <a:spAutoFit/>
          </a:bodyPr>
          <a:lstStyle/>
          <a:p>
            <a:pPr algn="ctr"/>
            <a:r>
              <a:rPr lang="fr-SN" dirty="0" err="1" smtClean="0">
                <a:latin typeface="+mn-lt"/>
              </a:rPr>
              <a:t>Sédhiou</a:t>
            </a:r>
            <a:endParaRPr lang="fr-SN" dirty="0" smtClean="0">
              <a:latin typeface="+mn-lt"/>
            </a:endParaRPr>
          </a:p>
          <a:p>
            <a:pPr algn="ctr"/>
            <a:r>
              <a:rPr lang="fr-SN" dirty="0" smtClean="0">
                <a:latin typeface="+mn-lt"/>
              </a:rPr>
              <a:t>98 %</a:t>
            </a:r>
          </a:p>
        </p:txBody>
      </p:sp>
      <p:sp>
        <p:nvSpPr>
          <p:cNvPr id="72" name="TextBox 71"/>
          <p:cNvSpPr txBox="1"/>
          <p:nvPr/>
        </p:nvSpPr>
        <p:spPr>
          <a:xfrm>
            <a:off x="1390783" y="5940456"/>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75 %</a:t>
            </a:r>
          </a:p>
        </p:txBody>
      </p:sp>
      <p:sp>
        <p:nvSpPr>
          <p:cNvPr id="73" name="TextBox 72"/>
          <p:cNvSpPr txBox="1"/>
          <p:nvPr/>
        </p:nvSpPr>
        <p:spPr>
          <a:xfrm>
            <a:off x="3531774" y="4252694"/>
            <a:ext cx="1022350" cy="646331"/>
          </a:xfrm>
          <a:prstGeom prst="rect">
            <a:avLst/>
          </a:prstGeom>
          <a:noFill/>
        </p:spPr>
        <p:txBody>
          <a:bodyPr wrap="square" rtlCol="0">
            <a:spAutoFit/>
          </a:bodyPr>
          <a:lstStyle/>
          <a:p>
            <a:pPr algn="ctr"/>
            <a:r>
              <a:rPr lang="fr-SN" dirty="0" err="1" smtClean="0">
                <a:latin typeface="+mn-lt"/>
              </a:rPr>
              <a:t>Kaffrine</a:t>
            </a:r>
            <a:endParaRPr lang="fr-SN" dirty="0" smtClean="0">
              <a:latin typeface="+mn-lt"/>
            </a:endParaRPr>
          </a:p>
          <a:p>
            <a:pPr algn="ctr"/>
            <a:r>
              <a:rPr lang="fr-SN" dirty="0" smtClean="0">
                <a:latin typeface="+mn-lt"/>
              </a:rPr>
              <a:t>90 %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latin typeface="+mn-lt"/>
              </a:rPr>
              <a:t>Louga</a:t>
            </a:r>
          </a:p>
          <a:p>
            <a:pPr algn="ctr"/>
            <a:r>
              <a:rPr lang="fr-SN" dirty="0" smtClean="0">
                <a:latin typeface="+mn-lt"/>
              </a:rPr>
              <a:t>84 %</a:t>
            </a:r>
          </a:p>
        </p:txBody>
      </p:sp>
      <p:sp>
        <p:nvSpPr>
          <p:cNvPr id="75" name="TextBox 74"/>
          <p:cNvSpPr txBox="1"/>
          <p:nvPr/>
        </p:nvSpPr>
        <p:spPr>
          <a:xfrm>
            <a:off x="2529020" y="4828957"/>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81 %</a:t>
            </a:r>
          </a:p>
        </p:txBody>
      </p:sp>
      <p:sp>
        <p:nvSpPr>
          <p:cNvPr id="76" name="TextBox 75"/>
          <p:cNvSpPr txBox="1"/>
          <p:nvPr/>
        </p:nvSpPr>
        <p:spPr>
          <a:xfrm>
            <a:off x="2285338" y="3580506"/>
            <a:ext cx="1022350" cy="646331"/>
          </a:xfrm>
          <a:prstGeom prst="rect">
            <a:avLst/>
          </a:prstGeom>
          <a:noFill/>
        </p:spPr>
        <p:txBody>
          <a:bodyPr wrap="square" rtlCol="0">
            <a:spAutoFit/>
          </a:bodyPr>
          <a:lstStyle/>
          <a:p>
            <a:pPr algn="ctr"/>
            <a:r>
              <a:rPr lang="fr-SN" dirty="0" smtClean="0">
                <a:latin typeface="+mn-lt"/>
              </a:rPr>
              <a:t>Diourbel</a:t>
            </a:r>
          </a:p>
          <a:p>
            <a:pPr algn="ctr"/>
            <a:r>
              <a:rPr lang="fr-SN" dirty="0" smtClean="0">
                <a:latin typeface="+mn-lt"/>
              </a:rPr>
              <a:t>83 %</a:t>
            </a:r>
          </a:p>
        </p:txBody>
      </p:sp>
      <p:sp>
        <p:nvSpPr>
          <p:cNvPr id="77" name="TextBox 76"/>
          <p:cNvSpPr txBox="1"/>
          <p:nvPr/>
        </p:nvSpPr>
        <p:spPr>
          <a:xfrm>
            <a:off x="1536024" y="3622854"/>
            <a:ext cx="1022350" cy="646331"/>
          </a:xfrm>
          <a:prstGeom prst="rect">
            <a:avLst/>
          </a:prstGeom>
          <a:noFill/>
        </p:spPr>
        <p:txBody>
          <a:bodyPr wrap="square" rtlCol="0">
            <a:spAutoFit/>
          </a:bodyPr>
          <a:lstStyle/>
          <a:p>
            <a:pPr algn="ctr"/>
            <a:r>
              <a:rPr lang="fr-SN" dirty="0" smtClean="0">
                <a:latin typeface="+mn-lt"/>
              </a:rPr>
              <a:t>Thiès</a:t>
            </a:r>
          </a:p>
          <a:p>
            <a:pPr algn="ctr"/>
            <a:r>
              <a:rPr lang="fr-SN" dirty="0">
                <a:latin typeface="+mn-lt"/>
              </a:rPr>
              <a:t>8</a:t>
            </a:r>
            <a:r>
              <a:rPr lang="fr-SN" dirty="0" smtClean="0">
                <a:latin typeface="+mn-lt"/>
              </a:rPr>
              <a:t>0 %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smtClean="0">
                <a:latin typeface="+mn-lt"/>
              </a:rPr>
              <a:t>43 %</a:t>
            </a:r>
          </a:p>
        </p:txBody>
      </p:sp>
      <p:sp>
        <p:nvSpPr>
          <p:cNvPr id="79" name="TextBox 78"/>
          <p:cNvSpPr txBox="1"/>
          <p:nvPr/>
        </p:nvSpPr>
        <p:spPr>
          <a:xfrm>
            <a:off x="1659055" y="4505418"/>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latin typeface="+mn-lt"/>
              </a:rPr>
              <a:t>81 %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75 %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423995" y="73025"/>
            <a:ext cx="8229600" cy="1143000"/>
          </a:xfrm>
          <a:prstGeom prst="rect">
            <a:avLst/>
          </a:prstGeom>
        </p:spPr>
        <p:txBody>
          <a:bodyPr vert="horz" lIns="91440" tIns="45720" rIns="91440" bIns="45720" rtlCol="0" anchor="ctr">
            <a:normAutofit fontScale="90000" lnSpcReduction="200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FR" dirty="0" smtClean="0">
                <a:solidFill>
                  <a:schemeClr val="tx1"/>
                </a:solidFill>
              </a:rPr>
              <a:t>Disponibilité de tous les services de base selon la région </a:t>
            </a:r>
            <a:endParaRPr lang="fr-FR" dirty="0">
              <a:solidFill>
                <a:schemeClr val="tx1"/>
              </a:solidFill>
            </a:endParaRPr>
          </a:p>
        </p:txBody>
      </p:sp>
      <p:sp>
        <p:nvSpPr>
          <p:cNvPr id="82" name="TextBox 4"/>
          <p:cNvSpPr txBox="1"/>
          <p:nvPr/>
        </p:nvSpPr>
        <p:spPr>
          <a:xfrm>
            <a:off x="-1" y="1219199"/>
            <a:ext cx="9144001" cy="369332"/>
          </a:xfrm>
          <a:prstGeom prst="rect">
            <a:avLst/>
          </a:prstGeom>
          <a:noFill/>
        </p:spPr>
        <p:txBody>
          <a:bodyPr wrap="square" rtlCol="0">
            <a:spAutoFit/>
          </a:bodyPr>
          <a:lstStyle/>
          <a:p>
            <a:pPr algn="ctr"/>
            <a:r>
              <a:rPr lang="fr-SN" i="1" dirty="0" smtClean="0">
                <a:latin typeface="+mn-lt"/>
              </a:rPr>
              <a:t>Parmi toutes les structures </a:t>
            </a:r>
            <a:r>
              <a:rPr lang="fr-SN" i="1" dirty="0" smtClean="0"/>
              <a:t>(</a:t>
            </a:r>
            <a:r>
              <a:rPr lang="fr-SN" b="1" i="1" dirty="0" smtClean="0">
                <a:latin typeface="+mn-lt"/>
              </a:rPr>
              <a:t>N=396</a:t>
            </a:r>
            <a:r>
              <a:rPr lang="fr-SN" i="1" dirty="0" smtClean="0">
                <a:latin typeface="+mn-lt"/>
              </a:rPr>
              <a:t>), pourcentage offrant tous les services de base</a:t>
            </a:r>
          </a:p>
        </p:txBody>
      </p:sp>
    </p:spTree>
    <p:extLst>
      <p:ext uri="{BB962C8B-B14F-4D97-AF65-F5344CB8AC3E}">
        <p14:creationId xmlns:p14="http://schemas.microsoft.com/office/powerpoint/2010/main" val="74179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23333" y="148406"/>
            <a:ext cx="8229600" cy="1143000"/>
          </a:xfrm>
        </p:spPr>
        <p:txBody>
          <a:bodyPr>
            <a:normAutofit fontScale="90000"/>
          </a:bodyPr>
          <a:lstStyle/>
          <a:p>
            <a:r>
              <a:rPr lang="fr-FR" noProof="0" dirty="0">
                <a:solidFill>
                  <a:schemeClr val="tx1"/>
                </a:solidFill>
              </a:rPr>
              <a:t>D</a:t>
            </a:r>
            <a:r>
              <a:rPr lang="fr-FR" noProof="0" dirty="0" smtClean="0">
                <a:solidFill>
                  <a:schemeClr val="tx1"/>
                </a:solidFill>
              </a:rPr>
              <a:t>isponibilité des infrastructures </a:t>
            </a:r>
            <a:br>
              <a:rPr lang="fr-FR" noProof="0" dirty="0" smtClean="0">
                <a:solidFill>
                  <a:schemeClr val="tx1"/>
                </a:solidFill>
              </a:rPr>
            </a:br>
            <a:r>
              <a:rPr lang="fr-FR" noProof="0" dirty="0" smtClean="0">
                <a:solidFill>
                  <a:schemeClr val="tx1"/>
                </a:solidFill>
              </a:rPr>
              <a:t>de base</a:t>
            </a:r>
            <a:endParaRPr lang="fr-FR"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10502686"/>
              </p:ext>
            </p:extLst>
          </p:nvPr>
        </p:nvGraphicFramePr>
        <p:xfrm>
          <a:off x="0" y="1936865"/>
          <a:ext cx="91440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91044" y="1291406"/>
            <a:ext cx="9052956" cy="369332"/>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a:t>
            </a:r>
            <a:r>
              <a:rPr lang="fr-SN" i="1" dirty="0"/>
              <a:t> (</a:t>
            </a:r>
            <a:r>
              <a:rPr lang="fr-SN" b="1" i="1" dirty="0"/>
              <a:t>N=396</a:t>
            </a:r>
            <a:r>
              <a:rPr lang="fr-SN" i="1" dirty="0" smtClean="0"/>
              <a:t>),</a:t>
            </a:r>
            <a:r>
              <a:rPr lang="fr-FR" i="1" dirty="0" smtClean="0">
                <a:latin typeface="+mn-lt"/>
              </a:rPr>
              <a:t> </a:t>
            </a:r>
            <a:r>
              <a:rPr lang="fr-FR" i="1" dirty="0">
                <a:latin typeface="+mn-lt"/>
              </a:rPr>
              <a:t>pourcentage </a:t>
            </a:r>
            <a:r>
              <a:rPr lang="fr-FR" i="1" dirty="0" smtClean="0">
                <a:latin typeface="+mn-lt"/>
              </a:rPr>
              <a:t>ayant :</a:t>
            </a:r>
            <a:endParaRPr lang="en-US" i="1" dirty="0" err="1" smtClean="0">
              <a:latin typeface="+mn-lt"/>
            </a:endParaRPr>
          </a:p>
        </p:txBody>
      </p:sp>
    </p:spTree>
    <p:extLst>
      <p:ext uri="{BB962C8B-B14F-4D97-AF65-F5344CB8AC3E}">
        <p14:creationId xmlns:p14="http://schemas.microsoft.com/office/powerpoint/2010/main" val="1186470916"/>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44669"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accent1">
                  <a:lumMod val="20000"/>
                  <a:lumOff val="80000"/>
                </a:schemeClr>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solidFill>
                  <a:schemeClr val="bg1"/>
                </a:solidFill>
                <a:latin typeface="+mn-lt"/>
              </a:rPr>
              <a:t>Saint-Louis</a:t>
            </a:r>
          </a:p>
          <a:p>
            <a:pPr algn="ctr"/>
            <a:r>
              <a:rPr lang="fr-SN" dirty="0" smtClean="0">
                <a:solidFill>
                  <a:schemeClr val="bg1"/>
                </a:solidFill>
                <a:latin typeface="+mn-lt"/>
              </a:rPr>
              <a:t>37 %</a:t>
            </a:r>
          </a:p>
        </p:txBody>
      </p:sp>
      <p:sp>
        <p:nvSpPr>
          <p:cNvPr id="67" name="TextBox 66"/>
          <p:cNvSpPr txBox="1"/>
          <p:nvPr/>
        </p:nvSpPr>
        <p:spPr>
          <a:xfrm>
            <a:off x="5199841" y="3195637"/>
            <a:ext cx="1343818" cy="646331"/>
          </a:xfrm>
          <a:prstGeom prst="rect">
            <a:avLst/>
          </a:prstGeom>
          <a:noFill/>
        </p:spPr>
        <p:txBody>
          <a:bodyPr wrap="square" rtlCol="0">
            <a:spAutoFit/>
          </a:bodyPr>
          <a:lstStyle/>
          <a:p>
            <a:pPr algn="ctr"/>
            <a:r>
              <a:rPr lang="fr-SN" dirty="0" smtClean="0">
                <a:latin typeface="+mn-lt"/>
              </a:rPr>
              <a:t>Matam</a:t>
            </a:r>
          </a:p>
          <a:p>
            <a:pPr algn="ctr"/>
            <a:r>
              <a:rPr lang="fr-SN" dirty="0" smtClean="0">
                <a:latin typeface="+mn-lt"/>
              </a:rPr>
              <a:t>56 %</a:t>
            </a:r>
          </a:p>
        </p:txBody>
      </p:sp>
      <p:sp>
        <p:nvSpPr>
          <p:cNvPr id="68" name="TextBox 67"/>
          <p:cNvSpPr txBox="1"/>
          <p:nvPr/>
        </p:nvSpPr>
        <p:spPr>
          <a:xfrm>
            <a:off x="5481197" y="4589273"/>
            <a:ext cx="1549401" cy="646331"/>
          </a:xfrm>
          <a:prstGeom prst="rect">
            <a:avLst/>
          </a:prstGeom>
          <a:noFill/>
        </p:spPr>
        <p:txBody>
          <a:bodyPr wrap="square" rtlCol="0">
            <a:spAutoFit/>
          </a:bodyPr>
          <a:lstStyle/>
          <a:p>
            <a:pPr algn="ctr"/>
            <a:r>
              <a:rPr lang="fr-SN" dirty="0" smtClean="0">
                <a:latin typeface="+mn-lt"/>
              </a:rPr>
              <a:t>Tambacounda</a:t>
            </a:r>
          </a:p>
          <a:p>
            <a:pPr algn="ctr"/>
            <a:r>
              <a:rPr lang="fr-SN" dirty="0" smtClean="0">
                <a:latin typeface="+mn-lt"/>
              </a:rPr>
              <a:t>50 %</a:t>
            </a:r>
          </a:p>
        </p:txBody>
      </p:sp>
      <p:sp>
        <p:nvSpPr>
          <p:cNvPr id="69" name="TextBox 68"/>
          <p:cNvSpPr txBox="1"/>
          <p:nvPr/>
        </p:nvSpPr>
        <p:spPr>
          <a:xfrm>
            <a:off x="6715505" y="5882044"/>
            <a:ext cx="1549401" cy="646331"/>
          </a:xfrm>
          <a:prstGeom prst="rect">
            <a:avLst/>
          </a:prstGeom>
          <a:noFill/>
        </p:spPr>
        <p:txBody>
          <a:bodyPr wrap="square" rtlCol="0">
            <a:spAutoFit/>
          </a:bodyPr>
          <a:lstStyle/>
          <a:p>
            <a:pPr algn="ctr"/>
            <a:r>
              <a:rPr lang="fr-SN" dirty="0" smtClean="0">
                <a:solidFill>
                  <a:schemeClr val="bg1"/>
                </a:solidFill>
                <a:latin typeface="+mn-lt"/>
              </a:rPr>
              <a:t>Kédougou</a:t>
            </a:r>
          </a:p>
          <a:p>
            <a:pPr algn="ctr"/>
            <a:r>
              <a:rPr lang="fr-SN" dirty="0" smtClean="0">
                <a:solidFill>
                  <a:schemeClr val="bg1"/>
                </a:solidFill>
                <a:latin typeface="+mn-lt"/>
              </a:rPr>
              <a:t>37 %</a:t>
            </a:r>
          </a:p>
        </p:txBody>
      </p:sp>
      <p:sp>
        <p:nvSpPr>
          <p:cNvPr id="70" name="TextBox 69"/>
          <p:cNvSpPr txBox="1"/>
          <p:nvPr/>
        </p:nvSpPr>
        <p:spPr>
          <a:xfrm>
            <a:off x="4240992" y="5697894"/>
            <a:ext cx="1549401" cy="646331"/>
          </a:xfrm>
          <a:prstGeom prst="rect">
            <a:avLst/>
          </a:prstGeom>
          <a:noFill/>
        </p:spPr>
        <p:txBody>
          <a:bodyPr wrap="square" rtlCol="0">
            <a:spAutoFit/>
          </a:bodyPr>
          <a:lstStyle/>
          <a:p>
            <a:pPr algn="ctr"/>
            <a:r>
              <a:rPr lang="fr-SN" dirty="0" smtClean="0">
                <a:latin typeface="+mn-lt"/>
              </a:rPr>
              <a:t>Kolda</a:t>
            </a:r>
          </a:p>
          <a:p>
            <a:pPr algn="ctr"/>
            <a:r>
              <a:rPr lang="fr-SN" dirty="0" smtClean="0">
                <a:latin typeface="+mn-lt"/>
              </a:rPr>
              <a:t>59 %</a:t>
            </a:r>
          </a:p>
        </p:txBody>
      </p:sp>
      <p:sp>
        <p:nvSpPr>
          <p:cNvPr id="71" name="TextBox 70"/>
          <p:cNvSpPr txBox="1"/>
          <p:nvPr/>
        </p:nvSpPr>
        <p:spPr>
          <a:xfrm>
            <a:off x="2956057" y="5834530"/>
            <a:ext cx="1022350" cy="646331"/>
          </a:xfrm>
          <a:prstGeom prst="rect">
            <a:avLst/>
          </a:prstGeom>
          <a:noFill/>
        </p:spPr>
        <p:txBody>
          <a:bodyPr wrap="square" rtlCol="0">
            <a:spAutoFit/>
          </a:bodyPr>
          <a:lstStyle/>
          <a:p>
            <a:pPr algn="ctr"/>
            <a:r>
              <a:rPr lang="fr-SN" dirty="0" err="1" smtClean="0">
                <a:latin typeface="+mn-lt"/>
              </a:rPr>
              <a:t>Sédhiou</a:t>
            </a:r>
            <a:endParaRPr lang="fr-SN" dirty="0" smtClean="0">
              <a:latin typeface="+mn-lt"/>
            </a:endParaRPr>
          </a:p>
          <a:p>
            <a:pPr algn="ctr"/>
            <a:r>
              <a:rPr lang="fr-SN" dirty="0" smtClean="0">
                <a:latin typeface="+mn-lt"/>
              </a:rPr>
              <a:t>95 %</a:t>
            </a:r>
          </a:p>
        </p:txBody>
      </p:sp>
      <p:sp>
        <p:nvSpPr>
          <p:cNvPr id="72" name="TextBox 71"/>
          <p:cNvSpPr txBox="1"/>
          <p:nvPr/>
        </p:nvSpPr>
        <p:spPr>
          <a:xfrm>
            <a:off x="1767019" y="5922636"/>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80 %</a:t>
            </a:r>
          </a:p>
        </p:txBody>
      </p:sp>
      <p:sp>
        <p:nvSpPr>
          <p:cNvPr id="73" name="TextBox 72"/>
          <p:cNvSpPr txBox="1"/>
          <p:nvPr/>
        </p:nvSpPr>
        <p:spPr>
          <a:xfrm>
            <a:off x="3531774" y="4252694"/>
            <a:ext cx="1022350" cy="646331"/>
          </a:xfrm>
          <a:prstGeom prst="rect">
            <a:avLst/>
          </a:prstGeom>
          <a:noFill/>
        </p:spPr>
        <p:txBody>
          <a:bodyPr wrap="square" rtlCol="0">
            <a:spAutoFit/>
          </a:bodyPr>
          <a:lstStyle/>
          <a:p>
            <a:pPr algn="ctr"/>
            <a:r>
              <a:rPr lang="fr-SN" dirty="0" err="1" smtClean="0">
                <a:latin typeface="+mn-lt"/>
              </a:rPr>
              <a:t>Kaffrine</a:t>
            </a:r>
            <a:endParaRPr lang="fr-SN" dirty="0" smtClean="0">
              <a:latin typeface="+mn-lt"/>
            </a:endParaRPr>
          </a:p>
          <a:p>
            <a:pPr algn="ctr"/>
            <a:r>
              <a:rPr lang="fr-SN" dirty="0" smtClean="0">
                <a:latin typeface="+mn-lt"/>
              </a:rPr>
              <a:t>63 %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latin typeface="+mn-lt"/>
              </a:rPr>
              <a:t>Louga</a:t>
            </a:r>
          </a:p>
          <a:p>
            <a:pPr algn="ctr"/>
            <a:r>
              <a:rPr lang="fr-SN" dirty="0" smtClean="0">
                <a:latin typeface="+mn-lt"/>
              </a:rPr>
              <a:t>47 %</a:t>
            </a:r>
          </a:p>
        </p:txBody>
      </p:sp>
      <p:sp>
        <p:nvSpPr>
          <p:cNvPr id="75" name="TextBox 74"/>
          <p:cNvSpPr txBox="1"/>
          <p:nvPr/>
        </p:nvSpPr>
        <p:spPr>
          <a:xfrm>
            <a:off x="2529020" y="4828957"/>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57 %</a:t>
            </a:r>
          </a:p>
        </p:txBody>
      </p:sp>
      <p:sp>
        <p:nvSpPr>
          <p:cNvPr id="76" name="TextBox 75"/>
          <p:cNvSpPr txBox="1"/>
          <p:nvPr/>
        </p:nvSpPr>
        <p:spPr>
          <a:xfrm>
            <a:off x="2302008" y="3530820"/>
            <a:ext cx="1022350" cy="646331"/>
          </a:xfrm>
          <a:prstGeom prst="rect">
            <a:avLst/>
          </a:prstGeom>
          <a:noFill/>
        </p:spPr>
        <p:txBody>
          <a:bodyPr wrap="square" rtlCol="0">
            <a:spAutoFit/>
          </a:bodyPr>
          <a:lstStyle/>
          <a:p>
            <a:pPr algn="ctr"/>
            <a:r>
              <a:rPr lang="fr-SN" dirty="0" smtClean="0">
                <a:latin typeface="+mn-lt"/>
              </a:rPr>
              <a:t>Diourbel</a:t>
            </a:r>
          </a:p>
          <a:p>
            <a:pPr algn="ctr"/>
            <a:r>
              <a:rPr lang="fr-SN" dirty="0" smtClean="0">
                <a:latin typeface="+mn-lt"/>
              </a:rPr>
              <a:t>72 %</a:t>
            </a:r>
          </a:p>
        </p:txBody>
      </p:sp>
      <p:sp>
        <p:nvSpPr>
          <p:cNvPr id="77" name="TextBox 76"/>
          <p:cNvSpPr txBox="1"/>
          <p:nvPr/>
        </p:nvSpPr>
        <p:spPr>
          <a:xfrm>
            <a:off x="1536024" y="3622854"/>
            <a:ext cx="1022350" cy="646331"/>
          </a:xfrm>
          <a:prstGeom prst="rect">
            <a:avLst/>
          </a:prstGeom>
          <a:noFill/>
        </p:spPr>
        <p:txBody>
          <a:bodyPr wrap="square" rtlCol="0">
            <a:spAutoFit/>
          </a:bodyPr>
          <a:lstStyle/>
          <a:p>
            <a:pPr algn="ctr"/>
            <a:r>
              <a:rPr lang="fr-SN" dirty="0" smtClean="0">
                <a:latin typeface="+mn-lt"/>
              </a:rPr>
              <a:t>Thiès</a:t>
            </a:r>
          </a:p>
          <a:p>
            <a:pPr algn="ctr"/>
            <a:r>
              <a:rPr lang="fr-SN" dirty="0" smtClean="0">
                <a:latin typeface="+mn-lt"/>
              </a:rPr>
              <a:t>59 %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smtClean="0">
                <a:latin typeface="+mn-lt"/>
              </a:rPr>
              <a:t>44 %</a:t>
            </a:r>
          </a:p>
        </p:txBody>
      </p:sp>
      <p:sp>
        <p:nvSpPr>
          <p:cNvPr id="79" name="TextBox 78"/>
          <p:cNvSpPr txBox="1"/>
          <p:nvPr/>
        </p:nvSpPr>
        <p:spPr>
          <a:xfrm>
            <a:off x="1659055" y="4505418"/>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latin typeface="+mn-lt"/>
              </a:rPr>
              <a:t>74 %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57 %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a:spLocks noGrp="1"/>
          </p:cNvSpPr>
          <p:nvPr>
            <p:ph type="title"/>
          </p:nvPr>
        </p:nvSpPr>
        <p:spPr>
          <a:xfrm>
            <a:off x="457200" y="4763"/>
            <a:ext cx="8229600" cy="1143000"/>
          </a:xfrm>
        </p:spPr>
        <p:txBody>
          <a:bodyPr>
            <a:normAutofit fontScale="90000"/>
          </a:bodyPr>
          <a:lstStyle/>
          <a:p>
            <a:r>
              <a:rPr lang="fr-FR" noProof="0" dirty="0" smtClean="0">
                <a:solidFill>
                  <a:schemeClr val="tx1"/>
                </a:solidFill>
              </a:rPr>
              <a:t>Disponibilité du transport d’urgence selon la région </a:t>
            </a:r>
            <a:endParaRPr lang="fr-FR" noProof="0" dirty="0">
              <a:solidFill>
                <a:schemeClr val="tx1"/>
              </a:solidFill>
            </a:endParaRPr>
          </a:p>
        </p:txBody>
      </p:sp>
      <p:sp>
        <p:nvSpPr>
          <p:cNvPr id="84" name="TextBox 4"/>
          <p:cNvSpPr txBox="1"/>
          <p:nvPr/>
        </p:nvSpPr>
        <p:spPr>
          <a:xfrm>
            <a:off x="-1" y="1206500"/>
            <a:ext cx="9144001" cy="382032"/>
          </a:xfrm>
          <a:prstGeom prst="rect">
            <a:avLst/>
          </a:prstGeom>
          <a:noFill/>
        </p:spPr>
        <p:txBody>
          <a:bodyPr wrap="square" rtlCol="0">
            <a:spAutoFit/>
          </a:bodyPr>
          <a:lstStyle/>
          <a:p>
            <a:pPr algn="ctr"/>
            <a:r>
              <a:rPr lang="fr-SN" i="1" dirty="0" smtClean="0">
                <a:latin typeface="+mn-lt"/>
              </a:rPr>
              <a:t>Parmi toutes les structures </a:t>
            </a:r>
            <a:r>
              <a:rPr lang="fr-SN" i="1" dirty="0" smtClean="0"/>
              <a:t>(</a:t>
            </a:r>
            <a:r>
              <a:rPr lang="fr-SN" b="1" i="1" dirty="0" smtClean="0">
                <a:latin typeface="+mn-lt"/>
              </a:rPr>
              <a:t>N=396</a:t>
            </a:r>
            <a:r>
              <a:rPr lang="fr-SN" i="1" dirty="0" smtClean="0">
                <a:latin typeface="+mn-lt"/>
              </a:rPr>
              <a:t>), pourcentage qui disposent du transport d’urgence</a:t>
            </a:r>
          </a:p>
        </p:txBody>
      </p:sp>
    </p:spTree>
    <p:extLst>
      <p:ext uri="{BB962C8B-B14F-4D97-AF65-F5344CB8AC3E}">
        <p14:creationId xmlns:p14="http://schemas.microsoft.com/office/powerpoint/2010/main" val="4266298780"/>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normAutofit/>
          </a:bodyPr>
          <a:lstStyle/>
          <a:p>
            <a:r>
              <a:rPr lang="fr-FR" sz="4000" noProof="0" dirty="0" smtClean="0">
                <a:solidFill>
                  <a:schemeClr val="tx1"/>
                </a:solidFill>
              </a:rPr>
              <a:t>Principaux résultats</a:t>
            </a:r>
          </a:p>
        </p:txBody>
      </p:sp>
      <p:sp>
        <p:nvSpPr>
          <p:cNvPr id="22531" name="Rectangle 3"/>
          <p:cNvSpPr>
            <a:spLocks noGrp="1" noChangeArrowheads="1"/>
          </p:cNvSpPr>
          <p:nvPr>
            <p:ph idx="1"/>
          </p:nvPr>
        </p:nvSpPr>
        <p:spPr>
          <a:xfrm>
            <a:off x="457200" y="1417638"/>
            <a:ext cx="8229600" cy="4708525"/>
          </a:xfrm>
        </p:spPr>
        <p:txBody>
          <a:bodyPr>
            <a:noAutofit/>
          </a:bodyPr>
          <a:lstStyle/>
          <a:p>
            <a:pPr>
              <a:lnSpc>
                <a:spcPct val="110000"/>
              </a:lnSpc>
              <a:buClr>
                <a:schemeClr val="tx1"/>
              </a:buClr>
              <a:buSzPct val="90000"/>
            </a:pPr>
            <a:r>
              <a:rPr lang="fr-FR" sz="2800" b="1" noProof="0" dirty="0" smtClean="0">
                <a:solidFill>
                  <a:schemeClr val="bg2"/>
                </a:solidFill>
              </a:rPr>
              <a:t>75 %</a:t>
            </a:r>
            <a:r>
              <a:rPr lang="fr-FR" sz="2800" noProof="0" dirty="0" smtClean="0">
                <a:solidFill>
                  <a:schemeClr val="tx2"/>
                </a:solidFill>
              </a:rPr>
              <a:t> </a:t>
            </a:r>
            <a:r>
              <a:rPr lang="fr-FR" sz="2800" noProof="0" dirty="0" smtClean="0">
                <a:solidFill>
                  <a:schemeClr val="tx1"/>
                </a:solidFill>
              </a:rPr>
              <a:t>des structures de santé au Sénégal offrent </a:t>
            </a:r>
            <a:r>
              <a:rPr lang="fr-FR" sz="2800" b="1" noProof="0" dirty="0" smtClean="0">
                <a:solidFill>
                  <a:schemeClr val="bg2"/>
                </a:solidFill>
              </a:rPr>
              <a:t>tous les services de base</a:t>
            </a:r>
            <a:r>
              <a:rPr lang="fr-FR" sz="2800" noProof="0" dirty="0" smtClean="0">
                <a:solidFill>
                  <a:schemeClr val="tx1"/>
                </a:solidFill>
              </a:rPr>
              <a:t>.</a:t>
            </a:r>
          </a:p>
          <a:p>
            <a:pPr>
              <a:lnSpc>
                <a:spcPct val="110000"/>
              </a:lnSpc>
              <a:buClr>
                <a:schemeClr val="tx1"/>
              </a:buClr>
              <a:buSzPct val="90000"/>
            </a:pPr>
            <a:r>
              <a:rPr lang="fr-FR" sz="2800" noProof="0" dirty="0" smtClean="0">
                <a:solidFill>
                  <a:schemeClr val="tx1"/>
                </a:solidFill>
              </a:rPr>
              <a:t>La grande majorité des structures dispose d’une source </a:t>
            </a:r>
            <a:r>
              <a:rPr lang="fr-FR" sz="2800" b="1" noProof="0" dirty="0" smtClean="0">
                <a:solidFill>
                  <a:schemeClr val="bg2"/>
                </a:solidFill>
              </a:rPr>
              <a:t>d’eau améliorée</a:t>
            </a:r>
            <a:r>
              <a:rPr lang="fr-FR" sz="2800" noProof="0" dirty="0" smtClean="0">
                <a:solidFill>
                  <a:schemeClr val="bg2"/>
                </a:solidFill>
              </a:rPr>
              <a:t> (</a:t>
            </a:r>
            <a:r>
              <a:rPr lang="fr-FR" sz="2800" b="1" noProof="0" dirty="0" smtClean="0">
                <a:solidFill>
                  <a:schemeClr val="bg2"/>
                </a:solidFill>
              </a:rPr>
              <a:t>94 %</a:t>
            </a:r>
            <a:r>
              <a:rPr lang="fr-FR" sz="2800" noProof="0" dirty="0" smtClean="0">
                <a:solidFill>
                  <a:schemeClr val="bg2"/>
                </a:solidFill>
              </a:rPr>
              <a:t>)</a:t>
            </a:r>
            <a:r>
              <a:rPr lang="fr-FR" sz="2800" noProof="0" dirty="0" smtClean="0">
                <a:solidFill>
                  <a:schemeClr val="tx1"/>
                </a:solidFill>
              </a:rPr>
              <a:t>,</a:t>
            </a:r>
            <a:r>
              <a:rPr lang="fr-FR" sz="2800" noProof="0" dirty="0" smtClean="0">
                <a:solidFill>
                  <a:schemeClr val="bg2"/>
                </a:solidFill>
              </a:rPr>
              <a:t> </a:t>
            </a:r>
            <a:r>
              <a:rPr lang="fr-FR" sz="2800" b="1" noProof="0" dirty="0" smtClean="0">
                <a:solidFill>
                  <a:schemeClr val="bg2"/>
                </a:solidFill>
              </a:rPr>
              <a:t>une latrine pour les patients</a:t>
            </a:r>
            <a:r>
              <a:rPr lang="fr-FR" sz="2800" noProof="0" dirty="0" smtClean="0">
                <a:solidFill>
                  <a:schemeClr val="bg2"/>
                </a:solidFill>
              </a:rPr>
              <a:t> (</a:t>
            </a:r>
            <a:r>
              <a:rPr lang="fr-FR" sz="2800" b="1" noProof="0" dirty="0" smtClean="0">
                <a:solidFill>
                  <a:schemeClr val="bg2"/>
                </a:solidFill>
              </a:rPr>
              <a:t>99 %</a:t>
            </a:r>
            <a:r>
              <a:rPr lang="fr-FR" sz="2800" noProof="0" dirty="0" smtClean="0">
                <a:solidFill>
                  <a:schemeClr val="bg2"/>
                </a:solidFill>
              </a:rPr>
              <a:t>)</a:t>
            </a:r>
            <a:r>
              <a:rPr lang="fr-FR" sz="2800" noProof="0" dirty="0" smtClean="0">
                <a:solidFill>
                  <a:schemeClr val="tx1"/>
                </a:solidFill>
              </a:rPr>
              <a:t>, et </a:t>
            </a:r>
            <a:r>
              <a:rPr lang="fr-FR" sz="2800" b="1" noProof="0" dirty="0" smtClean="0">
                <a:solidFill>
                  <a:schemeClr val="bg2"/>
                </a:solidFill>
              </a:rPr>
              <a:t>l’intimité visuelle et auditive     </a:t>
            </a:r>
            <a:r>
              <a:rPr lang="fr-FR" sz="2800" noProof="0" dirty="0" smtClean="0">
                <a:solidFill>
                  <a:schemeClr val="bg2"/>
                </a:solidFill>
              </a:rPr>
              <a:t>(</a:t>
            </a:r>
            <a:r>
              <a:rPr lang="fr-FR" sz="2800" b="1" noProof="0" dirty="0" smtClean="0">
                <a:solidFill>
                  <a:schemeClr val="bg2"/>
                </a:solidFill>
              </a:rPr>
              <a:t>99 %</a:t>
            </a:r>
            <a:r>
              <a:rPr lang="fr-FR" sz="2800" noProof="0" dirty="0" smtClean="0">
                <a:solidFill>
                  <a:schemeClr val="bg2"/>
                </a:solidFill>
              </a:rPr>
              <a:t>)</a:t>
            </a:r>
            <a:r>
              <a:rPr lang="fr-FR" sz="2800" noProof="0" dirty="0" smtClean="0">
                <a:solidFill>
                  <a:schemeClr val="tx1"/>
                </a:solidFill>
              </a:rPr>
              <a:t>.</a:t>
            </a:r>
            <a:r>
              <a:rPr lang="fr-FR" sz="2800" noProof="0" dirty="0" smtClean="0">
                <a:solidFill>
                  <a:schemeClr val="tx2"/>
                </a:solidFill>
              </a:rPr>
              <a:t> </a:t>
            </a:r>
          </a:p>
          <a:p>
            <a:pPr>
              <a:lnSpc>
                <a:spcPct val="110000"/>
              </a:lnSpc>
              <a:buClr>
                <a:schemeClr val="tx1"/>
              </a:buClr>
              <a:buSzPct val="90000"/>
            </a:pPr>
            <a:r>
              <a:rPr lang="fr-FR" sz="2800" b="1" dirty="0" smtClean="0">
                <a:solidFill>
                  <a:schemeClr val="bg2"/>
                </a:solidFill>
              </a:rPr>
              <a:t>57</a:t>
            </a:r>
            <a:r>
              <a:rPr lang="fr-FR" sz="2800" b="1" noProof="0" dirty="0" smtClean="0">
                <a:solidFill>
                  <a:schemeClr val="bg2"/>
                </a:solidFill>
              </a:rPr>
              <a:t> %</a:t>
            </a:r>
            <a:r>
              <a:rPr lang="fr-FR" sz="2800" noProof="0" dirty="0" smtClean="0">
                <a:solidFill>
                  <a:schemeClr val="tx2"/>
                </a:solidFill>
              </a:rPr>
              <a:t> </a:t>
            </a:r>
            <a:r>
              <a:rPr lang="fr-FR" sz="2800" noProof="0" dirty="0" smtClean="0">
                <a:solidFill>
                  <a:schemeClr val="tx1"/>
                </a:solidFill>
              </a:rPr>
              <a:t>des structures disposent d’un </a:t>
            </a:r>
            <a:r>
              <a:rPr lang="fr-FR" sz="2800" b="1" noProof="0" dirty="0" smtClean="0">
                <a:solidFill>
                  <a:schemeClr val="bg2"/>
                </a:solidFill>
              </a:rPr>
              <a:t>moyen de transport d’urgence</a:t>
            </a:r>
            <a:r>
              <a:rPr lang="fr-FR" sz="2800" noProof="0" dirty="0" smtClean="0">
                <a:solidFill>
                  <a:schemeClr val="tx1"/>
                </a:solidFill>
              </a:rPr>
              <a:t>.</a:t>
            </a:r>
            <a:r>
              <a:rPr lang="fr-FR" sz="2800" noProof="0" dirty="0" smtClean="0">
                <a:solidFill>
                  <a:schemeClr val="bg2"/>
                </a:solidFill>
              </a:rPr>
              <a:t> </a:t>
            </a:r>
            <a:endParaRPr lang="fr-FR" sz="2800" noProof="0" dirty="0">
              <a:solidFill>
                <a:schemeClr val="bg2"/>
              </a:solidFill>
            </a:endParaRPr>
          </a:p>
        </p:txBody>
      </p:sp>
    </p:spTree>
    <p:extLst>
      <p:ext uri="{BB962C8B-B14F-4D97-AF65-F5344CB8AC3E}">
        <p14:creationId xmlns:p14="http://schemas.microsoft.com/office/powerpoint/2010/main" val="3699955435"/>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74813" y="2685863"/>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80857" y="5699782"/>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Fécondité et Planification Familiale</a:t>
            </a:r>
          </a:p>
        </p:txBody>
      </p:sp>
    </p:spTree>
    <p:extLst>
      <p:ext uri="{BB962C8B-B14F-4D97-AF65-F5344CB8AC3E}">
        <p14:creationId xmlns:p14="http://schemas.microsoft.com/office/powerpoint/2010/main" val="34746228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Content Placeholder 2"/>
          <p:cNvSpPr txBox="1">
            <a:spLocks/>
          </p:cNvSpPr>
          <p:nvPr/>
        </p:nvSpPr>
        <p:spPr>
          <a:xfrm>
            <a:off x="304800" y="1432737"/>
            <a:ext cx="3581400" cy="44958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fr-FR" b="1" dirty="0" smtClean="0">
                <a:solidFill>
                  <a:schemeClr val="bg2"/>
                </a:solidFill>
              </a:rPr>
              <a:t>Fécondité</a:t>
            </a:r>
          </a:p>
          <a:p>
            <a:pPr fontAlgn="auto">
              <a:spcAft>
                <a:spcPts val="0"/>
              </a:spcAft>
            </a:pPr>
            <a:r>
              <a:rPr lang="fr-FR" dirty="0" smtClean="0">
                <a:solidFill>
                  <a:schemeClr val="tx1"/>
                </a:solidFill>
              </a:rPr>
              <a:t>Planification familiale</a:t>
            </a:r>
          </a:p>
          <a:p>
            <a:pPr fontAlgn="auto">
              <a:spcAft>
                <a:spcPts val="0"/>
              </a:spcAft>
            </a:pPr>
            <a:r>
              <a:rPr lang="fr-FR" dirty="0" smtClean="0">
                <a:solidFill>
                  <a:schemeClr val="tx1"/>
                </a:solidFill>
              </a:rPr>
              <a:t>Services de planification familiale</a:t>
            </a:r>
          </a:p>
          <a:p>
            <a:pPr marL="0" indent="0" fontAlgn="auto">
              <a:spcAft>
                <a:spcPts val="0"/>
              </a:spcAft>
              <a:buFont typeface="Arial" pitchFamily="34" charset="0"/>
              <a:buNone/>
            </a:pPr>
            <a:endParaRPr lang="fr-FR" dirty="0" smtClean="0"/>
          </a:p>
        </p:txBody>
      </p:sp>
    </p:spTree>
    <p:extLst>
      <p:ext uri="{BB962C8B-B14F-4D97-AF65-F5344CB8AC3E}">
        <p14:creationId xmlns:p14="http://schemas.microsoft.com/office/powerpoint/2010/main" val="13208340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027" name="Title 1"/>
          <p:cNvSpPr>
            <a:spLocks noGrp="1"/>
          </p:cNvSpPr>
          <p:nvPr>
            <p:ph type="title" idx="4294967295"/>
          </p:nvPr>
        </p:nvSpPr>
        <p:spPr>
          <a:xfrm>
            <a:off x="0" y="0"/>
            <a:ext cx="9144000" cy="1143000"/>
          </a:xfrm>
        </p:spPr>
        <p:txBody>
          <a:bodyPr>
            <a:normAutofit/>
          </a:bodyPr>
          <a:lstStyle/>
          <a:p>
            <a:r>
              <a:rPr lang="fr-SN" sz="4000" noProof="0" dirty="0" smtClean="0">
                <a:solidFill>
                  <a:schemeClr val="tx1"/>
                </a:solidFill>
              </a:rPr>
              <a:t>Tendances de la fécondité</a:t>
            </a:r>
          </a:p>
        </p:txBody>
      </p:sp>
      <p:sp>
        <p:nvSpPr>
          <p:cNvPr id="1028" name="TextBox 1"/>
          <p:cNvSpPr txBox="1">
            <a:spLocks noChangeArrowheads="1"/>
          </p:cNvSpPr>
          <p:nvPr/>
        </p:nvSpPr>
        <p:spPr bwMode="auto">
          <a:xfrm>
            <a:off x="0" y="1143000"/>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ctr"/>
            <a:r>
              <a:rPr lang="fr-SN" sz="1800" b="0" i="1" dirty="0" smtClean="0">
                <a:latin typeface="Calibri" pitchFamily="34" charset="0"/>
              </a:rPr>
              <a:t>Nombre d’enfants par femme (pour la période de 3 ans avant l’enquête)</a:t>
            </a:r>
            <a:endParaRPr lang="fr-SN" sz="1800" b="0" i="1" dirty="0">
              <a:latin typeface="Calibri" pitchFamily="34" charset="0"/>
            </a:endParaRPr>
          </a:p>
        </p:txBody>
      </p:sp>
      <p:graphicFrame>
        <p:nvGraphicFramePr>
          <p:cNvPr id="4" name="Chart 3"/>
          <p:cNvGraphicFramePr/>
          <p:nvPr>
            <p:extLst>
              <p:ext uri="{D42A27DB-BD31-4B8C-83A1-F6EECF244321}">
                <p14:modId xmlns:p14="http://schemas.microsoft.com/office/powerpoint/2010/main" val="2375678568"/>
              </p:ext>
            </p:extLst>
          </p:nvPr>
        </p:nvGraphicFramePr>
        <p:xfrm>
          <a:off x="152400" y="1752600"/>
          <a:ext cx="8763000" cy="43434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865782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30000"/>
          </a:schemeClr>
        </a:solidFill>
        <a:effectLst/>
      </p:bgPr>
    </p:bg>
    <p:spTree>
      <p:nvGrpSpPr>
        <p:cNvPr id="1" name=""/>
        <p:cNvGrpSpPr/>
        <p:nvPr/>
      </p:nvGrpSpPr>
      <p:grpSpPr>
        <a:xfrm>
          <a:off x="0" y="0"/>
          <a:ext cx="0" cy="0"/>
          <a:chOff x="0" y="0"/>
          <a:chExt cx="0" cy="0"/>
        </a:xfrm>
      </p:grpSpPr>
      <p:sp>
        <p:nvSpPr>
          <p:cNvPr id="2051" name="Title 1"/>
          <p:cNvSpPr>
            <a:spLocks noGrp="1"/>
          </p:cNvSpPr>
          <p:nvPr>
            <p:ph type="title" idx="4294967295"/>
          </p:nvPr>
        </p:nvSpPr>
        <p:spPr>
          <a:xfrm>
            <a:off x="0" y="0"/>
            <a:ext cx="9144000" cy="990600"/>
          </a:xfrm>
        </p:spPr>
        <p:txBody>
          <a:bodyPr>
            <a:normAutofit/>
          </a:bodyPr>
          <a:lstStyle/>
          <a:p>
            <a:r>
              <a:rPr lang="fr-SN" sz="4000" noProof="0" dirty="0" smtClean="0">
                <a:solidFill>
                  <a:schemeClr val="tx1"/>
                </a:solidFill>
              </a:rPr>
              <a:t>Fécondité dans la sous-région</a:t>
            </a:r>
          </a:p>
        </p:txBody>
      </p:sp>
      <p:sp>
        <p:nvSpPr>
          <p:cNvPr id="6" name="TextBox 1"/>
          <p:cNvSpPr txBox="1">
            <a:spLocks noChangeArrowheads="1"/>
          </p:cNvSpPr>
          <p:nvPr/>
        </p:nvSpPr>
        <p:spPr bwMode="auto">
          <a:xfrm>
            <a:off x="0" y="828878"/>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ctr"/>
            <a:r>
              <a:rPr lang="fr-SN" sz="1800" i="1" dirty="0" smtClean="0">
                <a:latin typeface="Calibri" pitchFamily="34" charset="0"/>
              </a:rPr>
              <a:t>Nombre d’enfants par femme (pour la période de 3 ans avant l’enquête</a:t>
            </a:r>
            <a:endParaRPr lang="fr-SN" sz="1800" i="1" dirty="0">
              <a:latin typeface="Calibri" pitchFamily="34" charset="0"/>
            </a:endParaRPr>
          </a:p>
        </p:txBody>
      </p:sp>
      <p:graphicFrame>
        <p:nvGraphicFramePr>
          <p:cNvPr id="9" name="Chart 8"/>
          <p:cNvGraphicFramePr/>
          <p:nvPr>
            <p:extLst>
              <p:ext uri="{D42A27DB-BD31-4B8C-83A1-F6EECF244321}">
                <p14:modId xmlns:p14="http://schemas.microsoft.com/office/powerpoint/2010/main" val="1120165430"/>
              </p:ext>
            </p:extLst>
          </p:nvPr>
        </p:nvGraphicFramePr>
        <p:xfrm>
          <a:off x="25730" y="1105510"/>
          <a:ext cx="7848600" cy="57524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159125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Title 1"/>
          <p:cNvSpPr>
            <a:spLocks noGrp="1"/>
          </p:cNvSpPr>
          <p:nvPr>
            <p:ph type="title"/>
          </p:nvPr>
        </p:nvSpPr>
        <p:spPr>
          <a:xfrm>
            <a:off x="0" y="0"/>
            <a:ext cx="9144000" cy="990600"/>
          </a:xfrm>
        </p:spPr>
        <p:txBody>
          <a:bodyPr>
            <a:normAutofit fontScale="90000"/>
          </a:bodyPr>
          <a:lstStyle/>
          <a:p>
            <a:r>
              <a:rPr lang="fr-FR" sz="3200" dirty="0" smtClean="0">
                <a:solidFill>
                  <a:schemeClr val="tx1"/>
                </a:solidFill>
              </a:rPr>
              <a:t>Éléments clés dans l’Enquête Démographique et </a:t>
            </a:r>
            <a:br>
              <a:rPr lang="fr-FR" sz="3200" dirty="0" smtClean="0">
                <a:solidFill>
                  <a:schemeClr val="tx1"/>
                </a:solidFill>
              </a:rPr>
            </a:br>
            <a:r>
              <a:rPr lang="fr-FR" sz="3200" dirty="0" smtClean="0">
                <a:solidFill>
                  <a:schemeClr val="tx1"/>
                </a:solidFill>
              </a:rPr>
              <a:t>de Santé Continue (EDS-C)</a:t>
            </a:r>
            <a:endParaRPr lang="en-US" sz="3200" dirty="0" smtClean="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530184064"/>
              </p:ext>
            </p:extLst>
          </p:nvPr>
        </p:nvGraphicFramePr>
        <p:xfrm>
          <a:off x="-76200" y="990599"/>
          <a:ext cx="9391827" cy="5812791"/>
        </p:xfrm>
        <a:graphic>
          <a:graphicData uri="http://schemas.openxmlformats.org/drawingml/2006/table">
            <a:tbl>
              <a:tblPr firstRow="1" bandRow="1">
                <a:tableStyleId>{5C22544A-7EE6-4342-B048-85BDC9FD1C3A}</a:tableStyleId>
              </a:tblPr>
              <a:tblGrid>
                <a:gridCol w="1905000"/>
                <a:gridCol w="1371749"/>
                <a:gridCol w="1449214"/>
                <a:gridCol w="1465389"/>
                <a:gridCol w="1446164"/>
                <a:gridCol w="1754311"/>
              </a:tblGrid>
              <a:tr h="704850">
                <a:tc>
                  <a:txBody>
                    <a:bodyPr/>
                    <a:lstStyle/>
                    <a:p>
                      <a:pPr marL="0" marR="0" algn="ctr">
                        <a:lnSpc>
                          <a:spcPct val="100000"/>
                        </a:lnSpc>
                        <a:spcBef>
                          <a:spcPts val="0"/>
                        </a:spcBef>
                        <a:spcAft>
                          <a:spcPts val="0"/>
                        </a:spcAft>
                      </a:pPr>
                      <a:endParaRPr lang="en-US" sz="2000" dirty="0">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2012-2013</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1</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2014</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2</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2015</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a:t>
                      </a:r>
                      <a:r>
                        <a:rPr lang="fr-FR" sz="2000" b="1" dirty="0">
                          <a:solidFill>
                            <a:schemeClr val="bg1"/>
                          </a:solidFill>
                          <a:latin typeface="+mj-lt"/>
                          <a:ea typeface="Calibri"/>
                          <a:cs typeface="Arial"/>
                        </a:rPr>
                        <a:t>3</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4</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bg1"/>
                          </a:solidFill>
                          <a:latin typeface="+mj-lt"/>
                          <a:ea typeface="Calibri"/>
                          <a:cs typeface="Arial"/>
                        </a:rPr>
                        <a:t>2017</a:t>
                      </a:r>
                      <a:endParaRPr lang="en-US" sz="2000" dirty="0">
                        <a:solidFill>
                          <a:schemeClr val="bg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bg1"/>
                          </a:solidFill>
                          <a:latin typeface="+mj-lt"/>
                          <a:ea typeface="Calibri"/>
                          <a:cs typeface="Arial"/>
                        </a:rPr>
                        <a:t>Phase 5</a:t>
                      </a:r>
                      <a:endParaRPr lang="en-US" sz="2000" dirty="0">
                        <a:solidFill>
                          <a:schemeClr val="bg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634365">
                <a:tc>
                  <a:txBody>
                    <a:bodyPr/>
                    <a:lstStyle/>
                    <a:p>
                      <a:pPr>
                        <a:lnSpc>
                          <a:spcPct val="100000"/>
                        </a:lnSpc>
                      </a:pPr>
                      <a:r>
                        <a:rPr lang="fr-FR" sz="2000" b="1" kern="1200" dirty="0" smtClean="0">
                          <a:solidFill>
                            <a:schemeClr val="tx1"/>
                          </a:solidFill>
                          <a:latin typeface="+mn-lt"/>
                          <a:ea typeface="+mn-ea"/>
                          <a:cs typeface="+mn-cs"/>
                        </a:rPr>
                        <a:t>Échantillon</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4">
                  <a:txBody>
                    <a:bodyPr/>
                    <a:lstStyle/>
                    <a:p>
                      <a:pPr marL="0" marR="0" algn="ctr" defTabSz="914400" rtl="0" eaLnBrk="1" latinLnBrk="0" hangingPunct="1">
                        <a:lnSpc>
                          <a:spcPct val="100000"/>
                        </a:lnSpc>
                        <a:spcBef>
                          <a:spcPts val="200"/>
                        </a:spcBef>
                        <a:spcAft>
                          <a:spcPts val="200"/>
                        </a:spcAft>
                      </a:pPr>
                      <a:r>
                        <a:rPr lang="fr-FR" sz="2000" b="0" kern="1200" dirty="0" smtClean="0">
                          <a:solidFill>
                            <a:schemeClr val="tx1"/>
                          </a:solidFill>
                          <a:latin typeface="+mj-lt"/>
                          <a:ea typeface="Times New Roman"/>
                          <a:cs typeface="Arial"/>
                        </a:rPr>
                        <a:t>200 grappes ; 4 400 ménages</a:t>
                      </a:r>
                      <a:endParaRPr lang="en-US" sz="2000" b="0" kern="1200" dirty="0" smtClean="0">
                        <a:solidFill>
                          <a:schemeClr val="tx1"/>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r>
                        <a:rPr lang="en-US" sz="2000" dirty="0" smtClean="0">
                          <a:solidFill>
                            <a:schemeClr val="tx1"/>
                          </a:solidFill>
                        </a:rPr>
                        <a:t>400 </a:t>
                      </a:r>
                      <a:r>
                        <a:rPr lang="en-US" sz="2000" dirty="0" err="1" smtClean="0">
                          <a:solidFill>
                            <a:schemeClr val="tx1"/>
                          </a:solidFill>
                        </a:rPr>
                        <a:t>grappes</a:t>
                      </a:r>
                      <a:r>
                        <a:rPr lang="en-US" sz="2000" dirty="0" smtClean="0">
                          <a:solidFill>
                            <a:schemeClr val="tx1"/>
                          </a:solidFill>
                        </a:rPr>
                        <a:t>,       </a:t>
                      </a:r>
                      <a:r>
                        <a:rPr lang="en-US" sz="2000" baseline="0" dirty="0" smtClean="0">
                          <a:solidFill>
                            <a:schemeClr val="tx1"/>
                          </a:solidFill>
                        </a:rPr>
                        <a:t> 8 800 ménages</a:t>
                      </a:r>
                      <a:endParaRPr lang="en-US" sz="2000"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r>
              <a:tr h="2772410">
                <a:tc>
                  <a:txBody>
                    <a:bodyPr/>
                    <a:lstStyle/>
                    <a:p>
                      <a:pPr>
                        <a:lnSpc>
                          <a:spcPct val="100000"/>
                        </a:lnSpc>
                      </a:pPr>
                      <a:r>
                        <a:rPr lang="fr-FR" sz="2000" b="1" kern="1200" dirty="0" smtClean="0">
                          <a:solidFill>
                            <a:schemeClr val="tx1"/>
                          </a:solidFill>
                          <a:latin typeface="+mn-lt"/>
                          <a:ea typeface="+mn-ea"/>
                          <a:cs typeface="+mn-cs"/>
                        </a:rPr>
                        <a:t>Questionnaires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Module </a:t>
                      </a:r>
                      <a:br>
                        <a:rPr lang="fr-SN" sz="1800" b="0" kern="1200" noProof="0" dirty="0" smtClean="0">
                          <a:solidFill>
                            <a:schemeClr val="tx1"/>
                          </a:solidFill>
                          <a:latin typeface="+mn-lt"/>
                          <a:ea typeface="Times New Roman"/>
                          <a:cs typeface="Arial"/>
                        </a:rPr>
                      </a:br>
                      <a:r>
                        <a:rPr lang="fr-SN" sz="1800" b="0" kern="1200" noProof="0" dirty="0" smtClean="0">
                          <a:solidFill>
                            <a:schemeClr val="tx1"/>
                          </a:solidFill>
                          <a:latin typeface="+mn-lt"/>
                          <a:ea typeface="Times New Roman"/>
                          <a:cs typeface="Arial"/>
                        </a:rPr>
                        <a:t>spécial</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Module </a:t>
                      </a:r>
                      <a:br>
                        <a:rPr lang="fr-SN" sz="1800" b="0" kern="1200" noProof="0" dirty="0" smtClean="0">
                          <a:solidFill>
                            <a:schemeClr val="tx1"/>
                          </a:solidFill>
                          <a:latin typeface="+mn-lt"/>
                          <a:ea typeface="Times New Roman"/>
                          <a:cs typeface="Arial"/>
                        </a:rPr>
                      </a:br>
                      <a:r>
                        <a:rPr lang="fr-SN" sz="1800" b="0" kern="1200" noProof="0" dirty="0" smtClean="0">
                          <a:solidFill>
                            <a:schemeClr val="tx1"/>
                          </a:solidFill>
                          <a:latin typeface="+mn-lt"/>
                          <a:ea typeface="Times New Roman"/>
                          <a:cs typeface="Arial"/>
                        </a:rPr>
                        <a:t>spécial</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Questionnaire homme</a:t>
                      </a:r>
                      <a:endParaRPr lang="en-US" sz="2000" b="0" kern="1200" dirty="0" smtClean="0">
                        <a:solidFill>
                          <a:schemeClr val="tx1"/>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Module</a:t>
                      </a:r>
                      <a:br>
                        <a:rPr lang="fr-SN" sz="1800" b="0" kern="1200" noProof="0" dirty="0" smtClean="0">
                          <a:solidFill>
                            <a:schemeClr val="tx1"/>
                          </a:solidFill>
                          <a:latin typeface="+mn-lt"/>
                          <a:ea typeface="Times New Roman"/>
                          <a:cs typeface="Arial"/>
                        </a:rPr>
                      </a:br>
                      <a:r>
                        <a:rPr lang="fr-SN" sz="1800" b="0" kern="1200" noProof="0" dirty="0" smtClean="0">
                          <a:solidFill>
                            <a:schemeClr val="tx1"/>
                          </a:solidFill>
                          <a:latin typeface="+mn-lt"/>
                          <a:ea typeface="Times New Roman"/>
                          <a:cs typeface="Arial"/>
                        </a:rPr>
                        <a:t>spécial</a:t>
                      </a:r>
                    </a:p>
                    <a:p>
                      <a:pPr marL="0" marR="0" indent="0" algn="ctr" defTabSz="914400" rtl="0" eaLnBrk="1" fontAlgn="auto" latinLnBrk="0" hangingPunct="1">
                        <a:lnSpc>
                          <a:spcPct val="100000"/>
                        </a:lnSpc>
                        <a:spcBef>
                          <a:spcPts val="200"/>
                        </a:spcBef>
                        <a:spcAft>
                          <a:spcPts val="200"/>
                        </a:spcAft>
                        <a:buClrTx/>
                        <a:buSzTx/>
                        <a:buFontTx/>
                        <a:buNone/>
                        <a:tabLst/>
                        <a:defRPr/>
                      </a:pPr>
                      <a:endParaRPr lang="fr-SN" sz="1800" b="0" kern="1200" noProof="0" dirty="0" smtClean="0">
                        <a:solidFill>
                          <a:schemeClr val="tx1"/>
                        </a:solidFill>
                        <a:latin typeface="+mn-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Questionnaire homme</a:t>
                      </a:r>
                      <a:endParaRPr lang="en-US" sz="2000" b="0" kern="1200" dirty="0" smtClean="0">
                        <a:solidFill>
                          <a:schemeClr val="tx1"/>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lvl="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EDS standard réduit </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Module spécial</a:t>
                      </a:r>
                    </a:p>
                    <a:p>
                      <a:pPr marL="0" marR="0" algn="ctr" defTabSz="914400" rtl="0" eaLnBrk="1" latinLnBrk="0" hangingPunct="1">
                        <a:lnSpc>
                          <a:spcPct val="100000"/>
                        </a:lnSpc>
                        <a:spcBef>
                          <a:spcPts val="200"/>
                        </a:spcBef>
                        <a:spcAft>
                          <a:spcPts val="200"/>
                        </a:spcAft>
                      </a:pPr>
                      <a:endParaRPr lang="en-US" sz="1800" b="0" kern="1200" dirty="0" smtClean="0">
                        <a:solidFill>
                          <a:schemeClr val="tx1"/>
                        </a:solidFill>
                        <a:latin typeface="+mj-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Questionnaire homme</a:t>
                      </a:r>
                      <a:endParaRPr lang="en-US" sz="2000" b="0" kern="1200" dirty="0" smtClean="0">
                        <a:solidFill>
                          <a:schemeClr val="tx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EDS standard</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(DHS-7)</a:t>
                      </a: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Module       spécial (violence domestique,</a:t>
                      </a:r>
                      <a:r>
                        <a:rPr lang="fr-SN" sz="1800" b="0" kern="1200" baseline="0" noProof="0" dirty="0" smtClean="0">
                          <a:solidFill>
                            <a:schemeClr val="tx1"/>
                          </a:solidFill>
                          <a:latin typeface="+mn-lt"/>
                          <a:ea typeface="Times New Roman"/>
                          <a:cs typeface="Arial"/>
                        </a:rPr>
                        <a:t> </a:t>
                      </a:r>
                      <a:r>
                        <a:rPr lang="fr-SN" sz="1800" b="0" kern="1200" baseline="0" noProof="0" dirty="0" err="1" smtClean="0">
                          <a:solidFill>
                            <a:schemeClr val="tx1"/>
                          </a:solidFill>
                          <a:latin typeface="+mn-lt"/>
                          <a:ea typeface="Times New Roman"/>
                          <a:cs typeface="Arial"/>
                        </a:rPr>
                        <a:t>mortalit</a:t>
                      </a:r>
                      <a:r>
                        <a:rPr lang="en-US" sz="1800" b="0" kern="1200" baseline="0" noProof="0" dirty="0" smtClean="0">
                          <a:solidFill>
                            <a:schemeClr val="tx1"/>
                          </a:solidFill>
                          <a:latin typeface="+mn-lt"/>
                          <a:ea typeface="Times New Roman"/>
                          <a:cs typeface="Arial"/>
                        </a:rPr>
                        <a:t>é </a:t>
                      </a:r>
                      <a:r>
                        <a:rPr lang="en-US" sz="1800" b="0" kern="1200" baseline="0" noProof="0" dirty="0" err="1" smtClean="0">
                          <a:solidFill>
                            <a:schemeClr val="tx1"/>
                          </a:solidFill>
                          <a:latin typeface="+mn-lt"/>
                          <a:ea typeface="Times New Roman"/>
                          <a:cs typeface="Arial"/>
                        </a:rPr>
                        <a:t>maternelle</a:t>
                      </a:r>
                      <a:r>
                        <a:rPr lang="en-US" sz="1800" b="0" kern="1200" baseline="0" noProof="0" dirty="0" smtClean="0">
                          <a:solidFill>
                            <a:schemeClr val="tx1"/>
                          </a:solidFill>
                          <a:latin typeface="+mn-lt"/>
                          <a:ea typeface="Times New Roman"/>
                          <a:cs typeface="Arial"/>
                        </a:rPr>
                        <a:t>)</a:t>
                      </a: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indent="0" algn="l" defTabSz="914400" rtl="0" eaLnBrk="1" fontAlgn="auto" latinLnBrk="0" hangingPunct="1">
                        <a:lnSpc>
                          <a:spcPct val="100000"/>
                        </a:lnSpc>
                        <a:spcBef>
                          <a:spcPts val="200"/>
                        </a:spcBef>
                        <a:spcAft>
                          <a:spcPts val="200"/>
                        </a:spcAft>
                        <a:buClrTx/>
                        <a:buSzTx/>
                        <a:buFontTx/>
                        <a:buNone/>
                        <a:tabLst/>
                        <a:defRPr/>
                      </a:pPr>
                      <a:r>
                        <a:rPr lang="fr-SN" sz="1800" b="0" kern="1200" noProof="0" dirty="0" smtClean="0">
                          <a:solidFill>
                            <a:schemeClr val="tx1"/>
                          </a:solidFill>
                          <a:latin typeface="+mn-lt"/>
                          <a:ea typeface="Times New Roman"/>
                          <a:cs typeface="Arial"/>
                        </a:rPr>
                        <a:t>Questionnaire homme</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769910">
                <a:tc>
                  <a:txBody>
                    <a:bodyPr/>
                    <a:lstStyle/>
                    <a:p>
                      <a:pPr>
                        <a:lnSpc>
                          <a:spcPct val="100000"/>
                        </a:lnSpc>
                      </a:pPr>
                      <a:r>
                        <a:rPr lang="fr-FR" sz="2000" b="1" kern="1200" dirty="0" smtClean="0">
                          <a:solidFill>
                            <a:schemeClr val="tx1"/>
                          </a:solidFill>
                          <a:latin typeface="+mn-lt"/>
                          <a:ea typeface="+mn-ea"/>
                          <a:cs typeface="+mn-cs"/>
                        </a:rPr>
                        <a:t>Personnel</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4">
                  <a:txBody>
                    <a:bodyPr/>
                    <a:lstStyle/>
                    <a:p>
                      <a:pPr marL="0" marR="0" algn="ctr" defTabSz="914400" rtl="0" eaLnBrk="1" latinLnBrk="0" hangingPunct="1">
                        <a:lnSpc>
                          <a:spcPct val="100000"/>
                        </a:lnSpc>
                        <a:spcBef>
                          <a:spcPts val="200"/>
                        </a:spcBef>
                        <a:spcAft>
                          <a:spcPts val="200"/>
                        </a:spcAft>
                      </a:pPr>
                      <a:r>
                        <a:rPr lang="fr-FR" sz="2000" b="0" kern="1200" dirty="0" smtClean="0">
                          <a:solidFill>
                            <a:schemeClr val="tx1"/>
                          </a:solidFill>
                          <a:latin typeface="+mj-lt"/>
                          <a:ea typeface="Times New Roman"/>
                          <a:cs typeface="Arial"/>
                        </a:rPr>
                        <a:t>4 équipes (chef d’équipe, 3 enquêtrices, un technicien de santé et un chauffeur)</a:t>
                      </a:r>
                      <a:endParaRPr lang="en-US" sz="2000" b="0" kern="1200" dirty="0" smtClean="0">
                        <a:solidFill>
                          <a:schemeClr val="tx1"/>
                        </a:solidFill>
                        <a:latin typeface="+mj-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r>
                        <a:rPr lang="en-US" dirty="0" smtClean="0">
                          <a:solidFill>
                            <a:schemeClr val="tx1"/>
                          </a:solidFill>
                        </a:rPr>
                        <a:t>8 </a:t>
                      </a:r>
                      <a:r>
                        <a:rPr lang="en-US" dirty="0" err="1" smtClean="0">
                          <a:solidFill>
                            <a:schemeClr val="tx1"/>
                          </a:solidFill>
                        </a:rPr>
                        <a:t>équipes</a:t>
                      </a:r>
                      <a:endParaRPr lang="en-US" dirty="0">
                        <a:solidFill>
                          <a:schemeClr val="tx1"/>
                        </a:solidFil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r>
              <a:tr h="757266">
                <a:tc>
                  <a:txBody>
                    <a:bodyPr/>
                    <a:lstStyle/>
                    <a:p>
                      <a:pPr>
                        <a:lnSpc>
                          <a:spcPct val="100000"/>
                        </a:lnSpc>
                      </a:pPr>
                      <a:r>
                        <a:rPr lang="fr-FR" sz="2000" b="1" kern="1200" dirty="0" smtClean="0">
                          <a:solidFill>
                            <a:schemeClr val="tx1"/>
                          </a:solidFill>
                          <a:latin typeface="+mn-lt"/>
                          <a:ea typeface="+mn-ea"/>
                          <a:cs typeface="+mn-cs"/>
                        </a:rPr>
                        <a:t>Enquêtés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algn="l" defTabSz="914400" rtl="0" eaLnBrk="1" latinLnBrk="0" hangingPunct="1">
                        <a:lnSpc>
                          <a:spcPct val="100000"/>
                        </a:lnSpc>
                        <a:spcBef>
                          <a:spcPts val="200"/>
                        </a:spcBef>
                        <a:spcAft>
                          <a:spcPts val="200"/>
                        </a:spcAft>
                      </a:pPr>
                      <a:r>
                        <a:rPr lang="en-US" sz="1800" b="0" kern="1200" dirty="0" smtClean="0">
                          <a:solidFill>
                            <a:schemeClr val="tx1"/>
                          </a:solidFill>
                          <a:latin typeface="+mn-lt"/>
                          <a:ea typeface="Times New Roman"/>
                          <a:cs typeface="Arial"/>
                        </a:rPr>
                        <a:t>Femmes de </a:t>
                      </a:r>
                    </a:p>
                    <a:p>
                      <a:pPr marL="0" marR="0" algn="l" defTabSz="914400" rtl="0" eaLnBrk="1" latinLnBrk="0" hangingPunct="1">
                        <a:lnSpc>
                          <a:spcPct val="100000"/>
                        </a:lnSpc>
                        <a:spcBef>
                          <a:spcPts val="200"/>
                        </a:spcBef>
                        <a:spcAft>
                          <a:spcPts val="200"/>
                        </a:spcAft>
                      </a:pPr>
                      <a:r>
                        <a:rPr lang="en-US" sz="1800" b="0" kern="1200" dirty="0" smtClean="0">
                          <a:solidFill>
                            <a:schemeClr val="tx1"/>
                          </a:solidFill>
                          <a:latin typeface="+mn-lt"/>
                          <a:ea typeface="Times New Roman"/>
                          <a:cs typeface="Arial"/>
                        </a:rPr>
                        <a:t>15-49 </a:t>
                      </a:r>
                      <a:r>
                        <a:rPr lang="en-US" sz="1800" b="0" kern="1200" dirty="0" err="1" smtClean="0">
                          <a:solidFill>
                            <a:schemeClr val="tx1"/>
                          </a:solidFill>
                          <a:latin typeface="+mn-lt"/>
                          <a:ea typeface="Times New Roman"/>
                          <a:cs typeface="Arial"/>
                        </a:rPr>
                        <a:t>ans</a:t>
                      </a:r>
                      <a:endParaRPr lang="en-US" sz="1800" b="0" kern="1200" dirty="0" smtClean="0">
                        <a:solidFill>
                          <a:schemeClr val="tx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gridSpan="4">
                  <a:txBody>
                    <a:bodyPr/>
                    <a:lstStyle/>
                    <a:p>
                      <a:pPr marL="0" marR="0" algn="ctr" defTabSz="914400" rtl="0" eaLnBrk="1" latinLnBrk="0" hangingPunct="1">
                        <a:lnSpc>
                          <a:spcPct val="100000"/>
                        </a:lnSpc>
                        <a:spcBef>
                          <a:spcPts val="200"/>
                        </a:spcBef>
                        <a:spcAft>
                          <a:spcPts val="200"/>
                        </a:spcAft>
                      </a:pPr>
                      <a:r>
                        <a:rPr lang="en-US" sz="1800" b="0" kern="1200" dirty="0" smtClean="0">
                          <a:solidFill>
                            <a:schemeClr val="tx1"/>
                          </a:solidFill>
                          <a:latin typeface="+mn-lt"/>
                          <a:ea typeface="Times New Roman"/>
                          <a:cs typeface="Arial"/>
                        </a:rPr>
                        <a:t>Femmes de 15-49 </a:t>
                      </a:r>
                      <a:r>
                        <a:rPr lang="en-US" sz="1800" b="0" kern="1200" dirty="0" err="1" smtClean="0">
                          <a:solidFill>
                            <a:schemeClr val="tx1"/>
                          </a:solidFill>
                          <a:latin typeface="+mn-lt"/>
                          <a:ea typeface="Times New Roman"/>
                          <a:cs typeface="Arial"/>
                        </a:rPr>
                        <a:t>ans</a:t>
                      </a:r>
                      <a:r>
                        <a:rPr lang="en-US" sz="1800" b="0" kern="1200" baseline="0" dirty="0" smtClean="0">
                          <a:solidFill>
                            <a:schemeClr val="tx1"/>
                          </a:solidFill>
                          <a:latin typeface="+mn-lt"/>
                          <a:ea typeface="Times New Roman"/>
                          <a:cs typeface="Arial"/>
                        </a:rPr>
                        <a:t> et h</a:t>
                      </a:r>
                      <a:r>
                        <a:rPr lang="en-US" sz="1800" b="0" kern="1200" dirty="0" smtClean="0">
                          <a:solidFill>
                            <a:schemeClr val="tx1"/>
                          </a:solidFill>
                          <a:latin typeface="+mn-lt"/>
                          <a:ea typeface="Times New Roman"/>
                          <a:cs typeface="Arial"/>
                        </a:rPr>
                        <a:t>ommes de 15-59 </a:t>
                      </a:r>
                      <a:r>
                        <a:rPr lang="en-US" sz="1800" b="0" kern="1200" dirty="0" err="1" smtClean="0">
                          <a:solidFill>
                            <a:schemeClr val="tx1"/>
                          </a:solidFill>
                          <a:latin typeface="+mn-lt"/>
                          <a:ea typeface="Times New Roman"/>
                          <a:cs typeface="Arial"/>
                        </a:rPr>
                        <a:t>ans</a:t>
                      </a:r>
                      <a:endParaRPr lang="en-US" dirty="0">
                        <a:solidFill>
                          <a:schemeClr val="tx1"/>
                        </a:solidFil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hMerge="1">
                  <a:txBody>
                    <a:bodyPr/>
                    <a:lstStyle/>
                    <a:p>
                      <a:pPr marL="0" marR="0" algn="l" defTabSz="914400" rtl="0" eaLnBrk="1" latinLnBrk="0" hangingPunct="1">
                        <a:lnSpc>
                          <a:spcPct val="100000"/>
                        </a:lnSpc>
                        <a:spcBef>
                          <a:spcPts val="200"/>
                        </a:spcBef>
                        <a:spcAft>
                          <a:spcPts val="200"/>
                        </a:spcAft>
                      </a:pP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hMerge="1">
                  <a:txBody>
                    <a:bodyPr/>
                    <a:lstStyle/>
                    <a:p>
                      <a:pPr marL="0" marR="0" algn="l" defTabSz="914400" rtl="0" eaLnBrk="1" latinLnBrk="0" hangingPunct="1">
                        <a:lnSpc>
                          <a:spcPct val="100000"/>
                        </a:lnSpc>
                        <a:spcBef>
                          <a:spcPts val="200"/>
                        </a:spcBef>
                        <a:spcAft>
                          <a:spcPts val="200"/>
                        </a:spcAft>
                      </a:pP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1"/>
                    </a:solidFill>
                  </a:tcPr>
                </a:tc>
                <a:tc hMerge="1">
                  <a:txBody>
                    <a:bodyPr/>
                    <a:lstStyle/>
                    <a:p>
                      <a:pPr marL="0" marR="0" algn="l" defTabSz="914400" rtl="0" eaLnBrk="1" latinLnBrk="0" hangingPunct="1">
                        <a:lnSpc>
                          <a:spcPct val="100000"/>
                        </a:lnSpc>
                        <a:spcBef>
                          <a:spcPts val="200"/>
                        </a:spcBef>
                        <a:spcAft>
                          <a:spcPts val="200"/>
                        </a:spcAft>
                      </a:pPr>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757516810"/>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9144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w="9525">
              <a:solidFill>
                <a:schemeClr val="bg1"/>
              </a:solidFill>
              <a:round/>
              <a:headEnd/>
              <a:tailEnd/>
            </a:ln>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50000"/>
                  </a:schemeClr>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accent5"/>
                </a:solidFill>
              </a:endParaRPr>
            </a:p>
          </p:txBody>
        </p:sp>
      </p:grpSp>
      <p:sp>
        <p:nvSpPr>
          <p:cNvPr id="66" name="TextBox 65"/>
          <p:cNvSpPr txBox="1"/>
          <p:nvPr/>
        </p:nvSpPr>
        <p:spPr>
          <a:xfrm>
            <a:off x="3695701" y="1565056"/>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4,7</a:t>
            </a:r>
          </a:p>
        </p:txBody>
      </p:sp>
      <p:sp>
        <p:nvSpPr>
          <p:cNvPr id="67" name="TextBox 66"/>
          <p:cNvSpPr txBox="1"/>
          <p:nvPr/>
        </p:nvSpPr>
        <p:spPr>
          <a:xfrm>
            <a:off x="5124848" y="2940049"/>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5,3</a:t>
            </a:r>
          </a:p>
        </p:txBody>
      </p:sp>
      <p:sp>
        <p:nvSpPr>
          <p:cNvPr id="68" name="TextBox 67"/>
          <p:cNvSpPr txBox="1"/>
          <p:nvPr/>
        </p:nvSpPr>
        <p:spPr>
          <a:xfrm>
            <a:off x="5410200" y="4293174"/>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5,8</a:t>
            </a:r>
          </a:p>
        </p:txBody>
      </p:sp>
      <p:sp>
        <p:nvSpPr>
          <p:cNvPr id="69" name="TextBox 68"/>
          <p:cNvSpPr txBox="1"/>
          <p:nvPr/>
        </p:nvSpPr>
        <p:spPr>
          <a:xfrm>
            <a:off x="6640512" y="5626456"/>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6,4</a:t>
            </a:r>
          </a:p>
        </p:txBody>
      </p:sp>
      <p:sp>
        <p:nvSpPr>
          <p:cNvPr id="70" name="TextBox 69"/>
          <p:cNvSpPr txBox="1"/>
          <p:nvPr/>
        </p:nvSpPr>
        <p:spPr>
          <a:xfrm>
            <a:off x="4098925" y="5442306"/>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5,5</a:t>
            </a:r>
          </a:p>
        </p:txBody>
      </p:sp>
      <p:sp>
        <p:nvSpPr>
          <p:cNvPr id="71" name="TextBox 70"/>
          <p:cNvSpPr txBox="1"/>
          <p:nvPr/>
        </p:nvSpPr>
        <p:spPr>
          <a:xfrm>
            <a:off x="2963070" y="5546506"/>
            <a:ext cx="1022350" cy="646331"/>
          </a:xfrm>
          <a:prstGeom prst="rect">
            <a:avLst/>
          </a:prstGeom>
          <a:noFill/>
        </p:spPr>
        <p:txBody>
          <a:bodyPr wrap="square" rtlCol="0">
            <a:spAutoFit/>
          </a:bodyPr>
          <a:lstStyle/>
          <a:p>
            <a:pPr algn="ctr"/>
            <a:r>
              <a:rPr lang="en-US" dirty="0" smtClean="0">
                <a:solidFill>
                  <a:schemeClr val="bg1"/>
                </a:solidFill>
                <a:latin typeface="+mn-lt"/>
              </a:rPr>
              <a:t>Sédhiou</a:t>
            </a:r>
          </a:p>
          <a:p>
            <a:pPr algn="ctr"/>
            <a:r>
              <a:rPr lang="en-US" dirty="0" smtClean="0">
                <a:solidFill>
                  <a:schemeClr val="bg1"/>
                </a:solidFill>
                <a:latin typeface="+mn-lt"/>
              </a:rPr>
              <a:t>6,4</a:t>
            </a:r>
          </a:p>
        </p:txBody>
      </p:sp>
      <p:sp>
        <p:nvSpPr>
          <p:cNvPr id="72" name="TextBox 71"/>
          <p:cNvSpPr txBox="1"/>
          <p:nvPr/>
        </p:nvSpPr>
        <p:spPr>
          <a:xfrm>
            <a:off x="1610520" y="5604697"/>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4,6</a:t>
            </a:r>
          </a:p>
        </p:txBody>
      </p:sp>
      <p:sp>
        <p:nvSpPr>
          <p:cNvPr id="73" name="TextBox 72"/>
          <p:cNvSpPr txBox="1"/>
          <p:nvPr/>
        </p:nvSpPr>
        <p:spPr>
          <a:xfrm>
            <a:off x="3456781" y="3997106"/>
            <a:ext cx="1022350" cy="646331"/>
          </a:xfrm>
          <a:prstGeom prst="rect">
            <a:avLst/>
          </a:prstGeom>
          <a:noFill/>
        </p:spPr>
        <p:txBody>
          <a:bodyPr wrap="square" rtlCol="0">
            <a:spAutoFit/>
          </a:bodyPr>
          <a:lstStyle/>
          <a:p>
            <a:pPr algn="ctr"/>
            <a:r>
              <a:rPr lang="en-US" dirty="0" smtClean="0">
                <a:solidFill>
                  <a:schemeClr val="bg1"/>
                </a:solidFill>
                <a:latin typeface="+mn-lt"/>
              </a:rPr>
              <a:t>Kaffrine</a:t>
            </a:r>
          </a:p>
          <a:p>
            <a:pPr algn="ctr"/>
            <a:r>
              <a:rPr lang="en-US" dirty="0" smtClean="0">
                <a:solidFill>
                  <a:schemeClr val="bg1"/>
                </a:solidFill>
                <a:latin typeface="+mn-lt"/>
              </a:rPr>
              <a:t>6,2</a:t>
            </a:r>
          </a:p>
        </p:txBody>
      </p:sp>
      <p:sp>
        <p:nvSpPr>
          <p:cNvPr id="74" name="TextBox 73"/>
          <p:cNvSpPr txBox="1"/>
          <p:nvPr/>
        </p:nvSpPr>
        <p:spPr>
          <a:xfrm>
            <a:off x="3221038" y="2588994"/>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5,1</a:t>
            </a:r>
          </a:p>
        </p:txBody>
      </p:sp>
      <p:sp>
        <p:nvSpPr>
          <p:cNvPr id="75" name="TextBox 74"/>
          <p:cNvSpPr txBox="1"/>
          <p:nvPr/>
        </p:nvSpPr>
        <p:spPr>
          <a:xfrm>
            <a:off x="2638426" y="4461559"/>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5,2</a:t>
            </a:r>
          </a:p>
        </p:txBody>
      </p:sp>
      <p:sp>
        <p:nvSpPr>
          <p:cNvPr id="76" name="TextBox 75"/>
          <p:cNvSpPr txBox="1"/>
          <p:nvPr/>
        </p:nvSpPr>
        <p:spPr>
          <a:xfrm>
            <a:off x="2298119" y="3324286"/>
            <a:ext cx="1022350" cy="646331"/>
          </a:xfrm>
          <a:prstGeom prst="rect">
            <a:avLst/>
          </a:prstGeom>
          <a:noFill/>
        </p:spPr>
        <p:txBody>
          <a:bodyPr wrap="square" rtlCol="0">
            <a:spAutoFit/>
          </a:bodyPr>
          <a:lstStyle/>
          <a:p>
            <a:pPr algn="ctr"/>
            <a:r>
              <a:rPr lang="en-US" dirty="0" smtClean="0">
                <a:solidFill>
                  <a:schemeClr val="bg1"/>
                </a:solidFill>
                <a:latin typeface="+mn-lt"/>
              </a:rPr>
              <a:t>Diourbel</a:t>
            </a:r>
          </a:p>
          <a:p>
            <a:pPr algn="ctr"/>
            <a:r>
              <a:rPr lang="en-US" dirty="0" smtClean="0">
                <a:solidFill>
                  <a:schemeClr val="bg1"/>
                </a:solidFill>
                <a:latin typeface="+mn-lt"/>
              </a:rPr>
              <a:t>5,8</a:t>
            </a:r>
          </a:p>
        </p:txBody>
      </p:sp>
      <p:sp>
        <p:nvSpPr>
          <p:cNvPr id="77" name="TextBox 76"/>
          <p:cNvSpPr txBox="1"/>
          <p:nvPr/>
        </p:nvSpPr>
        <p:spPr>
          <a:xfrm>
            <a:off x="1558925" y="3402012"/>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4,6</a:t>
            </a:r>
          </a:p>
        </p:txBody>
      </p:sp>
      <p:sp>
        <p:nvSpPr>
          <p:cNvPr id="78" name="TextBox 77"/>
          <p:cNvSpPr txBox="1"/>
          <p:nvPr/>
        </p:nvSpPr>
        <p:spPr>
          <a:xfrm>
            <a:off x="501650" y="2984281"/>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3,0</a:t>
            </a:r>
          </a:p>
        </p:txBody>
      </p:sp>
      <p:sp>
        <p:nvSpPr>
          <p:cNvPr id="79" name="TextBox 78"/>
          <p:cNvSpPr txBox="1"/>
          <p:nvPr/>
        </p:nvSpPr>
        <p:spPr>
          <a:xfrm>
            <a:off x="1789757" y="4270781"/>
            <a:ext cx="1022350"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5,2</a:t>
            </a:r>
          </a:p>
        </p:txBody>
      </p:sp>
      <p:cxnSp>
        <p:nvCxnSpPr>
          <p:cNvPr id="86" name="Straight Connector 85"/>
          <p:cNvCxnSpPr/>
          <p:nvPr/>
        </p:nvCxnSpPr>
        <p:spPr>
          <a:xfrm>
            <a:off x="1219200" y="3346806"/>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976313"/>
          </a:xfrm>
        </p:spPr>
        <p:txBody>
          <a:bodyPr>
            <a:normAutofit/>
          </a:bodyPr>
          <a:lstStyle/>
          <a:p>
            <a:r>
              <a:rPr lang="fr-FR" sz="4200" dirty="0" smtClean="0">
                <a:solidFill>
                  <a:schemeClr val="tx1"/>
                </a:solidFill>
              </a:rPr>
              <a:t>Fécondité selon la région</a:t>
            </a:r>
            <a:endParaRPr lang="en-US" sz="4200" dirty="0">
              <a:solidFill>
                <a:schemeClr val="tx1"/>
              </a:solidFill>
            </a:endParaRPr>
          </a:p>
        </p:txBody>
      </p:sp>
      <p:sp>
        <p:nvSpPr>
          <p:cNvPr id="80" name="TextBox 1"/>
          <p:cNvSpPr txBox="1">
            <a:spLocks noChangeArrowheads="1"/>
          </p:cNvSpPr>
          <p:nvPr/>
        </p:nvSpPr>
        <p:spPr bwMode="auto">
          <a:xfrm>
            <a:off x="0" y="828878"/>
            <a:ext cx="9144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pitchFamily="18" charset="0"/>
                <a:cs typeface="Arial" charset="0"/>
              </a:defRPr>
            </a:lvl1pPr>
            <a:lvl2pPr marL="742950" indent="-285750" eaLnBrk="0" hangingPunct="0">
              <a:defRPr sz="2400">
                <a:solidFill>
                  <a:schemeClr val="tx1"/>
                </a:solidFill>
                <a:latin typeface="Times New Roman" pitchFamily="18" charset="0"/>
                <a:cs typeface="Arial" charset="0"/>
              </a:defRPr>
            </a:lvl2pPr>
            <a:lvl3pPr marL="1143000" indent="-228600" eaLnBrk="0" hangingPunct="0">
              <a:defRPr sz="2400">
                <a:solidFill>
                  <a:schemeClr val="tx1"/>
                </a:solidFill>
                <a:latin typeface="Times New Roman" pitchFamily="18" charset="0"/>
                <a:cs typeface="Arial" charset="0"/>
              </a:defRPr>
            </a:lvl3pPr>
            <a:lvl4pPr marL="1600200" indent="-228600" eaLnBrk="0" hangingPunct="0">
              <a:defRPr sz="2400">
                <a:solidFill>
                  <a:schemeClr val="tx1"/>
                </a:solidFill>
                <a:latin typeface="Times New Roman" pitchFamily="18" charset="0"/>
                <a:cs typeface="Arial" charset="0"/>
              </a:defRPr>
            </a:lvl4pPr>
            <a:lvl5pPr marL="2057400" indent="-228600" eaLnBrk="0" hangingPunct="0">
              <a:defRPr sz="24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4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4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4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400">
                <a:solidFill>
                  <a:schemeClr val="tx1"/>
                </a:solidFill>
                <a:latin typeface="Times New Roman" pitchFamily="18" charset="0"/>
                <a:cs typeface="Arial" charset="0"/>
              </a:defRPr>
            </a:lvl9pPr>
          </a:lstStyle>
          <a:p>
            <a:pPr algn="ctr"/>
            <a:r>
              <a:rPr lang="fr-SN" sz="1800" i="1" dirty="0" smtClean="0">
                <a:latin typeface="Calibri" pitchFamily="34" charset="0"/>
              </a:rPr>
              <a:t>Nombre d’enfants par femme (pour la période de 3 ans avant l’enquête)</a:t>
            </a:r>
            <a:endParaRPr lang="fr-SN" sz="1800" i="1" dirty="0">
              <a:latin typeface="Calibri" pitchFamily="34" charset="0"/>
            </a:endParaRPr>
          </a:p>
        </p:txBody>
      </p:sp>
      <p:sp>
        <p:nvSpPr>
          <p:cNvPr id="81"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4,6</a:t>
            </a:r>
          </a:p>
        </p:txBody>
      </p:sp>
    </p:spTree>
    <p:extLst>
      <p:ext uri="{BB962C8B-B14F-4D97-AF65-F5344CB8AC3E}">
        <p14:creationId xmlns:p14="http://schemas.microsoft.com/office/powerpoint/2010/main" val="248940387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195" name="Title 1"/>
          <p:cNvSpPr>
            <a:spLocks noGrp="1"/>
          </p:cNvSpPr>
          <p:nvPr>
            <p:ph type="title" idx="4294967295"/>
          </p:nvPr>
        </p:nvSpPr>
        <p:spPr>
          <a:xfrm>
            <a:off x="0" y="0"/>
            <a:ext cx="9144000" cy="1143000"/>
          </a:xfrm>
        </p:spPr>
        <p:txBody>
          <a:bodyPr>
            <a:normAutofit/>
          </a:bodyPr>
          <a:lstStyle/>
          <a:p>
            <a:pPr algn="ctr"/>
            <a:r>
              <a:rPr lang="fr-SN" sz="4000" noProof="0" dirty="0" smtClean="0">
                <a:solidFill>
                  <a:schemeClr val="tx1"/>
                </a:solidFill>
              </a:rPr>
              <a:t>Fécondité des adolescentes</a:t>
            </a:r>
          </a:p>
        </p:txBody>
      </p:sp>
      <p:sp>
        <p:nvSpPr>
          <p:cNvPr id="5" name="Text Box 1029"/>
          <p:cNvSpPr txBox="1">
            <a:spLocks noChangeArrowheads="1"/>
          </p:cNvSpPr>
          <p:nvPr/>
        </p:nvSpPr>
        <p:spPr bwMode="auto">
          <a:xfrm>
            <a:off x="0" y="1143000"/>
            <a:ext cx="9144000"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Pourcentage des adolescentes de 15-19 ans qui ont déjà </a:t>
            </a:r>
            <a:r>
              <a:rPr lang="fr-FR" sz="1800" i="1" dirty="0" smtClean="0">
                <a:latin typeface="+mn-lt"/>
                <a:cs typeface="+mn-cs"/>
              </a:rPr>
              <a:t>commencé leur vie procréative</a:t>
            </a:r>
            <a:endParaRPr lang="fr-FR" sz="1800" i="1" dirty="0">
              <a:latin typeface="+mn-lt"/>
              <a:cs typeface="+mn-cs"/>
            </a:endParaRPr>
          </a:p>
        </p:txBody>
      </p:sp>
      <p:graphicFrame>
        <p:nvGraphicFramePr>
          <p:cNvPr id="6" name="Content Placeholder 4"/>
          <p:cNvGraphicFramePr>
            <a:graphicFrameLocks/>
          </p:cNvGraphicFramePr>
          <p:nvPr>
            <p:extLst>
              <p:ext uri="{D42A27DB-BD31-4B8C-83A1-F6EECF244321}">
                <p14:modId xmlns:p14="http://schemas.microsoft.com/office/powerpoint/2010/main" val="4094121745"/>
              </p:ext>
            </p:extLst>
          </p:nvPr>
        </p:nvGraphicFramePr>
        <p:xfrm>
          <a:off x="0" y="1803400"/>
          <a:ext cx="8585200" cy="44243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10703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430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solidFill>
                  <a:schemeClr val="tx2"/>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latin typeface="+mn-lt"/>
              </a:rPr>
              <a:t>Saint-Louis</a:t>
            </a:r>
          </a:p>
          <a:p>
            <a:pPr algn="ctr"/>
            <a:r>
              <a:rPr lang="fr-SN" dirty="0" smtClean="0">
                <a:latin typeface="+mn-lt"/>
              </a:rPr>
              <a:t>12 %</a:t>
            </a:r>
          </a:p>
        </p:txBody>
      </p:sp>
      <p:sp>
        <p:nvSpPr>
          <p:cNvPr id="67" name="TextBox 66"/>
          <p:cNvSpPr txBox="1"/>
          <p:nvPr/>
        </p:nvSpPr>
        <p:spPr>
          <a:xfrm>
            <a:off x="5199841" y="3195637"/>
            <a:ext cx="1343818" cy="646331"/>
          </a:xfrm>
          <a:prstGeom prst="rect">
            <a:avLst/>
          </a:prstGeom>
          <a:noFill/>
        </p:spPr>
        <p:txBody>
          <a:bodyPr wrap="square" rtlCol="0">
            <a:spAutoFit/>
          </a:bodyPr>
          <a:lstStyle/>
          <a:p>
            <a:pPr algn="ctr"/>
            <a:r>
              <a:rPr lang="fr-SN" dirty="0" smtClean="0">
                <a:latin typeface="+mn-lt"/>
              </a:rPr>
              <a:t>Matam</a:t>
            </a:r>
          </a:p>
          <a:p>
            <a:pPr algn="ctr"/>
            <a:r>
              <a:rPr lang="fr-SN" dirty="0" smtClean="0">
                <a:latin typeface="+mn-lt"/>
              </a:rPr>
              <a:t>22 %</a:t>
            </a:r>
          </a:p>
        </p:txBody>
      </p:sp>
      <p:sp>
        <p:nvSpPr>
          <p:cNvPr id="68" name="TextBox 67"/>
          <p:cNvSpPr txBox="1"/>
          <p:nvPr/>
        </p:nvSpPr>
        <p:spPr>
          <a:xfrm>
            <a:off x="5481197" y="4589273"/>
            <a:ext cx="1549401" cy="646331"/>
          </a:xfrm>
          <a:prstGeom prst="rect">
            <a:avLst/>
          </a:prstGeom>
          <a:noFill/>
        </p:spPr>
        <p:txBody>
          <a:bodyPr wrap="square" rtlCol="0">
            <a:spAutoFit/>
          </a:bodyPr>
          <a:lstStyle/>
          <a:p>
            <a:pPr algn="ctr"/>
            <a:r>
              <a:rPr lang="fr-SN" dirty="0" smtClean="0">
                <a:solidFill>
                  <a:schemeClr val="bg1"/>
                </a:solidFill>
                <a:latin typeface="+mn-lt"/>
              </a:rPr>
              <a:t>Tambacounda</a:t>
            </a:r>
          </a:p>
          <a:p>
            <a:pPr algn="ctr"/>
            <a:r>
              <a:rPr lang="fr-SN" dirty="0">
                <a:solidFill>
                  <a:schemeClr val="bg1"/>
                </a:solidFill>
                <a:latin typeface="+mn-lt"/>
              </a:rPr>
              <a:t>3</a:t>
            </a:r>
            <a:r>
              <a:rPr lang="fr-SN" dirty="0" smtClean="0">
                <a:solidFill>
                  <a:schemeClr val="bg1"/>
                </a:solidFill>
                <a:latin typeface="+mn-lt"/>
              </a:rPr>
              <a:t>0 %</a:t>
            </a:r>
          </a:p>
        </p:txBody>
      </p:sp>
      <p:sp>
        <p:nvSpPr>
          <p:cNvPr id="69" name="TextBox 68"/>
          <p:cNvSpPr txBox="1"/>
          <p:nvPr/>
        </p:nvSpPr>
        <p:spPr>
          <a:xfrm>
            <a:off x="6715505" y="5882044"/>
            <a:ext cx="1549401" cy="646331"/>
          </a:xfrm>
          <a:prstGeom prst="rect">
            <a:avLst/>
          </a:prstGeom>
          <a:noFill/>
        </p:spPr>
        <p:txBody>
          <a:bodyPr wrap="square" rtlCol="0">
            <a:spAutoFit/>
          </a:bodyPr>
          <a:lstStyle/>
          <a:p>
            <a:pPr algn="ctr"/>
            <a:r>
              <a:rPr lang="fr-SN" dirty="0" smtClean="0">
                <a:solidFill>
                  <a:schemeClr val="bg1"/>
                </a:solidFill>
                <a:latin typeface="+mn-lt"/>
              </a:rPr>
              <a:t>Kédougou</a:t>
            </a:r>
          </a:p>
          <a:p>
            <a:pPr algn="ctr"/>
            <a:r>
              <a:rPr lang="fr-SN" dirty="0" smtClean="0">
                <a:solidFill>
                  <a:schemeClr val="bg1"/>
                </a:solidFill>
                <a:latin typeface="+mn-lt"/>
              </a:rPr>
              <a:t>39 %</a:t>
            </a:r>
          </a:p>
        </p:txBody>
      </p:sp>
      <p:sp>
        <p:nvSpPr>
          <p:cNvPr id="70" name="TextBox 69"/>
          <p:cNvSpPr txBox="1"/>
          <p:nvPr/>
        </p:nvSpPr>
        <p:spPr>
          <a:xfrm>
            <a:off x="4240992" y="5697894"/>
            <a:ext cx="1549401" cy="646331"/>
          </a:xfrm>
          <a:prstGeom prst="rect">
            <a:avLst/>
          </a:prstGeom>
          <a:noFill/>
        </p:spPr>
        <p:txBody>
          <a:bodyPr wrap="square" rtlCol="0">
            <a:spAutoFit/>
          </a:bodyPr>
          <a:lstStyle/>
          <a:p>
            <a:pPr algn="ctr"/>
            <a:r>
              <a:rPr lang="fr-SN" dirty="0" smtClean="0">
                <a:solidFill>
                  <a:schemeClr val="bg1"/>
                </a:solidFill>
                <a:latin typeface="+mn-lt"/>
              </a:rPr>
              <a:t>Kolda</a:t>
            </a:r>
          </a:p>
          <a:p>
            <a:pPr algn="ctr"/>
            <a:r>
              <a:rPr lang="fr-SN" dirty="0" smtClean="0">
                <a:solidFill>
                  <a:schemeClr val="bg1"/>
                </a:solidFill>
                <a:latin typeface="+mn-lt"/>
              </a:rPr>
              <a:t>30 %</a:t>
            </a:r>
          </a:p>
        </p:txBody>
      </p:sp>
      <p:sp>
        <p:nvSpPr>
          <p:cNvPr id="71" name="TextBox 70"/>
          <p:cNvSpPr txBox="1"/>
          <p:nvPr/>
        </p:nvSpPr>
        <p:spPr>
          <a:xfrm>
            <a:off x="2956057" y="5834530"/>
            <a:ext cx="1022350" cy="646331"/>
          </a:xfrm>
          <a:prstGeom prst="rect">
            <a:avLst/>
          </a:prstGeom>
          <a:noFill/>
        </p:spPr>
        <p:txBody>
          <a:bodyPr wrap="square" rtlCol="0">
            <a:spAutoFit/>
          </a:bodyPr>
          <a:lstStyle/>
          <a:p>
            <a:pPr algn="ctr"/>
            <a:r>
              <a:rPr lang="fr-SN" dirty="0" err="1" smtClean="0">
                <a:solidFill>
                  <a:schemeClr val="bg1"/>
                </a:solidFill>
                <a:latin typeface="+mn-lt"/>
              </a:rPr>
              <a:t>Sédhiou</a:t>
            </a:r>
            <a:endParaRPr lang="fr-SN" dirty="0" smtClean="0">
              <a:solidFill>
                <a:schemeClr val="bg1"/>
              </a:solidFill>
              <a:latin typeface="+mn-lt"/>
            </a:endParaRPr>
          </a:p>
          <a:p>
            <a:pPr algn="ctr"/>
            <a:r>
              <a:rPr lang="fr-SN" dirty="0" smtClean="0">
                <a:solidFill>
                  <a:schemeClr val="bg1"/>
                </a:solidFill>
                <a:latin typeface="+mn-lt"/>
              </a:rPr>
              <a:t>24 %</a:t>
            </a:r>
          </a:p>
        </p:txBody>
      </p:sp>
      <p:sp>
        <p:nvSpPr>
          <p:cNvPr id="72" name="TextBox 71"/>
          <p:cNvSpPr txBox="1"/>
          <p:nvPr/>
        </p:nvSpPr>
        <p:spPr>
          <a:xfrm>
            <a:off x="1928812" y="5679667"/>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14 %</a:t>
            </a:r>
          </a:p>
        </p:txBody>
      </p:sp>
      <p:sp>
        <p:nvSpPr>
          <p:cNvPr id="73" name="TextBox 72"/>
          <p:cNvSpPr txBox="1"/>
          <p:nvPr/>
        </p:nvSpPr>
        <p:spPr>
          <a:xfrm>
            <a:off x="3531774" y="4252694"/>
            <a:ext cx="1022350" cy="646331"/>
          </a:xfrm>
          <a:prstGeom prst="rect">
            <a:avLst/>
          </a:prstGeom>
          <a:noFill/>
        </p:spPr>
        <p:txBody>
          <a:bodyPr wrap="square" rtlCol="0">
            <a:spAutoFit/>
          </a:bodyPr>
          <a:lstStyle/>
          <a:p>
            <a:pPr algn="ctr"/>
            <a:r>
              <a:rPr lang="fr-SN" dirty="0" err="1" smtClean="0">
                <a:solidFill>
                  <a:schemeClr val="bg1"/>
                </a:solidFill>
                <a:latin typeface="+mn-lt"/>
              </a:rPr>
              <a:t>Kaffrine</a:t>
            </a:r>
            <a:endParaRPr lang="fr-SN" dirty="0" smtClean="0">
              <a:solidFill>
                <a:schemeClr val="bg1"/>
              </a:solidFill>
              <a:latin typeface="+mn-lt"/>
            </a:endParaRPr>
          </a:p>
          <a:p>
            <a:pPr algn="ctr"/>
            <a:r>
              <a:rPr lang="fr-SN" dirty="0" smtClean="0">
                <a:solidFill>
                  <a:schemeClr val="bg1"/>
                </a:solidFill>
                <a:latin typeface="+mn-lt"/>
              </a:rPr>
              <a:t>26 %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latin typeface="+mn-lt"/>
              </a:rPr>
              <a:t>Louga</a:t>
            </a:r>
          </a:p>
          <a:p>
            <a:pPr algn="ctr"/>
            <a:r>
              <a:rPr lang="fr-SN" dirty="0">
                <a:latin typeface="+mn-lt"/>
              </a:rPr>
              <a:t>1</a:t>
            </a:r>
            <a:r>
              <a:rPr lang="fr-SN" dirty="0" smtClean="0">
                <a:latin typeface="+mn-lt"/>
              </a:rPr>
              <a:t>7 %</a:t>
            </a:r>
          </a:p>
        </p:txBody>
      </p:sp>
      <p:sp>
        <p:nvSpPr>
          <p:cNvPr id="75" name="TextBox 74"/>
          <p:cNvSpPr txBox="1"/>
          <p:nvPr/>
        </p:nvSpPr>
        <p:spPr>
          <a:xfrm>
            <a:off x="2529020" y="4828957"/>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20 %</a:t>
            </a:r>
          </a:p>
        </p:txBody>
      </p:sp>
      <p:sp>
        <p:nvSpPr>
          <p:cNvPr id="76" name="TextBox 75"/>
          <p:cNvSpPr txBox="1"/>
          <p:nvPr/>
        </p:nvSpPr>
        <p:spPr>
          <a:xfrm>
            <a:off x="2286001" y="3540808"/>
            <a:ext cx="1022350" cy="646331"/>
          </a:xfrm>
          <a:prstGeom prst="rect">
            <a:avLst/>
          </a:prstGeom>
          <a:noFill/>
        </p:spPr>
        <p:txBody>
          <a:bodyPr wrap="square" rtlCol="0">
            <a:spAutoFit/>
          </a:bodyPr>
          <a:lstStyle/>
          <a:p>
            <a:pPr algn="ctr"/>
            <a:r>
              <a:rPr lang="fr-SN" dirty="0" smtClean="0">
                <a:latin typeface="+mn-lt"/>
              </a:rPr>
              <a:t>Diourbel</a:t>
            </a:r>
          </a:p>
          <a:p>
            <a:pPr algn="ctr"/>
            <a:r>
              <a:rPr lang="fr-SN" dirty="0" smtClean="0">
                <a:latin typeface="+mn-lt"/>
              </a:rPr>
              <a:t>18 %</a:t>
            </a:r>
          </a:p>
        </p:txBody>
      </p:sp>
      <p:sp>
        <p:nvSpPr>
          <p:cNvPr id="77" name="TextBox 76"/>
          <p:cNvSpPr txBox="1"/>
          <p:nvPr/>
        </p:nvSpPr>
        <p:spPr>
          <a:xfrm>
            <a:off x="1536024" y="3622854"/>
            <a:ext cx="1022350" cy="646331"/>
          </a:xfrm>
          <a:prstGeom prst="rect">
            <a:avLst/>
          </a:prstGeom>
          <a:noFill/>
        </p:spPr>
        <p:txBody>
          <a:bodyPr wrap="square" rtlCol="0">
            <a:spAutoFit/>
          </a:bodyPr>
          <a:lstStyle/>
          <a:p>
            <a:pPr algn="ctr"/>
            <a:r>
              <a:rPr lang="fr-SN" dirty="0" smtClean="0">
                <a:latin typeface="+mn-lt"/>
              </a:rPr>
              <a:t>Thiès</a:t>
            </a:r>
          </a:p>
          <a:p>
            <a:pPr algn="ctr"/>
            <a:r>
              <a:rPr lang="fr-SN" dirty="0" smtClean="0">
                <a:latin typeface="+mn-lt"/>
              </a:rPr>
              <a:t>11 %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a:latin typeface="+mn-lt"/>
              </a:rPr>
              <a:t>9</a:t>
            </a:r>
            <a:r>
              <a:rPr lang="fr-SN" dirty="0" smtClean="0">
                <a:latin typeface="+mn-lt"/>
              </a:rPr>
              <a:t> %</a:t>
            </a:r>
          </a:p>
        </p:txBody>
      </p:sp>
      <p:sp>
        <p:nvSpPr>
          <p:cNvPr id="79" name="TextBox 78"/>
          <p:cNvSpPr txBox="1"/>
          <p:nvPr/>
        </p:nvSpPr>
        <p:spPr>
          <a:xfrm>
            <a:off x="1785144" y="4482018"/>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latin typeface="+mn-lt"/>
              </a:rPr>
              <a:t>16 %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smtClean="0">
                <a:latin typeface="+mn-lt"/>
              </a:rPr>
              <a:t>16 %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a:spLocks noGrp="1"/>
          </p:cNvSpPr>
          <p:nvPr>
            <p:ph type="title" idx="4294967295"/>
          </p:nvPr>
        </p:nvSpPr>
        <p:spPr>
          <a:xfrm>
            <a:off x="0" y="0"/>
            <a:ext cx="9144000" cy="1143000"/>
          </a:xfrm>
        </p:spPr>
        <p:txBody>
          <a:bodyPr>
            <a:normAutofit/>
          </a:bodyPr>
          <a:lstStyle/>
          <a:p>
            <a:pPr algn="ctr"/>
            <a:r>
              <a:rPr lang="fr-SN" sz="4000" noProof="0" dirty="0" smtClean="0">
                <a:solidFill>
                  <a:schemeClr val="tx1"/>
                </a:solidFill>
              </a:rPr>
              <a:t>Fécondité des adolescentes selon la région</a:t>
            </a:r>
          </a:p>
        </p:txBody>
      </p:sp>
      <p:sp>
        <p:nvSpPr>
          <p:cNvPr id="82" name="Text Box 1029"/>
          <p:cNvSpPr txBox="1">
            <a:spLocks noChangeArrowheads="1"/>
          </p:cNvSpPr>
          <p:nvPr/>
        </p:nvSpPr>
        <p:spPr bwMode="auto">
          <a:xfrm>
            <a:off x="0" y="1143000"/>
            <a:ext cx="9144000"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mn-lt"/>
                <a:cs typeface="+mn-cs"/>
              </a:rPr>
              <a:t>Pourcentage des adolescentes de 15-19 ans qui ont déjà </a:t>
            </a:r>
            <a:r>
              <a:rPr lang="fr-FR" sz="1800" i="1" dirty="0" smtClean="0">
                <a:latin typeface="+mn-lt"/>
                <a:cs typeface="+mn-cs"/>
              </a:rPr>
              <a:t>commencé leur vie procréative</a:t>
            </a:r>
            <a:endParaRPr lang="fr-FR" sz="1800" i="1" dirty="0">
              <a:latin typeface="+mn-lt"/>
              <a:cs typeface="+mn-cs"/>
            </a:endParaRPr>
          </a:p>
        </p:txBody>
      </p:sp>
    </p:spTree>
    <p:extLst>
      <p:ext uri="{BB962C8B-B14F-4D97-AF65-F5344CB8AC3E}">
        <p14:creationId xmlns:p14="http://schemas.microsoft.com/office/powerpoint/2010/main" val="4154484249"/>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Content Placeholder 2"/>
          <p:cNvSpPr txBox="1">
            <a:spLocks/>
          </p:cNvSpPr>
          <p:nvPr/>
        </p:nvSpPr>
        <p:spPr>
          <a:xfrm>
            <a:off x="304800" y="1432737"/>
            <a:ext cx="3581400" cy="44958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fr-FR" dirty="0" smtClean="0">
                <a:solidFill>
                  <a:schemeClr val="tx1"/>
                </a:solidFill>
              </a:rPr>
              <a:t>Fécondité</a:t>
            </a:r>
          </a:p>
          <a:p>
            <a:pPr fontAlgn="auto">
              <a:spcAft>
                <a:spcPts val="0"/>
              </a:spcAft>
            </a:pPr>
            <a:r>
              <a:rPr lang="fr-FR" b="1" dirty="0" smtClean="0">
                <a:solidFill>
                  <a:schemeClr val="bg2"/>
                </a:solidFill>
              </a:rPr>
              <a:t>Planification familiale</a:t>
            </a:r>
          </a:p>
          <a:p>
            <a:pPr fontAlgn="auto">
              <a:spcAft>
                <a:spcPts val="0"/>
              </a:spcAft>
            </a:pPr>
            <a:r>
              <a:rPr lang="fr-FR" dirty="0" smtClean="0">
                <a:solidFill>
                  <a:schemeClr val="tx1"/>
                </a:solidFill>
              </a:rPr>
              <a:t>Services de planification familiale</a:t>
            </a:r>
          </a:p>
          <a:p>
            <a:pPr marL="0" indent="0" fontAlgn="auto">
              <a:spcAft>
                <a:spcPts val="0"/>
              </a:spcAft>
              <a:buFont typeface="Arial" pitchFamily="34" charset="0"/>
              <a:buNone/>
            </a:pPr>
            <a:endParaRPr lang="fr-FR" dirty="0" smtClean="0"/>
          </a:p>
        </p:txBody>
      </p:sp>
    </p:spTree>
    <p:extLst>
      <p:ext uri="{BB962C8B-B14F-4D97-AF65-F5344CB8AC3E}">
        <p14:creationId xmlns:p14="http://schemas.microsoft.com/office/powerpoint/2010/main" val="15776646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099" name="Rectangle 2"/>
          <p:cNvSpPr>
            <a:spLocks noGrp="1" noChangeArrowheads="1"/>
          </p:cNvSpPr>
          <p:nvPr>
            <p:ph type="title" idx="4294967295"/>
          </p:nvPr>
        </p:nvSpPr>
        <p:spPr>
          <a:xfrm>
            <a:off x="0" y="0"/>
            <a:ext cx="9144000" cy="1143000"/>
          </a:xfrm>
        </p:spPr>
        <p:txBody>
          <a:bodyPr/>
          <a:lstStyle/>
          <a:p>
            <a:pPr eaLnBrk="1" hangingPunct="1"/>
            <a:r>
              <a:rPr lang="fr-SN" sz="4000" noProof="0" dirty="0" smtClean="0">
                <a:solidFill>
                  <a:schemeClr val="tx1"/>
                </a:solidFill>
                <a:latin typeface="Calibri" pitchFamily="34" charset="0"/>
                <a:cs typeface="Calibri" pitchFamily="34" charset="0"/>
              </a:rPr>
              <a:t>Utilisation actuelle de la contraception</a:t>
            </a:r>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4238058804"/>
              </p:ext>
            </p:extLst>
          </p:nvPr>
        </p:nvGraphicFramePr>
        <p:xfrm>
          <a:off x="0" y="1828800"/>
          <a:ext cx="9144000" cy="4525963"/>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1046"/>
          <p:cNvSpPr>
            <a:spLocks noChangeArrowheads="1"/>
          </p:cNvSpPr>
          <p:nvPr/>
        </p:nvSpPr>
        <p:spPr bwMode="auto">
          <a:xfrm>
            <a:off x="0" y="1143000"/>
            <a:ext cx="9144000" cy="457200"/>
          </a:xfrm>
          <a:prstGeom prst="rect">
            <a:avLst/>
          </a:prstGeom>
          <a:noFill/>
          <a:ln w="34925" algn="ctr">
            <a:noFill/>
            <a:miter lim="800000"/>
            <a:headEnd/>
            <a:tailEnd/>
          </a:ln>
          <a:effectLst/>
        </p:spPr>
        <p:txBody>
          <a:bodyPr anchor="ctr"/>
          <a:lstStyle/>
          <a:p>
            <a:pPr algn="ctr" eaLnBrk="0" hangingPunct="0">
              <a:defRPr/>
            </a:pPr>
            <a:r>
              <a:rPr lang="fr-FR" sz="1800" b="0" i="1" dirty="0">
                <a:latin typeface="Calibri" pitchFamily="34" charset="0"/>
                <a:cs typeface="Calibri" pitchFamily="34" charset="0"/>
              </a:rPr>
              <a:t>Pourcentage de femmes de 15-49 </a:t>
            </a:r>
            <a:r>
              <a:rPr lang="fr-FR" sz="1800" b="0" i="1" dirty="0" smtClean="0">
                <a:latin typeface="Calibri" pitchFamily="34" charset="0"/>
                <a:cs typeface="Calibri" pitchFamily="34" charset="0"/>
              </a:rPr>
              <a:t>ans actuellement en union qui utilisent :</a:t>
            </a:r>
            <a:endParaRPr lang="fr-FR" sz="1800" b="0" i="1" dirty="0">
              <a:latin typeface="Calibri" pitchFamily="34" charset="0"/>
              <a:cs typeface="Calibri" pitchFamily="34" charset="0"/>
            </a:endParaRPr>
          </a:p>
        </p:txBody>
      </p:sp>
    </p:spTree>
    <p:extLst>
      <p:ext uri="{BB962C8B-B14F-4D97-AF65-F5344CB8AC3E}">
        <p14:creationId xmlns:p14="http://schemas.microsoft.com/office/powerpoint/2010/main" val="4039451733"/>
      </p:ext>
    </p:extLst>
  </p:cSld>
  <p:clrMapOvr>
    <a:masterClrMapping/>
  </p:clrMapOvr>
  <p:transition spd="slow"/>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075" name="Title 1"/>
          <p:cNvSpPr>
            <a:spLocks noGrp="1"/>
          </p:cNvSpPr>
          <p:nvPr>
            <p:ph type="title" idx="4294967295"/>
          </p:nvPr>
        </p:nvSpPr>
        <p:spPr>
          <a:xfrm>
            <a:off x="0" y="0"/>
            <a:ext cx="9144000" cy="1295400"/>
          </a:xfrm>
        </p:spPr>
        <p:txBody>
          <a:bodyPr>
            <a:noAutofit/>
          </a:bodyPr>
          <a:lstStyle/>
          <a:p>
            <a:r>
              <a:rPr lang="fr-SN" sz="4000" noProof="0" dirty="0" smtClean="0">
                <a:solidFill>
                  <a:schemeClr val="tx1"/>
                </a:solidFill>
                <a:latin typeface="Calibri" pitchFamily="34" charset="0"/>
                <a:cs typeface="Calibri" pitchFamily="34" charset="0"/>
              </a:rPr>
              <a:t>Tendance de l’utilisation de la contraception</a:t>
            </a:r>
          </a:p>
        </p:txBody>
      </p:sp>
      <p:sp>
        <p:nvSpPr>
          <p:cNvPr id="5" name="Rectangle 1046"/>
          <p:cNvSpPr>
            <a:spLocks noChangeArrowheads="1"/>
          </p:cNvSpPr>
          <p:nvPr/>
        </p:nvSpPr>
        <p:spPr bwMode="auto">
          <a:xfrm>
            <a:off x="457200" y="1295400"/>
            <a:ext cx="9144000" cy="381000"/>
          </a:xfrm>
          <a:prstGeom prst="rect">
            <a:avLst/>
          </a:prstGeom>
          <a:noFill/>
          <a:ln w="34925" algn="ctr">
            <a:noFill/>
            <a:miter lim="800000"/>
            <a:headEnd/>
            <a:tailEnd/>
          </a:ln>
          <a:effectLst/>
        </p:spPr>
        <p:txBody>
          <a:bodyPr anchor="ctr"/>
          <a:lstStyle/>
          <a:p>
            <a:pPr eaLnBrk="0" hangingPunct="0">
              <a:defRPr/>
            </a:pPr>
            <a:r>
              <a:rPr lang="fr-FR" sz="1800" b="0" i="1" dirty="0">
                <a:latin typeface="Calibri" pitchFamily="34" charset="0"/>
                <a:cs typeface="Calibri" pitchFamily="34" charset="0"/>
              </a:rPr>
              <a:t>Pourcentage de femmes de 15-49 ans en </a:t>
            </a:r>
            <a:r>
              <a:rPr lang="fr-FR" sz="1800" b="0" i="1" dirty="0" smtClean="0">
                <a:latin typeface="Calibri" pitchFamily="34" charset="0"/>
                <a:cs typeface="Calibri" pitchFamily="34" charset="0"/>
              </a:rPr>
              <a:t>union qui utilisent :</a:t>
            </a:r>
            <a:endParaRPr lang="fr-FR" sz="1800" b="0" i="1" dirty="0">
              <a:latin typeface="Calibri" pitchFamily="34" charset="0"/>
              <a:cs typeface="Calibri" pitchFamily="34" charset="0"/>
            </a:endParaRPr>
          </a:p>
        </p:txBody>
      </p:sp>
      <p:graphicFrame>
        <p:nvGraphicFramePr>
          <p:cNvPr id="3" name="Content Placeholder 10"/>
          <p:cNvGraphicFramePr>
            <a:graphicFrameLocks/>
          </p:cNvGraphicFramePr>
          <p:nvPr>
            <p:extLst>
              <p:ext uri="{D42A27DB-BD31-4B8C-83A1-F6EECF244321}">
                <p14:modId xmlns:p14="http://schemas.microsoft.com/office/powerpoint/2010/main" val="1592480791"/>
              </p:ext>
            </p:extLst>
          </p:nvPr>
        </p:nvGraphicFramePr>
        <p:xfrm>
          <a:off x="-4916" y="1485900"/>
          <a:ext cx="9144000" cy="52974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15564413"/>
      </p:ext>
    </p:extLst>
  </p:cSld>
  <p:clrMapOvr>
    <a:masterClrMapping/>
  </p:clrMapOvr>
  <p:transition spd="slow"/>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00355" name="Rectangle 3"/>
          <p:cNvSpPr>
            <a:spLocks noChangeArrowheads="1"/>
          </p:cNvSpPr>
          <p:nvPr/>
        </p:nvSpPr>
        <p:spPr bwMode="auto">
          <a:xfrm>
            <a:off x="0" y="36513"/>
            <a:ext cx="9144000" cy="1030287"/>
          </a:xfrm>
          <a:prstGeom prst="rect">
            <a:avLst/>
          </a:prstGeom>
          <a:noFill/>
          <a:ln w="9525">
            <a:noFill/>
            <a:miter lim="800000"/>
            <a:headEnd/>
            <a:tailEnd/>
          </a:ln>
          <a:effectLst/>
        </p:spPr>
        <p:txBody>
          <a:bodyPr anchor="ctr"/>
          <a:lstStyle/>
          <a:p>
            <a:pPr algn="ctr">
              <a:lnSpc>
                <a:spcPct val="80000"/>
              </a:lnSpc>
              <a:defRPr/>
            </a:pPr>
            <a:r>
              <a:rPr lang="fr-FR" sz="4000" dirty="0">
                <a:latin typeface="Calibri" pitchFamily="34" charset="0"/>
                <a:cs typeface="Calibri" pitchFamily="34" charset="0"/>
              </a:rPr>
              <a:t>Utilisation de la contraception moderne </a:t>
            </a:r>
            <a:r>
              <a:rPr lang="fr-SN" sz="4000" dirty="0">
                <a:latin typeface="Calibri" pitchFamily="34" charset="0"/>
                <a:cs typeface="Calibri" pitchFamily="34" charset="0"/>
              </a:rPr>
              <a:t>dans la sous-région</a:t>
            </a:r>
            <a:r>
              <a:rPr lang="fr-FR" sz="4000" dirty="0" smtClean="0">
                <a:latin typeface="Calibri" pitchFamily="34" charset="0"/>
                <a:cs typeface="Calibri" pitchFamily="34" charset="0"/>
              </a:rPr>
              <a:t> </a:t>
            </a:r>
            <a:endParaRPr lang="fr-FR" sz="4000" dirty="0">
              <a:latin typeface="Calibri" pitchFamily="34" charset="0"/>
              <a:cs typeface="Calibri" pitchFamily="34" charset="0"/>
            </a:endParaRPr>
          </a:p>
        </p:txBody>
      </p:sp>
      <p:sp>
        <p:nvSpPr>
          <p:cNvPr id="5" name="Text Box 1035"/>
          <p:cNvSpPr txBox="1">
            <a:spLocks noChangeArrowheads="1"/>
          </p:cNvSpPr>
          <p:nvPr/>
        </p:nvSpPr>
        <p:spPr bwMode="auto">
          <a:xfrm>
            <a:off x="0" y="1124310"/>
            <a:ext cx="9123218" cy="369332"/>
          </a:xfrm>
          <a:prstGeom prst="rect">
            <a:avLst/>
          </a:prstGeom>
          <a:noFill/>
          <a:ln w="9525">
            <a:noFill/>
            <a:miter lim="800000"/>
            <a:headEnd/>
            <a:tailEnd/>
          </a:ln>
          <a:effectLst/>
        </p:spPr>
        <p:txBody>
          <a:bodyPr wrap="square">
            <a:spAutoFit/>
          </a:bodyPr>
          <a:lstStyle/>
          <a:p>
            <a:pPr algn="ctr" eaLnBrk="0" hangingPunct="0">
              <a:defRPr/>
            </a:pPr>
            <a:r>
              <a:rPr lang="fr-FR" sz="1800" i="1" dirty="0">
                <a:latin typeface="Calibri" pitchFamily="34" charset="0"/>
                <a:cs typeface="Calibri" pitchFamily="34" charset="0"/>
              </a:rPr>
              <a:t>Pourcentage </a:t>
            </a:r>
            <a:r>
              <a:rPr lang="fr-FR" sz="1800" i="1" dirty="0" smtClean="0">
                <a:latin typeface="Calibri" pitchFamily="34" charset="0"/>
                <a:cs typeface="Calibri" pitchFamily="34" charset="0"/>
              </a:rPr>
              <a:t>de femmes </a:t>
            </a:r>
            <a:r>
              <a:rPr lang="fr-FR" sz="1800" i="1" dirty="0">
                <a:latin typeface="Calibri" pitchFamily="34" charset="0"/>
                <a:cs typeface="Calibri" pitchFamily="34" charset="0"/>
              </a:rPr>
              <a:t>en union de 15-49 ans qui utilisent une méthode moderne</a:t>
            </a:r>
          </a:p>
        </p:txBody>
      </p:sp>
      <p:graphicFrame>
        <p:nvGraphicFramePr>
          <p:cNvPr id="6" name="Chart 5"/>
          <p:cNvGraphicFramePr/>
          <p:nvPr>
            <p:extLst>
              <p:ext uri="{D42A27DB-BD31-4B8C-83A1-F6EECF244321}">
                <p14:modId xmlns:p14="http://schemas.microsoft.com/office/powerpoint/2010/main" val="26719939"/>
              </p:ext>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03734638"/>
      </p:ext>
    </p:extLst>
  </p:cSld>
  <p:clrMapOvr>
    <a:masterClrMapping/>
  </p:clrMapOvr>
  <p:transition spd="slow"/>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43000"/>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SN"/>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solidFill>
                  <a:schemeClr val="tx2"/>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fr-SN"/>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fr-SN"/>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SN"/>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fr-SN" dirty="0" smtClean="0">
                <a:latin typeface="+mn-lt"/>
              </a:rPr>
              <a:t>Saint-Louis</a:t>
            </a:r>
          </a:p>
          <a:p>
            <a:pPr algn="ctr"/>
            <a:r>
              <a:rPr lang="fr-SN" dirty="0" smtClean="0">
                <a:latin typeface="+mn-lt"/>
              </a:rPr>
              <a:t>25 %</a:t>
            </a:r>
          </a:p>
        </p:txBody>
      </p:sp>
      <p:sp>
        <p:nvSpPr>
          <p:cNvPr id="67" name="TextBox 66"/>
          <p:cNvSpPr txBox="1"/>
          <p:nvPr/>
        </p:nvSpPr>
        <p:spPr>
          <a:xfrm>
            <a:off x="5199841" y="3195637"/>
            <a:ext cx="1343818" cy="646331"/>
          </a:xfrm>
          <a:prstGeom prst="rect">
            <a:avLst/>
          </a:prstGeom>
          <a:noFill/>
        </p:spPr>
        <p:txBody>
          <a:bodyPr wrap="square" rtlCol="0">
            <a:spAutoFit/>
          </a:bodyPr>
          <a:lstStyle/>
          <a:p>
            <a:pPr algn="ctr"/>
            <a:r>
              <a:rPr lang="fr-SN" dirty="0" smtClean="0">
                <a:solidFill>
                  <a:schemeClr val="bg1"/>
                </a:solidFill>
                <a:latin typeface="+mn-lt"/>
              </a:rPr>
              <a:t>Matam</a:t>
            </a:r>
          </a:p>
          <a:p>
            <a:pPr algn="ctr"/>
            <a:r>
              <a:rPr lang="fr-SN" dirty="0" smtClean="0">
                <a:solidFill>
                  <a:schemeClr val="bg1"/>
                </a:solidFill>
                <a:latin typeface="+mn-lt"/>
              </a:rPr>
              <a:t>10 %</a:t>
            </a:r>
          </a:p>
        </p:txBody>
      </p:sp>
      <p:sp>
        <p:nvSpPr>
          <p:cNvPr id="68" name="TextBox 67"/>
          <p:cNvSpPr txBox="1"/>
          <p:nvPr/>
        </p:nvSpPr>
        <p:spPr>
          <a:xfrm>
            <a:off x="5481197" y="4589273"/>
            <a:ext cx="1549401" cy="646331"/>
          </a:xfrm>
          <a:prstGeom prst="rect">
            <a:avLst/>
          </a:prstGeom>
          <a:noFill/>
        </p:spPr>
        <p:txBody>
          <a:bodyPr wrap="square" rtlCol="0">
            <a:spAutoFit/>
          </a:bodyPr>
          <a:lstStyle/>
          <a:p>
            <a:pPr algn="ctr"/>
            <a:r>
              <a:rPr lang="fr-SN" dirty="0" smtClean="0">
                <a:solidFill>
                  <a:schemeClr val="bg1"/>
                </a:solidFill>
                <a:latin typeface="+mn-lt"/>
              </a:rPr>
              <a:t>Tambacounda</a:t>
            </a:r>
          </a:p>
          <a:p>
            <a:pPr algn="ctr"/>
            <a:r>
              <a:rPr lang="fr-SN" dirty="0" smtClean="0">
                <a:solidFill>
                  <a:schemeClr val="bg1"/>
                </a:solidFill>
                <a:latin typeface="+mn-lt"/>
              </a:rPr>
              <a:t>13 %</a:t>
            </a:r>
          </a:p>
        </p:txBody>
      </p:sp>
      <p:sp>
        <p:nvSpPr>
          <p:cNvPr id="69" name="TextBox 68"/>
          <p:cNvSpPr txBox="1"/>
          <p:nvPr/>
        </p:nvSpPr>
        <p:spPr>
          <a:xfrm>
            <a:off x="6715505" y="5882044"/>
            <a:ext cx="1549401" cy="646331"/>
          </a:xfrm>
          <a:prstGeom prst="rect">
            <a:avLst/>
          </a:prstGeom>
          <a:noFill/>
        </p:spPr>
        <p:txBody>
          <a:bodyPr wrap="square" rtlCol="0">
            <a:spAutoFit/>
          </a:bodyPr>
          <a:lstStyle/>
          <a:p>
            <a:pPr algn="ctr"/>
            <a:r>
              <a:rPr lang="fr-SN" dirty="0" smtClean="0">
                <a:solidFill>
                  <a:schemeClr val="bg1"/>
                </a:solidFill>
                <a:latin typeface="+mn-lt"/>
              </a:rPr>
              <a:t>Kédougou</a:t>
            </a:r>
          </a:p>
          <a:p>
            <a:pPr algn="ctr"/>
            <a:r>
              <a:rPr lang="fr-SN" dirty="0" smtClean="0">
                <a:solidFill>
                  <a:schemeClr val="bg1"/>
                </a:solidFill>
                <a:latin typeface="+mn-lt"/>
              </a:rPr>
              <a:t>11 %</a:t>
            </a:r>
          </a:p>
        </p:txBody>
      </p:sp>
      <p:sp>
        <p:nvSpPr>
          <p:cNvPr id="70" name="TextBox 69"/>
          <p:cNvSpPr txBox="1"/>
          <p:nvPr/>
        </p:nvSpPr>
        <p:spPr>
          <a:xfrm>
            <a:off x="4240992" y="5697894"/>
            <a:ext cx="1549401" cy="646331"/>
          </a:xfrm>
          <a:prstGeom prst="rect">
            <a:avLst/>
          </a:prstGeom>
          <a:noFill/>
        </p:spPr>
        <p:txBody>
          <a:bodyPr wrap="square" rtlCol="0">
            <a:spAutoFit/>
          </a:bodyPr>
          <a:lstStyle/>
          <a:p>
            <a:pPr algn="ctr"/>
            <a:r>
              <a:rPr lang="fr-SN" dirty="0" smtClean="0">
                <a:solidFill>
                  <a:sysClr val="windowText" lastClr="000000"/>
                </a:solidFill>
                <a:latin typeface="+mn-lt"/>
              </a:rPr>
              <a:t>Kolda</a:t>
            </a:r>
          </a:p>
          <a:p>
            <a:pPr algn="ctr"/>
            <a:r>
              <a:rPr lang="fr-SN" dirty="0" smtClean="0">
                <a:solidFill>
                  <a:sysClr val="windowText" lastClr="000000"/>
                </a:solidFill>
                <a:latin typeface="+mn-lt"/>
              </a:rPr>
              <a:t>21 %</a:t>
            </a:r>
          </a:p>
        </p:txBody>
      </p:sp>
      <p:sp>
        <p:nvSpPr>
          <p:cNvPr id="71" name="TextBox 70"/>
          <p:cNvSpPr txBox="1"/>
          <p:nvPr/>
        </p:nvSpPr>
        <p:spPr>
          <a:xfrm>
            <a:off x="2956057" y="5834530"/>
            <a:ext cx="1022350" cy="646331"/>
          </a:xfrm>
          <a:prstGeom prst="rect">
            <a:avLst/>
          </a:prstGeom>
          <a:noFill/>
        </p:spPr>
        <p:txBody>
          <a:bodyPr wrap="square" rtlCol="0">
            <a:spAutoFit/>
          </a:bodyPr>
          <a:lstStyle/>
          <a:p>
            <a:pPr algn="ctr"/>
            <a:r>
              <a:rPr lang="fr-SN" dirty="0" err="1" smtClean="0">
                <a:solidFill>
                  <a:sysClr val="windowText" lastClr="000000"/>
                </a:solidFill>
                <a:latin typeface="+mn-lt"/>
              </a:rPr>
              <a:t>Sédhiou</a:t>
            </a:r>
            <a:endParaRPr lang="fr-SN" dirty="0" smtClean="0">
              <a:solidFill>
                <a:sysClr val="windowText" lastClr="000000"/>
              </a:solidFill>
              <a:latin typeface="+mn-lt"/>
            </a:endParaRPr>
          </a:p>
          <a:p>
            <a:pPr algn="ctr"/>
            <a:r>
              <a:rPr lang="fr-SN" dirty="0" smtClean="0">
                <a:solidFill>
                  <a:sysClr val="windowText" lastClr="000000"/>
                </a:solidFill>
                <a:latin typeface="+mn-lt"/>
              </a:rPr>
              <a:t>21 %</a:t>
            </a:r>
          </a:p>
        </p:txBody>
      </p:sp>
      <p:sp>
        <p:nvSpPr>
          <p:cNvPr id="72" name="TextBox 71"/>
          <p:cNvSpPr txBox="1"/>
          <p:nvPr/>
        </p:nvSpPr>
        <p:spPr>
          <a:xfrm>
            <a:off x="1928812" y="5679667"/>
            <a:ext cx="1222375" cy="646331"/>
          </a:xfrm>
          <a:prstGeom prst="rect">
            <a:avLst/>
          </a:prstGeom>
          <a:noFill/>
        </p:spPr>
        <p:txBody>
          <a:bodyPr wrap="square" rtlCol="0">
            <a:spAutoFit/>
          </a:bodyPr>
          <a:lstStyle/>
          <a:p>
            <a:pPr algn="ctr"/>
            <a:r>
              <a:rPr lang="fr-SN" dirty="0" smtClean="0">
                <a:latin typeface="+mn-lt"/>
              </a:rPr>
              <a:t>Ziguinchor</a:t>
            </a:r>
          </a:p>
          <a:p>
            <a:pPr algn="ctr"/>
            <a:r>
              <a:rPr lang="fr-SN" dirty="0" smtClean="0">
                <a:latin typeface="+mn-lt"/>
              </a:rPr>
              <a:t>27 %</a:t>
            </a:r>
          </a:p>
        </p:txBody>
      </p:sp>
      <p:sp>
        <p:nvSpPr>
          <p:cNvPr id="73" name="TextBox 72"/>
          <p:cNvSpPr txBox="1"/>
          <p:nvPr/>
        </p:nvSpPr>
        <p:spPr>
          <a:xfrm>
            <a:off x="3531774" y="4252694"/>
            <a:ext cx="1022350" cy="646331"/>
          </a:xfrm>
          <a:prstGeom prst="rect">
            <a:avLst/>
          </a:prstGeom>
          <a:noFill/>
        </p:spPr>
        <p:txBody>
          <a:bodyPr wrap="square" rtlCol="0">
            <a:spAutoFit/>
          </a:bodyPr>
          <a:lstStyle/>
          <a:p>
            <a:pPr algn="ctr"/>
            <a:r>
              <a:rPr lang="fr-SN" dirty="0" err="1" smtClean="0">
                <a:solidFill>
                  <a:sysClr val="windowText" lastClr="000000"/>
                </a:solidFill>
                <a:latin typeface="+mn-lt"/>
              </a:rPr>
              <a:t>Kaffrine</a:t>
            </a:r>
            <a:endParaRPr lang="fr-SN" dirty="0" smtClean="0">
              <a:solidFill>
                <a:sysClr val="windowText" lastClr="000000"/>
              </a:solidFill>
              <a:latin typeface="+mn-lt"/>
            </a:endParaRPr>
          </a:p>
          <a:p>
            <a:pPr algn="ctr"/>
            <a:r>
              <a:rPr lang="fr-SN" dirty="0" smtClean="0">
                <a:solidFill>
                  <a:sysClr val="windowText" lastClr="000000"/>
                </a:solidFill>
                <a:latin typeface="+mn-lt"/>
              </a:rPr>
              <a:t>22 %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fr-SN" dirty="0" smtClean="0">
                <a:latin typeface="+mn-lt"/>
              </a:rPr>
              <a:t>Louga</a:t>
            </a:r>
          </a:p>
          <a:p>
            <a:pPr algn="ctr"/>
            <a:r>
              <a:rPr lang="fr-SN" dirty="0" smtClean="0">
                <a:latin typeface="+mn-lt"/>
              </a:rPr>
              <a:t>1</a:t>
            </a:r>
            <a:r>
              <a:rPr lang="fr-SN" dirty="0">
                <a:latin typeface="+mn-lt"/>
              </a:rPr>
              <a:t>9</a:t>
            </a:r>
            <a:r>
              <a:rPr lang="fr-SN" dirty="0" smtClean="0">
                <a:latin typeface="+mn-lt"/>
              </a:rPr>
              <a:t> %</a:t>
            </a:r>
          </a:p>
        </p:txBody>
      </p:sp>
      <p:sp>
        <p:nvSpPr>
          <p:cNvPr id="75" name="TextBox 74"/>
          <p:cNvSpPr txBox="1"/>
          <p:nvPr/>
        </p:nvSpPr>
        <p:spPr>
          <a:xfrm>
            <a:off x="2529020" y="4828957"/>
            <a:ext cx="1022350" cy="646331"/>
          </a:xfrm>
          <a:prstGeom prst="rect">
            <a:avLst/>
          </a:prstGeom>
          <a:noFill/>
        </p:spPr>
        <p:txBody>
          <a:bodyPr wrap="square" rtlCol="0">
            <a:spAutoFit/>
          </a:bodyPr>
          <a:lstStyle/>
          <a:p>
            <a:pPr algn="ctr"/>
            <a:r>
              <a:rPr lang="fr-SN" dirty="0" smtClean="0">
                <a:latin typeface="+mn-lt"/>
              </a:rPr>
              <a:t>Kaolack</a:t>
            </a:r>
          </a:p>
          <a:p>
            <a:pPr algn="ctr"/>
            <a:r>
              <a:rPr lang="fr-SN" dirty="0" smtClean="0">
                <a:latin typeface="+mn-lt"/>
              </a:rPr>
              <a:t>22 %</a:t>
            </a:r>
          </a:p>
        </p:txBody>
      </p:sp>
      <p:sp>
        <p:nvSpPr>
          <p:cNvPr id="76" name="TextBox 75"/>
          <p:cNvSpPr txBox="1"/>
          <p:nvPr/>
        </p:nvSpPr>
        <p:spPr>
          <a:xfrm>
            <a:off x="2286001" y="3540808"/>
            <a:ext cx="1022350" cy="646331"/>
          </a:xfrm>
          <a:prstGeom prst="rect">
            <a:avLst/>
          </a:prstGeom>
          <a:noFill/>
        </p:spPr>
        <p:txBody>
          <a:bodyPr wrap="square" rtlCol="0">
            <a:spAutoFit/>
          </a:bodyPr>
          <a:lstStyle/>
          <a:p>
            <a:pPr algn="ctr"/>
            <a:r>
              <a:rPr lang="fr-SN" dirty="0" smtClean="0">
                <a:latin typeface="+mn-lt"/>
              </a:rPr>
              <a:t>Diourbel</a:t>
            </a:r>
          </a:p>
          <a:p>
            <a:pPr algn="ctr"/>
            <a:r>
              <a:rPr lang="fr-SN" dirty="0" smtClean="0">
                <a:latin typeface="+mn-lt"/>
              </a:rPr>
              <a:t>15 %</a:t>
            </a:r>
          </a:p>
        </p:txBody>
      </p:sp>
      <p:sp>
        <p:nvSpPr>
          <p:cNvPr id="77" name="TextBox 76"/>
          <p:cNvSpPr txBox="1"/>
          <p:nvPr/>
        </p:nvSpPr>
        <p:spPr>
          <a:xfrm>
            <a:off x="1536024" y="3622854"/>
            <a:ext cx="1022350" cy="646331"/>
          </a:xfrm>
          <a:prstGeom prst="rect">
            <a:avLst/>
          </a:prstGeom>
          <a:noFill/>
        </p:spPr>
        <p:txBody>
          <a:bodyPr wrap="square" rtlCol="0">
            <a:spAutoFit/>
          </a:bodyPr>
          <a:lstStyle/>
          <a:p>
            <a:pPr algn="ctr"/>
            <a:r>
              <a:rPr lang="fr-SN" dirty="0" smtClean="0">
                <a:latin typeface="+mn-lt"/>
              </a:rPr>
              <a:t>Thiès</a:t>
            </a:r>
          </a:p>
          <a:p>
            <a:pPr algn="ctr"/>
            <a:r>
              <a:rPr lang="fr-SN" dirty="0" smtClean="0">
                <a:latin typeface="+mn-lt"/>
              </a:rPr>
              <a:t>34 %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fr-SN" dirty="0" smtClean="0">
                <a:latin typeface="+mn-lt"/>
              </a:rPr>
              <a:t>Dakar</a:t>
            </a:r>
          </a:p>
          <a:p>
            <a:pPr algn="ctr"/>
            <a:r>
              <a:rPr lang="fr-SN" dirty="0" smtClean="0">
                <a:latin typeface="+mn-lt"/>
              </a:rPr>
              <a:t>42 %</a:t>
            </a:r>
          </a:p>
        </p:txBody>
      </p:sp>
      <p:sp>
        <p:nvSpPr>
          <p:cNvPr id="79" name="TextBox 78"/>
          <p:cNvSpPr txBox="1"/>
          <p:nvPr/>
        </p:nvSpPr>
        <p:spPr>
          <a:xfrm>
            <a:off x="1785144" y="4482018"/>
            <a:ext cx="1022350" cy="646331"/>
          </a:xfrm>
          <a:prstGeom prst="rect">
            <a:avLst/>
          </a:prstGeom>
          <a:noFill/>
        </p:spPr>
        <p:txBody>
          <a:bodyPr wrap="square" rtlCol="0">
            <a:spAutoFit/>
          </a:bodyPr>
          <a:lstStyle/>
          <a:p>
            <a:pPr algn="ctr"/>
            <a:r>
              <a:rPr lang="fr-SN" dirty="0" smtClean="0">
                <a:latin typeface="+mn-lt"/>
              </a:rPr>
              <a:t>Fatick</a:t>
            </a:r>
          </a:p>
          <a:p>
            <a:pPr algn="ctr"/>
            <a:r>
              <a:rPr lang="fr-SN" dirty="0" smtClean="0">
                <a:latin typeface="+mn-lt"/>
              </a:rPr>
              <a:t>27 %</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fr-SN" sz="2400" b="1" dirty="0" smtClean="0">
                <a:latin typeface="+mn-lt"/>
              </a:rPr>
              <a:t>Sénégal</a:t>
            </a:r>
          </a:p>
          <a:p>
            <a:pPr algn="ctr"/>
            <a:r>
              <a:rPr lang="fr-SN" sz="2400" b="1" dirty="0">
                <a:latin typeface="+mn-lt"/>
              </a:rPr>
              <a:t>2</a:t>
            </a:r>
            <a:r>
              <a:rPr lang="fr-SN" sz="2400" b="1" dirty="0" smtClean="0">
                <a:latin typeface="+mn-lt"/>
              </a:rPr>
              <a:t>6 %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Title 1"/>
          <p:cNvSpPr>
            <a:spLocks noGrp="1"/>
          </p:cNvSpPr>
          <p:nvPr>
            <p:ph type="title" idx="4294967295"/>
          </p:nvPr>
        </p:nvSpPr>
        <p:spPr>
          <a:xfrm>
            <a:off x="0" y="57552"/>
            <a:ext cx="9144000" cy="976313"/>
          </a:xfrm>
        </p:spPr>
        <p:txBody>
          <a:bodyPr>
            <a:normAutofit fontScale="90000"/>
          </a:bodyPr>
          <a:lstStyle/>
          <a:p>
            <a:r>
              <a:rPr lang="fr-SN" dirty="0">
                <a:solidFill>
                  <a:schemeClr val="tx1"/>
                </a:solidFill>
                <a:latin typeface="Calibri" pitchFamily="34" charset="0"/>
                <a:cs typeface="Calibri" pitchFamily="34" charset="0"/>
              </a:rPr>
              <a:t>Utilisation de la contraception moderne</a:t>
            </a:r>
            <a:r>
              <a:rPr lang="fr-FR" dirty="0" smtClean="0">
                <a:solidFill>
                  <a:schemeClr val="tx1"/>
                </a:solidFill>
              </a:rPr>
              <a:t> selon la région</a:t>
            </a:r>
            <a:endParaRPr lang="en-US" dirty="0">
              <a:solidFill>
                <a:schemeClr val="tx1"/>
              </a:solidFill>
            </a:endParaRPr>
          </a:p>
        </p:txBody>
      </p:sp>
      <p:sp>
        <p:nvSpPr>
          <p:cNvPr id="84" name="Text Box 1035"/>
          <p:cNvSpPr txBox="1">
            <a:spLocks noChangeArrowheads="1"/>
          </p:cNvSpPr>
          <p:nvPr/>
        </p:nvSpPr>
        <p:spPr bwMode="auto">
          <a:xfrm>
            <a:off x="-12370" y="1069322"/>
            <a:ext cx="9168740" cy="369332"/>
          </a:xfrm>
          <a:prstGeom prst="rect">
            <a:avLst/>
          </a:prstGeom>
          <a:noFill/>
          <a:ln w="9525">
            <a:noFill/>
            <a:miter lim="800000"/>
            <a:headEnd/>
            <a:tailEnd/>
          </a:ln>
          <a:effectLst/>
        </p:spPr>
        <p:txBody>
          <a:bodyPr wrap="square">
            <a:spAutoFit/>
          </a:bodyPr>
          <a:lstStyle/>
          <a:p>
            <a:pPr algn="ctr" eaLnBrk="0" hangingPunct="0">
              <a:defRPr/>
            </a:pPr>
            <a:r>
              <a:rPr lang="fr-FR" sz="1800" b="0" i="1" dirty="0">
                <a:latin typeface="Calibri" pitchFamily="34" charset="0"/>
                <a:cs typeface="Calibri" pitchFamily="34" charset="0"/>
              </a:rPr>
              <a:t>Pourcentage </a:t>
            </a:r>
            <a:r>
              <a:rPr lang="fr-FR" sz="1800" b="0" i="1" dirty="0" smtClean="0">
                <a:latin typeface="Calibri" pitchFamily="34" charset="0"/>
                <a:cs typeface="Calibri" pitchFamily="34" charset="0"/>
              </a:rPr>
              <a:t>de femmes </a:t>
            </a:r>
            <a:r>
              <a:rPr lang="fr-FR" sz="1800" b="0" i="1" dirty="0">
                <a:latin typeface="Calibri" pitchFamily="34" charset="0"/>
                <a:cs typeface="Calibri" pitchFamily="34" charset="0"/>
              </a:rPr>
              <a:t>en union de 15-49 ans qui utilisent une méthode moderne</a:t>
            </a:r>
          </a:p>
        </p:txBody>
      </p:sp>
    </p:spTree>
    <p:extLst>
      <p:ext uri="{BB962C8B-B14F-4D97-AF65-F5344CB8AC3E}">
        <p14:creationId xmlns:p14="http://schemas.microsoft.com/office/powerpoint/2010/main" val="1900076463"/>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31307"/>
            <a:ext cx="9144000" cy="1231900"/>
          </a:xfrm>
        </p:spPr>
        <p:txBody>
          <a:bodyPr>
            <a:normAutofit/>
          </a:bodyPr>
          <a:lstStyle/>
          <a:p>
            <a:r>
              <a:rPr lang="fr-FR" noProof="0" dirty="0" smtClean="0">
                <a:solidFill>
                  <a:schemeClr val="tx1"/>
                </a:solidFill>
              </a:rPr>
              <a:t>Besoins et demande en matière de PF</a:t>
            </a:r>
            <a:endParaRPr lang="fr-FR" noProof="0" dirty="0">
              <a:solidFill>
                <a:schemeClr val="tx1"/>
              </a:solidFill>
            </a:endParaRP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179977921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p:cNvSpPr txBox="1"/>
          <p:nvPr/>
        </p:nvSpPr>
        <p:spPr>
          <a:xfrm>
            <a:off x="0" y="1081405"/>
            <a:ext cx="9144000" cy="646331"/>
          </a:xfrm>
          <a:prstGeom prst="rect">
            <a:avLst/>
          </a:prstGeom>
          <a:noFill/>
        </p:spPr>
        <p:txBody>
          <a:bodyPr wrap="square" rtlCol="0">
            <a:spAutoFit/>
          </a:bodyPr>
          <a:lstStyle/>
          <a:p>
            <a:pPr algn="ctr"/>
            <a:r>
              <a:rPr lang="fr-FR" i="1" dirty="0" smtClean="0">
                <a:latin typeface="+mj-lt"/>
              </a:rPr>
              <a:t>Pourcentage de femmes de 15-49 ans en union ayant des besoins non satisfaits et satisfaits en matière de PF et la demande totale en PF</a:t>
            </a:r>
            <a:endParaRPr lang="fr-FR" i="1" dirty="0">
              <a:latin typeface="+mj-lt"/>
            </a:endParaRPr>
          </a:p>
        </p:txBody>
      </p:sp>
    </p:spTree>
    <p:extLst>
      <p:ext uri="{BB962C8B-B14F-4D97-AF65-F5344CB8AC3E}">
        <p14:creationId xmlns:p14="http://schemas.microsoft.com/office/powerpoint/2010/main" val="246813450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725" y="0"/>
            <a:ext cx="8229600" cy="1143000"/>
          </a:xfrm>
        </p:spPr>
        <p:txBody>
          <a:bodyPr/>
          <a:lstStyle/>
          <a:p>
            <a:r>
              <a:rPr lang="fr-FR" noProof="0" dirty="0" smtClean="0">
                <a:solidFill>
                  <a:schemeClr val="tx1"/>
                </a:solidFill>
              </a:rPr>
              <a:t>Demande en PF satisfaite</a:t>
            </a:r>
            <a:endParaRPr lang="fr-FR" noProof="0" dirty="0">
              <a:solidFill>
                <a:schemeClr val="tx1"/>
              </a:solidFill>
            </a:endParaRPr>
          </a:p>
        </p:txBody>
      </p:sp>
      <p:graphicFrame>
        <p:nvGraphicFramePr>
          <p:cNvPr id="51" name="Content Placeholder 50"/>
          <p:cNvGraphicFramePr>
            <a:graphicFrameLocks noGrp="1"/>
          </p:cNvGraphicFramePr>
          <p:nvPr>
            <p:ph idx="1"/>
            <p:extLst>
              <p:ext uri="{D42A27DB-BD31-4B8C-83A1-F6EECF244321}">
                <p14:modId xmlns:p14="http://schemas.microsoft.com/office/powerpoint/2010/main" val="1209884376"/>
              </p:ext>
            </p:extLst>
          </p:nvPr>
        </p:nvGraphicFramePr>
        <p:xfrm>
          <a:off x="467139" y="1606550"/>
          <a:ext cx="823954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51"/>
          <p:cNvSpPr txBox="1"/>
          <p:nvPr/>
        </p:nvSpPr>
        <p:spPr>
          <a:xfrm>
            <a:off x="29525" y="1005443"/>
            <a:ext cx="9144000" cy="369332"/>
          </a:xfrm>
          <a:prstGeom prst="rect">
            <a:avLst/>
          </a:prstGeom>
          <a:noFill/>
        </p:spPr>
        <p:txBody>
          <a:bodyPr wrap="square" rtlCol="0">
            <a:spAutoFit/>
          </a:bodyPr>
          <a:lstStyle/>
          <a:p>
            <a:pPr algn="ctr"/>
            <a:r>
              <a:rPr lang="fr-FR" i="1" dirty="0" smtClean="0">
                <a:latin typeface="+mj-lt"/>
              </a:rPr>
              <a:t>Pourcentage de femmes de 15-49 ans en union dont la demande en PF est : </a:t>
            </a:r>
            <a:endParaRPr lang="fr-FR" i="1" dirty="0">
              <a:latin typeface="+mj-lt"/>
            </a:endParaRPr>
          </a:p>
        </p:txBody>
      </p:sp>
    </p:spTree>
    <p:extLst>
      <p:ext uri="{BB962C8B-B14F-4D97-AF65-F5344CB8AC3E}">
        <p14:creationId xmlns:p14="http://schemas.microsoft.com/office/powerpoint/2010/main" val="42871233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Title 1"/>
          <p:cNvSpPr>
            <a:spLocks noGrp="1"/>
          </p:cNvSpPr>
          <p:nvPr>
            <p:ph type="title"/>
          </p:nvPr>
        </p:nvSpPr>
        <p:spPr>
          <a:xfrm>
            <a:off x="0" y="0"/>
            <a:ext cx="9144000" cy="990600"/>
          </a:xfrm>
        </p:spPr>
        <p:txBody>
          <a:bodyPr>
            <a:normAutofit fontScale="90000"/>
          </a:bodyPr>
          <a:lstStyle/>
          <a:p>
            <a:r>
              <a:rPr lang="fr-FR" sz="3200" dirty="0">
                <a:solidFill>
                  <a:schemeClr val="tx1"/>
                </a:solidFill>
              </a:rPr>
              <a:t>Éléments clés dans l’Enquête Démographique et </a:t>
            </a:r>
            <a:br>
              <a:rPr lang="fr-FR" sz="3200" dirty="0">
                <a:solidFill>
                  <a:schemeClr val="tx1"/>
                </a:solidFill>
              </a:rPr>
            </a:br>
            <a:r>
              <a:rPr lang="fr-FR" sz="3200" dirty="0">
                <a:solidFill>
                  <a:schemeClr val="tx1"/>
                </a:solidFill>
              </a:rPr>
              <a:t>de Santé Continue (EDS-C)</a:t>
            </a:r>
            <a:endParaRPr lang="en-US" sz="3200" dirty="0" smtClean="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581436713"/>
              </p:ext>
            </p:extLst>
          </p:nvPr>
        </p:nvGraphicFramePr>
        <p:xfrm>
          <a:off x="0" y="968375"/>
          <a:ext cx="9144000" cy="4307840"/>
        </p:xfrm>
        <a:graphic>
          <a:graphicData uri="http://schemas.openxmlformats.org/drawingml/2006/table">
            <a:tbl>
              <a:tblPr firstRow="1" bandRow="1">
                <a:tableStyleId>{5C22544A-7EE6-4342-B048-85BDC9FD1C3A}</a:tableStyleId>
              </a:tblPr>
              <a:tblGrid>
                <a:gridCol w="1905000"/>
                <a:gridCol w="1447800"/>
                <a:gridCol w="1295400"/>
                <a:gridCol w="1447800"/>
                <a:gridCol w="1524000"/>
                <a:gridCol w="1524000"/>
              </a:tblGrid>
              <a:tr h="403448">
                <a:tc>
                  <a:txBody>
                    <a:bodyPr/>
                    <a:lstStyle/>
                    <a:p>
                      <a:pPr marL="0" marR="0" algn="ctr">
                        <a:lnSpc>
                          <a:spcPct val="100000"/>
                        </a:lnSpc>
                        <a:spcBef>
                          <a:spcPts val="0"/>
                        </a:spcBef>
                        <a:spcAft>
                          <a:spcPts val="0"/>
                        </a:spcAft>
                      </a:pP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2012-2013</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1</a:t>
                      </a:r>
                      <a:endParaRPr lang="en-US" sz="2000" dirty="0">
                        <a:solidFill>
                          <a:schemeClr val="tx1"/>
                        </a:solidFill>
                        <a:latin typeface="+mj-lt"/>
                        <a:ea typeface="Times New Roman"/>
                        <a:cs typeface="Arial"/>
                      </a:endParaRPr>
                    </a:p>
                  </a:txBody>
                  <a:tcPr marL="68575" marR="6857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2014</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2</a:t>
                      </a:r>
                      <a:endParaRPr lang="en-US" sz="2000" dirty="0">
                        <a:solidFill>
                          <a:schemeClr val="tx1"/>
                        </a:solidFill>
                        <a:latin typeface="+mj-lt"/>
                        <a:ea typeface="Times New Roman"/>
                        <a:cs typeface="Arial"/>
                      </a:endParaRPr>
                    </a:p>
                  </a:txBody>
                  <a:tcPr marL="68575" marR="6857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2015</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3</a:t>
                      </a:r>
                      <a:endParaRPr lang="en-US" sz="2000" dirty="0">
                        <a:solidFill>
                          <a:schemeClr val="tx1"/>
                        </a:solidFill>
                        <a:latin typeface="+mj-lt"/>
                        <a:ea typeface="Times New Roman"/>
                        <a:cs typeface="Arial"/>
                      </a:endParaRPr>
                    </a:p>
                  </a:txBody>
                  <a:tcPr marL="68575" marR="6857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4</a:t>
                      </a:r>
                      <a:endParaRPr lang="en-US" sz="2000" dirty="0">
                        <a:solidFill>
                          <a:schemeClr val="tx1"/>
                        </a:solidFill>
                        <a:latin typeface="+mj-lt"/>
                        <a:ea typeface="Times New Roman"/>
                        <a:cs typeface="Arial"/>
                      </a:endParaRPr>
                    </a:p>
                  </a:txBody>
                  <a:tcPr marL="68575" marR="6857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2017</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5</a:t>
                      </a:r>
                      <a:endParaRPr lang="en-US" sz="2000" dirty="0">
                        <a:solidFill>
                          <a:schemeClr val="tx1"/>
                        </a:solidFill>
                        <a:latin typeface="+mj-lt"/>
                        <a:ea typeface="Times New Roman"/>
                        <a:cs typeface="Arial"/>
                      </a:endParaRPr>
                    </a:p>
                  </a:txBody>
                  <a:tcPr marL="68575" marR="68575"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1012825">
                <a:tc rowSpan="2">
                  <a:txBody>
                    <a:bodyPr/>
                    <a:lstStyle/>
                    <a:p>
                      <a:pPr>
                        <a:lnSpc>
                          <a:spcPct val="100000"/>
                        </a:lnSpc>
                      </a:pPr>
                      <a:r>
                        <a:rPr lang="fr-FR" sz="2000" b="1" kern="1200" dirty="0" smtClean="0">
                          <a:solidFill>
                            <a:schemeClr val="tx1"/>
                          </a:solidFill>
                          <a:latin typeface="+mn-lt"/>
                          <a:ea typeface="+mn-ea"/>
                          <a:cs typeface="+mn-cs"/>
                        </a:rPr>
                        <a:t>Mesures</a:t>
                      </a:r>
                      <a:r>
                        <a:rPr lang="fr-FR" sz="2000" b="1" kern="1200" baseline="0" dirty="0" smtClean="0">
                          <a:solidFill>
                            <a:schemeClr val="tx1"/>
                          </a:solidFill>
                          <a:latin typeface="+mn-lt"/>
                          <a:ea typeface="+mn-ea"/>
                          <a:cs typeface="+mn-cs"/>
                        </a:rPr>
                        <a:t> biologiques et </a:t>
                      </a:r>
                      <a:r>
                        <a:rPr lang="fr-FR" sz="2000" b="1" kern="1200" baseline="0" dirty="0" err="1" smtClean="0">
                          <a:solidFill>
                            <a:schemeClr val="tx1"/>
                          </a:solidFill>
                          <a:latin typeface="+mn-lt"/>
                          <a:ea typeface="+mn-ea"/>
                          <a:cs typeface="+mn-cs"/>
                        </a:rPr>
                        <a:t>anthropo-métriques</a:t>
                      </a:r>
                      <a:endParaRPr lang="fr-FR" sz="2000" b="1" kern="1200" dirty="0" smtClean="0">
                        <a:solidFill>
                          <a:schemeClr val="tx1"/>
                        </a:solidFill>
                        <a:latin typeface="+mn-lt"/>
                        <a:ea typeface="+mn-ea"/>
                        <a:cs typeface="+mn-cs"/>
                      </a:endParaRPr>
                    </a:p>
                  </a:txBody>
                  <a:tcPr marL="91434" marR="91434" marT="45722" marB="45722">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Anémie</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Anémie (enfants + femmes)</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1661160">
                <a:tc vMerge="1">
                  <a:txBody>
                    <a:bodyPr/>
                    <a:lstStyle/>
                    <a:p>
                      <a:endParaRPr lang="fr-FR"/>
                    </a:p>
                  </a:txBody>
                  <a:tcPr/>
                </a:tc>
                <a:tc>
                  <a:txBody>
                    <a:bodyPr/>
                    <a:lstStyle/>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Anthropo-métrie</a:t>
                      </a: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Parasitémie</a:t>
                      </a:r>
                      <a:r>
                        <a:rPr lang="fr-SN" sz="1800" b="0" kern="1200" baseline="0" noProof="0" dirty="0" smtClean="0">
                          <a:solidFill>
                            <a:schemeClr val="tx1"/>
                          </a:solidFill>
                          <a:latin typeface="+mn-lt"/>
                          <a:ea typeface="Times New Roman"/>
                          <a:cs typeface="Arial"/>
                        </a:rPr>
                        <a:t> palustre</a:t>
                      </a: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Anthropo-métrie</a:t>
                      </a: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Parasitémie</a:t>
                      </a:r>
                      <a:r>
                        <a:rPr lang="fr-SN" sz="1800" b="0" kern="1200" baseline="0" noProof="0" dirty="0" smtClean="0">
                          <a:solidFill>
                            <a:schemeClr val="tx1"/>
                          </a:solidFill>
                          <a:latin typeface="+mn-lt"/>
                          <a:ea typeface="Times New Roman"/>
                          <a:cs typeface="Arial"/>
                        </a:rPr>
                        <a:t> palustre</a:t>
                      </a: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Anthropo-métrie</a:t>
                      </a: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Parasitémie</a:t>
                      </a:r>
                      <a:r>
                        <a:rPr lang="fr-SN" sz="1800" b="0" kern="1200" baseline="0" noProof="0" dirty="0" smtClean="0">
                          <a:solidFill>
                            <a:schemeClr val="tx1"/>
                          </a:solidFill>
                          <a:latin typeface="+mn-lt"/>
                          <a:ea typeface="Times New Roman"/>
                          <a:cs typeface="Arial"/>
                        </a:rPr>
                        <a:t> palustre</a:t>
                      </a: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Anthropo-métrie</a:t>
                      </a: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Parasitémie</a:t>
                      </a:r>
                      <a:r>
                        <a:rPr lang="fr-SN" sz="1800" b="0" kern="1200" baseline="0" noProof="0" dirty="0" smtClean="0">
                          <a:solidFill>
                            <a:schemeClr val="tx1"/>
                          </a:solidFill>
                          <a:latin typeface="+mn-lt"/>
                          <a:ea typeface="Times New Roman"/>
                          <a:cs typeface="Arial"/>
                        </a:rPr>
                        <a:t> palustre</a:t>
                      </a: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Anthropo-métrie</a:t>
                      </a:r>
                      <a:r>
                        <a:rPr lang="fr-SN" sz="1800" b="0" kern="1200" noProof="0" dirty="0" smtClean="0">
                          <a:solidFill>
                            <a:schemeClr val="tx1"/>
                          </a:solidFill>
                          <a:latin typeface="+mn-lt"/>
                          <a:ea typeface="Times New Roman"/>
                          <a:cs typeface="Arial"/>
                        </a:rPr>
                        <a:t> </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err="1" smtClean="0">
                          <a:solidFill>
                            <a:schemeClr val="tx1"/>
                          </a:solidFill>
                          <a:latin typeface="+mn-lt"/>
                          <a:ea typeface="Times New Roman"/>
                          <a:cs typeface="Arial"/>
                        </a:rPr>
                        <a:t>Parasitémie</a:t>
                      </a:r>
                      <a:r>
                        <a:rPr lang="fr-SN" sz="1800" b="0" kern="1200" baseline="0" noProof="0" dirty="0" smtClean="0">
                          <a:solidFill>
                            <a:schemeClr val="tx1"/>
                          </a:solidFill>
                          <a:latin typeface="+mn-lt"/>
                          <a:ea typeface="Times New Roman"/>
                          <a:cs typeface="Arial"/>
                        </a:rPr>
                        <a:t> palustre</a:t>
                      </a: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p>
                      <a:pPr marL="0" marR="0" algn="l" defTabSz="914400" rtl="0" eaLnBrk="1" latinLnBrk="0" hangingPunct="1">
                        <a:lnSpc>
                          <a:spcPct val="100000"/>
                        </a:lnSpc>
                        <a:spcBef>
                          <a:spcPts val="200"/>
                        </a:spcBef>
                        <a:spcAft>
                          <a:spcPts val="200"/>
                        </a:spcAft>
                      </a:pPr>
                      <a:r>
                        <a:rPr lang="fr-SN" sz="1800" b="0" kern="1200" noProof="0" dirty="0" smtClean="0">
                          <a:solidFill>
                            <a:schemeClr val="tx1"/>
                          </a:solidFill>
                          <a:latin typeface="+mn-lt"/>
                          <a:ea typeface="Times New Roman"/>
                          <a:cs typeface="Arial"/>
                        </a:rPr>
                        <a:t>VIH</a:t>
                      </a:r>
                    </a:p>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984334981"/>
      </p:ext>
    </p:extLst>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1506" name="Rectangle 7"/>
          <p:cNvSpPr>
            <a:spLocks noGrp="1" noChangeArrowheads="1"/>
          </p:cNvSpPr>
          <p:nvPr>
            <p:ph type="title" idx="4294967295"/>
          </p:nvPr>
        </p:nvSpPr>
        <p:spPr bwMode="auto">
          <a:xfrm>
            <a:off x="15240" y="0"/>
            <a:ext cx="9144000" cy="10112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normAutofit/>
          </a:bodyPr>
          <a:lstStyle/>
          <a:p>
            <a:pPr eaLnBrk="1" hangingPunct="1"/>
            <a:r>
              <a:rPr lang="fr-SN" sz="4000" noProof="0" dirty="0" smtClean="0">
                <a:solidFill>
                  <a:schemeClr val="tx1"/>
                </a:solidFill>
              </a:rPr>
              <a:t>Principaux résultats</a:t>
            </a:r>
          </a:p>
        </p:txBody>
      </p:sp>
      <p:sp>
        <p:nvSpPr>
          <p:cNvPr id="21507" name="Content Placeholder 4"/>
          <p:cNvSpPr>
            <a:spLocks noGrp="1"/>
          </p:cNvSpPr>
          <p:nvPr>
            <p:ph idx="4294967295"/>
          </p:nvPr>
        </p:nvSpPr>
        <p:spPr bwMode="auto">
          <a:xfrm>
            <a:off x="457200" y="1219200"/>
            <a:ext cx="82296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p>
            <a:pPr>
              <a:buClr>
                <a:schemeClr val="tx1"/>
              </a:buClr>
            </a:pPr>
            <a:r>
              <a:rPr lang="fr-FR" sz="2800" dirty="0" smtClean="0">
                <a:solidFill>
                  <a:schemeClr val="tx1"/>
                </a:solidFill>
              </a:rPr>
              <a:t>Le niveau de fécondité est estimé à </a:t>
            </a:r>
            <a:r>
              <a:rPr lang="fr-FR" sz="2800" b="1" dirty="0" smtClean="0">
                <a:solidFill>
                  <a:schemeClr val="bg2"/>
                </a:solidFill>
              </a:rPr>
              <a:t>4,6</a:t>
            </a:r>
            <a:r>
              <a:rPr lang="fr-FR" sz="2800" b="1" dirty="0" smtClean="0">
                <a:solidFill>
                  <a:schemeClr val="tx2"/>
                </a:solidFill>
              </a:rPr>
              <a:t> </a:t>
            </a:r>
            <a:r>
              <a:rPr lang="fr-FR" sz="2800" dirty="0" smtClean="0">
                <a:solidFill>
                  <a:schemeClr val="tx1"/>
                </a:solidFill>
              </a:rPr>
              <a:t>enfants par femme.</a:t>
            </a:r>
          </a:p>
          <a:p>
            <a:pPr>
              <a:buClr>
                <a:schemeClr val="tx1"/>
              </a:buClr>
            </a:pPr>
            <a:r>
              <a:rPr lang="fr-FR" sz="2800" b="1" dirty="0" smtClean="0">
                <a:solidFill>
                  <a:schemeClr val="bg2"/>
                </a:solidFill>
              </a:rPr>
              <a:t>16 %</a:t>
            </a:r>
            <a:r>
              <a:rPr lang="fr-FR" sz="2800" dirty="0" smtClean="0">
                <a:solidFill>
                  <a:schemeClr val="bg2"/>
                </a:solidFill>
              </a:rPr>
              <a:t> </a:t>
            </a:r>
            <a:r>
              <a:rPr lang="fr-FR" sz="2800" dirty="0" smtClean="0">
                <a:solidFill>
                  <a:schemeClr val="tx1"/>
                </a:solidFill>
              </a:rPr>
              <a:t>des adolescentes de 15-19 ans ont déjà </a:t>
            </a:r>
            <a:r>
              <a:rPr lang="fr-FR" sz="2800" b="1" dirty="0" smtClean="0">
                <a:solidFill>
                  <a:schemeClr val="bg2"/>
                </a:solidFill>
              </a:rPr>
              <a:t>commencé leur vie procréative</a:t>
            </a:r>
            <a:r>
              <a:rPr lang="fr-FR" sz="2800" dirty="0" smtClean="0">
                <a:solidFill>
                  <a:schemeClr val="tx1"/>
                </a:solidFill>
              </a:rPr>
              <a:t>.</a:t>
            </a:r>
            <a:endParaRPr lang="fr-FR" sz="2800" b="1" dirty="0" smtClean="0">
              <a:solidFill>
                <a:schemeClr val="tx1"/>
              </a:solidFill>
            </a:endParaRPr>
          </a:p>
          <a:p>
            <a:pPr>
              <a:buClr>
                <a:schemeClr val="tx1"/>
              </a:buClr>
            </a:pPr>
            <a:r>
              <a:rPr lang="fr-FR" sz="2800" b="1" dirty="0" smtClean="0">
                <a:solidFill>
                  <a:schemeClr val="bg2"/>
                </a:solidFill>
              </a:rPr>
              <a:t>26 %</a:t>
            </a:r>
            <a:r>
              <a:rPr lang="fr-FR" sz="2800" dirty="0" smtClean="0">
                <a:solidFill>
                  <a:schemeClr val="bg2"/>
                </a:solidFill>
              </a:rPr>
              <a:t> </a:t>
            </a:r>
            <a:r>
              <a:rPr lang="fr-FR" sz="2800" dirty="0" smtClean="0">
                <a:solidFill>
                  <a:schemeClr val="tx1"/>
                </a:solidFill>
              </a:rPr>
              <a:t>des femmes actuellement en union utilisent une </a:t>
            </a:r>
            <a:r>
              <a:rPr lang="fr-FR" sz="2800" b="1" dirty="0" smtClean="0">
                <a:solidFill>
                  <a:schemeClr val="bg2"/>
                </a:solidFill>
              </a:rPr>
              <a:t>méthode contraceptive moderne</a:t>
            </a:r>
            <a:r>
              <a:rPr lang="fr-FR" sz="2800" dirty="0" smtClean="0"/>
              <a:t>.</a:t>
            </a:r>
            <a:endParaRPr lang="fr-FR" sz="2800" b="1" noProof="0" dirty="0" smtClean="0">
              <a:solidFill>
                <a:schemeClr val="tx2">
                  <a:lumMod val="50000"/>
                </a:schemeClr>
              </a:solidFill>
            </a:endParaRPr>
          </a:p>
          <a:p>
            <a:pPr>
              <a:buClr>
                <a:schemeClr val="tx1"/>
              </a:buClr>
            </a:pPr>
            <a:r>
              <a:rPr lang="fr-FR" sz="2800" noProof="0" dirty="0" smtClean="0">
                <a:solidFill>
                  <a:schemeClr val="tx1"/>
                </a:solidFill>
              </a:rPr>
              <a:t>La </a:t>
            </a:r>
            <a:r>
              <a:rPr lang="fr-FR" sz="2800" b="1" noProof="0" dirty="0" smtClean="0">
                <a:solidFill>
                  <a:schemeClr val="bg2"/>
                </a:solidFill>
              </a:rPr>
              <a:t>demande totale </a:t>
            </a:r>
            <a:r>
              <a:rPr lang="fr-FR" sz="2800" noProof="0" dirty="0" smtClean="0">
                <a:solidFill>
                  <a:schemeClr val="tx1"/>
                </a:solidFill>
              </a:rPr>
              <a:t>en planification familiale est de </a:t>
            </a:r>
            <a:r>
              <a:rPr lang="fr-FR" sz="2800" b="1" dirty="0" smtClean="0">
                <a:solidFill>
                  <a:schemeClr val="bg2"/>
                </a:solidFill>
              </a:rPr>
              <a:t>50</a:t>
            </a:r>
            <a:r>
              <a:rPr lang="fr-FR" sz="2800" b="1" noProof="0" dirty="0" smtClean="0">
                <a:solidFill>
                  <a:schemeClr val="bg2"/>
                </a:solidFill>
              </a:rPr>
              <a:t> %</a:t>
            </a:r>
            <a:r>
              <a:rPr lang="fr-FR" sz="2800" dirty="0" smtClean="0">
                <a:solidFill>
                  <a:schemeClr val="bg2"/>
                </a:solidFill>
              </a:rPr>
              <a:t>.</a:t>
            </a:r>
            <a:endParaRPr lang="fr-FR" sz="2800" b="1" noProof="0" dirty="0" smtClean="0">
              <a:solidFill>
                <a:schemeClr val="bg2"/>
              </a:solidFill>
            </a:endParaRPr>
          </a:p>
          <a:p>
            <a:pPr>
              <a:buClr>
                <a:schemeClr val="tx1"/>
              </a:buClr>
            </a:pPr>
            <a:r>
              <a:rPr lang="fr-FR" sz="2800" b="1" dirty="0" smtClean="0">
                <a:solidFill>
                  <a:schemeClr val="bg2"/>
                </a:solidFill>
              </a:rPr>
              <a:t>22 % </a:t>
            </a:r>
            <a:r>
              <a:rPr lang="fr-FR" sz="2800" dirty="0" smtClean="0">
                <a:solidFill>
                  <a:schemeClr val="tx1"/>
                </a:solidFill>
              </a:rPr>
              <a:t>des femmes actuellement en union ont </a:t>
            </a:r>
            <a:r>
              <a:rPr lang="fr-FR" sz="2800" b="1" dirty="0" smtClean="0">
                <a:solidFill>
                  <a:schemeClr val="bg2"/>
                </a:solidFill>
              </a:rPr>
              <a:t>des besoins non satisfaits</a:t>
            </a:r>
            <a:r>
              <a:rPr lang="fr-FR" sz="2800" b="1" dirty="0" smtClean="0">
                <a:solidFill>
                  <a:schemeClr val="tx2"/>
                </a:solidFill>
              </a:rPr>
              <a:t> </a:t>
            </a:r>
            <a:r>
              <a:rPr lang="fr-FR" sz="2800" dirty="0" smtClean="0">
                <a:solidFill>
                  <a:schemeClr val="tx1"/>
                </a:solidFill>
              </a:rPr>
              <a:t>en matière de planification familiale.</a:t>
            </a:r>
            <a:endParaRPr lang="fr-FR" sz="2800" noProof="0" dirty="0" smtClean="0">
              <a:solidFill>
                <a:schemeClr val="tx1"/>
              </a:solidFill>
            </a:endParaRPr>
          </a:p>
        </p:txBody>
      </p:sp>
    </p:spTree>
    <p:extLst>
      <p:ext uri="{BB962C8B-B14F-4D97-AF65-F5344CB8AC3E}">
        <p14:creationId xmlns:p14="http://schemas.microsoft.com/office/powerpoint/2010/main" val="38068088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t>Services de planification familiale</a:t>
            </a:r>
            <a:endParaRPr lang="en-US" b="1" dirty="0" smtClean="0"/>
          </a:p>
        </p:txBody>
      </p:sp>
    </p:spTree>
    <p:extLst>
      <p:ext uri="{BB962C8B-B14F-4D97-AF65-F5344CB8AC3E}">
        <p14:creationId xmlns:p14="http://schemas.microsoft.com/office/powerpoint/2010/main" val="3229062866"/>
      </p:ext>
    </p:extLst>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Content Placeholder 2"/>
          <p:cNvSpPr txBox="1">
            <a:spLocks/>
          </p:cNvSpPr>
          <p:nvPr/>
        </p:nvSpPr>
        <p:spPr>
          <a:xfrm>
            <a:off x="304800" y="1432737"/>
            <a:ext cx="3581400" cy="44958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bg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bg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bg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pPr>
            <a:r>
              <a:rPr lang="fr-FR" dirty="0" smtClean="0">
                <a:solidFill>
                  <a:schemeClr val="tx1"/>
                </a:solidFill>
              </a:rPr>
              <a:t>Fécondité</a:t>
            </a:r>
          </a:p>
          <a:p>
            <a:pPr fontAlgn="auto">
              <a:spcAft>
                <a:spcPts val="0"/>
              </a:spcAft>
            </a:pPr>
            <a:r>
              <a:rPr lang="fr-FR" dirty="0" smtClean="0">
                <a:solidFill>
                  <a:schemeClr val="tx1"/>
                </a:solidFill>
              </a:rPr>
              <a:t>Planification familiale</a:t>
            </a:r>
          </a:p>
          <a:p>
            <a:pPr fontAlgn="auto">
              <a:spcAft>
                <a:spcPts val="0"/>
              </a:spcAft>
            </a:pPr>
            <a:r>
              <a:rPr lang="fr-FR" b="1" dirty="0" smtClean="0">
                <a:solidFill>
                  <a:schemeClr val="bg2"/>
                </a:solidFill>
              </a:rPr>
              <a:t>Services de planification familiale</a:t>
            </a:r>
          </a:p>
          <a:p>
            <a:pPr marL="0" indent="0" fontAlgn="auto">
              <a:spcAft>
                <a:spcPts val="0"/>
              </a:spcAft>
              <a:buFont typeface="Arial" pitchFamily="34" charset="0"/>
              <a:buNone/>
            </a:pPr>
            <a:endParaRPr lang="fr-FR" dirty="0" smtClean="0"/>
          </a:p>
        </p:txBody>
      </p:sp>
    </p:spTree>
    <p:extLst>
      <p:ext uri="{BB962C8B-B14F-4D97-AF65-F5344CB8AC3E}">
        <p14:creationId xmlns:p14="http://schemas.microsoft.com/office/powerpoint/2010/main" val="411128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143000"/>
          </a:xfrm>
        </p:spPr>
        <p:txBody>
          <a:bodyPr>
            <a:normAutofit/>
          </a:bodyPr>
          <a:lstStyle/>
          <a:p>
            <a:r>
              <a:rPr lang="fr-FR" dirty="0" smtClean="0">
                <a:solidFill>
                  <a:schemeClr val="tx1"/>
                </a:solidFill>
              </a:rPr>
              <a:t>Services de planification familiale (PF)</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3755900774"/>
              </p:ext>
            </p:extLst>
          </p:nvPr>
        </p:nvGraphicFramePr>
        <p:xfrm>
          <a:off x="0" y="1752600"/>
          <a:ext cx="9144000" cy="426720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5938" y="1335790"/>
            <a:ext cx="9144000" cy="369332"/>
          </a:xfrm>
          <a:prstGeom prst="rect">
            <a:avLst/>
          </a:prstGeom>
          <a:noFill/>
        </p:spPr>
        <p:txBody>
          <a:bodyPr wrap="square" rtlCol="0">
            <a:spAutoFit/>
          </a:bodyPr>
          <a:lstStyle/>
          <a:p>
            <a:r>
              <a:rPr lang="fr-FR" i="1" dirty="0">
                <a:latin typeface="+mn-lt"/>
              </a:rPr>
              <a:t>Parmi toutes les </a:t>
            </a:r>
            <a:r>
              <a:rPr lang="fr-FR" i="1" dirty="0" smtClean="0">
                <a:latin typeface="+mn-lt"/>
              </a:rPr>
              <a:t>structures (</a:t>
            </a:r>
            <a:r>
              <a:rPr lang="fr-FR" b="1" i="1" dirty="0" smtClean="0">
                <a:latin typeface="+mn-lt"/>
              </a:rPr>
              <a:t>N=396</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240767061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143000"/>
          </a:xfrm>
        </p:spPr>
        <p:txBody>
          <a:bodyPr>
            <a:normAutofit/>
          </a:bodyPr>
          <a:lstStyle/>
          <a:p>
            <a:r>
              <a:rPr lang="fr-FR" dirty="0">
                <a:solidFill>
                  <a:schemeClr val="tx1"/>
                </a:solidFill>
              </a:rPr>
              <a:t>M</a:t>
            </a:r>
            <a:r>
              <a:rPr lang="fr-FR" dirty="0" smtClean="0">
                <a:solidFill>
                  <a:schemeClr val="tx1"/>
                </a:solidFill>
              </a:rPr>
              <a:t>éthodes de PF fournies</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3618520254"/>
              </p:ext>
            </p:extLst>
          </p:nvPr>
        </p:nvGraphicFramePr>
        <p:xfrm>
          <a:off x="0" y="1752600"/>
          <a:ext cx="9144000" cy="495299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012623"/>
            <a:ext cx="9144000" cy="646331"/>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offrant un service quelconque de PF, pourcentage qui fournit aux clients des méthodes spécifiques (</a:t>
            </a:r>
            <a:r>
              <a:rPr lang="fr-FR" b="1" i="1" dirty="0" smtClean="0">
                <a:latin typeface="+mn-lt"/>
              </a:rPr>
              <a:t>N=335</a:t>
            </a:r>
            <a:r>
              <a:rPr lang="fr-FR" i="1" dirty="0" smtClean="0">
                <a:latin typeface="+mn-lt"/>
              </a:rPr>
              <a:t>), </a:t>
            </a:r>
            <a:r>
              <a:rPr lang="fr-FR" i="1" dirty="0">
                <a:latin typeface="+mn-lt"/>
              </a:rPr>
              <a:t>pourcentage </a:t>
            </a:r>
            <a:r>
              <a:rPr lang="fr-FR" i="1" dirty="0" smtClean="0">
                <a:latin typeface="+mn-lt"/>
              </a:rPr>
              <a:t>offrant :</a:t>
            </a:r>
            <a:endParaRPr lang="en-US" i="1" dirty="0" err="1" smtClean="0">
              <a:latin typeface="+mn-lt"/>
            </a:endParaRPr>
          </a:p>
        </p:txBody>
      </p:sp>
    </p:spTree>
    <p:extLst>
      <p:ext uri="{BB962C8B-B14F-4D97-AF65-F5344CB8AC3E}">
        <p14:creationId xmlns:p14="http://schemas.microsoft.com/office/powerpoint/2010/main" val="42531589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4" name="Title 3"/>
          <p:cNvSpPr>
            <a:spLocks noGrp="1"/>
          </p:cNvSpPr>
          <p:nvPr>
            <p:ph type="title" idx="4294967295"/>
          </p:nvPr>
        </p:nvSpPr>
        <p:spPr>
          <a:xfrm>
            <a:off x="0" y="0"/>
            <a:ext cx="9144000" cy="914400"/>
          </a:xfrm>
        </p:spPr>
        <p:txBody>
          <a:bodyPr>
            <a:noAutofit/>
          </a:bodyPr>
          <a:lstStyle/>
          <a:p>
            <a:r>
              <a:rPr lang="en-US" sz="3600" dirty="0" err="1" smtClean="0">
                <a:solidFill>
                  <a:schemeClr val="tx1"/>
                </a:solidFill>
              </a:rPr>
              <a:t>Disponibilité</a:t>
            </a:r>
            <a:r>
              <a:rPr lang="en-US" sz="3600" dirty="0" smtClean="0">
                <a:solidFill>
                  <a:schemeClr val="tx1"/>
                </a:solidFill>
              </a:rPr>
              <a:t> des </a:t>
            </a:r>
            <a:r>
              <a:rPr lang="en-US" sz="3600" dirty="0" err="1" smtClean="0">
                <a:solidFill>
                  <a:schemeClr val="tx1"/>
                </a:solidFill>
              </a:rPr>
              <a:t>produits</a:t>
            </a:r>
            <a:r>
              <a:rPr lang="en-US" sz="3600" dirty="0" smtClean="0">
                <a:solidFill>
                  <a:schemeClr val="tx1"/>
                </a:solidFill>
              </a:rPr>
              <a:t> </a:t>
            </a:r>
            <a:r>
              <a:rPr lang="en-US" sz="3600" dirty="0">
                <a:solidFill>
                  <a:schemeClr val="tx1"/>
                </a:solidFill>
              </a:rPr>
              <a:t>de </a:t>
            </a:r>
            <a:r>
              <a:rPr lang="en-US" sz="3600" dirty="0" smtClean="0">
                <a:solidFill>
                  <a:schemeClr val="tx1"/>
                </a:solidFill>
              </a:rPr>
              <a:t>PF</a:t>
            </a:r>
            <a:endParaRPr lang="en-US" sz="3600" dirty="0">
              <a:solidFill>
                <a:schemeClr val="tx1"/>
              </a:solidFill>
            </a:endParaRPr>
          </a:p>
        </p:txBody>
      </p:sp>
      <p:sp>
        <p:nvSpPr>
          <p:cNvPr id="5" name="Text Box 7"/>
          <p:cNvSpPr txBox="1">
            <a:spLocks noChangeArrowheads="1"/>
          </p:cNvSpPr>
          <p:nvPr/>
        </p:nvSpPr>
        <p:spPr bwMode="auto">
          <a:xfrm>
            <a:off x="0" y="762000"/>
            <a:ext cx="9144000" cy="646331"/>
          </a:xfrm>
          <a:prstGeom prst="rect">
            <a:avLst/>
          </a:prstGeom>
          <a:noFill/>
          <a:ln w="9525">
            <a:noFill/>
            <a:miter lim="800000"/>
            <a:headEnd/>
            <a:tailEnd/>
          </a:ln>
          <a:effectLst/>
        </p:spPr>
        <p:txBody>
          <a:bodyPr wrap="square">
            <a:spAutoFit/>
          </a:bodyPr>
          <a:lstStyle/>
          <a:p>
            <a:pPr algn="ctr">
              <a:spcBef>
                <a:spcPct val="50000"/>
              </a:spcBef>
              <a:defRPr/>
            </a:pPr>
            <a:r>
              <a:rPr lang="fr-HT" i="1" dirty="0">
                <a:latin typeface="+mn-lt"/>
              </a:rPr>
              <a:t>Parmi les </a:t>
            </a:r>
            <a:r>
              <a:rPr lang="fr-HT" i="1" dirty="0" smtClean="0">
                <a:latin typeface="+mn-lt"/>
              </a:rPr>
              <a:t>structures </a:t>
            </a:r>
            <a:r>
              <a:rPr lang="fr-HT" i="1" dirty="0">
                <a:latin typeface="+mn-lt"/>
              </a:rPr>
              <a:t>offrant </a:t>
            </a:r>
            <a:r>
              <a:rPr lang="fr-HT" i="1" dirty="0" smtClean="0">
                <a:latin typeface="+mn-lt"/>
              </a:rPr>
              <a:t>la méthode moderne </a:t>
            </a:r>
            <a:r>
              <a:rPr lang="fr-HT" i="1" dirty="0">
                <a:latin typeface="+mn-lt"/>
              </a:rPr>
              <a:t>planification </a:t>
            </a:r>
            <a:r>
              <a:rPr lang="fr-HT" i="1" dirty="0" smtClean="0">
                <a:latin typeface="+mn-lt"/>
              </a:rPr>
              <a:t>familiale indiquée, pourcentages où les produits étaient </a:t>
            </a:r>
            <a:r>
              <a:rPr lang="fr-HT" b="1" i="1" dirty="0" smtClean="0">
                <a:latin typeface="+mn-lt"/>
              </a:rPr>
              <a:t>observés disponibles le jour de l’enquête</a:t>
            </a:r>
            <a:endParaRPr lang="fr-FR" b="1" i="1" dirty="0">
              <a:latin typeface="+mn-lt"/>
            </a:endParaRPr>
          </a:p>
        </p:txBody>
      </p:sp>
      <p:graphicFrame>
        <p:nvGraphicFramePr>
          <p:cNvPr id="13" name="Chart 12"/>
          <p:cNvGraphicFramePr/>
          <p:nvPr>
            <p:extLst>
              <p:ext uri="{D42A27DB-BD31-4B8C-83A1-F6EECF244321}">
                <p14:modId xmlns:p14="http://schemas.microsoft.com/office/powerpoint/2010/main" val="2622640976"/>
              </p:ext>
            </p:extLst>
          </p:nvPr>
        </p:nvGraphicFramePr>
        <p:xfrm>
          <a:off x="0" y="1408331"/>
          <a:ext cx="9144000" cy="5461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6733473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2"/>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100 %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solidFill>
                  <a:schemeClr val="bg1"/>
                </a:solidFill>
                <a:latin typeface="+mn-lt"/>
              </a:rPr>
              <a:t>Matam</a:t>
            </a:r>
          </a:p>
          <a:p>
            <a:pPr algn="ctr"/>
            <a:r>
              <a:rPr lang="en-US" dirty="0" smtClean="0">
                <a:solidFill>
                  <a:schemeClr val="bg1"/>
                </a:solidFill>
                <a:latin typeface="+mn-lt"/>
              </a:rPr>
              <a:t>93 %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93 %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latin typeface="+mn-lt"/>
              </a:rPr>
              <a:t>Kédougou</a:t>
            </a:r>
          </a:p>
          <a:p>
            <a:pPr algn="ctr"/>
            <a:r>
              <a:rPr lang="en-US" dirty="0" smtClean="0">
                <a:latin typeface="+mn-lt"/>
              </a:rPr>
              <a:t>100 %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latin typeface="+mn-lt"/>
              </a:rPr>
              <a:t>Kolda</a:t>
            </a:r>
          </a:p>
          <a:p>
            <a:pPr algn="ctr"/>
            <a:r>
              <a:rPr lang="en-US" dirty="0" smtClean="0">
                <a:latin typeface="+mn-lt"/>
              </a:rPr>
              <a:t>100 %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latin typeface="+mn-lt"/>
              </a:rPr>
              <a:t>Sédhiou</a:t>
            </a:r>
          </a:p>
          <a:p>
            <a:pPr algn="ctr"/>
            <a:r>
              <a:rPr lang="en-US" dirty="0" smtClean="0">
                <a:latin typeface="+mn-lt"/>
              </a:rPr>
              <a:t>100 %</a:t>
            </a:r>
          </a:p>
        </p:txBody>
      </p:sp>
      <p:sp>
        <p:nvSpPr>
          <p:cNvPr id="72" name="TextBox 71"/>
          <p:cNvSpPr txBox="1"/>
          <p:nvPr/>
        </p:nvSpPr>
        <p:spPr>
          <a:xfrm>
            <a:off x="1462087" y="5925919"/>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100 %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chemeClr val="bg1"/>
                </a:solidFill>
                <a:latin typeface="+mn-lt"/>
              </a:rPr>
              <a:t>Kaffrine</a:t>
            </a:r>
          </a:p>
          <a:p>
            <a:pPr algn="ctr"/>
            <a:r>
              <a:rPr lang="en-US" dirty="0" smtClean="0">
                <a:solidFill>
                  <a:schemeClr val="bg1"/>
                </a:solidFill>
                <a:latin typeface="+mn-lt"/>
              </a:rPr>
              <a:t>94 %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95 %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100 %</a:t>
            </a:r>
          </a:p>
        </p:txBody>
      </p:sp>
      <p:sp>
        <p:nvSpPr>
          <p:cNvPr id="76" name="TextBox 75"/>
          <p:cNvSpPr txBox="1"/>
          <p:nvPr/>
        </p:nvSpPr>
        <p:spPr>
          <a:xfrm>
            <a:off x="2355850" y="3572684"/>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95 %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98 %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99 %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95%</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97 %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Title 1"/>
          <p:cNvSpPr>
            <a:spLocks noGrp="1"/>
          </p:cNvSpPr>
          <p:nvPr>
            <p:ph type="title" idx="4294967295"/>
          </p:nvPr>
        </p:nvSpPr>
        <p:spPr>
          <a:xfrm>
            <a:off x="0" y="0"/>
            <a:ext cx="9144000" cy="1143000"/>
          </a:xfrm>
        </p:spPr>
        <p:txBody>
          <a:bodyPr>
            <a:normAutofit fontScale="90000"/>
          </a:bodyPr>
          <a:lstStyle/>
          <a:p>
            <a:r>
              <a:rPr lang="fr-FR" dirty="0">
                <a:solidFill>
                  <a:schemeClr val="tx1"/>
                </a:solidFill>
              </a:rPr>
              <a:t>Disponibilité </a:t>
            </a:r>
            <a:r>
              <a:rPr lang="fr-FR" dirty="0" smtClean="0">
                <a:solidFill>
                  <a:schemeClr val="tx1"/>
                </a:solidFill>
              </a:rPr>
              <a:t>des </a:t>
            </a:r>
            <a:r>
              <a:rPr lang="fr-FR" dirty="0">
                <a:solidFill>
                  <a:schemeClr val="tx1"/>
                </a:solidFill>
              </a:rPr>
              <a:t>produits de planification </a:t>
            </a:r>
            <a:r>
              <a:rPr lang="fr-FR" dirty="0" smtClean="0">
                <a:solidFill>
                  <a:schemeClr val="tx1"/>
                </a:solidFill>
              </a:rPr>
              <a:t>familiale selon la région</a:t>
            </a:r>
            <a:endParaRPr lang="en-US" dirty="0">
              <a:solidFill>
                <a:schemeClr val="tx1"/>
              </a:solidFill>
            </a:endParaRPr>
          </a:p>
        </p:txBody>
      </p:sp>
      <p:sp>
        <p:nvSpPr>
          <p:cNvPr id="87" name="TextBox 86"/>
          <p:cNvSpPr txBox="1"/>
          <p:nvPr/>
        </p:nvSpPr>
        <p:spPr>
          <a:xfrm>
            <a:off x="-5938" y="1078470"/>
            <a:ext cx="9144000" cy="646331"/>
          </a:xfrm>
          <a:prstGeom prst="rect">
            <a:avLst/>
          </a:prstGeom>
          <a:noFill/>
        </p:spPr>
        <p:txBody>
          <a:bodyPr wrap="square" rtlCol="0">
            <a:spAutoFit/>
          </a:bodyPr>
          <a:lstStyle/>
          <a:p>
            <a:r>
              <a:rPr lang="fr-FR" i="1" dirty="0">
                <a:latin typeface="+mn-lt"/>
              </a:rPr>
              <a:t>Parmi les structures qui </a:t>
            </a:r>
            <a:r>
              <a:rPr lang="fr-FR" i="1" dirty="0" smtClean="0">
                <a:latin typeface="+mn-lt"/>
              </a:rPr>
              <a:t>offrent les méthodes modernes </a:t>
            </a:r>
            <a:r>
              <a:rPr lang="fr-FR" i="1" dirty="0">
                <a:latin typeface="+mn-lt"/>
              </a:rPr>
              <a:t>de planification </a:t>
            </a:r>
            <a:r>
              <a:rPr lang="fr-FR" i="1" dirty="0" smtClean="0">
                <a:latin typeface="+mn-lt"/>
              </a:rPr>
              <a:t>familiale, </a:t>
            </a:r>
            <a:r>
              <a:rPr lang="fr-FR" i="1" dirty="0">
                <a:latin typeface="+mn-lt"/>
              </a:rPr>
              <a:t>pourcentage ou </a:t>
            </a:r>
            <a:r>
              <a:rPr lang="fr-FR" i="1" dirty="0" smtClean="0">
                <a:latin typeface="+mn-lt"/>
              </a:rPr>
              <a:t>toutes </a:t>
            </a:r>
            <a:r>
              <a:rPr lang="fr-FR" i="1" dirty="0">
                <a:latin typeface="+mn-lt"/>
              </a:rPr>
              <a:t>les méthodes fournies étaient </a:t>
            </a:r>
            <a:r>
              <a:rPr lang="fr-FR" b="1" i="1" dirty="0">
                <a:latin typeface="+mn-lt"/>
              </a:rPr>
              <a:t>observés disponibles le jour de l’enquête</a:t>
            </a:r>
            <a:endParaRPr lang="en-US" b="1" i="1" dirty="0" err="1" smtClean="0">
              <a:latin typeface="+mn-lt"/>
            </a:endParaRPr>
          </a:p>
        </p:txBody>
      </p:sp>
    </p:spTree>
    <p:extLst>
      <p:ext uri="{BB962C8B-B14F-4D97-AF65-F5344CB8AC3E}">
        <p14:creationId xmlns:p14="http://schemas.microsoft.com/office/powerpoint/2010/main" val="1632077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219200"/>
          </a:xfrm>
        </p:spPr>
        <p:txBody>
          <a:bodyPr>
            <a:normAutofit/>
          </a:bodyPr>
          <a:lstStyle/>
          <a:p>
            <a:r>
              <a:rPr lang="fr-HT" sz="3600" dirty="0" smtClean="0">
                <a:solidFill>
                  <a:schemeClr val="tx1"/>
                </a:solidFill>
              </a:rPr>
              <a:t>Équipement </a:t>
            </a:r>
            <a:r>
              <a:rPr lang="fr-HT" sz="3600" dirty="0">
                <a:solidFill>
                  <a:schemeClr val="tx1"/>
                </a:solidFill>
              </a:rPr>
              <a:t>pour les services de </a:t>
            </a:r>
            <a:r>
              <a:rPr lang="fr-HT" sz="3600" dirty="0" smtClean="0">
                <a:solidFill>
                  <a:schemeClr val="tx1"/>
                </a:solidFill>
              </a:rPr>
              <a:t>PF</a:t>
            </a:r>
            <a:endParaRPr lang="en-US" sz="36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3691716274"/>
              </p:ext>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0" y="1142999"/>
            <a:ext cx="8750135" cy="646331"/>
          </a:xfrm>
          <a:prstGeom prst="rect">
            <a:avLst/>
          </a:prstGeom>
          <a:noFill/>
        </p:spPr>
        <p:txBody>
          <a:bodyPr wrap="square" rtlCol="0">
            <a:spAutoFit/>
          </a:bodyPr>
          <a:lstStyle/>
          <a:p>
            <a:pPr algn="ctr"/>
            <a:r>
              <a:rPr lang="fr-HT" i="1" dirty="0">
                <a:latin typeface="+mn-lt"/>
              </a:rPr>
              <a:t>Parmi les </a:t>
            </a:r>
            <a:r>
              <a:rPr lang="fr-HT" i="1" dirty="0" smtClean="0">
                <a:latin typeface="+mn-lt"/>
              </a:rPr>
              <a:t>structures </a:t>
            </a:r>
            <a:r>
              <a:rPr lang="fr-HT" i="1" dirty="0">
                <a:latin typeface="+mn-lt"/>
              </a:rPr>
              <a:t>offrant des méthodes modernes de planification familiale </a:t>
            </a:r>
            <a:r>
              <a:rPr lang="fr-HT" i="1" dirty="0" smtClean="0">
                <a:latin typeface="+mn-lt"/>
              </a:rPr>
              <a:t>(</a:t>
            </a:r>
            <a:r>
              <a:rPr lang="fr-HT" b="1" i="1" dirty="0" smtClean="0">
                <a:latin typeface="+mn-lt"/>
              </a:rPr>
              <a:t>N=333</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18247054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1143000"/>
          </a:xfrm>
        </p:spPr>
        <p:txBody>
          <a:bodyPr>
            <a:normAutofit fontScale="90000"/>
          </a:bodyPr>
          <a:lstStyle/>
          <a:p>
            <a:pPr eaLnBrk="1" hangingPunct="1"/>
            <a:r>
              <a:rPr lang="fr-FR" sz="4000" dirty="0" smtClean="0">
                <a:solidFill>
                  <a:schemeClr val="tx1"/>
                </a:solidFill>
              </a:rPr>
              <a:t>Formation des prestataires des services de planification familiale</a:t>
            </a:r>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3969465527"/>
              </p:ext>
            </p:extLst>
          </p:nvPr>
        </p:nvGraphicFramePr>
        <p:xfrm>
          <a:off x="228600" y="1641475"/>
          <a:ext cx="8915400" cy="51816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0" y="1143000"/>
            <a:ext cx="8671956" cy="646331"/>
          </a:xfrm>
          <a:prstGeom prst="rect">
            <a:avLst/>
          </a:prstGeom>
          <a:noFill/>
          <a:ln w="9525">
            <a:noFill/>
            <a:miter lim="800000"/>
            <a:headEnd/>
            <a:tailEnd/>
          </a:ln>
          <a:effectLst/>
        </p:spPr>
        <p:txBody>
          <a:bodyPr wrap="square">
            <a:spAutoFit/>
          </a:bodyPr>
          <a:lstStyle/>
          <a:p>
            <a:pPr algn="ctr">
              <a:spcBef>
                <a:spcPct val="50000"/>
              </a:spcBef>
              <a:defRPr/>
            </a:pPr>
            <a:r>
              <a:rPr lang="fr-FR" i="1" dirty="0">
                <a:latin typeface="+mn-lt"/>
              </a:rPr>
              <a:t>Pourcentage de prestataires des services de </a:t>
            </a:r>
            <a:r>
              <a:rPr lang="fr-FR" i="1" dirty="0" smtClean="0">
                <a:latin typeface="+mn-lt"/>
              </a:rPr>
              <a:t>planification familiale interviewés (</a:t>
            </a:r>
            <a:r>
              <a:rPr lang="fr-FR" b="1" i="1" dirty="0" smtClean="0">
                <a:latin typeface="+mn-lt"/>
              </a:rPr>
              <a:t>N= 745</a:t>
            </a:r>
            <a:r>
              <a:rPr lang="fr-FR" i="1" dirty="0" smtClean="0">
                <a:latin typeface="+mn-lt"/>
              </a:rPr>
              <a:t>) ayant reçu une formation sur :</a:t>
            </a:r>
            <a:endParaRPr lang="fr-FR" i="1" dirty="0">
              <a:latin typeface="+mn-lt"/>
            </a:endParaRPr>
          </a:p>
        </p:txBody>
      </p:sp>
    </p:spTree>
    <p:extLst>
      <p:ext uri="{BB962C8B-B14F-4D97-AF65-F5344CB8AC3E}">
        <p14:creationId xmlns:p14="http://schemas.microsoft.com/office/powerpoint/2010/main" val="29221657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idx="4294967295"/>
          </p:nvPr>
        </p:nvSpPr>
        <p:spPr>
          <a:xfrm>
            <a:off x="1588" y="9525"/>
            <a:ext cx="9142412" cy="828675"/>
          </a:xfrm>
        </p:spPr>
        <p:txBody>
          <a:bodyPr>
            <a:normAutofit/>
          </a:bodyPr>
          <a:lstStyle/>
          <a:p>
            <a:r>
              <a:rPr lang="fr-SN" sz="4000" dirty="0" smtClean="0">
                <a:solidFill>
                  <a:schemeClr val="tx1"/>
                </a:solidFill>
              </a:rPr>
              <a:t>Principaux résultats</a:t>
            </a:r>
          </a:p>
        </p:txBody>
      </p:sp>
      <p:sp>
        <p:nvSpPr>
          <p:cNvPr id="22531" name="Rectangle 3"/>
          <p:cNvSpPr>
            <a:spLocks noGrp="1" noChangeArrowheads="1"/>
          </p:cNvSpPr>
          <p:nvPr>
            <p:ph idx="4294967295"/>
          </p:nvPr>
        </p:nvSpPr>
        <p:spPr>
          <a:xfrm>
            <a:off x="457200" y="914400"/>
            <a:ext cx="8153400" cy="4800600"/>
          </a:xfrm>
        </p:spPr>
        <p:txBody>
          <a:bodyPr>
            <a:noAutofit/>
          </a:bodyPr>
          <a:lstStyle/>
          <a:p>
            <a:pPr>
              <a:lnSpc>
                <a:spcPct val="110000"/>
              </a:lnSpc>
              <a:buClr>
                <a:schemeClr val="tx1"/>
              </a:buClr>
              <a:buSzPct val="90000"/>
            </a:pPr>
            <a:r>
              <a:rPr lang="fr-SN" sz="2800" b="1" dirty="0" smtClean="0">
                <a:solidFill>
                  <a:schemeClr val="bg2"/>
                </a:solidFill>
              </a:rPr>
              <a:t>84 %</a:t>
            </a:r>
            <a:r>
              <a:rPr lang="fr-SN" sz="2800" dirty="0" smtClean="0">
                <a:solidFill>
                  <a:schemeClr val="bg2"/>
                </a:solidFill>
              </a:rPr>
              <a:t> </a:t>
            </a:r>
            <a:r>
              <a:rPr lang="fr-SN" sz="2800" dirty="0" smtClean="0">
                <a:solidFill>
                  <a:schemeClr val="tx1"/>
                </a:solidFill>
              </a:rPr>
              <a:t>des structures de santé au Sénégal offrent</a:t>
            </a:r>
            <a:r>
              <a:rPr lang="fr-SN" sz="2800" dirty="0" smtClean="0"/>
              <a:t> </a:t>
            </a:r>
            <a:r>
              <a:rPr lang="fr-SN" sz="2800" b="1" dirty="0" smtClean="0">
                <a:solidFill>
                  <a:schemeClr val="bg2"/>
                </a:solidFill>
              </a:rPr>
              <a:t>une méthode moderne de la PF</a:t>
            </a:r>
            <a:r>
              <a:rPr lang="fr-FR" sz="2800" dirty="0" smtClean="0">
                <a:solidFill>
                  <a:schemeClr val="tx1"/>
                </a:solidFill>
              </a:rPr>
              <a:t>.</a:t>
            </a:r>
            <a:endParaRPr lang="fr-SN" sz="2800" b="1" dirty="0" smtClean="0">
              <a:solidFill>
                <a:schemeClr val="tx1"/>
              </a:solidFill>
            </a:endParaRPr>
          </a:p>
          <a:p>
            <a:pPr>
              <a:lnSpc>
                <a:spcPct val="110000"/>
              </a:lnSpc>
              <a:buClr>
                <a:schemeClr val="tx1"/>
              </a:buClr>
              <a:buSzPct val="90000"/>
            </a:pPr>
            <a:r>
              <a:rPr lang="fr-SN" sz="2800" b="1" dirty="0" smtClean="0">
                <a:solidFill>
                  <a:schemeClr val="bg2"/>
                </a:solidFill>
              </a:rPr>
              <a:t>97 </a:t>
            </a:r>
            <a:r>
              <a:rPr lang="fr-SN" sz="2800" b="1" dirty="0">
                <a:solidFill>
                  <a:schemeClr val="bg2"/>
                </a:solidFill>
              </a:rPr>
              <a:t>%</a:t>
            </a:r>
            <a:r>
              <a:rPr lang="fr-SN" sz="2800" dirty="0">
                <a:solidFill>
                  <a:schemeClr val="bg2"/>
                </a:solidFill>
              </a:rPr>
              <a:t> </a:t>
            </a:r>
            <a:r>
              <a:rPr lang="fr-SN" sz="2800" dirty="0">
                <a:solidFill>
                  <a:schemeClr val="tx1"/>
                </a:solidFill>
              </a:rPr>
              <a:t>des structures de santé </a:t>
            </a:r>
            <a:r>
              <a:rPr lang="fr-SN" sz="2800" dirty="0" smtClean="0">
                <a:solidFill>
                  <a:schemeClr val="tx1"/>
                </a:solidFill>
              </a:rPr>
              <a:t>qui offrent des</a:t>
            </a:r>
            <a:r>
              <a:rPr lang="fr-SN" sz="2800" b="1" dirty="0" smtClean="0">
                <a:solidFill>
                  <a:schemeClr val="tx1"/>
                </a:solidFill>
              </a:rPr>
              <a:t> </a:t>
            </a:r>
            <a:r>
              <a:rPr lang="fr-SN" sz="2800" b="1" dirty="0" smtClean="0">
                <a:solidFill>
                  <a:schemeClr val="bg2"/>
                </a:solidFill>
              </a:rPr>
              <a:t>méthodes </a:t>
            </a:r>
            <a:r>
              <a:rPr lang="fr-SN" sz="2800" dirty="0" smtClean="0">
                <a:solidFill>
                  <a:schemeClr val="tx1"/>
                </a:solidFill>
              </a:rPr>
              <a:t>modernes </a:t>
            </a:r>
            <a:r>
              <a:rPr lang="fr-SN" sz="2800" b="1" dirty="0">
                <a:solidFill>
                  <a:schemeClr val="bg2"/>
                </a:solidFill>
              </a:rPr>
              <a:t>avaient </a:t>
            </a:r>
            <a:r>
              <a:rPr lang="fr-FR" sz="2800" b="1" dirty="0">
                <a:solidFill>
                  <a:schemeClr val="bg2"/>
                </a:solidFill>
              </a:rPr>
              <a:t>toutes les méthodes fournies </a:t>
            </a:r>
            <a:r>
              <a:rPr lang="fr-FR" sz="2800" b="1" dirty="0" smtClean="0">
                <a:solidFill>
                  <a:schemeClr val="bg2"/>
                </a:solidFill>
              </a:rPr>
              <a:t>observées </a:t>
            </a:r>
            <a:r>
              <a:rPr lang="fr-FR" sz="2800" b="1" dirty="0">
                <a:solidFill>
                  <a:schemeClr val="bg2"/>
                </a:solidFill>
              </a:rPr>
              <a:t>disponibles </a:t>
            </a:r>
            <a:r>
              <a:rPr lang="fr-FR" sz="2800" dirty="0">
                <a:solidFill>
                  <a:schemeClr val="tx1"/>
                </a:solidFill>
              </a:rPr>
              <a:t>le jour de l’enquête</a:t>
            </a:r>
            <a:r>
              <a:rPr lang="fr-FR" sz="2800" dirty="0" smtClean="0">
                <a:solidFill>
                  <a:schemeClr val="tx1"/>
                </a:solidFill>
              </a:rPr>
              <a:t>.</a:t>
            </a:r>
            <a:endParaRPr lang="fr-SN" sz="2800" dirty="0">
              <a:solidFill>
                <a:schemeClr val="tx1"/>
              </a:solidFill>
            </a:endParaRPr>
          </a:p>
          <a:p>
            <a:pPr>
              <a:lnSpc>
                <a:spcPct val="110000"/>
              </a:lnSpc>
              <a:buClr>
                <a:schemeClr val="tx1"/>
              </a:buClr>
              <a:buSzPct val="90000"/>
            </a:pPr>
            <a:r>
              <a:rPr lang="fr-FR" sz="2800" b="1" dirty="0" smtClean="0">
                <a:solidFill>
                  <a:schemeClr val="bg2"/>
                </a:solidFill>
              </a:rPr>
              <a:t>74 </a:t>
            </a:r>
            <a:r>
              <a:rPr lang="fr-FR" sz="2800" b="1" dirty="0">
                <a:solidFill>
                  <a:schemeClr val="bg2"/>
                </a:solidFill>
              </a:rPr>
              <a:t>%</a:t>
            </a:r>
            <a:r>
              <a:rPr lang="fr-FR" sz="2800" dirty="0">
                <a:solidFill>
                  <a:schemeClr val="bg2"/>
                </a:solidFill>
              </a:rPr>
              <a:t> </a:t>
            </a:r>
            <a:r>
              <a:rPr lang="fr-FR" sz="2800" dirty="0" smtClean="0">
                <a:solidFill>
                  <a:schemeClr val="tx1"/>
                </a:solidFill>
              </a:rPr>
              <a:t>de prestataires des services de PF ont reçu </a:t>
            </a:r>
            <a:r>
              <a:rPr lang="fr-FR" sz="2800" b="1" dirty="0" smtClean="0">
                <a:solidFill>
                  <a:schemeClr val="bg2"/>
                </a:solidFill>
              </a:rPr>
              <a:t>une formation sur l’insertion/retrait de l’implant </a:t>
            </a:r>
            <a:r>
              <a:rPr lang="fr-FR" sz="2800" dirty="0" smtClean="0">
                <a:solidFill>
                  <a:schemeClr val="tx1"/>
                </a:solidFill>
              </a:rPr>
              <a:t>au cours des 24 derniers mois.</a:t>
            </a:r>
            <a:endParaRPr lang="fr-SN" sz="2800" dirty="0">
              <a:solidFill>
                <a:schemeClr val="tx1"/>
              </a:solidFill>
            </a:endParaRPr>
          </a:p>
        </p:txBody>
      </p:sp>
    </p:spTree>
    <p:extLst>
      <p:ext uri="{BB962C8B-B14F-4D97-AF65-F5344CB8AC3E}">
        <p14:creationId xmlns:p14="http://schemas.microsoft.com/office/powerpoint/2010/main" val="42107678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7410" name="Title 1"/>
          <p:cNvSpPr>
            <a:spLocks noGrp="1"/>
          </p:cNvSpPr>
          <p:nvPr>
            <p:ph type="title"/>
          </p:nvPr>
        </p:nvSpPr>
        <p:spPr>
          <a:xfrm>
            <a:off x="0" y="0"/>
            <a:ext cx="9144000" cy="990600"/>
          </a:xfrm>
        </p:spPr>
        <p:txBody>
          <a:bodyPr>
            <a:normAutofit fontScale="90000"/>
          </a:bodyPr>
          <a:lstStyle/>
          <a:p>
            <a:r>
              <a:rPr lang="fr-FR" sz="3200" dirty="0" smtClean="0">
                <a:solidFill>
                  <a:schemeClr val="tx1"/>
                </a:solidFill>
              </a:rPr>
              <a:t>Éléments clés dans l’Enquête Démographique et </a:t>
            </a:r>
            <a:br>
              <a:rPr lang="fr-FR" sz="3200" dirty="0" smtClean="0">
                <a:solidFill>
                  <a:schemeClr val="tx1"/>
                </a:solidFill>
              </a:rPr>
            </a:br>
            <a:r>
              <a:rPr lang="fr-FR" sz="3200" dirty="0" smtClean="0">
                <a:solidFill>
                  <a:schemeClr val="tx1"/>
                </a:solidFill>
              </a:rPr>
              <a:t>de Santé Continue (EDS-C)</a:t>
            </a:r>
            <a:endParaRPr lang="en-US" sz="3200" dirty="0" smtClean="0">
              <a:solidFill>
                <a:schemeClr val="tx1"/>
              </a:solidFill>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857637589"/>
              </p:ext>
            </p:extLst>
          </p:nvPr>
        </p:nvGraphicFramePr>
        <p:xfrm>
          <a:off x="19049" y="991849"/>
          <a:ext cx="9105902" cy="4511040"/>
        </p:xfrm>
        <a:graphic>
          <a:graphicData uri="http://schemas.openxmlformats.org/drawingml/2006/table">
            <a:tbl>
              <a:tblPr firstRow="1" bandRow="1">
                <a:tableStyleId>{5C22544A-7EE6-4342-B048-85BDC9FD1C3A}</a:tableStyleId>
              </a:tblPr>
              <a:tblGrid>
                <a:gridCol w="1441768"/>
                <a:gridCol w="1517650"/>
                <a:gridCol w="1669415"/>
                <a:gridCol w="1290004"/>
                <a:gridCol w="1669415"/>
                <a:gridCol w="1517650"/>
              </a:tblGrid>
              <a:tr h="403448">
                <a:tc>
                  <a:txBody>
                    <a:bodyPr/>
                    <a:lstStyle/>
                    <a:p>
                      <a:pPr marL="0" marR="0" algn="ctr">
                        <a:lnSpc>
                          <a:spcPct val="100000"/>
                        </a:lnSpc>
                        <a:spcBef>
                          <a:spcPts val="0"/>
                        </a:spcBef>
                        <a:spcAft>
                          <a:spcPts val="0"/>
                        </a:spcAft>
                      </a:pP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2012-2013</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1</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2014</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2</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2015</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3</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2016</a:t>
                      </a: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a:t>
                      </a:r>
                      <a:r>
                        <a:rPr lang="fr-FR" sz="2000" b="1" dirty="0">
                          <a:solidFill>
                            <a:schemeClr val="tx1"/>
                          </a:solidFill>
                          <a:latin typeface="+mj-lt"/>
                          <a:ea typeface="Calibri"/>
                          <a:cs typeface="Arial"/>
                        </a:rPr>
                        <a:t>4</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ctr">
                        <a:lnSpc>
                          <a:spcPct val="100000"/>
                        </a:lnSpc>
                        <a:spcBef>
                          <a:spcPts val="0"/>
                        </a:spcBef>
                        <a:spcAft>
                          <a:spcPts val="0"/>
                        </a:spcAft>
                      </a:pPr>
                      <a:r>
                        <a:rPr lang="fr-FR" sz="2000" b="1" dirty="0" smtClean="0">
                          <a:solidFill>
                            <a:schemeClr val="tx1"/>
                          </a:solidFill>
                          <a:latin typeface="+mj-lt"/>
                          <a:ea typeface="Calibri"/>
                          <a:cs typeface="Arial"/>
                        </a:rPr>
                        <a:t>2017</a:t>
                      </a:r>
                      <a:endParaRPr lang="en-US" sz="2000" dirty="0">
                        <a:solidFill>
                          <a:schemeClr val="tx1"/>
                        </a:solidFill>
                        <a:latin typeface="+mj-lt"/>
                        <a:ea typeface="Times New Roman"/>
                        <a:cs typeface="Arial"/>
                      </a:endParaRPr>
                    </a:p>
                    <a:p>
                      <a:pPr marL="0" marR="0" algn="ctr">
                        <a:lnSpc>
                          <a:spcPct val="100000"/>
                        </a:lnSpc>
                        <a:spcBef>
                          <a:spcPts val="0"/>
                        </a:spcBef>
                        <a:spcAft>
                          <a:spcPts val="0"/>
                        </a:spcAft>
                      </a:pPr>
                      <a:r>
                        <a:rPr lang="fr-FR" sz="2000" b="1" dirty="0" smtClean="0">
                          <a:solidFill>
                            <a:schemeClr val="tx1"/>
                          </a:solidFill>
                          <a:latin typeface="+mj-lt"/>
                          <a:ea typeface="Calibri"/>
                          <a:cs typeface="Arial"/>
                        </a:rPr>
                        <a:t>Phase 5</a:t>
                      </a:r>
                      <a:endParaRPr lang="en-US" sz="2000" dirty="0">
                        <a:solidFill>
                          <a:schemeClr val="tx1"/>
                        </a:solidFill>
                        <a:latin typeface="+mj-lt"/>
                        <a:ea typeface="Times New Roman"/>
                        <a:cs typeface="Arial"/>
                      </a:endParaRPr>
                    </a:p>
                  </a:txBody>
                  <a:tcPr marL="68575" marR="6857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r h="818465">
                <a:tc rowSpan="2">
                  <a:txBody>
                    <a:bodyPr/>
                    <a:lstStyle/>
                    <a:p>
                      <a:pPr>
                        <a:lnSpc>
                          <a:spcPct val="100000"/>
                        </a:lnSpc>
                      </a:pPr>
                      <a:r>
                        <a:rPr lang="fr-FR" sz="2000" b="1" kern="1200" dirty="0" smtClean="0">
                          <a:solidFill>
                            <a:schemeClr val="tx1"/>
                          </a:solidFill>
                          <a:latin typeface="+mn-lt"/>
                          <a:ea typeface="+mn-ea"/>
                          <a:cs typeface="+mn-cs"/>
                        </a:rPr>
                        <a:t>Indicateurs</a:t>
                      </a: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gridSpan="4">
                  <a:txBody>
                    <a:bodyPr/>
                    <a:lstStyle/>
                    <a:p>
                      <a:pPr algn="ctr"/>
                      <a:r>
                        <a:rPr lang="fr-FR" sz="2000" b="0" i="0" u="none" strike="noStrike" kern="1200" baseline="0" dirty="0" smtClean="0">
                          <a:solidFill>
                            <a:schemeClr val="tx1"/>
                          </a:solidFill>
                          <a:latin typeface="+mn-lt"/>
                          <a:ea typeface="+mn-ea"/>
                          <a:cs typeface="+mn-cs"/>
                        </a:rPr>
                        <a:t>Représentatifs au niveau national, résidence (urbain ou rural) et pour 4 grandes régions (Nord, Ouest, Centre, Sud)</a:t>
                      </a:r>
                      <a:r>
                        <a:rPr lang="fr-FR" sz="1800" b="0" i="0" u="none" strike="noStrike" kern="1200" baseline="0" dirty="0" smtClean="0">
                          <a:solidFill>
                            <a:schemeClr val="tx1"/>
                          </a:solidFill>
                          <a:latin typeface="+mn-lt"/>
                          <a:ea typeface="+mn-ea"/>
                          <a:cs typeface="+mn-cs"/>
                        </a:rPr>
                        <a:t>	</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c hMerge="1">
                  <a:txBody>
                    <a:bodyPr/>
                    <a:lstStyle/>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1"/>
                    </a:solidFill>
                  </a:tcPr>
                </a:tc>
                <a:tc hMerge="1">
                  <a:txBody>
                    <a:bodyPr/>
                    <a:lstStyle/>
                    <a:p>
                      <a:endParaRPr lang="en-US" dirty="0"/>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hMerge="1">
                  <a:txBody>
                    <a:bodyPr/>
                    <a:lstStyle/>
                    <a:p>
                      <a:endParaRPr lang="en-US"/>
                    </a:p>
                  </a:txBody>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000" b="0" i="0" u="none" strike="noStrike" kern="1200" baseline="0" dirty="0" err="1" smtClean="0">
                          <a:solidFill>
                            <a:schemeClr val="tx1"/>
                          </a:solidFill>
                          <a:latin typeface="+mn-lt"/>
                          <a:ea typeface="+mn-ea"/>
                          <a:cs typeface="+mn-cs"/>
                        </a:rPr>
                        <a:t>Répresentatif</a:t>
                      </a:r>
                      <a:r>
                        <a:rPr lang="fr-FR" sz="2000" b="0" i="0" u="none" strike="noStrike" kern="1200" baseline="0" dirty="0" smtClean="0">
                          <a:solidFill>
                            <a:schemeClr val="tx1"/>
                          </a:solidFill>
                          <a:latin typeface="+mn-lt"/>
                          <a:ea typeface="+mn-ea"/>
                          <a:cs typeface="+mn-cs"/>
                        </a:rPr>
                        <a:t> au niveau des 14 régions</a:t>
                      </a: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tx2"/>
                    </a:solidFill>
                  </a:tcPr>
                </a:tc>
              </a:tr>
              <a:tr h="818465">
                <a:tc vMerge="1">
                  <a:txBody>
                    <a:bodyPr/>
                    <a:lstStyle/>
                    <a:p>
                      <a:pPr>
                        <a:lnSpc>
                          <a:spcPct val="100000"/>
                        </a:lnSpc>
                      </a:pPr>
                      <a:endParaRPr lang="fr-FR" sz="2000" b="1" kern="1200" dirty="0" smtClean="0">
                        <a:solidFill>
                          <a:schemeClr val="tx1"/>
                        </a:solidFill>
                        <a:latin typeface="+mn-lt"/>
                        <a:ea typeface="+mn-ea"/>
                        <a:cs typeface="+mn-cs"/>
                      </a:endParaRPr>
                    </a:p>
                  </a:txBody>
                  <a:tcPr marL="91434" marR="91434" marT="45722" marB="4572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accent2"/>
                    </a:solidFill>
                  </a:tcPr>
                </a:tc>
                <a:tc>
                  <a:txBody>
                    <a:bodyPr/>
                    <a:lstStyle/>
                    <a:p>
                      <a:endParaRPr lang="fr-FR" sz="1800" b="0" i="0" u="none" strike="noStrike" kern="1200" baseline="0" dirty="0" smtClean="0">
                        <a:solidFill>
                          <a:schemeClr val="tx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b="0" i="0" u="none" strike="noStrike" kern="1200" baseline="0" dirty="0" smtClean="0">
                          <a:solidFill>
                            <a:schemeClr val="tx1"/>
                          </a:solidFill>
                          <a:latin typeface="+mn-lt"/>
                          <a:ea typeface="+mn-ea"/>
                          <a:cs typeface="+mn-cs"/>
                        </a:rPr>
                        <a:t>Pour assurer la représentativité au niveau des 14 régions, quelques indicateurs seront basés sur les données agrégées des Phases 1-2.</a:t>
                      </a:r>
                    </a:p>
                    <a:p>
                      <a:pPr marL="0" marR="0" indent="0" algn="l" defTabSz="914400" rtl="0" eaLnBrk="1" fontAlgn="auto" latinLnBrk="0" hangingPunct="1">
                        <a:lnSpc>
                          <a:spcPct val="100000"/>
                        </a:lnSpc>
                        <a:spcBef>
                          <a:spcPts val="0"/>
                        </a:spcBef>
                        <a:spcAft>
                          <a:spcPts val="0"/>
                        </a:spcAft>
                        <a:buClrTx/>
                        <a:buSzTx/>
                        <a:buFontTx/>
                        <a:buNone/>
                        <a:tabLst/>
                        <a:defRPr/>
                      </a:pPr>
                      <a:endParaRPr lang="fr-FR" sz="1800" b="0" i="0" u="none" strike="noStrike" kern="1200" baseline="0" dirty="0" smtClean="0">
                        <a:solidFill>
                          <a:schemeClr val="tx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a:txBody>
                    <a:bodyPr/>
                    <a:lstStyle/>
                    <a:p>
                      <a:pPr marL="0" marR="0" algn="l" defTabSz="914400" rtl="0" eaLnBrk="1" latinLnBrk="0" hangingPunct="1">
                        <a:lnSpc>
                          <a:spcPct val="100000"/>
                        </a:lnSpc>
                        <a:spcBef>
                          <a:spcPts val="200"/>
                        </a:spcBef>
                        <a:spcAft>
                          <a:spcPts val="200"/>
                        </a:spcAft>
                      </a:pPr>
                      <a:endParaRPr lang="fr-SN" sz="1800" b="0" kern="1200" noProof="0" dirty="0" smtClean="0">
                        <a:solidFill>
                          <a:schemeClr val="tx1"/>
                        </a:solidFill>
                        <a:latin typeface="+mn-lt"/>
                        <a:ea typeface="Times New Roman"/>
                        <a:cs typeface="Arial"/>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1800" b="0" i="0" u="none" strike="noStrike" kern="1200" baseline="0" dirty="0" smtClean="0">
                          <a:solidFill>
                            <a:schemeClr val="tx1"/>
                          </a:solidFill>
                          <a:latin typeface="+mn-lt"/>
                          <a:ea typeface="+mn-ea"/>
                          <a:cs typeface="+mn-cs"/>
                        </a:rPr>
                        <a:t>Pour assurer la représentativité au niveau des 14 régions, quelques indicateurs seront basés sur les données agrégées des Phases 3-4.</a:t>
                      </a:r>
                    </a:p>
                    <a:p>
                      <a:pPr marL="0" marR="0" indent="0" algn="l" defTabSz="914400" rtl="0" eaLnBrk="1" fontAlgn="auto" latinLnBrk="0" hangingPunct="1">
                        <a:lnSpc>
                          <a:spcPct val="100000"/>
                        </a:lnSpc>
                        <a:spcBef>
                          <a:spcPts val="0"/>
                        </a:spcBef>
                        <a:spcAft>
                          <a:spcPts val="0"/>
                        </a:spcAft>
                        <a:buClrTx/>
                        <a:buSzTx/>
                        <a:buFontTx/>
                        <a:buNone/>
                        <a:tabLst/>
                        <a:defRPr/>
                      </a:pPr>
                      <a:endParaRPr lang="fr-FR" sz="1800" b="0" i="0" u="none" strike="noStrike" kern="1200" baseline="0" dirty="0" smtClean="0">
                        <a:solidFill>
                          <a:schemeClr val="tx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1"/>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fr-FR" sz="1800" b="0" i="0" u="none" strike="noStrike" kern="1200" baseline="0" dirty="0" smtClean="0">
                        <a:solidFill>
                          <a:schemeClr val="dk1"/>
                        </a:solidFill>
                        <a:latin typeface="+mn-lt"/>
                        <a:ea typeface="+mn-ea"/>
                        <a:cs typeface="+mn-cs"/>
                      </a:endParaRPr>
                    </a:p>
                  </a:txBody>
                  <a:tcPr marL="54606" marR="1841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ap="flat" cmpd="sng" algn="ctr">
                      <a:noFill/>
                      <a:prstDash val="solid"/>
                      <a:round/>
                      <a:headEnd type="none" w="med" len="med"/>
                      <a:tailEnd type="none" w="med" len="med"/>
                    </a:lnBlToTr>
                    <a:solidFill>
                      <a:schemeClr val="bg2"/>
                    </a:solidFill>
                  </a:tcPr>
                </a:tc>
              </a:tr>
            </a:tbl>
          </a:graphicData>
        </a:graphic>
      </p:graphicFrame>
    </p:spTree>
    <p:extLst>
      <p:ext uri="{BB962C8B-B14F-4D97-AF65-F5344CB8AC3E}">
        <p14:creationId xmlns:p14="http://schemas.microsoft.com/office/powerpoint/2010/main" val="3514118940"/>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74813" y="2685863"/>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 :</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659086" y="5657671"/>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Santé de la mère</a:t>
            </a:r>
          </a:p>
        </p:txBody>
      </p:sp>
    </p:spTree>
    <p:extLst>
      <p:ext uri="{BB962C8B-B14F-4D97-AF65-F5344CB8AC3E}">
        <p14:creationId xmlns:p14="http://schemas.microsoft.com/office/powerpoint/2010/main" val="1411132527"/>
      </p:ext>
    </p:extLst>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2019298"/>
            <a:ext cx="3581400" cy="3048001"/>
          </a:xfrm>
        </p:spPr>
        <p:txBody>
          <a:bodyPr>
            <a:normAutofit/>
          </a:bodyPr>
          <a:lstStyle/>
          <a:p>
            <a:r>
              <a:rPr lang="fr-FR" b="1" noProof="0" dirty="0" smtClean="0">
                <a:solidFill>
                  <a:schemeClr val="bg2"/>
                </a:solidFill>
              </a:rPr>
              <a:t>Soins prénatals</a:t>
            </a:r>
          </a:p>
          <a:p>
            <a:r>
              <a:rPr lang="fr-FR" dirty="0" smtClean="0">
                <a:solidFill>
                  <a:schemeClr val="tx1"/>
                </a:solidFill>
              </a:rPr>
              <a:t>Accouchement et soins postnatals</a:t>
            </a:r>
          </a:p>
          <a:p>
            <a:r>
              <a:rPr lang="fr-FR" dirty="0" smtClean="0">
                <a:solidFill>
                  <a:schemeClr val="tx1"/>
                </a:solidFill>
              </a:rPr>
              <a:t>Services de santé maternelle</a:t>
            </a:r>
          </a:p>
          <a:p>
            <a:pPr marL="0" indent="0">
              <a:buNone/>
            </a:pPr>
            <a:endParaRPr lang="fr-FR" dirty="0" smtClean="0"/>
          </a:p>
        </p:txBody>
      </p:sp>
    </p:spTree>
    <p:extLst>
      <p:ext uri="{BB962C8B-B14F-4D97-AF65-F5344CB8AC3E}">
        <p14:creationId xmlns:p14="http://schemas.microsoft.com/office/powerpoint/2010/main" val="62554454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3" name="Chart 2"/>
          <p:cNvGraphicFramePr/>
          <p:nvPr>
            <p:extLst>
              <p:ext uri="{D42A27DB-BD31-4B8C-83A1-F6EECF244321}">
                <p14:modId xmlns:p14="http://schemas.microsoft.com/office/powerpoint/2010/main" val="2788229528"/>
              </p:ext>
            </p:extLst>
          </p:nvPr>
        </p:nvGraphicFramePr>
        <p:xfrm>
          <a:off x="-533400" y="1362303"/>
          <a:ext cx="8707272" cy="5843554"/>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9"/>
          <p:cNvSpPr txBox="1">
            <a:spLocks noChangeArrowheads="1"/>
          </p:cNvSpPr>
          <p:nvPr/>
        </p:nvSpPr>
        <p:spPr bwMode="auto">
          <a:xfrm>
            <a:off x="0" y="27483"/>
            <a:ext cx="9144000" cy="707886"/>
          </a:xfrm>
          <a:prstGeom prst="rect">
            <a:avLst/>
          </a:prstGeom>
          <a:noFill/>
          <a:ln w="9525">
            <a:noFill/>
            <a:miter lim="800000"/>
            <a:headEnd/>
            <a:tailEnd/>
          </a:ln>
          <a:effectLst/>
        </p:spPr>
        <p:txBody>
          <a:bodyPr>
            <a:spAutoFit/>
          </a:bodyPr>
          <a:lstStyle/>
          <a:p>
            <a:pPr algn="ctr" eaLnBrk="0" hangingPunct="0">
              <a:spcBef>
                <a:spcPct val="50000"/>
              </a:spcBef>
              <a:defRPr/>
            </a:pPr>
            <a:r>
              <a:rPr lang="fr-SN" sz="4000" dirty="0" smtClean="0">
                <a:latin typeface="+mn-lt"/>
                <a:cs typeface="+mn-cs"/>
              </a:rPr>
              <a:t>Soins prénatals par type de prestataire</a:t>
            </a:r>
            <a:endParaRPr lang="fr-SN" sz="4000" dirty="0">
              <a:latin typeface="+mn-lt"/>
              <a:cs typeface="+mn-cs"/>
            </a:endParaRPr>
          </a:p>
        </p:txBody>
      </p:sp>
      <p:sp>
        <p:nvSpPr>
          <p:cNvPr id="10" name="Text Box 12"/>
          <p:cNvSpPr txBox="1">
            <a:spLocks noChangeArrowheads="1"/>
          </p:cNvSpPr>
          <p:nvPr/>
        </p:nvSpPr>
        <p:spPr bwMode="auto">
          <a:xfrm>
            <a:off x="0" y="5721191"/>
            <a:ext cx="2057400" cy="830997"/>
          </a:xfrm>
          <a:prstGeom prst="rect">
            <a:avLst/>
          </a:prstGeom>
          <a:noFill/>
          <a:ln w="9525">
            <a:noFill/>
            <a:miter lim="800000"/>
            <a:headEnd/>
            <a:tailEnd/>
          </a:ln>
          <a:effectLst/>
        </p:spPr>
        <p:txBody>
          <a:bodyPr wrap="square">
            <a:spAutoFit/>
          </a:bodyPr>
          <a:lstStyle/>
          <a:p>
            <a:pPr eaLnBrk="0" hangingPunct="0">
              <a:spcBef>
                <a:spcPct val="50000"/>
              </a:spcBef>
              <a:defRPr/>
            </a:pPr>
            <a:r>
              <a:rPr lang="fr-SN" sz="1600" i="1" dirty="0" smtClean="0">
                <a:latin typeface="+mn-lt"/>
                <a:cs typeface="+mn-cs"/>
              </a:rPr>
              <a:t>*</a:t>
            </a:r>
            <a:r>
              <a:rPr lang="fr-FR" sz="1600" i="1" dirty="0">
                <a:latin typeface="+mn-lt"/>
              </a:rPr>
              <a:t>Les médecins, les sages-femmes, les </a:t>
            </a:r>
            <a:r>
              <a:rPr lang="fr-FR" sz="1600" i="1" dirty="0" smtClean="0">
                <a:latin typeface="+mn-lt"/>
              </a:rPr>
              <a:t>infirmiers</a:t>
            </a:r>
            <a:endParaRPr lang="fr-SN" sz="1600" i="1" dirty="0">
              <a:latin typeface="+mn-lt"/>
            </a:endParaRPr>
          </a:p>
        </p:txBody>
      </p:sp>
      <p:sp>
        <p:nvSpPr>
          <p:cNvPr id="11" name="Text Box 11"/>
          <p:cNvSpPr txBox="1">
            <a:spLocks noChangeArrowheads="1"/>
          </p:cNvSpPr>
          <p:nvPr/>
        </p:nvSpPr>
        <p:spPr bwMode="auto">
          <a:xfrm>
            <a:off x="0" y="735369"/>
            <a:ext cx="9144000" cy="646331"/>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i="1" dirty="0" smtClean="0">
                <a:latin typeface="+mn-lt"/>
                <a:cs typeface="+mn-cs"/>
              </a:rPr>
              <a:t>Répartition (en %) des</a:t>
            </a:r>
            <a:r>
              <a:rPr lang="fr-SN" sz="1800" i="1" dirty="0" smtClean="0">
                <a:latin typeface="+mn-lt"/>
                <a:cs typeface="+mn-cs"/>
              </a:rPr>
              <a:t> femmes de 15-49 ans qui ont eu une naissance vivante au cours des 5 années ayant précédé l’enquête</a:t>
            </a:r>
            <a:endParaRPr lang="fr-SN" sz="1800" i="1" dirty="0">
              <a:latin typeface="+mn-lt"/>
              <a:cs typeface="+mn-cs"/>
            </a:endParaRPr>
          </a:p>
        </p:txBody>
      </p:sp>
      <p:sp>
        <p:nvSpPr>
          <p:cNvPr id="8" name="TextBox 7"/>
          <p:cNvSpPr txBox="1"/>
          <p:nvPr/>
        </p:nvSpPr>
        <p:spPr>
          <a:xfrm>
            <a:off x="6781800" y="3505200"/>
            <a:ext cx="2139950" cy="3046988"/>
          </a:xfrm>
          <a:prstGeom prst="rect">
            <a:avLst/>
          </a:prstGeom>
          <a:solidFill>
            <a:schemeClr val="tx2"/>
          </a:solidFill>
          <a:ln>
            <a:solidFill>
              <a:schemeClr val="tx2">
                <a:lumMod val="50000"/>
              </a:schemeClr>
            </a:solidFill>
          </a:ln>
          <a:effectLst>
            <a:outerShdw blurRad="50800" dist="38100" algn="l" rotWithShape="0">
              <a:prstClr val="black">
                <a:alpha val="40000"/>
              </a:prstClr>
            </a:outerShdw>
          </a:effectLst>
        </p:spPr>
        <p:txBody>
          <a:bodyPr>
            <a:spAutoFit/>
          </a:bodyPr>
          <a:lstStyle/>
          <a:p>
            <a:pPr algn="ctr">
              <a:defRPr/>
            </a:pPr>
            <a:r>
              <a:rPr lang="en-US" sz="2400" b="1" dirty="0" smtClean="0"/>
              <a:t>97 % de femmes </a:t>
            </a:r>
            <a:r>
              <a:rPr lang="en-US" sz="2400" b="1" dirty="0" err="1" smtClean="0"/>
              <a:t>ont</a:t>
            </a:r>
            <a:r>
              <a:rPr lang="en-US" sz="2400" b="1" dirty="0" smtClean="0"/>
              <a:t> </a:t>
            </a:r>
            <a:r>
              <a:rPr lang="en-US" sz="2400" b="1" dirty="0" err="1" smtClean="0"/>
              <a:t>reçu</a:t>
            </a:r>
            <a:r>
              <a:rPr lang="en-US" sz="2400" b="1" dirty="0" smtClean="0"/>
              <a:t> des </a:t>
            </a:r>
            <a:r>
              <a:rPr lang="en-US" sz="2400" b="1" dirty="0" err="1" smtClean="0"/>
              <a:t>soins</a:t>
            </a:r>
            <a:r>
              <a:rPr lang="en-US" sz="2400" b="1" dirty="0" smtClean="0"/>
              <a:t> </a:t>
            </a:r>
            <a:r>
              <a:rPr lang="en-US" sz="2400" b="1" dirty="0" err="1" smtClean="0"/>
              <a:t>prénatals</a:t>
            </a:r>
            <a:r>
              <a:rPr lang="en-US" sz="2400" b="1" dirty="0" smtClean="0"/>
              <a:t> par un </a:t>
            </a:r>
            <a:r>
              <a:rPr lang="en-US" sz="2400" b="1" dirty="0" err="1" smtClean="0"/>
              <a:t>prestataire</a:t>
            </a:r>
            <a:r>
              <a:rPr lang="en-US" sz="2400" b="1" dirty="0" smtClean="0"/>
              <a:t> </a:t>
            </a:r>
            <a:r>
              <a:rPr lang="en-US" sz="2400" b="1" dirty="0" err="1" smtClean="0"/>
              <a:t>qualifié</a:t>
            </a:r>
            <a:r>
              <a:rPr lang="en-US" sz="2400" b="1" dirty="0" smtClean="0"/>
              <a:t>*</a:t>
            </a:r>
            <a:endParaRPr lang="en-US" sz="2400" b="1" dirty="0"/>
          </a:p>
        </p:txBody>
      </p:sp>
    </p:spTree>
    <p:extLst>
      <p:ext uri="{BB962C8B-B14F-4D97-AF65-F5344CB8AC3E}">
        <p14:creationId xmlns:p14="http://schemas.microsoft.com/office/powerpoint/2010/main" val="20150505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93713" y="0"/>
            <a:ext cx="8224837" cy="1129932"/>
          </a:xfrm>
        </p:spPr>
        <p:txBody>
          <a:bodyPr>
            <a:normAutofit fontScale="90000"/>
          </a:bodyPr>
          <a:lstStyle/>
          <a:p>
            <a:r>
              <a:rPr lang="fr-FR" sz="3600" noProof="0" dirty="0" smtClean="0">
                <a:solidFill>
                  <a:schemeClr val="tx1"/>
                </a:solidFill>
              </a:rPr>
              <a:t>Nombre et moment de consultations prénatales </a:t>
            </a:r>
            <a:br>
              <a:rPr lang="fr-FR" sz="3600" noProof="0" dirty="0" smtClean="0">
                <a:solidFill>
                  <a:schemeClr val="tx1"/>
                </a:solidFill>
              </a:rPr>
            </a:br>
            <a:r>
              <a:rPr lang="fr-FR" sz="3600" noProof="0" dirty="0" smtClean="0">
                <a:solidFill>
                  <a:schemeClr val="tx1"/>
                </a:solidFill>
              </a:rPr>
              <a:t>(CPN) </a:t>
            </a:r>
            <a:r>
              <a:rPr lang="fr-FR" sz="3600" dirty="0" smtClean="0">
                <a:solidFill>
                  <a:schemeClr val="tx1"/>
                </a:solidFill>
              </a:rPr>
              <a:t>selon le milieu de résidence</a:t>
            </a:r>
            <a:endParaRPr lang="fr-FR" sz="3600"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44955204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081405"/>
            <a:ext cx="9144000" cy="646331"/>
          </a:xfrm>
          <a:prstGeom prst="rect">
            <a:avLst/>
          </a:prstGeom>
          <a:noFill/>
        </p:spPr>
        <p:txBody>
          <a:bodyPr wrap="square" rtlCol="0">
            <a:spAutoFit/>
          </a:bodyPr>
          <a:lstStyle/>
          <a:p>
            <a:pPr algn="ctr"/>
            <a:r>
              <a:rPr lang="fr-FR" i="1" dirty="0" smtClean="0">
                <a:latin typeface="+mj-lt"/>
              </a:rPr>
              <a:t>Pourcentage de femmes de 15-49 ans qui ont eu une naissance vivante au cours des 5 années précédant l’enquête, pour la naissance la plus récente</a:t>
            </a:r>
            <a:endParaRPr lang="fr-FR" i="1" dirty="0">
              <a:latin typeface="+mj-lt"/>
            </a:endParaRPr>
          </a:p>
        </p:txBody>
      </p:sp>
    </p:spTree>
    <p:extLst>
      <p:ext uri="{BB962C8B-B14F-4D97-AF65-F5344CB8AC3E}">
        <p14:creationId xmlns:p14="http://schemas.microsoft.com/office/powerpoint/2010/main" val="43691548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57201" y="0"/>
            <a:ext cx="8229600" cy="1143000"/>
          </a:xfrm>
        </p:spPr>
        <p:txBody>
          <a:bodyPr/>
          <a:lstStyle/>
          <a:p>
            <a:r>
              <a:rPr lang="fr-FR" noProof="0" dirty="0" smtClean="0">
                <a:solidFill>
                  <a:schemeClr val="tx1"/>
                </a:solidFill>
              </a:rPr>
              <a:t>Composantes des CPN</a:t>
            </a:r>
            <a:endParaRPr lang="fr-FR"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526209735"/>
              </p:ext>
            </p:extLst>
          </p:nvPr>
        </p:nvGraphicFramePr>
        <p:xfrm>
          <a:off x="1" y="1955800"/>
          <a:ext cx="9144000" cy="49022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6438900" cy="923330"/>
          </a:xfrm>
          <a:prstGeom prst="rect">
            <a:avLst/>
          </a:prstGeom>
          <a:noFill/>
        </p:spPr>
        <p:txBody>
          <a:bodyPr wrap="square" rtlCol="0">
            <a:spAutoFit/>
          </a:bodyPr>
          <a:lstStyle/>
          <a:p>
            <a:r>
              <a:rPr lang="fr-FR" b="1" i="1" dirty="0" smtClean="0">
                <a:latin typeface="+mj-lt"/>
              </a:rPr>
              <a:t>Parmi les femmes ayant reçu des CPN pour leur naissance vivante la plus récente des 5 dernières années, pourcentage ayant effectué </a:t>
            </a:r>
            <a:r>
              <a:rPr lang="fr-FR" b="1" i="1" dirty="0" smtClean="0"/>
              <a:t>:</a:t>
            </a:r>
            <a:endParaRPr lang="fr-FR" b="1" i="1" dirty="0"/>
          </a:p>
        </p:txBody>
      </p:sp>
    </p:spTree>
    <p:extLst>
      <p:ext uri="{BB962C8B-B14F-4D97-AF65-F5344CB8AC3E}">
        <p14:creationId xmlns:p14="http://schemas.microsoft.com/office/powerpoint/2010/main" val="123438484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75456" y="0"/>
            <a:ext cx="8229600" cy="1143000"/>
          </a:xfrm>
        </p:spPr>
        <p:txBody>
          <a:bodyPr/>
          <a:lstStyle/>
          <a:p>
            <a:r>
              <a:rPr lang="fr-FR" noProof="0" dirty="0" smtClean="0">
                <a:solidFill>
                  <a:schemeClr val="tx1"/>
                </a:solidFill>
              </a:rPr>
              <a:t>Vaccination antitétanique</a:t>
            </a:r>
            <a:endParaRPr lang="fr-FR"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71291364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081405"/>
            <a:ext cx="9144000" cy="646331"/>
          </a:xfrm>
          <a:prstGeom prst="rect">
            <a:avLst/>
          </a:prstGeom>
          <a:noFill/>
        </p:spPr>
        <p:txBody>
          <a:bodyPr wrap="square" rtlCol="0">
            <a:spAutoFit/>
          </a:bodyPr>
          <a:lstStyle/>
          <a:p>
            <a:pPr algn="ctr"/>
            <a:r>
              <a:rPr lang="fr-FR" i="1" dirty="0" smtClean="0">
                <a:latin typeface="+mj-lt"/>
              </a:rPr>
              <a:t>Pourcentage de femmes de 15-49 ans qui ont eu une naissance vivante au cours des 5 années précédant l’enquête</a:t>
            </a:r>
            <a:endParaRPr lang="fr-FR" i="1" dirty="0">
              <a:latin typeface="+mj-lt"/>
            </a:endParaRPr>
          </a:p>
        </p:txBody>
      </p:sp>
    </p:spTree>
    <p:extLst>
      <p:ext uri="{BB962C8B-B14F-4D97-AF65-F5344CB8AC3E}">
        <p14:creationId xmlns:p14="http://schemas.microsoft.com/office/powerpoint/2010/main" val="11860352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2019298"/>
            <a:ext cx="3581400" cy="3048001"/>
          </a:xfrm>
        </p:spPr>
        <p:txBody>
          <a:bodyPr>
            <a:normAutofit/>
          </a:bodyPr>
          <a:lstStyle/>
          <a:p>
            <a:r>
              <a:rPr lang="fr-FR" noProof="0" dirty="0" smtClean="0">
                <a:solidFill>
                  <a:schemeClr val="tx1"/>
                </a:solidFill>
              </a:rPr>
              <a:t>Soins prénatals</a:t>
            </a:r>
          </a:p>
          <a:p>
            <a:r>
              <a:rPr lang="fr-FR" b="1" dirty="0" smtClean="0">
                <a:solidFill>
                  <a:schemeClr val="bg2"/>
                </a:solidFill>
              </a:rPr>
              <a:t>Accouchement et soins postnatals</a:t>
            </a:r>
          </a:p>
          <a:p>
            <a:r>
              <a:rPr lang="fr-FR" dirty="0" smtClean="0">
                <a:solidFill>
                  <a:schemeClr val="tx1"/>
                </a:solidFill>
              </a:rPr>
              <a:t>Services de santé maternelle</a:t>
            </a:r>
          </a:p>
          <a:p>
            <a:pPr marL="0" indent="0">
              <a:buNone/>
            </a:pPr>
            <a:endParaRPr lang="fr-FR" dirty="0" smtClean="0"/>
          </a:p>
        </p:txBody>
      </p:sp>
    </p:spTree>
    <p:extLst>
      <p:ext uri="{BB962C8B-B14F-4D97-AF65-F5344CB8AC3E}">
        <p14:creationId xmlns:p14="http://schemas.microsoft.com/office/powerpoint/2010/main" val="3967842423"/>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aphicFrame>
        <p:nvGraphicFramePr>
          <p:cNvPr id="3" name="Chart 2"/>
          <p:cNvGraphicFramePr/>
          <p:nvPr>
            <p:extLst>
              <p:ext uri="{D42A27DB-BD31-4B8C-83A1-F6EECF244321}">
                <p14:modId xmlns:p14="http://schemas.microsoft.com/office/powerpoint/2010/main" val="832860145"/>
              </p:ext>
            </p:extLst>
          </p:nvPr>
        </p:nvGraphicFramePr>
        <p:xfrm>
          <a:off x="1405719" y="1432625"/>
          <a:ext cx="7629098" cy="5425375"/>
        </p:xfrm>
        <a:graphic>
          <a:graphicData uri="http://schemas.openxmlformats.org/drawingml/2006/chart">
            <c:chart xmlns:c="http://schemas.openxmlformats.org/drawingml/2006/chart" xmlns:r="http://schemas.openxmlformats.org/officeDocument/2006/relationships" r:id="rId3"/>
          </a:graphicData>
        </a:graphic>
      </p:graphicFrame>
      <p:sp>
        <p:nvSpPr>
          <p:cNvPr id="2051" name="Rectangle 2"/>
          <p:cNvSpPr>
            <a:spLocks noGrp="1" noChangeArrowheads="1"/>
          </p:cNvSpPr>
          <p:nvPr>
            <p:ph type="title" idx="4294967295"/>
          </p:nvPr>
        </p:nvSpPr>
        <p:spPr>
          <a:xfrm>
            <a:off x="0" y="0"/>
            <a:ext cx="9144000" cy="1066800"/>
          </a:xfrm>
          <a:prstGeom prst="rect">
            <a:avLst/>
          </a:prstGeom>
        </p:spPr>
        <p:txBody>
          <a:bodyPr>
            <a:normAutofit/>
          </a:bodyPr>
          <a:lstStyle/>
          <a:p>
            <a:pPr eaLnBrk="1" hangingPunct="1"/>
            <a:r>
              <a:rPr lang="fr-SN" sz="4000" noProof="0" dirty="0" smtClean="0">
                <a:solidFill>
                  <a:schemeClr val="tx1"/>
                </a:solidFill>
                <a:latin typeface="+mn-lt"/>
              </a:rPr>
              <a:t>Lieu de l’accouchement</a:t>
            </a:r>
          </a:p>
        </p:txBody>
      </p:sp>
      <p:sp>
        <p:nvSpPr>
          <p:cNvPr id="90116" name="Text Box 4"/>
          <p:cNvSpPr txBox="1">
            <a:spLocks noChangeArrowheads="1"/>
          </p:cNvSpPr>
          <p:nvPr/>
        </p:nvSpPr>
        <p:spPr bwMode="auto">
          <a:xfrm>
            <a:off x="0" y="967715"/>
            <a:ext cx="9144000" cy="535531"/>
          </a:xfrm>
          <a:prstGeom prst="rect">
            <a:avLst/>
          </a:prstGeom>
          <a:noFill/>
          <a:ln w="9525">
            <a:noFill/>
            <a:miter lim="800000"/>
            <a:headEnd/>
            <a:tailEnd/>
          </a:ln>
        </p:spPr>
        <p:txBody>
          <a:bodyPr wrap="square">
            <a:spAutoFit/>
          </a:bodyPr>
          <a:lstStyle/>
          <a:p>
            <a:pPr eaLnBrk="0" hangingPunct="0">
              <a:lnSpc>
                <a:spcPct val="80000"/>
              </a:lnSpc>
              <a:defRPr/>
            </a:pPr>
            <a:r>
              <a:rPr lang="fr-FR" i="1" dirty="0" smtClean="0">
                <a:latin typeface="+mn-lt"/>
              </a:rPr>
              <a:t>Répartition (en %) </a:t>
            </a:r>
            <a:r>
              <a:rPr lang="fr-FR" sz="1800" i="1" dirty="0" smtClean="0">
                <a:latin typeface="+mn-lt"/>
              </a:rPr>
              <a:t>des </a:t>
            </a:r>
            <a:r>
              <a:rPr lang="fr-FR" sz="1800" i="1" dirty="0">
                <a:latin typeface="+mn-lt"/>
              </a:rPr>
              <a:t>naissances vivantes </a:t>
            </a:r>
            <a:r>
              <a:rPr lang="fr-FR" sz="1800" i="1" dirty="0" smtClean="0">
                <a:latin typeface="+mn-lt"/>
              </a:rPr>
              <a:t>ayant eu lieu au cours des 5 années ayant précédé l’enquête </a:t>
            </a:r>
            <a:endParaRPr lang="fr-FR" sz="1800" i="1" dirty="0">
              <a:latin typeface="+mn-lt"/>
            </a:endParaRPr>
          </a:p>
        </p:txBody>
      </p:sp>
      <p:sp>
        <p:nvSpPr>
          <p:cNvPr id="2" name="Left Brace 1"/>
          <p:cNvSpPr/>
          <p:nvPr/>
        </p:nvSpPr>
        <p:spPr>
          <a:xfrm>
            <a:off x="1419370" y="2971800"/>
            <a:ext cx="682387" cy="3278876"/>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p:cNvSpPr txBox="1"/>
          <p:nvPr/>
        </p:nvSpPr>
        <p:spPr>
          <a:xfrm>
            <a:off x="0" y="3886200"/>
            <a:ext cx="1555845" cy="2031325"/>
          </a:xfrm>
          <a:prstGeom prst="rect">
            <a:avLst/>
          </a:prstGeom>
          <a:solidFill>
            <a:schemeClr val="tx2">
              <a:lumMod val="90000"/>
            </a:schemeClr>
          </a:solidFill>
        </p:spPr>
        <p:txBody>
          <a:bodyPr wrap="square" rtlCol="0">
            <a:spAutoFit/>
          </a:bodyPr>
          <a:lstStyle/>
          <a:p>
            <a:pPr algn="ctr"/>
            <a:r>
              <a:rPr lang="fr-SN" sz="1800" b="1" dirty="0" smtClean="0">
                <a:latin typeface="+mn-lt"/>
              </a:rPr>
              <a:t>78 % de naissances se sont déroulées dans un établissement </a:t>
            </a:r>
            <a:r>
              <a:rPr lang="fr-SN" b="1" dirty="0" smtClean="0">
                <a:latin typeface="+mn-lt"/>
              </a:rPr>
              <a:t>de santé</a:t>
            </a:r>
            <a:endParaRPr lang="fr-SN" sz="1800" b="1" dirty="0">
              <a:latin typeface="+mn-lt"/>
            </a:endParaRPr>
          </a:p>
        </p:txBody>
      </p:sp>
    </p:spTree>
    <p:extLst>
      <p:ext uri="{BB962C8B-B14F-4D97-AF65-F5344CB8AC3E}">
        <p14:creationId xmlns:p14="http://schemas.microsoft.com/office/powerpoint/2010/main" val="35368007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tx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76 %</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latin typeface="+mn-lt"/>
              </a:rPr>
              <a:t>Matam</a:t>
            </a:r>
          </a:p>
          <a:p>
            <a:pPr algn="ctr"/>
            <a:r>
              <a:rPr lang="en-US" dirty="0" smtClean="0">
                <a:latin typeface="+mn-lt"/>
              </a:rPr>
              <a:t>69 %</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52 %</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48 %</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64 %</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solidFill>
                  <a:schemeClr val="bg1"/>
                </a:solidFill>
                <a:latin typeface="+mn-lt"/>
              </a:rPr>
              <a:t>Sédhiou</a:t>
            </a:r>
          </a:p>
          <a:p>
            <a:pPr algn="ctr"/>
            <a:r>
              <a:rPr lang="en-US" dirty="0" smtClean="0">
                <a:solidFill>
                  <a:schemeClr val="bg1"/>
                </a:solidFill>
                <a:latin typeface="+mn-lt"/>
              </a:rPr>
              <a:t>59 %</a:t>
            </a:r>
          </a:p>
        </p:txBody>
      </p:sp>
      <p:sp>
        <p:nvSpPr>
          <p:cNvPr id="72" name="TextBox 71"/>
          <p:cNvSpPr txBox="1"/>
          <p:nvPr/>
        </p:nvSpPr>
        <p:spPr>
          <a:xfrm>
            <a:off x="1462087" y="5925919"/>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88 %</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chemeClr val="bg1"/>
                </a:solidFill>
                <a:latin typeface="+mn-lt"/>
              </a:rPr>
              <a:t>Kaffrine</a:t>
            </a:r>
          </a:p>
          <a:p>
            <a:pPr algn="ctr"/>
            <a:r>
              <a:rPr lang="en-US" dirty="0" smtClean="0">
                <a:solidFill>
                  <a:schemeClr val="bg1"/>
                </a:solidFill>
                <a:latin typeface="+mn-lt"/>
              </a:rPr>
              <a:t>66 %</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72 %</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78 %</a:t>
            </a:r>
          </a:p>
        </p:txBody>
      </p:sp>
      <p:sp>
        <p:nvSpPr>
          <p:cNvPr id="76" name="TextBox 75"/>
          <p:cNvSpPr txBox="1"/>
          <p:nvPr/>
        </p:nvSpPr>
        <p:spPr>
          <a:xfrm>
            <a:off x="2355850" y="3572684"/>
            <a:ext cx="1022350" cy="646331"/>
          </a:xfrm>
          <a:prstGeom prst="rect">
            <a:avLst/>
          </a:prstGeom>
          <a:noFill/>
        </p:spPr>
        <p:txBody>
          <a:bodyPr wrap="square" rtlCol="0">
            <a:spAutoFit/>
          </a:bodyPr>
          <a:lstStyle/>
          <a:p>
            <a:pPr algn="ctr"/>
            <a:r>
              <a:rPr lang="en-US" dirty="0" smtClean="0">
                <a:latin typeface="+mn-lt"/>
              </a:rPr>
              <a:t>Diourbel</a:t>
            </a:r>
          </a:p>
          <a:p>
            <a:pPr algn="ctr"/>
            <a:r>
              <a:rPr lang="en-US" dirty="0" smtClean="0">
                <a:latin typeface="+mn-lt"/>
              </a:rPr>
              <a:t>78 %</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a:latin typeface="+mn-lt"/>
              </a:rPr>
              <a:t>8</a:t>
            </a:r>
            <a:r>
              <a:rPr lang="en-US" dirty="0" smtClean="0">
                <a:latin typeface="+mn-lt"/>
              </a:rPr>
              <a:t>8 %</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96 %</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81%</a:t>
            </a:r>
          </a:p>
        </p:txBody>
      </p:sp>
      <p:sp>
        <p:nvSpPr>
          <p:cNvPr id="80" name="TextBox 79"/>
          <p:cNvSpPr txBox="1"/>
          <p:nvPr/>
        </p:nvSpPr>
        <p:spPr>
          <a:xfrm>
            <a:off x="7167562" y="2029509"/>
            <a:ext cx="1366837" cy="830997"/>
          </a:xfrm>
          <a:prstGeom prst="rect">
            <a:avLst/>
          </a:prstGeom>
          <a:noFill/>
        </p:spPr>
        <p:txBody>
          <a:bodyPr wrap="square" rtlCol="0">
            <a:spAutoFit/>
          </a:bodyPr>
          <a:lstStyle/>
          <a:p>
            <a:pPr algn="ctr"/>
            <a:r>
              <a:rPr lang="en-US" sz="2400" b="1" dirty="0" smtClean="0">
                <a:latin typeface="+mn-lt"/>
              </a:rPr>
              <a:t>Sénégal</a:t>
            </a:r>
          </a:p>
          <a:p>
            <a:pPr algn="ctr"/>
            <a:r>
              <a:rPr lang="en-US" sz="2400" b="1" dirty="0" smtClean="0">
                <a:latin typeface="+mn-lt"/>
              </a:rPr>
              <a:t>78 %</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0" y="0"/>
            <a:ext cx="9144000" cy="976313"/>
          </a:xfrm>
          <a:prstGeom prst="rect">
            <a:avLst/>
          </a:prstGeom>
        </p:spPr>
        <p:txBody>
          <a:bodyPr vert="horz" lIns="91440" tIns="45720" rIns="91440" bIns="45720" rtlCol="0" anchor="ctr">
            <a:normAutofit fontScale="82500" lnSpcReduction="200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SN" dirty="0" smtClean="0">
                <a:solidFill>
                  <a:schemeClr val="tx1"/>
                </a:solidFill>
              </a:rPr>
              <a:t>Accouchements </a:t>
            </a:r>
            <a:r>
              <a:rPr lang="en-US" dirty="0" err="1" smtClean="0">
                <a:solidFill>
                  <a:schemeClr val="tx1"/>
                </a:solidFill>
              </a:rPr>
              <a:t>dans</a:t>
            </a:r>
            <a:r>
              <a:rPr lang="en-US" dirty="0" smtClean="0">
                <a:solidFill>
                  <a:schemeClr val="tx1"/>
                </a:solidFill>
              </a:rPr>
              <a:t> un </a:t>
            </a:r>
            <a:r>
              <a:rPr lang="en-US" dirty="0" err="1" smtClean="0">
                <a:solidFill>
                  <a:schemeClr val="tx1"/>
                </a:solidFill>
              </a:rPr>
              <a:t>établissement</a:t>
            </a:r>
            <a:r>
              <a:rPr lang="en-US" dirty="0" smtClean="0">
                <a:solidFill>
                  <a:schemeClr val="tx1"/>
                </a:solidFill>
              </a:rPr>
              <a:t> de santé </a:t>
            </a:r>
            <a:r>
              <a:rPr lang="fr-FR" dirty="0" smtClean="0">
                <a:solidFill>
                  <a:schemeClr val="tx1"/>
                </a:solidFill>
              </a:rPr>
              <a:t>selon la région</a:t>
            </a:r>
            <a:endParaRPr lang="en-US" dirty="0">
              <a:solidFill>
                <a:schemeClr val="tx1"/>
              </a:solidFill>
            </a:endParaRPr>
          </a:p>
        </p:txBody>
      </p:sp>
      <p:sp>
        <p:nvSpPr>
          <p:cNvPr id="82" name="Text Box 10"/>
          <p:cNvSpPr txBox="1">
            <a:spLocks noChangeArrowheads="1"/>
          </p:cNvSpPr>
          <p:nvPr/>
        </p:nvSpPr>
        <p:spPr bwMode="auto">
          <a:xfrm>
            <a:off x="0" y="1083508"/>
            <a:ext cx="9144000" cy="369332"/>
          </a:xfrm>
          <a:prstGeom prst="rect">
            <a:avLst/>
          </a:prstGeom>
          <a:noFill/>
          <a:ln w="9525">
            <a:noFill/>
            <a:miter lim="800000"/>
            <a:headEnd/>
            <a:tailEnd/>
          </a:ln>
          <a:effectLst/>
        </p:spPr>
        <p:txBody>
          <a:bodyPr wrap="square">
            <a:spAutoFit/>
          </a:bodyPr>
          <a:lstStyle>
            <a:lvl1pPr eaLnBrk="0" hangingPunct="0">
              <a:defRPr sz="800">
                <a:solidFill>
                  <a:schemeClr val="tx1"/>
                </a:solidFill>
                <a:latin typeface="Times New Roman" pitchFamily="18" charset="0"/>
                <a:cs typeface="Arial" charset="0"/>
              </a:defRPr>
            </a:lvl1pPr>
            <a:lvl2pPr marL="742950" indent="-285750" eaLnBrk="0" hangingPunct="0">
              <a:defRPr sz="800">
                <a:solidFill>
                  <a:schemeClr val="tx1"/>
                </a:solidFill>
                <a:latin typeface="Times New Roman" pitchFamily="18" charset="0"/>
                <a:cs typeface="Arial" charset="0"/>
              </a:defRPr>
            </a:lvl2pPr>
            <a:lvl3pPr marL="1143000" indent="-228600" eaLnBrk="0" hangingPunct="0">
              <a:defRPr sz="800">
                <a:solidFill>
                  <a:schemeClr val="tx1"/>
                </a:solidFill>
                <a:latin typeface="Times New Roman" pitchFamily="18" charset="0"/>
                <a:cs typeface="Arial" charset="0"/>
              </a:defRPr>
            </a:lvl3pPr>
            <a:lvl4pPr marL="1600200" indent="-228600" eaLnBrk="0" hangingPunct="0">
              <a:defRPr sz="800">
                <a:solidFill>
                  <a:schemeClr val="tx1"/>
                </a:solidFill>
                <a:latin typeface="Times New Roman" pitchFamily="18" charset="0"/>
                <a:cs typeface="Arial" charset="0"/>
              </a:defRPr>
            </a:lvl4pPr>
            <a:lvl5pPr marL="2057400" indent="-228600" eaLnBrk="0" hangingPunct="0">
              <a:defRPr sz="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800">
                <a:solidFill>
                  <a:schemeClr val="tx1"/>
                </a:solidFill>
                <a:latin typeface="Times New Roman" pitchFamily="18" charset="0"/>
                <a:cs typeface="Arial" charset="0"/>
              </a:defRPr>
            </a:lvl9pPr>
          </a:lstStyle>
          <a:p>
            <a:pPr eaLnBrk="1" hangingPunct="1"/>
            <a:r>
              <a:rPr lang="fr-SN" sz="1800" i="1" dirty="0" smtClean="0">
                <a:latin typeface="Calibri" pitchFamily="34" charset="0"/>
              </a:rPr>
              <a:t>Pourcentage </a:t>
            </a:r>
            <a:r>
              <a:rPr lang="fr-FR" sz="1800" i="1" dirty="0" smtClean="0">
                <a:latin typeface="Calibri" pitchFamily="34" charset="0"/>
              </a:rPr>
              <a:t>de </a:t>
            </a:r>
            <a:r>
              <a:rPr lang="fr-FR" sz="1800" i="1" dirty="0">
                <a:latin typeface="Calibri" pitchFamily="34" charset="0"/>
              </a:rPr>
              <a:t>naissances vivantes ayant eu lieu </a:t>
            </a:r>
            <a:r>
              <a:rPr lang="fr-FR" sz="1800" i="1" dirty="0" smtClean="0">
                <a:latin typeface="Calibri" pitchFamily="34" charset="0"/>
              </a:rPr>
              <a:t>au cours des </a:t>
            </a:r>
            <a:r>
              <a:rPr lang="fr-FR" sz="1800" i="1" dirty="0">
                <a:latin typeface="Calibri" pitchFamily="34" charset="0"/>
              </a:rPr>
              <a:t>5</a:t>
            </a:r>
            <a:r>
              <a:rPr lang="fr-FR" sz="1800" i="1" dirty="0" smtClean="0">
                <a:latin typeface="Calibri" pitchFamily="34" charset="0"/>
              </a:rPr>
              <a:t> </a:t>
            </a:r>
            <a:r>
              <a:rPr lang="fr-FR" sz="1800" i="1" dirty="0">
                <a:latin typeface="Calibri" pitchFamily="34" charset="0"/>
              </a:rPr>
              <a:t>années ayant précédé l’enquête </a:t>
            </a:r>
          </a:p>
        </p:txBody>
      </p:sp>
    </p:spTree>
    <p:extLst>
      <p:ext uri="{BB962C8B-B14F-4D97-AF65-F5344CB8AC3E}">
        <p14:creationId xmlns:p14="http://schemas.microsoft.com/office/powerpoint/2010/main" val="338553928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6386" name="Title 1"/>
          <p:cNvSpPr>
            <a:spLocks noGrp="1"/>
          </p:cNvSpPr>
          <p:nvPr>
            <p:ph type="title" idx="4294967295"/>
          </p:nvPr>
        </p:nvSpPr>
        <p:spPr>
          <a:xfrm>
            <a:off x="0" y="0"/>
            <a:ext cx="9144000" cy="1143000"/>
          </a:xfrm>
        </p:spPr>
        <p:txBody>
          <a:bodyPr>
            <a:normAutofit fontScale="90000"/>
          </a:bodyPr>
          <a:lstStyle/>
          <a:p>
            <a:r>
              <a:rPr lang="fr-SN" dirty="0" smtClean="0">
                <a:solidFill>
                  <a:schemeClr val="tx1"/>
                </a:solidFill>
              </a:rPr>
              <a:t>Accouchements dans un établissement de santé dans la sous région</a:t>
            </a:r>
          </a:p>
        </p:txBody>
      </p:sp>
      <p:graphicFrame>
        <p:nvGraphicFramePr>
          <p:cNvPr id="6" name="Chart 5"/>
          <p:cNvGraphicFramePr/>
          <p:nvPr>
            <p:extLst>
              <p:ext uri="{D42A27DB-BD31-4B8C-83A1-F6EECF244321}">
                <p14:modId xmlns:p14="http://schemas.microsoft.com/office/powerpoint/2010/main" val="2595384000"/>
              </p:ext>
            </p:extLst>
          </p:nvPr>
        </p:nvGraphicFramePr>
        <p:xfrm>
          <a:off x="736765" y="1501016"/>
          <a:ext cx="7670470" cy="5364358"/>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 Box 10"/>
          <p:cNvSpPr txBox="1">
            <a:spLocks noChangeArrowheads="1"/>
          </p:cNvSpPr>
          <p:nvPr/>
        </p:nvSpPr>
        <p:spPr bwMode="auto">
          <a:xfrm>
            <a:off x="0" y="1202106"/>
            <a:ext cx="9144000" cy="369332"/>
          </a:xfrm>
          <a:prstGeom prst="rect">
            <a:avLst/>
          </a:prstGeom>
          <a:noFill/>
          <a:ln w="9525">
            <a:noFill/>
            <a:miter lim="800000"/>
            <a:headEnd/>
            <a:tailEnd/>
          </a:ln>
          <a:effectLst/>
        </p:spPr>
        <p:txBody>
          <a:bodyPr wrap="square">
            <a:spAutoFit/>
          </a:bodyPr>
          <a:lstStyle>
            <a:lvl1pPr eaLnBrk="0" hangingPunct="0">
              <a:defRPr sz="800">
                <a:solidFill>
                  <a:schemeClr val="tx1"/>
                </a:solidFill>
                <a:latin typeface="Times New Roman" pitchFamily="18" charset="0"/>
                <a:cs typeface="Arial" charset="0"/>
              </a:defRPr>
            </a:lvl1pPr>
            <a:lvl2pPr marL="742950" indent="-285750" eaLnBrk="0" hangingPunct="0">
              <a:defRPr sz="800">
                <a:solidFill>
                  <a:schemeClr val="tx1"/>
                </a:solidFill>
                <a:latin typeface="Times New Roman" pitchFamily="18" charset="0"/>
                <a:cs typeface="Arial" charset="0"/>
              </a:defRPr>
            </a:lvl2pPr>
            <a:lvl3pPr marL="1143000" indent="-228600" eaLnBrk="0" hangingPunct="0">
              <a:defRPr sz="800">
                <a:solidFill>
                  <a:schemeClr val="tx1"/>
                </a:solidFill>
                <a:latin typeface="Times New Roman" pitchFamily="18" charset="0"/>
                <a:cs typeface="Arial" charset="0"/>
              </a:defRPr>
            </a:lvl3pPr>
            <a:lvl4pPr marL="1600200" indent="-228600" eaLnBrk="0" hangingPunct="0">
              <a:defRPr sz="800">
                <a:solidFill>
                  <a:schemeClr val="tx1"/>
                </a:solidFill>
                <a:latin typeface="Times New Roman" pitchFamily="18" charset="0"/>
                <a:cs typeface="Arial" charset="0"/>
              </a:defRPr>
            </a:lvl4pPr>
            <a:lvl5pPr marL="2057400" indent="-228600" eaLnBrk="0" hangingPunct="0">
              <a:defRPr sz="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800">
                <a:solidFill>
                  <a:schemeClr val="tx1"/>
                </a:solidFill>
                <a:latin typeface="Times New Roman" pitchFamily="18" charset="0"/>
                <a:cs typeface="Arial" charset="0"/>
              </a:defRPr>
            </a:lvl9pPr>
          </a:lstStyle>
          <a:p>
            <a:pPr algn="ctr" eaLnBrk="1" hangingPunct="1"/>
            <a:r>
              <a:rPr lang="fr-SN" sz="1800" i="1" dirty="0" smtClean="0">
                <a:latin typeface="Calibri" pitchFamily="34" charset="0"/>
              </a:rPr>
              <a:t>Pourcentage </a:t>
            </a:r>
            <a:r>
              <a:rPr lang="fr-FR" sz="1800" i="1" dirty="0" smtClean="0">
                <a:latin typeface="Calibri" pitchFamily="34" charset="0"/>
              </a:rPr>
              <a:t>de </a:t>
            </a:r>
            <a:r>
              <a:rPr lang="fr-FR" sz="1800" i="1" dirty="0">
                <a:latin typeface="Calibri" pitchFamily="34" charset="0"/>
              </a:rPr>
              <a:t>naissances vivantes ayant eu lieu </a:t>
            </a:r>
            <a:r>
              <a:rPr lang="fr-FR" sz="1800" i="1" dirty="0" smtClean="0">
                <a:latin typeface="Calibri" pitchFamily="34" charset="0"/>
              </a:rPr>
              <a:t>au cours des 5 </a:t>
            </a:r>
            <a:r>
              <a:rPr lang="fr-FR" sz="1800" i="1" dirty="0">
                <a:latin typeface="Calibri" pitchFamily="34" charset="0"/>
              </a:rPr>
              <a:t>années ayant précédé l’enquête </a:t>
            </a:r>
          </a:p>
        </p:txBody>
      </p:sp>
    </p:spTree>
    <p:extLst>
      <p:ext uri="{BB962C8B-B14F-4D97-AF65-F5344CB8AC3E}">
        <p14:creationId xmlns:p14="http://schemas.microsoft.com/office/powerpoint/2010/main" val="23448469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1266" name="Title 5"/>
          <p:cNvSpPr>
            <a:spLocks noGrp="1"/>
          </p:cNvSpPr>
          <p:nvPr>
            <p:ph type="title"/>
          </p:nvPr>
        </p:nvSpPr>
        <p:spPr>
          <a:xfrm>
            <a:off x="0" y="0"/>
            <a:ext cx="9144000" cy="838200"/>
          </a:xfrm>
        </p:spPr>
        <p:txBody>
          <a:bodyPr/>
          <a:lstStyle/>
          <a:p>
            <a:pPr eaLnBrk="1" hangingPunct="1"/>
            <a:r>
              <a:rPr lang="fr-SN" sz="4000" dirty="0" smtClean="0">
                <a:solidFill>
                  <a:schemeClr val="tx1"/>
                </a:solidFill>
              </a:rPr>
              <a:t>Échantillonnage 2017</a:t>
            </a:r>
          </a:p>
        </p:txBody>
      </p:sp>
      <p:sp>
        <p:nvSpPr>
          <p:cNvPr id="11267" name="Content Placeholder 6"/>
          <p:cNvSpPr>
            <a:spLocks noGrp="1"/>
          </p:cNvSpPr>
          <p:nvPr>
            <p:ph idx="1"/>
          </p:nvPr>
        </p:nvSpPr>
        <p:spPr>
          <a:xfrm>
            <a:off x="152400" y="990600"/>
            <a:ext cx="8763000" cy="5334000"/>
          </a:xfrm>
        </p:spPr>
        <p:txBody>
          <a:bodyPr>
            <a:normAutofit/>
          </a:bodyPr>
          <a:lstStyle/>
          <a:p>
            <a:pPr eaLnBrk="1" hangingPunct="1"/>
            <a:r>
              <a:rPr lang="fr-SN" sz="2600" dirty="0" smtClean="0">
                <a:solidFill>
                  <a:schemeClr val="tx1"/>
                </a:solidFill>
              </a:rPr>
              <a:t>400 grappes ont été tirées du </a:t>
            </a:r>
            <a:r>
              <a:rPr lang="fr-FR" sz="2600" dirty="0">
                <a:solidFill>
                  <a:schemeClr val="tx1"/>
                </a:solidFill>
              </a:rPr>
              <a:t>Recensement Général de la Population et de l’Habitat (RGPH) de </a:t>
            </a:r>
            <a:r>
              <a:rPr lang="fr-FR" sz="2600" dirty="0" smtClean="0">
                <a:solidFill>
                  <a:schemeClr val="tx1"/>
                </a:solidFill>
              </a:rPr>
              <a:t>2013</a:t>
            </a:r>
            <a:r>
              <a:rPr lang="fr-FR" sz="2400" dirty="0" smtClean="0">
                <a:solidFill>
                  <a:schemeClr val="tx1"/>
                </a:solidFill>
              </a:rPr>
              <a:t>.</a:t>
            </a:r>
            <a:endParaRPr lang="fr-SN" sz="2400" dirty="0" smtClean="0">
              <a:solidFill>
                <a:schemeClr val="tx1"/>
              </a:solidFill>
            </a:endParaRPr>
          </a:p>
          <a:p>
            <a:pPr eaLnBrk="1" hangingPunct="1"/>
            <a:r>
              <a:rPr lang="fr-SN" sz="2600" dirty="0" smtClean="0">
                <a:solidFill>
                  <a:schemeClr val="tx1"/>
                </a:solidFill>
              </a:rPr>
              <a:t>22 ménages ont été sélectionnés dans chaque grappe </a:t>
            </a:r>
            <a:r>
              <a:rPr lang="fr-FR" sz="2600" dirty="0" smtClean="0">
                <a:solidFill>
                  <a:schemeClr val="tx1"/>
                </a:solidFill>
              </a:rPr>
              <a:t>avec un tirage systématique à probabilité égale.</a:t>
            </a:r>
          </a:p>
          <a:p>
            <a:pPr eaLnBrk="1" hangingPunct="1"/>
            <a:r>
              <a:rPr lang="fr-FR" sz="2600" dirty="0" smtClean="0">
                <a:solidFill>
                  <a:schemeClr val="tx1"/>
                </a:solidFill>
              </a:rPr>
              <a:t>Toutes les femmes de 15-49 ans et les enfants de 0-59 mois dans les ménages </a:t>
            </a:r>
            <a:r>
              <a:rPr lang="fr-SN" sz="2600" dirty="0">
                <a:solidFill>
                  <a:schemeClr val="tx1"/>
                </a:solidFill>
              </a:rPr>
              <a:t>sélectionnés </a:t>
            </a:r>
            <a:r>
              <a:rPr lang="fr-SN" sz="2600" dirty="0" smtClean="0">
                <a:solidFill>
                  <a:schemeClr val="tx1"/>
                </a:solidFill>
              </a:rPr>
              <a:t>ont </a:t>
            </a:r>
            <a:r>
              <a:rPr lang="fr-FR" sz="2600" dirty="0" smtClean="0">
                <a:solidFill>
                  <a:schemeClr val="tx1"/>
                </a:solidFill>
              </a:rPr>
              <a:t>été éligibles </a:t>
            </a:r>
            <a:r>
              <a:rPr lang="fr-FR" sz="2600" dirty="0">
                <a:solidFill>
                  <a:schemeClr val="tx1"/>
                </a:solidFill>
              </a:rPr>
              <a:t>pour l’enquête. </a:t>
            </a:r>
            <a:endParaRPr lang="fr-FR" sz="2600" dirty="0" smtClean="0">
              <a:solidFill>
                <a:schemeClr val="tx1"/>
              </a:solidFill>
            </a:endParaRPr>
          </a:p>
          <a:p>
            <a:pPr eaLnBrk="1" hangingPunct="1"/>
            <a:r>
              <a:rPr lang="fr-FR" sz="2600" dirty="0" smtClean="0">
                <a:solidFill>
                  <a:schemeClr val="tx1"/>
                </a:solidFill>
              </a:rPr>
              <a:t>Dans un sous-échantillon d’un ménage sur deux, tous les hommes de 15-59 ans ont été éligibles pour l’enquête.</a:t>
            </a:r>
          </a:p>
          <a:p>
            <a:pPr eaLnBrk="1" hangingPunct="1"/>
            <a:r>
              <a:rPr lang="fr-FR" sz="2600" dirty="0">
                <a:solidFill>
                  <a:schemeClr val="tx1"/>
                </a:solidFill>
              </a:rPr>
              <a:t>Cet échantillon a été stratifié de manière à être représentatif par milieu de résidence (urbain-rural) et ainsi que des </a:t>
            </a:r>
            <a:r>
              <a:rPr lang="fr-FR" sz="2600" dirty="0" smtClean="0">
                <a:solidFill>
                  <a:schemeClr val="tx1"/>
                </a:solidFill>
              </a:rPr>
              <a:t>14 régions.</a:t>
            </a:r>
            <a:endParaRPr lang="fr-FR" sz="2600" dirty="0">
              <a:solidFill>
                <a:schemeClr val="tx1"/>
              </a:solidFill>
            </a:endParaRPr>
          </a:p>
        </p:txBody>
      </p:sp>
    </p:spTree>
    <p:extLst>
      <p:ext uri="{BB962C8B-B14F-4D97-AF65-F5344CB8AC3E}">
        <p14:creationId xmlns:p14="http://schemas.microsoft.com/office/powerpoint/2010/main" val="43109352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0249" name="Text Box 9"/>
          <p:cNvSpPr txBox="1">
            <a:spLocks noChangeArrowheads="1"/>
          </p:cNvSpPr>
          <p:nvPr/>
        </p:nvSpPr>
        <p:spPr bwMode="auto">
          <a:xfrm>
            <a:off x="0" y="0"/>
            <a:ext cx="9144000" cy="707886"/>
          </a:xfrm>
          <a:prstGeom prst="rect">
            <a:avLst/>
          </a:prstGeom>
          <a:noFill/>
          <a:ln w="9525">
            <a:noFill/>
            <a:miter lim="800000"/>
            <a:headEnd/>
            <a:tailEnd/>
          </a:ln>
          <a:effectLst/>
        </p:spPr>
        <p:txBody>
          <a:bodyPr wrap="square">
            <a:spAutoFit/>
          </a:bodyPr>
          <a:lstStyle/>
          <a:p>
            <a:pPr algn="ctr" eaLnBrk="0" hangingPunct="0">
              <a:spcBef>
                <a:spcPct val="50000"/>
              </a:spcBef>
              <a:defRPr/>
            </a:pPr>
            <a:r>
              <a:rPr lang="fr-SN" sz="4000" dirty="0" smtClean="0">
                <a:latin typeface="+mn-lt"/>
                <a:cs typeface="+mn-cs"/>
              </a:rPr>
              <a:t>Assistance à l’accouchement</a:t>
            </a:r>
            <a:endParaRPr lang="fr-SN" sz="4000" dirty="0">
              <a:latin typeface="+mn-lt"/>
              <a:cs typeface="+mn-cs"/>
            </a:endParaRPr>
          </a:p>
        </p:txBody>
      </p:sp>
      <p:sp>
        <p:nvSpPr>
          <p:cNvPr id="8" name="TextBox 7"/>
          <p:cNvSpPr txBox="1"/>
          <p:nvPr/>
        </p:nvSpPr>
        <p:spPr>
          <a:xfrm>
            <a:off x="6324600" y="3886200"/>
            <a:ext cx="2704077" cy="1569660"/>
          </a:xfrm>
          <a:prstGeom prst="rect">
            <a:avLst/>
          </a:prstGeom>
          <a:solidFill>
            <a:schemeClr val="tx2"/>
          </a:solidFill>
        </p:spPr>
        <p:style>
          <a:lnRef idx="0">
            <a:schemeClr val="accent3"/>
          </a:lnRef>
          <a:fillRef idx="3">
            <a:schemeClr val="accent3"/>
          </a:fillRef>
          <a:effectRef idx="3">
            <a:schemeClr val="accent3"/>
          </a:effectRef>
          <a:fontRef idx="minor">
            <a:schemeClr val="lt1"/>
          </a:fontRef>
        </p:style>
        <p:txBody>
          <a:bodyPr wrap="square">
            <a:spAutoFit/>
          </a:bodyPr>
          <a:lstStyle/>
          <a:p>
            <a:pPr algn="ctr" eaLnBrk="0" hangingPunct="0">
              <a:spcBef>
                <a:spcPct val="50000"/>
              </a:spcBef>
              <a:defRPr/>
            </a:pPr>
            <a:r>
              <a:rPr lang="fr-SN" sz="2400" b="1" dirty="0" smtClean="0">
                <a:solidFill>
                  <a:schemeClr val="tx1"/>
                </a:solidFill>
              </a:rPr>
              <a:t>68 % </a:t>
            </a:r>
            <a:r>
              <a:rPr lang="fr-SN" sz="2400" dirty="0" smtClean="0">
                <a:solidFill>
                  <a:schemeClr val="tx1"/>
                </a:solidFill>
              </a:rPr>
              <a:t>des naissances vivantes ont été assistées par un prestataire qualifié*</a:t>
            </a:r>
            <a:endParaRPr lang="fr-SN" sz="2400" dirty="0">
              <a:solidFill>
                <a:schemeClr val="tx1"/>
              </a:solidFill>
            </a:endParaRPr>
          </a:p>
        </p:txBody>
      </p:sp>
      <p:graphicFrame>
        <p:nvGraphicFramePr>
          <p:cNvPr id="2" name="Chart 1"/>
          <p:cNvGraphicFramePr/>
          <p:nvPr>
            <p:extLst>
              <p:ext uri="{D42A27DB-BD31-4B8C-83A1-F6EECF244321}">
                <p14:modId xmlns:p14="http://schemas.microsoft.com/office/powerpoint/2010/main" val="4016762750"/>
              </p:ext>
            </p:extLst>
          </p:nvPr>
        </p:nvGraphicFramePr>
        <p:xfrm>
          <a:off x="0" y="1396999"/>
          <a:ext cx="7198242" cy="5663019"/>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Box 4"/>
          <p:cNvSpPr txBox="1">
            <a:spLocks noChangeArrowheads="1"/>
          </p:cNvSpPr>
          <p:nvPr/>
        </p:nvSpPr>
        <p:spPr bwMode="auto">
          <a:xfrm>
            <a:off x="0" y="639869"/>
            <a:ext cx="8952477" cy="535531"/>
          </a:xfrm>
          <a:prstGeom prst="rect">
            <a:avLst/>
          </a:prstGeom>
          <a:noFill/>
          <a:ln w="9525">
            <a:noFill/>
            <a:miter lim="800000"/>
            <a:headEnd/>
            <a:tailEnd/>
          </a:ln>
        </p:spPr>
        <p:txBody>
          <a:bodyPr wrap="square">
            <a:spAutoFit/>
          </a:bodyPr>
          <a:lstStyle/>
          <a:p>
            <a:pPr algn="ctr" eaLnBrk="0" hangingPunct="0">
              <a:lnSpc>
                <a:spcPct val="80000"/>
              </a:lnSpc>
              <a:defRPr/>
            </a:pPr>
            <a:r>
              <a:rPr lang="fr-FR" i="1" dirty="0" smtClean="0">
                <a:latin typeface="+mn-lt"/>
              </a:rPr>
              <a:t>Répartition (en %) </a:t>
            </a:r>
            <a:r>
              <a:rPr lang="fr-FR" sz="1800" i="1" dirty="0" smtClean="0">
                <a:latin typeface="+mn-lt"/>
              </a:rPr>
              <a:t>des </a:t>
            </a:r>
            <a:r>
              <a:rPr lang="fr-FR" sz="1800" i="1" dirty="0">
                <a:latin typeface="+mn-lt"/>
              </a:rPr>
              <a:t>naissances vivantes </a:t>
            </a:r>
            <a:r>
              <a:rPr lang="fr-FR" sz="1800" i="1" dirty="0" smtClean="0">
                <a:latin typeface="+mn-lt"/>
              </a:rPr>
              <a:t>ayant eu lieu des cinq années ayant précédé l’enquête </a:t>
            </a:r>
            <a:endParaRPr lang="fr-FR" sz="1800" i="1" dirty="0">
              <a:latin typeface="+mn-lt"/>
            </a:endParaRPr>
          </a:p>
        </p:txBody>
      </p:sp>
      <p:sp>
        <p:nvSpPr>
          <p:cNvPr id="10" name="Text Box 12"/>
          <p:cNvSpPr txBox="1">
            <a:spLocks noChangeArrowheads="1"/>
          </p:cNvSpPr>
          <p:nvPr/>
        </p:nvSpPr>
        <p:spPr bwMode="auto">
          <a:xfrm>
            <a:off x="6030686" y="5867400"/>
            <a:ext cx="3124200" cy="584775"/>
          </a:xfrm>
          <a:prstGeom prst="rect">
            <a:avLst/>
          </a:prstGeom>
          <a:noFill/>
          <a:ln w="9525">
            <a:noFill/>
            <a:miter lim="800000"/>
            <a:headEnd/>
            <a:tailEnd/>
          </a:ln>
          <a:effectLst/>
        </p:spPr>
        <p:txBody>
          <a:bodyPr wrap="square">
            <a:spAutoFit/>
          </a:bodyPr>
          <a:lstStyle/>
          <a:p>
            <a:pPr eaLnBrk="0" hangingPunct="0">
              <a:spcBef>
                <a:spcPct val="50000"/>
              </a:spcBef>
              <a:defRPr/>
            </a:pPr>
            <a:r>
              <a:rPr lang="fr-SN" sz="1600" i="1" dirty="0" smtClean="0">
                <a:latin typeface="+mn-lt"/>
                <a:cs typeface="+mn-cs"/>
              </a:rPr>
              <a:t>*</a:t>
            </a:r>
            <a:r>
              <a:rPr lang="fr-FR" sz="1600" i="1" dirty="0">
                <a:latin typeface="+mn-lt"/>
              </a:rPr>
              <a:t>Les médecins, les sages-femmes, les </a:t>
            </a:r>
            <a:r>
              <a:rPr lang="fr-FR" sz="1600" i="1" dirty="0" smtClean="0">
                <a:latin typeface="+mn-lt"/>
              </a:rPr>
              <a:t>infirmiers</a:t>
            </a:r>
            <a:endParaRPr lang="fr-SN" sz="1600" i="1" dirty="0">
              <a:latin typeface="+mn-lt"/>
            </a:endParaRPr>
          </a:p>
        </p:txBody>
      </p:sp>
    </p:spTree>
    <p:extLst>
      <p:ext uri="{BB962C8B-B14F-4D97-AF65-F5344CB8AC3E}">
        <p14:creationId xmlns:p14="http://schemas.microsoft.com/office/powerpoint/2010/main" val="3836014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5" name="Title 4"/>
          <p:cNvSpPr>
            <a:spLocks noGrp="1" noChangeArrowheads="1"/>
          </p:cNvSpPr>
          <p:nvPr>
            <p:ph type="title" idx="4294967295"/>
          </p:nvPr>
        </p:nvSpPr>
        <p:spPr>
          <a:xfrm>
            <a:off x="0" y="0"/>
            <a:ext cx="9144000" cy="1143000"/>
          </a:xfrm>
        </p:spPr>
        <p:txBody>
          <a:bodyPr>
            <a:normAutofit/>
          </a:bodyPr>
          <a:lstStyle/>
          <a:p>
            <a:pPr>
              <a:defRPr/>
            </a:pPr>
            <a:r>
              <a:rPr lang="fr-SN" sz="4000" noProof="0" dirty="0" smtClean="0">
                <a:solidFill>
                  <a:schemeClr val="tx1"/>
                </a:solidFill>
                <a:latin typeface="+mn-lt"/>
              </a:rPr>
              <a:t>Principaux résultats</a:t>
            </a:r>
            <a:endParaRPr lang="fr-SN" sz="4000" noProof="0" dirty="0">
              <a:solidFill>
                <a:schemeClr val="tx1"/>
              </a:solidFill>
              <a:latin typeface="+mn-lt"/>
            </a:endParaRPr>
          </a:p>
        </p:txBody>
      </p:sp>
      <p:sp>
        <p:nvSpPr>
          <p:cNvPr id="21506" name="Rectangle 3"/>
          <p:cNvSpPr>
            <a:spLocks noGrp="1" noChangeArrowheads="1"/>
          </p:cNvSpPr>
          <p:nvPr>
            <p:ph idx="4294967295"/>
          </p:nvPr>
        </p:nvSpPr>
        <p:spPr bwMode="auto">
          <a:xfrm>
            <a:off x="685800" y="1524000"/>
            <a:ext cx="7772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rmAutofit lnSpcReduction="10000"/>
          </a:bodyPr>
          <a:lstStyle/>
          <a:p>
            <a:pPr>
              <a:lnSpc>
                <a:spcPct val="90000"/>
              </a:lnSpc>
              <a:buClr>
                <a:schemeClr val="tx1"/>
              </a:buClr>
              <a:buSzPct val="90000"/>
              <a:buFontTx/>
              <a:buChar char="•"/>
            </a:pPr>
            <a:r>
              <a:rPr lang="fr-SN" b="1" dirty="0" smtClean="0">
                <a:solidFill>
                  <a:schemeClr val="bg2"/>
                </a:solidFill>
              </a:rPr>
              <a:t>98 </a:t>
            </a:r>
            <a:r>
              <a:rPr lang="fr-SN" b="1" dirty="0">
                <a:solidFill>
                  <a:schemeClr val="bg2"/>
                </a:solidFill>
              </a:rPr>
              <a:t>%</a:t>
            </a:r>
            <a:r>
              <a:rPr lang="fr-SN" noProof="0" dirty="0" smtClean="0">
                <a:solidFill>
                  <a:schemeClr val="bg2"/>
                </a:solidFill>
              </a:rPr>
              <a:t> </a:t>
            </a:r>
            <a:r>
              <a:rPr lang="fr-SN" noProof="0" dirty="0" smtClean="0">
                <a:solidFill>
                  <a:schemeClr val="tx1"/>
                </a:solidFill>
              </a:rPr>
              <a:t>de femmes reçoivent des </a:t>
            </a:r>
            <a:r>
              <a:rPr lang="fr-SN" b="1" dirty="0">
                <a:solidFill>
                  <a:schemeClr val="bg2"/>
                </a:solidFill>
              </a:rPr>
              <a:t>soins prénatals </a:t>
            </a:r>
            <a:r>
              <a:rPr lang="fr-SN" b="1" dirty="0" smtClean="0">
                <a:solidFill>
                  <a:schemeClr val="bg2"/>
                </a:solidFill>
              </a:rPr>
              <a:t>auprès d’un prestataire qualifié</a:t>
            </a:r>
            <a:r>
              <a:rPr lang="fr-SN" dirty="0" smtClean="0">
                <a:solidFill>
                  <a:schemeClr val="tx1"/>
                </a:solidFill>
              </a:rPr>
              <a:t>.</a:t>
            </a:r>
          </a:p>
          <a:p>
            <a:pPr>
              <a:lnSpc>
                <a:spcPct val="90000"/>
              </a:lnSpc>
              <a:buClr>
                <a:schemeClr val="tx1"/>
              </a:buClr>
              <a:buSzPct val="90000"/>
              <a:buFontTx/>
              <a:buChar char="•"/>
            </a:pPr>
            <a:r>
              <a:rPr lang="fr-SN" b="1" dirty="0" smtClean="0">
                <a:solidFill>
                  <a:schemeClr val="bg2"/>
                </a:solidFill>
              </a:rPr>
              <a:t>57 % </a:t>
            </a:r>
            <a:r>
              <a:rPr lang="fr-SN" dirty="0" smtClean="0">
                <a:solidFill>
                  <a:schemeClr val="tx1"/>
                </a:solidFill>
              </a:rPr>
              <a:t>de femmes font </a:t>
            </a:r>
            <a:r>
              <a:rPr lang="fr-SN" b="1" dirty="0" smtClean="0">
                <a:solidFill>
                  <a:schemeClr val="bg2"/>
                </a:solidFill>
              </a:rPr>
              <a:t>4+ CPN</a:t>
            </a:r>
            <a:r>
              <a:rPr lang="fr-SN" dirty="0" smtClean="0">
                <a:solidFill>
                  <a:schemeClr val="tx1"/>
                </a:solidFill>
              </a:rPr>
              <a:t>.</a:t>
            </a:r>
            <a:endParaRPr lang="fr-SN" b="1" dirty="0">
              <a:solidFill>
                <a:schemeClr val="tx1"/>
              </a:solidFill>
            </a:endParaRPr>
          </a:p>
          <a:p>
            <a:pPr>
              <a:lnSpc>
                <a:spcPct val="90000"/>
              </a:lnSpc>
              <a:buClr>
                <a:schemeClr val="tx1"/>
              </a:buClr>
              <a:buSzPct val="90000"/>
              <a:buFontTx/>
              <a:buChar char="•"/>
            </a:pPr>
            <a:r>
              <a:rPr lang="fr-SN" b="1" dirty="0" smtClean="0">
                <a:solidFill>
                  <a:schemeClr val="bg2"/>
                </a:solidFill>
              </a:rPr>
              <a:t>83 </a:t>
            </a:r>
            <a:r>
              <a:rPr lang="fr-SN" b="1" dirty="0">
                <a:solidFill>
                  <a:schemeClr val="bg2"/>
                </a:solidFill>
              </a:rPr>
              <a:t>% </a:t>
            </a:r>
            <a:r>
              <a:rPr lang="fr-SN" dirty="0" smtClean="0">
                <a:solidFill>
                  <a:schemeClr val="tx1"/>
                </a:solidFill>
              </a:rPr>
              <a:t>de </a:t>
            </a:r>
            <a:r>
              <a:rPr lang="fr-SN" dirty="0">
                <a:solidFill>
                  <a:schemeClr val="tx1"/>
                </a:solidFill>
              </a:rPr>
              <a:t>dernières naissances ont été </a:t>
            </a:r>
            <a:r>
              <a:rPr lang="fr-SN" b="1" dirty="0">
                <a:solidFill>
                  <a:schemeClr val="bg2"/>
                </a:solidFill>
              </a:rPr>
              <a:t>protégées contre le tétanos néonatal</a:t>
            </a:r>
            <a:r>
              <a:rPr lang="fr-SN" dirty="0">
                <a:solidFill>
                  <a:schemeClr val="tx1"/>
                </a:solidFill>
              </a:rPr>
              <a:t>.</a:t>
            </a:r>
            <a:r>
              <a:rPr lang="fr-SN" dirty="0">
                <a:solidFill>
                  <a:schemeClr val="bg2"/>
                </a:solidFill>
              </a:rPr>
              <a:t> </a:t>
            </a:r>
            <a:endParaRPr lang="fr-SN" noProof="0" dirty="0" smtClean="0">
              <a:solidFill>
                <a:schemeClr val="bg2"/>
              </a:solidFill>
            </a:endParaRPr>
          </a:p>
          <a:p>
            <a:pPr>
              <a:lnSpc>
                <a:spcPct val="90000"/>
              </a:lnSpc>
              <a:buClr>
                <a:schemeClr val="tx1"/>
              </a:buClr>
              <a:buSzPct val="90000"/>
              <a:buFontTx/>
              <a:buChar char="•"/>
            </a:pPr>
            <a:r>
              <a:rPr lang="fr-SN" b="1" dirty="0" smtClean="0">
                <a:solidFill>
                  <a:schemeClr val="bg2"/>
                </a:solidFill>
              </a:rPr>
              <a:t>78 </a:t>
            </a:r>
            <a:r>
              <a:rPr lang="fr-SN" b="1" dirty="0">
                <a:solidFill>
                  <a:schemeClr val="bg2"/>
                </a:solidFill>
              </a:rPr>
              <a:t>%</a:t>
            </a:r>
            <a:r>
              <a:rPr lang="fr-SN" b="1" noProof="0" dirty="0" smtClean="0">
                <a:solidFill>
                  <a:schemeClr val="bg2"/>
                </a:solidFill>
              </a:rPr>
              <a:t> </a:t>
            </a:r>
            <a:r>
              <a:rPr lang="fr-SN" noProof="0" dirty="0" smtClean="0">
                <a:solidFill>
                  <a:schemeClr val="tx1"/>
                </a:solidFill>
              </a:rPr>
              <a:t>de </a:t>
            </a:r>
            <a:r>
              <a:rPr lang="fr-SN" dirty="0" smtClean="0">
                <a:solidFill>
                  <a:schemeClr val="tx1"/>
                </a:solidFill>
              </a:rPr>
              <a:t>naissances se déroulent </a:t>
            </a:r>
            <a:r>
              <a:rPr lang="fr-SN" noProof="0" dirty="0" smtClean="0">
                <a:solidFill>
                  <a:schemeClr val="tx1"/>
                </a:solidFill>
              </a:rPr>
              <a:t>dans un </a:t>
            </a:r>
            <a:r>
              <a:rPr lang="fr-SN" b="1" dirty="0">
                <a:solidFill>
                  <a:schemeClr val="bg2"/>
                </a:solidFill>
              </a:rPr>
              <a:t>établissement de </a:t>
            </a:r>
            <a:r>
              <a:rPr lang="fr-SN" b="1" dirty="0" smtClean="0">
                <a:solidFill>
                  <a:schemeClr val="bg2"/>
                </a:solidFill>
              </a:rPr>
              <a:t>santé</a:t>
            </a:r>
            <a:r>
              <a:rPr lang="fr-SN" dirty="0" smtClean="0">
                <a:solidFill>
                  <a:schemeClr val="tx1"/>
                </a:solidFill>
              </a:rPr>
              <a:t>.</a:t>
            </a:r>
          </a:p>
          <a:p>
            <a:pPr>
              <a:lnSpc>
                <a:spcPct val="90000"/>
              </a:lnSpc>
              <a:buClr>
                <a:schemeClr val="tx1"/>
              </a:buClr>
              <a:buSzPct val="90000"/>
              <a:buFontTx/>
              <a:buChar char="•"/>
            </a:pPr>
            <a:r>
              <a:rPr lang="fr-SN" b="1" noProof="0" smtClean="0">
                <a:solidFill>
                  <a:schemeClr val="bg2"/>
                </a:solidFill>
              </a:rPr>
              <a:t>68</a:t>
            </a:r>
            <a:r>
              <a:rPr lang="fr-SN" b="1" dirty="0" smtClean="0">
                <a:solidFill>
                  <a:schemeClr val="bg2"/>
                </a:solidFill>
              </a:rPr>
              <a:t> </a:t>
            </a:r>
            <a:r>
              <a:rPr lang="fr-SN" b="1" dirty="0">
                <a:solidFill>
                  <a:schemeClr val="bg2"/>
                </a:solidFill>
              </a:rPr>
              <a:t>% </a:t>
            </a:r>
            <a:r>
              <a:rPr lang="fr-SN" noProof="0" dirty="0" smtClean="0">
                <a:solidFill>
                  <a:schemeClr val="tx1"/>
                </a:solidFill>
              </a:rPr>
              <a:t>des naissances vivantes sont </a:t>
            </a:r>
            <a:r>
              <a:rPr lang="fr-SN" b="1" noProof="0" dirty="0" smtClean="0">
                <a:solidFill>
                  <a:schemeClr val="bg2"/>
                </a:solidFill>
              </a:rPr>
              <a:t>assistées par </a:t>
            </a:r>
            <a:r>
              <a:rPr lang="fr-SN" b="1" dirty="0" smtClean="0">
                <a:solidFill>
                  <a:schemeClr val="bg2"/>
                </a:solidFill>
              </a:rPr>
              <a:t>un</a:t>
            </a:r>
            <a:r>
              <a:rPr lang="fr-SN" b="1" noProof="0" dirty="0" smtClean="0">
                <a:solidFill>
                  <a:schemeClr val="bg2"/>
                </a:solidFill>
              </a:rPr>
              <a:t> prestataire qualifié</a:t>
            </a:r>
            <a:r>
              <a:rPr lang="fr-SN" dirty="0">
                <a:solidFill>
                  <a:schemeClr val="tx1"/>
                </a:solidFill>
              </a:rPr>
              <a:t>.</a:t>
            </a:r>
            <a:r>
              <a:rPr lang="fr-SN" dirty="0"/>
              <a:t> </a:t>
            </a:r>
            <a:endParaRPr lang="fr-SN" dirty="0">
              <a:solidFill>
                <a:schemeClr val="tx2"/>
              </a:solidFill>
            </a:endParaRPr>
          </a:p>
          <a:p>
            <a:pPr>
              <a:lnSpc>
                <a:spcPct val="90000"/>
              </a:lnSpc>
              <a:buClr>
                <a:schemeClr val="tx1"/>
              </a:buClr>
              <a:buSzPct val="90000"/>
              <a:buFontTx/>
              <a:buChar char="•"/>
            </a:pPr>
            <a:endParaRPr lang="fr-SN" b="1" noProof="0" dirty="0" smtClean="0">
              <a:solidFill>
                <a:schemeClr val="tx2">
                  <a:lumMod val="50000"/>
                </a:schemeClr>
              </a:solidFill>
            </a:endParaRPr>
          </a:p>
        </p:txBody>
      </p:sp>
    </p:spTree>
    <p:extLst>
      <p:ext uri="{BB962C8B-B14F-4D97-AF65-F5344CB8AC3E}">
        <p14:creationId xmlns:p14="http://schemas.microsoft.com/office/powerpoint/2010/main" val="5733912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ctrTitle" idx="4294967295"/>
          </p:nvPr>
        </p:nvSpPr>
        <p:spPr>
          <a:xfrm>
            <a:off x="0" y="0"/>
            <a:ext cx="9144000" cy="990600"/>
          </a:xfrm>
          <a:prstGeom prst="rect">
            <a:avLst/>
          </a:prstGeom>
        </p:spPr>
        <p:txBody>
          <a:bodyPr>
            <a:normAutofit/>
          </a:bodyPr>
          <a:lstStyle/>
          <a:p>
            <a:r>
              <a:rPr lang="fr-FR" b="1" dirty="0" smtClean="0">
                <a:solidFill>
                  <a:schemeClr val="bg1"/>
                </a:solidFill>
              </a:rPr>
              <a:t>Services de santé maternelle</a:t>
            </a:r>
            <a:endParaRPr lang="en-US" b="1" dirty="0" smtClean="0">
              <a:solidFill>
                <a:schemeClr val="bg1"/>
              </a:solidFill>
            </a:endParaRPr>
          </a:p>
        </p:txBody>
      </p:sp>
    </p:spTree>
    <p:extLst>
      <p:ext uri="{BB962C8B-B14F-4D97-AF65-F5344CB8AC3E}">
        <p14:creationId xmlns:p14="http://schemas.microsoft.com/office/powerpoint/2010/main" val="3568661389"/>
      </p:ext>
    </p:extLst>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304800" y="2019298"/>
            <a:ext cx="3581400" cy="3048001"/>
          </a:xfrm>
        </p:spPr>
        <p:txBody>
          <a:bodyPr>
            <a:normAutofit/>
          </a:bodyPr>
          <a:lstStyle/>
          <a:p>
            <a:r>
              <a:rPr lang="fr-FR" noProof="0" dirty="0" smtClean="0">
                <a:solidFill>
                  <a:schemeClr val="tx1"/>
                </a:solidFill>
              </a:rPr>
              <a:t>Soins prénatals</a:t>
            </a:r>
          </a:p>
          <a:p>
            <a:r>
              <a:rPr lang="fr-FR" dirty="0" smtClean="0">
                <a:solidFill>
                  <a:schemeClr val="tx1"/>
                </a:solidFill>
              </a:rPr>
              <a:t>Accouchement et soins postnatals</a:t>
            </a:r>
          </a:p>
          <a:p>
            <a:r>
              <a:rPr lang="fr-FR" b="1" dirty="0" smtClean="0">
                <a:solidFill>
                  <a:schemeClr val="bg2"/>
                </a:solidFill>
              </a:rPr>
              <a:t>Services de santé maternelle</a:t>
            </a:r>
          </a:p>
          <a:p>
            <a:pPr marL="0" indent="0">
              <a:buNone/>
            </a:pPr>
            <a:endParaRPr lang="fr-FR" dirty="0" smtClean="0"/>
          </a:p>
        </p:txBody>
      </p:sp>
    </p:spTree>
    <p:extLst>
      <p:ext uri="{BB962C8B-B14F-4D97-AF65-F5344CB8AC3E}">
        <p14:creationId xmlns:p14="http://schemas.microsoft.com/office/powerpoint/2010/main" val="263327013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a:normAutofit fontScale="90000"/>
          </a:bodyPr>
          <a:lstStyle/>
          <a:p>
            <a:r>
              <a:rPr lang="fr-FR" dirty="0" smtClean="0">
                <a:solidFill>
                  <a:schemeClr val="tx1"/>
                </a:solidFill>
              </a:rPr>
              <a:t>Disponibilité </a:t>
            </a:r>
            <a:r>
              <a:rPr lang="fr-FR" dirty="0">
                <a:solidFill>
                  <a:schemeClr val="tx1"/>
                </a:solidFill>
              </a:rPr>
              <a:t>des services </a:t>
            </a:r>
            <a:r>
              <a:rPr lang="fr-FR" dirty="0" smtClean="0">
                <a:solidFill>
                  <a:schemeClr val="tx1"/>
                </a:solidFill>
              </a:rPr>
              <a:t>de </a:t>
            </a:r>
            <a:r>
              <a:rPr lang="fr-FR" dirty="0">
                <a:solidFill>
                  <a:schemeClr val="tx1"/>
                </a:solidFill>
              </a:rPr>
              <a:t>santé maternelle</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2568435445"/>
              </p:ext>
            </p:extLst>
          </p:nvPr>
        </p:nvGraphicFramePr>
        <p:xfrm>
          <a:off x="0" y="2581275"/>
          <a:ext cx="9144000" cy="42672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44" y="1524000"/>
            <a:ext cx="9144000" cy="646331"/>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b="1" i="1" dirty="0" smtClean="0">
                <a:latin typeface="+mn-lt"/>
              </a:rPr>
              <a:t>N=396</a:t>
            </a:r>
            <a:r>
              <a:rPr lang="fr-FR" i="1" dirty="0" smtClean="0">
                <a:latin typeface="+mn-lt"/>
              </a:rPr>
              <a:t>), </a:t>
            </a:r>
            <a:r>
              <a:rPr lang="fr-FR" i="1" dirty="0">
                <a:latin typeface="+mn-lt"/>
              </a:rPr>
              <a:t>pourcentage offrant les services spécifiques de maternité et les services complets de maternité </a:t>
            </a:r>
            <a:endParaRPr lang="en-US" i="1" dirty="0" err="1" smtClean="0">
              <a:latin typeface="+mn-lt"/>
            </a:endParaRPr>
          </a:p>
        </p:txBody>
      </p:sp>
    </p:spTree>
    <p:extLst>
      <p:ext uri="{BB962C8B-B14F-4D97-AF65-F5344CB8AC3E}">
        <p14:creationId xmlns:p14="http://schemas.microsoft.com/office/powerpoint/2010/main" val="3375425366"/>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normAutofit/>
          </a:bodyPr>
          <a:lstStyle/>
          <a:p>
            <a:r>
              <a:rPr lang="fr-HT" sz="3600" dirty="0" smtClean="0">
                <a:solidFill>
                  <a:schemeClr val="tx1"/>
                </a:solidFill>
              </a:rPr>
              <a:t>Équipement </a:t>
            </a:r>
            <a:r>
              <a:rPr lang="fr-HT" sz="3600" dirty="0">
                <a:solidFill>
                  <a:schemeClr val="tx1"/>
                </a:solidFill>
              </a:rPr>
              <a:t>pour les services de </a:t>
            </a:r>
            <a:r>
              <a:rPr lang="fr-HT" sz="3600" dirty="0" smtClean="0">
                <a:solidFill>
                  <a:schemeClr val="tx1"/>
                </a:solidFill>
              </a:rPr>
              <a:t>CPN</a:t>
            </a:r>
            <a:endParaRPr lang="en-US" sz="36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978928666"/>
              </p:ext>
            </p:extLst>
          </p:nvPr>
        </p:nvGraphicFramePr>
        <p:xfrm>
          <a:off x="0" y="1512332"/>
          <a:ext cx="9144000" cy="4964668"/>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82632" y="914400"/>
            <a:ext cx="8978736" cy="369332"/>
          </a:xfrm>
          <a:prstGeom prst="rect">
            <a:avLst/>
          </a:prstGeom>
          <a:noFill/>
        </p:spPr>
        <p:txBody>
          <a:bodyPr wrap="square" rtlCol="0">
            <a:spAutoFit/>
          </a:bodyPr>
          <a:lstStyle/>
          <a:p>
            <a:r>
              <a:rPr lang="fr-HT" i="1" dirty="0">
                <a:latin typeface="+mn-lt"/>
              </a:rPr>
              <a:t>Parmi toutes </a:t>
            </a:r>
            <a:r>
              <a:rPr lang="fr-HT" i="1" dirty="0" smtClean="0">
                <a:latin typeface="+mn-lt"/>
              </a:rPr>
              <a:t>les structures offrant </a:t>
            </a:r>
            <a:r>
              <a:rPr lang="fr-HT" i="1" dirty="0">
                <a:latin typeface="+mn-lt"/>
              </a:rPr>
              <a:t>des </a:t>
            </a:r>
            <a:r>
              <a:rPr lang="fr-HT" i="1" dirty="0" smtClean="0">
                <a:latin typeface="+mn-lt"/>
              </a:rPr>
              <a:t>services de CPN (</a:t>
            </a:r>
            <a:r>
              <a:rPr lang="fr-HT" b="1" i="1" dirty="0" smtClean="0">
                <a:latin typeface="+mn-lt"/>
              </a:rPr>
              <a:t>N=341</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295959707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90600"/>
          </a:xfrm>
        </p:spPr>
        <p:txBody>
          <a:bodyPr>
            <a:normAutofit/>
          </a:bodyPr>
          <a:lstStyle/>
          <a:p>
            <a:r>
              <a:rPr lang="fr-HT" sz="4200" dirty="0" smtClean="0">
                <a:solidFill>
                  <a:schemeClr val="tx1"/>
                </a:solidFill>
              </a:rPr>
              <a:t>Capacité de diagnostic</a:t>
            </a:r>
            <a:endParaRPr lang="en-US" sz="42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4154674607"/>
              </p:ext>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990600"/>
            <a:ext cx="9144000" cy="646331"/>
          </a:xfrm>
          <a:prstGeom prst="rect">
            <a:avLst/>
          </a:prstGeom>
          <a:noFill/>
        </p:spPr>
        <p:txBody>
          <a:bodyPr wrap="square" rtlCol="0">
            <a:spAutoFit/>
          </a:bodyPr>
          <a:lstStyle/>
          <a:p>
            <a:pPr algn="ctr"/>
            <a:r>
              <a:rPr lang="fr-HT" i="1" dirty="0">
                <a:latin typeface="+mn-lt"/>
              </a:rPr>
              <a:t>Parmi toutes les </a:t>
            </a:r>
            <a:r>
              <a:rPr lang="fr-HT" i="1" dirty="0" smtClean="0">
                <a:latin typeface="+mn-lt"/>
              </a:rPr>
              <a:t>structures offrant </a:t>
            </a:r>
            <a:r>
              <a:rPr lang="fr-HT" i="1" dirty="0">
                <a:latin typeface="+mn-lt"/>
              </a:rPr>
              <a:t>des </a:t>
            </a:r>
            <a:r>
              <a:rPr lang="fr-HT" i="1" dirty="0" smtClean="0">
                <a:latin typeface="+mn-lt"/>
              </a:rPr>
              <a:t>services de CPN (</a:t>
            </a:r>
            <a:r>
              <a:rPr lang="fr-HT" b="1" i="1" dirty="0" smtClean="0">
                <a:latin typeface="+mn-lt"/>
              </a:rPr>
              <a:t>N=341</a:t>
            </a:r>
            <a:r>
              <a:rPr lang="fr-HT" i="1" dirty="0" smtClean="0">
                <a:latin typeface="+mn-lt"/>
              </a:rPr>
              <a:t>), pourcentage </a:t>
            </a:r>
            <a:r>
              <a:rPr lang="fr-HT" i="1" dirty="0">
                <a:latin typeface="+mn-lt"/>
              </a:rPr>
              <a:t>ayant la capacité d’effectuer des tests de </a:t>
            </a:r>
            <a:r>
              <a:rPr lang="fr-HT" i="1" dirty="0" smtClean="0">
                <a:latin typeface="+mn-lt"/>
              </a:rPr>
              <a:t>: </a:t>
            </a:r>
            <a:endParaRPr lang="en-US" i="1" dirty="0" err="1">
              <a:latin typeface="+mn-lt"/>
            </a:endParaRPr>
          </a:p>
        </p:txBody>
      </p:sp>
    </p:spTree>
    <p:extLst>
      <p:ext uri="{BB962C8B-B14F-4D97-AF65-F5344CB8AC3E}">
        <p14:creationId xmlns:p14="http://schemas.microsoft.com/office/powerpoint/2010/main" val="258361955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1676400"/>
          </a:xfrm>
        </p:spPr>
        <p:txBody>
          <a:bodyPr>
            <a:normAutofit/>
          </a:bodyPr>
          <a:lstStyle/>
          <a:p>
            <a:r>
              <a:rPr lang="fr-FR" sz="4200" dirty="0">
                <a:solidFill>
                  <a:schemeClr val="tx1"/>
                </a:solidFill>
              </a:rPr>
              <a:t>Disponibilité des médicaments pour la consultation prénatale de </a:t>
            </a:r>
            <a:r>
              <a:rPr lang="fr-FR" sz="4200" dirty="0" smtClean="0">
                <a:solidFill>
                  <a:schemeClr val="tx1"/>
                </a:solidFill>
              </a:rPr>
              <a:t>routine</a:t>
            </a:r>
            <a:endParaRPr lang="en-US" sz="4200" dirty="0">
              <a:solidFill>
                <a:schemeClr val="tx1"/>
              </a:solidFill>
            </a:endParaRPr>
          </a:p>
        </p:txBody>
      </p:sp>
      <p:graphicFrame>
        <p:nvGraphicFramePr>
          <p:cNvPr id="4" name="Content Placeholder 3"/>
          <p:cNvGraphicFramePr>
            <a:graphicFrameLocks noGrp="1"/>
          </p:cNvGraphicFramePr>
          <p:nvPr>
            <p:ph idx="4294967295"/>
            <p:extLst>
              <p:ext uri="{D42A27DB-BD31-4B8C-83A1-F6EECF244321}">
                <p14:modId xmlns:p14="http://schemas.microsoft.com/office/powerpoint/2010/main" val="3029249729"/>
              </p:ext>
            </p:extLst>
          </p:nvPr>
        </p:nvGraphicFramePr>
        <p:xfrm>
          <a:off x="0" y="2368550"/>
          <a:ext cx="9144000" cy="448945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1600200"/>
            <a:ext cx="9144000" cy="646331"/>
          </a:xfrm>
          <a:prstGeom prst="rect">
            <a:avLst/>
          </a:prstGeom>
          <a:noFill/>
        </p:spPr>
        <p:txBody>
          <a:bodyPr wrap="square" rtlCol="0">
            <a:spAutoFit/>
          </a:bodyPr>
          <a:lstStyle/>
          <a:p>
            <a:pPr algn="ctr"/>
            <a:r>
              <a:rPr lang="fr-FR" i="1" dirty="0">
                <a:latin typeface="+mn-lt"/>
              </a:rPr>
              <a:t>Parmi toutes les </a:t>
            </a:r>
            <a:r>
              <a:rPr lang="fr-FR" i="1" dirty="0" smtClean="0">
                <a:latin typeface="+mn-lt"/>
              </a:rPr>
              <a:t>structures </a:t>
            </a:r>
            <a:r>
              <a:rPr lang="fr-FR" i="1" dirty="0">
                <a:latin typeface="+mn-lt"/>
              </a:rPr>
              <a:t>offrant les services de </a:t>
            </a:r>
            <a:r>
              <a:rPr lang="fr-FR" i="1" dirty="0" smtClean="0">
                <a:latin typeface="+mn-lt"/>
              </a:rPr>
              <a:t>CPN (</a:t>
            </a:r>
            <a:r>
              <a:rPr lang="fr-FR" b="1" i="1" dirty="0" smtClean="0">
                <a:latin typeface="+mn-lt"/>
              </a:rPr>
              <a:t>N=341</a:t>
            </a:r>
            <a:r>
              <a:rPr lang="fr-FR" i="1" dirty="0" smtClean="0">
                <a:latin typeface="+mn-lt"/>
              </a:rPr>
              <a:t>), </a:t>
            </a:r>
            <a:r>
              <a:rPr lang="fr-FR" i="1" dirty="0">
                <a:latin typeface="+mn-lt"/>
              </a:rPr>
              <a:t>pourcentage qui </a:t>
            </a:r>
            <a:r>
              <a:rPr lang="fr-FR" b="1" i="1" dirty="0" smtClean="0">
                <a:latin typeface="+mn-lt"/>
              </a:rPr>
              <a:t>disposaient le jour de l’enquête de</a:t>
            </a:r>
            <a:r>
              <a:rPr lang="fr-FR" i="1" dirty="0" smtClean="0">
                <a:latin typeface="+mn-lt"/>
              </a:rPr>
              <a:t> :</a:t>
            </a:r>
            <a:endParaRPr lang="en-US" i="1" dirty="0" err="1" smtClean="0">
              <a:latin typeface="+mn-lt"/>
            </a:endParaRPr>
          </a:p>
        </p:txBody>
      </p:sp>
    </p:spTree>
    <p:extLst>
      <p:ext uri="{BB962C8B-B14F-4D97-AF65-F5344CB8AC3E}">
        <p14:creationId xmlns:p14="http://schemas.microsoft.com/office/powerpoint/2010/main" val="381752960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922338"/>
          </a:xfrm>
        </p:spPr>
        <p:txBody>
          <a:bodyPr>
            <a:normAutofit fontScale="90000"/>
          </a:bodyPr>
          <a:lstStyle/>
          <a:p>
            <a:pPr eaLnBrk="1" hangingPunct="1"/>
            <a:r>
              <a:rPr lang="fr-FR" sz="4000" dirty="0" smtClean="0">
                <a:solidFill>
                  <a:schemeClr val="tx1"/>
                </a:solidFill>
              </a:rPr>
              <a:t>Formation des prestataires des services de CPN</a:t>
            </a:r>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266745951"/>
              </p:ext>
            </p:extLst>
          </p:nvPr>
        </p:nvGraphicFramePr>
        <p:xfrm>
          <a:off x="228600" y="1371600"/>
          <a:ext cx="8915400" cy="54864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14844" y="922683"/>
            <a:ext cx="9129156" cy="646331"/>
          </a:xfrm>
          <a:prstGeom prst="rect">
            <a:avLst/>
          </a:prstGeom>
          <a:noFill/>
          <a:ln w="9525">
            <a:noFill/>
            <a:miter lim="800000"/>
            <a:headEnd/>
            <a:tailEnd/>
          </a:ln>
          <a:effectLst/>
        </p:spPr>
        <p:txBody>
          <a:bodyPr wrap="square">
            <a:spAutoFit/>
          </a:bodyPr>
          <a:lstStyle/>
          <a:p>
            <a:pPr>
              <a:spcBef>
                <a:spcPct val="50000"/>
              </a:spcBef>
              <a:defRPr/>
            </a:pPr>
            <a:r>
              <a:rPr lang="fr-FR" i="1" dirty="0">
                <a:latin typeface="+mn-lt"/>
              </a:rPr>
              <a:t>Pourcentage de prestataires des services de </a:t>
            </a:r>
            <a:r>
              <a:rPr lang="fr-FR" i="1" dirty="0" smtClean="0">
                <a:latin typeface="+mn-lt"/>
              </a:rPr>
              <a:t>CPN interviewés (</a:t>
            </a:r>
            <a:r>
              <a:rPr lang="fr-FR" b="1" i="1" dirty="0" smtClean="0">
                <a:latin typeface="+mn-lt"/>
              </a:rPr>
              <a:t>N=557</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1872423325"/>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Title 1"/>
          <p:cNvSpPr>
            <a:spLocks noGrp="1"/>
          </p:cNvSpPr>
          <p:nvPr>
            <p:ph type="title" idx="4294967295"/>
          </p:nvPr>
        </p:nvSpPr>
        <p:spPr>
          <a:xfrm>
            <a:off x="0" y="0"/>
            <a:ext cx="9144000" cy="1524000"/>
          </a:xfrm>
        </p:spPr>
        <p:txBody>
          <a:bodyPr>
            <a:noAutofit/>
          </a:bodyPr>
          <a:lstStyle/>
          <a:p>
            <a:r>
              <a:rPr lang="en-US" sz="3600" dirty="0" err="1">
                <a:solidFill>
                  <a:schemeClr val="tx1"/>
                </a:solidFill>
              </a:rPr>
              <a:t>Disponibilité</a:t>
            </a:r>
            <a:r>
              <a:rPr lang="en-US" sz="3600" dirty="0">
                <a:solidFill>
                  <a:schemeClr val="tx1"/>
                </a:solidFill>
              </a:rPr>
              <a:t> des services de </a:t>
            </a:r>
            <a:r>
              <a:rPr lang="en-US" sz="3600" dirty="0" err="1">
                <a:solidFill>
                  <a:schemeClr val="tx1"/>
                </a:solidFill>
              </a:rPr>
              <a:t>P</a:t>
            </a:r>
            <a:r>
              <a:rPr lang="en-US" sz="3600" dirty="0" err="1" smtClean="0">
                <a:solidFill>
                  <a:schemeClr val="tx1"/>
                </a:solidFill>
              </a:rPr>
              <a:t>révention</a:t>
            </a:r>
            <a:r>
              <a:rPr lang="en-US" sz="3600" dirty="0" smtClean="0">
                <a:solidFill>
                  <a:schemeClr val="tx1"/>
                </a:solidFill>
              </a:rPr>
              <a:t> </a:t>
            </a:r>
            <a:r>
              <a:rPr lang="en-US" sz="3600" dirty="0">
                <a:solidFill>
                  <a:schemeClr val="tx1"/>
                </a:solidFill>
              </a:rPr>
              <a:t>de la </a:t>
            </a:r>
            <a:r>
              <a:rPr lang="en-US" sz="3600" dirty="0" smtClean="0">
                <a:solidFill>
                  <a:schemeClr val="tx1"/>
                </a:solidFill>
              </a:rPr>
              <a:t>Transmission </a:t>
            </a:r>
            <a:r>
              <a:rPr lang="en-US" sz="3600" dirty="0" err="1" smtClean="0">
                <a:solidFill>
                  <a:schemeClr val="tx1"/>
                </a:solidFill>
              </a:rPr>
              <a:t>Mère</a:t>
            </a:r>
            <a:r>
              <a:rPr lang="en-US" sz="3600" dirty="0" smtClean="0">
                <a:solidFill>
                  <a:schemeClr val="tx1"/>
                </a:solidFill>
              </a:rPr>
              <a:t>-Enfant (PTME) </a:t>
            </a:r>
            <a:r>
              <a:rPr lang="en-US" sz="3600" dirty="0">
                <a:solidFill>
                  <a:schemeClr val="tx1"/>
                </a:solidFill>
              </a:rPr>
              <a:t>du VIH </a:t>
            </a:r>
            <a:r>
              <a:rPr lang="en-US" sz="3600" dirty="0" err="1">
                <a:solidFill>
                  <a:schemeClr val="tx1"/>
                </a:solidFill>
              </a:rPr>
              <a:t>dans</a:t>
            </a:r>
            <a:r>
              <a:rPr lang="en-US" sz="3600" dirty="0">
                <a:solidFill>
                  <a:schemeClr val="tx1"/>
                </a:solidFill>
              </a:rPr>
              <a:t> les institutions </a:t>
            </a:r>
            <a:r>
              <a:rPr lang="en-US" sz="3600" dirty="0" err="1">
                <a:solidFill>
                  <a:schemeClr val="tx1"/>
                </a:solidFill>
              </a:rPr>
              <a:t>offrant</a:t>
            </a:r>
            <a:r>
              <a:rPr lang="en-US" sz="3600" dirty="0">
                <a:solidFill>
                  <a:schemeClr val="tx1"/>
                </a:solidFill>
              </a:rPr>
              <a:t> des services </a:t>
            </a:r>
            <a:r>
              <a:rPr lang="en-US" sz="3600" dirty="0" smtClean="0">
                <a:solidFill>
                  <a:schemeClr val="tx1"/>
                </a:solidFill>
              </a:rPr>
              <a:t>de CPN</a:t>
            </a:r>
            <a:endParaRPr lang="en-US" sz="36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4048662645"/>
              </p:ext>
            </p:extLst>
          </p:nvPr>
        </p:nvGraphicFramePr>
        <p:xfrm>
          <a:off x="0" y="1958975"/>
          <a:ext cx="91440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7917" y="1600200"/>
            <a:ext cx="9151917" cy="646331"/>
          </a:xfrm>
          <a:prstGeom prst="rect">
            <a:avLst/>
          </a:prstGeom>
          <a:noFill/>
        </p:spPr>
        <p:txBody>
          <a:bodyPr wrap="square" rtlCol="0">
            <a:spAutoFit/>
          </a:bodyPr>
          <a:lstStyle/>
          <a:p>
            <a:pPr algn="ctr"/>
            <a:r>
              <a:rPr lang="fr-HT" i="1" dirty="0">
                <a:latin typeface="+mn-lt"/>
              </a:rPr>
              <a:t>Parmi toutes les </a:t>
            </a:r>
            <a:r>
              <a:rPr lang="fr-HT" i="1" dirty="0" smtClean="0">
                <a:latin typeface="+mn-lt"/>
              </a:rPr>
              <a:t>structures offrant </a:t>
            </a:r>
            <a:r>
              <a:rPr lang="fr-HT" i="1" dirty="0">
                <a:latin typeface="+mn-lt"/>
              </a:rPr>
              <a:t>les </a:t>
            </a:r>
            <a:r>
              <a:rPr lang="fr-HT" i="1" dirty="0" smtClean="0">
                <a:latin typeface="+mn-lt"/>
              </a:rPr>
              <a:t>services de CPN </a:t>
            </a:r>
            <a:r>
              <a:rPr lang="fr-HT" i="1" dirty="0">
                <a:latin typeface="+mn-lt"/>
              </a:rPr>
              <a:t>et au moins un service de PTME </a:t>
            </a:r>
            <a:r>
              <a:rPr lang="fr-HT" i="1" dirty="0" smtClean="0">
                <a:latin typeface="+mn-lt"/>
              </a:rPr>
              <a:t>(</a:t>
            </a:r>
            <a:r>
              <a:rPr lang="fr-HT" b="1" i="1" dirty="0" smtClean="0">
                <a:latin typeface="+mn-lt"/>
              </a:rPr>
              <a:t>N=337</a:t>
            </a:r>
            <a:r>
              <a:rPr lang="fr-HT" i="1" dirty="0" smtClean="0">
                <a:latin typeface="+mn-lt"/>
              </a:rPr>
              <a:t>), pourcentage qui fournissent :</a:t>
            </a:r>
            <a:endParaRPr lang="en-US" i="1" dirty="0" err="1" smtClean="0">
              <a:latin typeface="+mn-lt"/>
            </a:endParaRPr>
          </a:p>
        </p:txBody>
      </p:sp>
    </p:spTree>
    <p:extLst>
      <p:ext uri="{BB962C8B-B14F-4D97-AF65-F5344CB8AC3E}">
        <p14:creationId xmlns:p14="http://schemas.microsoft.com/office/powerpoint/2010/main" val="243141672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0242" name="Title 1"/>
          <p:cNvSpPr>
            <a:spLocks noGrp="1"/>
          </p:cNvSpPr>
          <p:nvPr>
            <p:ph type="title"/>
          </p:nvPr>
        </p:nvSpPr>
        <p:spPr>
          <a:xfrm>
            <a:off x="0" y="-32657"/>
            <a:ext cx="9144000" cy="794657"/>
          </a:xfrm>
        </p:spPr>
        <p:txBody>
          <a:bodyPr/>
          <a:lstStyle/>
          <a:p>
            <a:pPr eaLnBrk="1" hangingPunct="1"/>
            <a:r>
              <a:rPr lang="fr-SN" sz="4000" dirty="0" smtClean="0">
                <a:solidFill>
                  <a:schemeClr val="tx1"/>
                </a:solidFill>
              </a:rPr>
              <a:t>Tests biologiques</a:t>
            </a:r>
          </a:p>
        </p:txBody>
      </p:sp>
      <p:sp>
        <p:nvSpPr>
          <p:cNvPr id="10243" name="Content Placeholder 2"/>
          <p:cNvSpPr>
            <a:spLocks noGrp="1"/>
          </p:cNvSpPr>
          <p:nvPr>
            <p:ph idx="1"/>
          </p:nvPr>
        </p:nvSpPr>
        <p:spPr>
          <a:xfrm>
            <a:off x="152400" y="762000"/>
            <a:ext cx="8610600" cy="4983163"/>
          </a:xfrm>
        </p:spPr>
        <p:txBody>
          <a:bodyPr>
            <a:normAutofit fontScale="92500" lnSpcReduction="10000"/>
          </a:bodyPr>
          <a:lstStyle/>
          <a:p>
            <a:pPr eaLnBrk="1" hangingPunct="1"/>
            <a:r>
              <a:rPr lang="fr-SN" sz="2400" dirty="0" smtClean="0">
                <a:solidFill>
                  <a:schemeClr val="tx1"/>
                </a:solidFill>
              </a:rPr>
              <a:t>Effectués dans tous les ménages sélectionnés</a:t>
            </a:r>
          </a:p>
          <a:p>
            <a:pPr marL="742950" lvl="2" indent="-342900" eaLnBrk="1" hangingPunct="1"/>
            <a:r>
              <a:rPr lang="fr-SN" dirty="0" smtClean="0">
                <a:solidFill>
                  <a:schemeClr val="tx1"/>
                </a:solidFill>
              </a:rPr>
              <a:t>Mesure de la taille et du poids (enfants moins de 5 ans)</a:t>
            </a:r>
          </a:p>
          <a:p>
            <a:pPr lvl="1" eaLnBrk="1" hangingPunct="1">
              <a:buFont typeface="Arial" pitchFamily="34" charset="0"/>
              <a:buChar char="•"/>
            </a:pPr>
            <a:r>
              <a:rPr lang="fr-SN" sz="2400" dirty="0" smtClean="0">
                <a:solidFill>
                  <a:schemeClr val="tx1"/>
                </a:solidFill>
              </a:rPr>
              <a:t>Test d’hémoglobine pour la prévalence de l’anémie (enfants de 6-59 mois et femmes de 15-49 ans)</a:t>
            </a:r>
          </a:p>
          <a:p>
            <a:pPr lvl="1" eaLnBrk="1" hangingPunct="1">
              <a:buFont typeface="Arial" pitchFamily="34" charset="0"/>
              <a:buChar char="•"/>
            </a:pPr>
            <a:r>
              <a:rPr lang="fr-SN" sz="2400" dirty="0" smtClean="0">
                <a:solidFill>
                  <a:schemeClr val="tx1"/>
                </a:solidFill>
              </a:rPr>
              <a:t>Test de la </a:t>
            </a:r>
            <a:r>
              <a:rPr lang="fr-SN" sz="2400" dirty="0" err="1" smtClean="0">
                <a:solidFill>
                  <a:schemeClr val="tx1"/>
                </a:solidFill>
              </a:rPr>
              <a:t>parasitémie</a:t>
            </a:r>
            <a:r>
              <a:rPr lang="fr-SN" sz="2400" dirty="0" smtClean="0">
                <a:solidFill>
                  <a:schemeClr val="tx1"/>
                </a:solidFill>
              </a:rPr>
              <a:t> palustre (enfants de 6-59 mois)</a:t>
            </a:r>
          </a:p>
          <a:p>
            <a:pPr lvl="2" eaLnBrk="1" hangingPunct="1">
              <a:buFont typeface="Arial" pitchFamily="34" charset="0"/>
              <a:buChar char="•"/>
            </a:pPr>
            <a:r>
              <a:rPr lang="fr-SN" sz="2000" dirty="0">
                <a:solidFill>
                  <a:schemeClr val="tx1"/>
                </a:solidFill>
              </a:rPr>
              <a:t>Test de Diagnostic Rapide (TDR) </a:t>
            </a:r>
            <a:r>
              <a:rPr lang="fr-SN" sz="2000" dirty="0" smtClean="0">
                <a:solidFill>
                  <a:schemeClr val="tx1"/>
                </a:solidFill>
              </a:rPr>
              <a:t>: </a:t>
            </a:r>
            <a:r>
              <a:rPr lang="fr-FR" sz="2000" dirty="0">
                <a:solidFill>
                  <a:schemeClr val="tx1"/>
                </a:solidFill>
              </a:rPr>
              <a:t>les résultats étaient communiqués aux parents/personne en charge de l’enfant </a:t>
            </a:r>
            <a:r>
              <a:rPr lang="fr-FR" sz="2000" dirty="0" smtClean="0">
                <a:solidFill>
                  <a:schemeClr val="tx1"/>
                </a:solidFill>
              </a:rPr>
              <a:t>et on </a:t>
            </a:r>
            <a:r>
              <a:rPr lang="fr-FR" sz="2000" dirty="0">
                <a:solidFill>
                  <a:schemeClr val="tx1"/>
                </a:solidFill>
              </a:rPr>
              <a:t>offrait un traitement aux enfants testés positifs </a:t>
            </a:r>
            <a:r>
              <a:rPr lang="fr-FR" sz="2000" dirty="0" smtClean="0">
                <a:solidFill>
                  <a:schemeClr val="tx1"/>
                </a:solidFill>
              </a:rPr>
              <a:t>ou ils </a:t>
            </a:r>
            <a:r>
              <a:rPr lang="fr-FR" sz="2000" dirty="0">
                <a:solidFill>
                  <a:schemeClr val="tx1"/>
                </a:solidFill>
              </a:rPr>
              <a:t>étaient référencés auprès d’un service de santé</a:t>
            </a:r>
            <a:endParaRPr lang="fr-SN" sz="2000" dirty="0" smtClean="0">
              <a:solidFill>
                <a:schemeClr val="tx1"/>
              </a:solidFill>
            </a:endParaRPr>
          </a:p>
          <a:p>
            <a:pPr lvl="2" eaLnBrk="1" hangingPunct="1">
              <a:buFont typeface="Arial" pitchFamily="34" charset="0"/>
              <a:buChar char="•"/>
            </a:pPr>
            <a:r>
              <a:rPr lang="fr-SN" sz="2000" dirty="0" smtClean="0">
                <a:solidFill>
                  <a:schemeClr val="tx1"/>
                </a:solidFill>
              </a:rPr>
              <a:t>Microscopie (goutte épaisse) : </a:t>
            </a:r>
            <a:r>
              <a:rPr lang="fr-FR" sz="2000" dirty="0">
                <a:solidFill>
                  <a:schemeClr val="tx1"/>
                </a:solidFill>
              </a:rPr>
              <a:t>analysés au laboratoire du Département de Parasitologie de la Faculté de Médecine de l’UCAD de </a:t>
            </a:r>
            <a:r>
              <a:rPr lang="fr-FR" sz="2000" dirty="0" smtClean="0">
                <a:solidFill>
                  <a:schemeClr val="tx1"/>
                </a:solidFill>
              </a:rPr>
              <a:t>Dakar </a:t>
            </a:r>
          </a:p>
          <a:p>
            <a:pPr lvl="1">
              <a:buFont typeface="Arial" pitchFamily="34" charset="0"/>
              <a:buChar char="•"/>
            </a:pPr>
            <a:r>
              <a:rPr lang="en-US" sz="2400" dirty="0" smtClean="0">
                <a:solidFill>
                  <a:schemeClr val="tx1"/>
                </a:solidFill>
              </a:rPr>
              <a:t>Test du VIH (femmes de 15-49 </a:t>
            </a:r>
            <a:r>
              <a:rPr lang="en-US" sz="2400" dirty="0" err="1" smtClean="0">
                <a:solidFill>
                  <a:schemeClr val="tx1"/>
                </a:solidFill>
              </a:rPr>
              <a:t>ans</a:t>
            </a:r>
            <a:r>
              <a:rPr lang="en-US" sz="2400" dirty="0" smtClean="0">
                <a:solidFill>
                  <a:schemeClr val="tx1"/>
                </a:solidFill>
              </a:rPr>
              <a:t> et hommes de 15-59 </a:t>
            </a:r>
            <a:r>
              <a:rPr lang="en-US" sz="2400" dirty="0" err="1" smtClean="0">
                <a:solidFill>
                  <a:schemeClr val="tx1"/>
                </a:solidFill>
              </a:rPr>
              <a:t>ans</a:t>
            </a:r>
            <a:r>
              <a:rPr lang="en-US" sz="2400" dirty="0" smtClean="0">
                <a:solidFill>
                  <a:schemeClr val="tx1"/>
                </a:solidFill>
              </a:rPr>
              <a:t>)</a:t>
            </a:r>
            <a:endParaRPr lang="fr-SN" sz="2400" dirty="0" smtClean="0">
              <a:solidFill>
                <a:schemeClr val="tx1"/>
              </a:solidFill>
            </a:endParaRPr>
          </a:p>
          <a:p>
            <a:pPr eaLnBrk="1" hangingPunct="1">
              <a:buFont typeface="Arial" pitchFamily="34" charset="0"/>
              <a:buChar char="•"/>
            </a:pPr>
            <a:r>
              <a:rPr lang="fr-SN" sz="2400" dirty="0" smtClean="0">
                <a:solidFill>
                  <a:schemeClr val="tx1"/>
                </a:solidFill>
              </a:rPr>
              <a:t>Les protocoles pour les tests ont été approuvés par le </a:t>
            </a:r>
            <a:r>
              <a:rPr lang="fr-FR" sz="2400" dirty="0" smtClean="0">
                <a:solidFill>
                  <a:schemeClr val="tx1"/>
                </a:solidFill>
              </a:rPr>
              <a:t>Comité d’Éthique (</a:t>
            </a:r>
            <a:r>
              <a:rPr lang="fr-FR" sz="2400" dirty="0" err="1" smtClean="0">
                <a:solidFill>
                  <a:schemeClr val="tx1"/>
                </a:solidFill>
              </a:rPr>
              <a:t>Internal</a:t>
            </a:r>
            <a:r>
              <a:rPr lang="fr-FR" sz="2400" dirty="0" smtClean="0">
                <a:solidFill>
                  <a:schemeClr val="tx1"/>
                </a:solidFill>
              </a:rPr>
              <a:t> </a:t>
            </a:r>
            <a:r>
              <a:rPr lang="fr-FR" sz="2400" dirty="0" err="1" smtClean="0">
                <a:solidFill>
                  <a:schemeClr val="tx1"/>
                </a:solidFill>
              </a:rPr>
              <a:t>Review</a:t>
            </a:r>
            <a:r>
              <a:rPr lang="fr-FR" sz="2400" dirty="0" smtClean="0">
                <a:solidFill>
                  <a:schemeClr val="tx1"/>
                </a:solidFill>
              </a:rPr>
              <a:t> </a:t>
            </a:r>
            <a:r>
              <a:rPr lang="fr-FR" sz="2400" dirty="0" err="1" smtClean="0">
                <a:solidFill>
                  <a:schemeClr val="tx1"/>
                </a:solidFill>
              </a:rPr>
              <a:t>Board</a:t>
            </a:r>
            <a:r>
              <a:rPr lang="fr-FR" sz="2400" dirty="0" smtClean="0">
                <a:solidFill>
                  <a:schemeClr val="tx1"/>
                </a:solidFill>
              </a:rPr>
              <a:t>) d’ICF à Rockville, MD et par le Comité National d’Éthique pour la Recherche en Santé (CNERS) du Sénégal</a:t>
            </a:r>
            <a:endParaRPr lang="fr-SN" sz="2400" dirty="0">
              <a:solidFill>
                <a:schemeClr val="tx1"/>
              </a:solidFill>
            </a:endParaRPr>
          </a:p>
        </p:txBody>
      </p:sp>
    </p:spTree>
    <p:extLst>
      <p:ext uri="{BB962C8B-B14F-4D97-AF65-F5344CB8AC3E}">
        <p14:creationId xmlns:p14="http://schemas.microsoft.com/office/powerpoint/2010/main" val="283086020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44000" cy="914400"/>
          </a:xfrm>
        </p:spPr>
        <p:txBody>
          <a:bodyPr>
            <a:normAutofit fontScale="90000"/>
          </a:bodyPr>
          <a:lstStyle/>
          <a:p>
            <a:r>
              <a:rPr lang="fr-HT" sz="3600" dirty="0" smtClean="0">
                <a:solidFill>
                  <a:schemeClr val="tx1"/>
                </a:solidFill>
              </a:rPr>
              <a:t>Équipement </a:t>
            </a:r>
            <a:r>
              <a:rPr lang="fr-HT" sz="3600" dirty="0">
                <a:solidFill>
                  <a:schemeClr val="tx1"/>
                </a:solidFill>
              </a:rPr>
              <a:t>pour les services </a:t>
            </a:r>
            <a:r>
              <a:rPr lang="fr-HT" sz="3600" dirty="0" smtClean="0">
                <a:solidFill>
                  <a:schemeClr val="tx1"/>
                </a:solidFill>
              </a:rPr>
              <a:t>d’accouchement normal</a:t>
            </a:r>
            <a:endParaRPr lang="en-US" sz="3600"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3874321920"/>
              </p:ext>
            </p:extLst>
          </p:nvPr>
        </p:nvGraphicFramePr>
        <p:xfrm>
          <a:off x="0" y="1447800"/>
          <a:ext cx="9144000" cy="53117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0" y="787177"/>
            <a:ext cx="9144000" cy="646331"/>
          </a:xfrm>
          <a:prstGeom prst="rect">
            <a:avLst/>
          </a:prstGeom>
          <a:noFill/>
        </p:spPr>
        <p:txBody>
          <a:bodyPr wrap="square" rtlCol="0">
            <a:spAutoFit/>
          </a:bodyPr>
          <a:lstStyle/>
          <a:p>
            <a:pPr algn="ctr"/>
            <a:r>
              <a:rPr lang="fr-HT" i="1" dirty="0">
                <a:latin typeface="+mn-lt"/>
              </a:rPr>
              <a:t>Parmi toutes les </a:t>
            </a:r>
            <a:r>
              <a:rPr lang="fr-HT" i="1" dirty="0" smtClean="0">
                <a:latin typeface="+mn-lt"/>
              </a:rPr>
              <a:t>structures offrant </a:t>
            </a:r>
            <a:r>
              <a:rPr lang="fr-HT" i="1" dirty="0">
                <a:latin typeface="+mn-lt"/>
              </a:rPr>
              <a:t>des </a:t>
            </a:r>
            <a:r>
              <a:rPr lang="fr-HT" i="1" dirty="0" smtClean="0">
                <a:latin typeface="+mn-lt"/>
              </a:rPr>
              <a:t>services d’accouchement normal (</a:t>
            </a:r>
            <a:r>
              <a:rPr lang="fr-HT" b="1" i="1" dirty="0" smtClean="0">
                <a:latin typeface="+mn-lt"/>
              </a:rPr>
              <a:t>N=298</a:t>
            </a:r>
            <a:r>
              <a:rPr lang="fr-HT" i="1" dirty="0" smtClean="0">
                <a:latin typeface="+mn-lt"/>
              </a:rPr>
              <a:t>), pourcentage qui disposent de :</a:t>
            </a:r>
            <a:endParaRPr lang="en-US" i="1" dirty="0" err="1" smtClean="0">
              <a:latin typeface="+mn-lt"/>
            </a:endParaRPr>
          </a:p>
        </p:txBody>
      </p:sp>
    </p:spTree>
    <p:extLst>
      <p:ext uri="{BB962C8B-B14F-4D97-AF65-F5344CB8AC3E}">
        <p14:creationId xmlns:p14="http://schemas.microsoft.com/office/powerpoint/2010/main" val="202183308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8" name="Title 1"/>
          <p:cNvSpPr>
            <a:spLocks noGrp="1"/>
          </p:cNvSpPr>
          <p:nvPr>
            <p:ph type="title" idx="4294967295"/>
          </p:nvPr>
        </p:nvSpPr>
        <p:spPr>
          <a:xfrm>
            <a:off x="0" y="0"/>
            <a:ext cx="9144000" cy="1295400"/>
          </a:xfrm>
        </p:spPr>
        <p:txBody>
          <a:bodyPr>
            <a:normAutofit fontScale="90000"/>
          </a:bodyPr>
          <a:lstStyle/>
          <a:p>
            <a:r>
              <a:rPr lang="fr-FR" dirty="0" smtClean="0">
                <a:solidFill>
                  <a:schemeClr val="tx1"/>
                </a:solidFill>
              </a:rPr>
              <a:t>Médicaments essentiels pour l’accouchement</a:t>
            </a:r>
            <a:endParaRPr lang="en-US" dirty="0">
              <a:solidFill>
                <a:schemeClr val="tx1"/>
              </a:solidFill>
            </a:endParaRPr>
          </a:p>
        </p:txBody>
      </p:sp>
      <p:graphicFrame>
        <p:nvGraphicFramePr>
          <p:cNvPr id="7" name="Content Placeholder 6"/>
          <p:cNvGraphicFramePr>
            <a:graphicFrameLocks noGrp="1"/>
          </p:cNvGraphicFramePr>
          <p:nvPr>
            <p:ph idx="4294967295"/>
            <p:extLst>
              <p:ext uri="{D42A27DB-BD31-4B8C-83A1-F6EECF244321}">
                <p14:modId xmlns:p14="http://schemas.microsoft.com/office/powerpoint/2010/main" val="1547270113"/>
              </p:ext>
            </p:extLst>
          </p:nvPr>
        </p:nvGraphicFramePr>
        <p:xfrm>
          <a:off x="0" y="2571750"/>
          <a:ext cx="9144000" cy="4276725"/>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4844" y="1371600"/>
            <a:ext cx="9144000" cy="646331"/>
          </a:xfrm>
          <a:prstGeom prst="rect">
            <a:avLst/>
          </a:prstGeom>
          <a:noFill/>
        </p:spPr>
        <p:txBody>
          <a:bodyPr wrap="square" rtlCol="0">
            <a:spAutoFit/>
          </a:bodyPr>
          <a:lstStyle/>
          <a:p>
            <a:r>
              <a:rPr lang="fr-FR" i="1" dirty="0">
                <a:latin typeface="+mn-lt"/>
              </a:rPr>
              <a:t>Parmi les structures offrant les services d’accouchement normal (</a:t>
            </a:r>
            <a:r>
              <a:rPr lang="fr-FR" b="1" i="1" dirty="0" smtClean="0">
                <a:latin typeface="+mn-lt"/>
              </a:rPr>
              <a:t>N=298</a:t>
            </a:r>
            <a:r>
              <a:rPr lang="fr-FR" i="1" dirty="0" smtClean="0">
                <a:latin typeface="+mn-lt"/>
              </a:rPr>
              <a:t>) </a:t>
            </a:r>
            <a:r>
              <a:rPr lang="fr-FR" i="1" dirty="0">
                <a:latin typeface="+mn-lt"/>
              </a:rPr>
              <a:t>pourcentage </a:t>
            </a:r>
            <a:r>
              <a:rPr lang="fr-FR" i="1" dirty="0" smtClean="0">
                <a:latin typeface="+mn-lt"/>
              </a:rPr>
              <a:t>ayant les médicaments essentiels pour l’accouchement </a:t>
            </a:r>
            <a:r>
              <a:rPr lang="fr-FR" b="1" i="1" dirty="0" smtClean="0">
                <a:latin typeface="+mn-lt"/>
              </a:rPr>
              <a:t>observés et disponibles le jour de l’enquête</a:t>
            </a:r>
            <a:r>
              <a:rPr lang="fr-FR" b="1" i="1" dirty="0" smtClean="0">
                <a:solidFill>
                  <a:srgbClr val="000000"/>
                </a:solidFill>
                <a:latin typeface="Calibri"/>
              </a:rPr>
              <a:t> </a:t>
            </a:r>
            <a:r>
              <a:rPr lang="fr-FR" i="1" dirty="0" smtClean="0">
                <a:latin typeface="+mn-lt"/>
              </a:rPr>
              <a:t>:</a:t>
            </a:r>
            <a:endParaRPr lang="en-US" i="1" dirty="0" err="1">
              <a:latin typeface="+mn-lt"/>
            </a:endParaRPr>
          </a:p>
        </p:txBody>
      </p:sp>
    </p:spTree>
    <p:extLst>
      <p:ext uri="{BB962C8B-B14F-4D97-AF65-F5344CB8AC3E}">
        <p14:creationId xmlns:p14="http://schemas.microsoft.com/office/powerpoint/2010/main" val="192523781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12291" name="Rectangle 2"/>
          <p:cNvSpPr>
            <a:spLocks noGrp="1" noChangeArrowheads="1"/>
          </p:cNvSpPr>
          <p:nvPr>
            <p:ph type="title" idx="4294967295"/>
          </p:nvPr>
        </p:nvSpPr>
        <p:spPr>
          <a:xfrm>
            <a:off x="0" y="0"/>
            <a:ext cx="9144000" cy="1520825"/>
          </a:xfrm>
        </p:spPr>
        <p:txBody>
          <a:bodyPr>
            <a:normAutofit fontScale="90000"/>
          </a:bodyPr>
          <a:lstStyle/>
          <a:p>
            <a:r>
              <a:rPr lang="fr-FR" sz="4000" dirty="0" smtClean="0">
                <a:solidFill>
                  <a:schemeClr val="tx1"/>
                </a:solidFill>
              </a:rPr>
              <a:t>Formation des prestataires des services </a:t>
            </a:r>
            <a:r>
              <a:rPr lang="fr-FR" sz="4000" dirty="0">
                <a:solidFill>
                  <a:schemeClr val="tx1"/>
                </a:solidFill>
              </a:rPr>
              <a:t>d'accouchements normaux ou de soins néonatals </a:t>
            </a:r>
            <a:endParaRPr lang="fr-FR" sz="4000" dirty="0" smtClean="0">
              <a:solidFill>
                <a:schemeClr val="tx1"/>
              </a:solidFill>
            </a:endParaRPr>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4027475553"/>
              </p:ext>
            </p:extLst>
          </p:nvPr>
        </p:nvGraphicFramePr>
        <p:xfrm>
          <a:off x="228600" y="1981200"/>
          <a:ext cx="8915400"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31755" name="Text Box 11"/>
          <p:cNvSpPr txBox="1">
            <a:spLocks noChangeArrowheads="1"/>
          </p:cNvSpPr>
          <p:nvPr/>
        </p:nvSpPr>
        <p:spPr bwMode="auto">
          <a:xfrm>
            <a:off x="0" y="1520282"/>
            <a:ext cx="9129156" cy="646331"/>
          </a:xfrm>
          <a:prstGeom prst="rect">
            <a:avLst/>
          </a:prstGeom>
          <a:noFill/>
          <a:ln w="9525">
            <a:noFill/>
            <a:miter lim="800000"/>
            <a:headEnd/>
            <a:tailEnd/>
          </a:ln>
          <a:effectLst/>
        </p:spPr>
        <p:txBody>
          <a:bodyPr wrap="square">
            <a:spAutoFit/>
          </a:bodyPr>
          <a:lstStyle/>
          <a:p>
            <a:pPr algn="ctr">
              <a:spcBef>
                <a:spcPct val="50000"/>
              </a:spcBef>
              <a:defRPr/>
            </a:pPr>
            <a:r>
              <a:rPr lang="fr-FR" i="1" dirty="0">
                <a:latin typeface="+mn-lt"/>
              </a:rPr>
              <a:t>Pourcentage de prestataires </a:t>
            </a:r>
            <a:r>
              <a:rPr lang="fr-HT" i="1" dirty="0">
                <a:latin typeface="+mn-lt"/>
              </a:rPr>
              <a:t>de services d'accouchements normaux </a:t>
            </a:r>
            <a:r>
              <a:rPr lang="fr-HT" i="1" dirty="0" smtClean="0">
                <a:latin typeface="+mn-lt"/>
              </a:rPr>
              <a:t>ou </a:t>
            </a:r>
            <a:r>
              <a:rPr lang="fr-HT" i="1" dirty="0">
                <a:latin typeface="+mn-lt"/>
              </a:rPr>
              <a:t>de soins néonatals </a:t>
            </a:r>
            <a:r>
              <a:rPr lang="fr-FR" i="1" dirty="0" smtClean="0">
                <a:latin typeface="+mn-lt"/>
              </a:rPr>
              <a:t>ayant </a:t>
            </a:r>
            <a:r>
              <a:rPr lang="fr-FR" i="1" dirty="0">
                <a:latin typeface="+mn-lt"/>
              </a:rPr>
              <a:t>été interviewés </a:t>
            </a:r>
            <a:r>
              <a:rPr lang="fr-FR" i="1" dirty="0" smtClean="0">
                <a:latin typeface="+mn-lt"/>
              </a:rPr>
              <a:t>(</a:t>
            </a:r>
            <a:r>
              <a:rPr lang="fr-FR" b="1" i="1" dirty="0" smtClean="0">
                <a:latin typeface="+mn-lt"/>
              </a:rPr>
              <a:t>N=817</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2358952683"/>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6" name="Rectangle 2"/>
          <p:cNvSpPr>
            <a:spLocks noGrp="1" noChangeArrowheads="1"/>
          </p:cNvSpPr>
          <p:nvPr>
            <p:ph type="title" idx="4294967295"/>
          </p:nvPr>
        </p:nvSpPr>
        <p:spPr>
          <a:xfrm>
            <a:off x="0" y="0"/>
            <a:ext cx="9144000" cy="1520825"/>
          </a:xfrm>
        </p:spPr>
        <p:txBody>
          <a:bodyPr>
            <a:normAutofit/>
          </a:bodyPr>
          <a:lstStyle/>
          <a:p>
            <a:r>
              <a:rPr lang="fr-FR" sz="4000" dirty="0" smtClean="0">
                <a:solidFill>
                  <a:schemeClr val="tx1"/>
                </a:solidFill>
              </a:rPr>
              <a:t>Formation des prestataires des services de </a:t>
            </a:r>
            <a:r>
              <a:rPr lang="fr-FR" sz="4000" dirty="0">
                <a:solidFill>
                  <a:schemeClr val="tx1"/>
                </a:solidFill>
              </a:rPr>
              <a:t>soins néonatals </a:t>
            </a:r>
            <a:endParaRPr lang="fr-FR" sz="4000" dirty="0" smtClean="0">
              <a:solidFill>
                <a:schemeClr val="tx1"/>
              </a:solidFill>
            </a:endParaRPr>
          </a:p>
        </p:txBody>
      </p:sp>
      <p:graphicFrame>
        <p:nvGraphicFramePr>
          <p:cNvPr id="4" name="Chart Placeholder 3"/>
          <p:cNvGraphicFramePr>
            <a:graphicFrameLocks noGrp="1"/>
          </p:cNvGraphicFramePr>
          <p:nvPr>
            <p:ph type="chart" idx="4294967295"/>
            <p:extLst>
              <p:ext uri="{D42A27DB-BD31-4B8C-83A1-F6EECF244321}">
                <p14:modId xmlns:p14="http://schemas.microsoft.com/office/powerpoint/2010/main" val="2881513190"/>
              </p:ext>
            </p:extLst>
          </p:nvPr>
        </p:nvGraphicFramePr>
        <p:xfrm>
          <a:off x="0" y="2133600"/>
          <a:ext cx="9144000" cy="47244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 Box 11"/>
          <p:cNvSpPr txBox="1">
            <a:spLocks noChangeArrowheads="1"/>
          </p:cNvSpPr>
          <p:nvPr/>
        </p:nvSpPr>
        <p:spPr bwMode="auto">
          <a:xfrm>
            <a:off x="0" y="1520282"/>
            <a:ext cx="9129156" cy="646331"/>
          </a:xfrm>
          <a:prstGeom prst="rect">
            <a:avLst/>
          </a:prstGeom>
          <a:noFill/>
          <a:ln w="9525">
            <a:noFill/>
            <a:miter lim="800000"/>
            <a:headEnd/>
            <a:tailEnd/>
          </a:ln>
          <a:effectLst/>
        </p:spPr>
        <p:txBody>
          <a:bodyPr wrap="square">
            <a:spAutoFit/>
          </a:bodyPr>
          <a:lstStyle/>
          <a:p>
            <a:pPr>
              <a:spcBef>
                <a:spcPct val="50000"/>
              </a:spcBef>
              <a:defRPr/>
            </a:pPr>
            <a:r>
              <a:rPr lang="fr-FR" i="1" dirty="0">
                <a:latin typeface="+mn-lt"/>
              </a:rPr>
              <a:t>Pourcentage de prestataires </a:t>
            </a:r>
            <a:r>
              <a:rPr lang="fr-HT" i="1" dirty="0">
                <a:latin typeface="+mn-lt"/>
              </a:rPr>
              <a:t>de services d'accouchements normaux </a:t>
            </a:r>
            <a:r>
              <a:rPr lang="fr-HT" i="1" dirty="0" smtClean="0">
                <a:latin typeface="+mn-lt"/>
              </a:rPr>
              <a:t>ou </a:t>
            </a:r>
            <a:r>
              <a:rPr lang="fr-HT" i="1" dirty="0">
                <a:latin typeface="+mn-lt"/>
              </a:rPr>
              <a:t>de soins néonatals </a:t>
            </a:r>
            <a:r>
              <a:rPr lang="fr-FR" i="1" dirty="0" smtClean="0">
                <a:latin typeface="+mn-lt"/>
              </a:rPr>
              <a:t>ayant </a:t>
            </a:r>
            <a:r>
              <a:rPr lang="fr-FR" i="1" dirty="0">
                <a:latin typeface="+mn-lt"/>
              </a:rPr>
              <a:t>été interviewés </a:t>
            </a:r>
            <a:r>
              <a:rPr lang="fr-FR" i="1" dirty="0" smtClean="0">
                <a:latin typeface="+mn-lt"/>
              </a:rPr>
              <a:t>(</a:t>
            </a:r>
            <a:r>
              <a:rPr lang="fr-FR" b="1" i="1" dirty="0" smtClean="0">
                <a:latin typeface="+mn-lt"/>
              </a:rPr>
              <a:t>N=817</a:t>
            </a:r>
            <a:r>
              <a:rPr lang="fr-FR" i="1" dirty="0" smtClean="0">
                <a:latin typeface="+mn-lt"/>
              </a:rPr>
              <a:t>) qui ont reçu une formation sur :</a:t>
            </a:r>
            <a:endParaRPr lang="fr-FR" i="1" dirty="0">
              <a:latin typeface="+mn-lt"/>
            </a:endParaRPr>
          </a:p>
        </p:txBody>
      </p:sp>
    </p:spTree>
    <p:extLst>
      <p:ext uri="{BB962C8B-B14F-4D97-AF65-F5344CB8AC3E}">
        <p14:creationId xmlns:p14="http://schemas.microsoft.com/office/powerpoint/2010/main" val="1392979187"/>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9938" name="Rectangle 3"/>
          <p:cNvSpPr>
            <a:spLocks noGrp="1" noChangeArrowheads="1"/>
          </p:cNvSpPr>
          <p:nvPr>
            <p:ph idx="4294967295"/>
          </p:nvPr>
        </p:nvSpPr>
        <p:spPr>
          <a:xfrm>
            <a:off x="457200" y="1066800"/>
            <a:ext cx="8229600" cy="5638800"/>
          </a:xfrm>
        </p:spPr>
        <p:txBody>
          <a:bodyPr>
            <a:normAutofit/>
          </a:bodyPr>
          <a:lstStyle/>
          <a:p>
            <a:pPr>
              <a:buClr>
                <a:schemeClr val="tx1"/>
              </a:buClr>
            </a:pPr>
            <a:r>
              <a:rPr lang="fr-SN" sz="2800" b="1" dirty="0" smtClean="0">
                <a:solidFill>
                  <a:schemeClr val="bg2"/>
                </a:solidFill>
              </a:rPr>
              <a:t>86</a:t>
            </a:r>
            <a:r>
              <a:rPr lang="fr-SN" sz="2800" b="1" noProof="0" dirty="0" smtClean="0">
                <a:solidFill>
                  <a:schemeClr val="bg2"/>
                </a:solidFill>
              </a:rPr>
              <a:t> % </a:t>
            </a:r>
            <a:r>
              <a:rPr lang="fr-SN" sz="2800" noProof="0" dirty="0" smtClean="0">
                <a:solidFill>
                  <a:schemeClr val="tx1"/>
                </a:solidFill>
              </a:rPr>
              <a:t>de toutes les structures offrent des </a:t>
            </a:r>
            <a:r>
              <a:rPr lang="fr-SN" sz="2800" b="1" noProof="0" dirty="0" smtClean="0">
                <a:solidFill>
                  <a:schemeClr val="bg2"/>
                </a:solidFill>
              </a:rPr>
              <a:t>services de CPN</a:t>
            </a:r>
            <a:r>
              <a:rPr lang="fr-SN" sz="2800" noProof="0" dirty="0" smtClean="0">
                <a:solidFill>
                  <a:schemeClr val="tx1"/>
                </a:solidFill>
              </a:rPr>
              <a:t>. </a:t>
            </a:r>
          </a:p>
          <a:p>
            <a:pPr>
              <a:buClr>
                <a:schemeClr val="tx1"/>
              </a:buClr>
            </a:pPr>
            <a:r>
              <a:rPr lang="fr-FR" sz="2800" b="1" dirty="0" smtClean="0">
                <a:solidFill>
                  <a:schemeClr val="bg2"/>
                </a:solidFill>
              </a:rPr>
              <a:t>71 % </a:t>
            </a:r>
            <a:r>
              <a:rPr lang="fr-FR" sz="2800" dirty="0" smtClean="0">
                <a:solidFill>
                  <a:schemeClr val="tx1"/>
                </a:solidFill>
              </a:rPr>
              <a:t>de structures </a:t>
            </a:r>
            <a:r>
              <a:rPr lang="fr-FR" sz="2800" dirty="0">
                <a:solidFill>
                  <a:schemeClr val="tx1"/>
                </a:solidFill>
              </a:rPr>
              <a:t>qui offrent des services de CPN </a:t>
            </a:r>
            <a:r>
              <a:rPr lang="fr-FR" sz="2800" dirty="0" smtClean="0">
                <a:solidFill>
                  <a:schemeClr val="tx1"/>
                </a:solidFill>
              </a:rPr>
              <a:t>disposent </a:t>
            </a:r>
            <a:r>
              <a:rPr lang="fr-FR" sz="2800" dirty="0">
                <a:solidFill>
                  <a:schemeClr val="tx1"/>
                </a:solidFill>
              </a:rPr>
              <a:t>des </a:t>
            </a:r>
            <a:r>
              <a:rPr lang="fr-FR" sz="2800" b="1" dirty="0">
                <a:solidFill>
                  <a:schemeClr val="bg2"/>
                </a:solidFill>
              </a:rPr>
              <a:t>comprimés combinés (fer + acide folique</a:t>
            </a:r>
            <a:r>
              <a:rPr lang="fr-FR" sz="2800" b="1" dirty="0" smtClean="0">
                <a:solidFill>
                  <a:schemeClr val="bg2"/>
                </a:solidFill>
              </a:rPr>
              <a:t>)</a:t>
            </a:r>
            <a:r>
              <a:rPr lang="fr-FR" sz="2800" dirty="0" smtClean="0">
                <a:solidFill>
                  <a:schemeClr val="tx1"/>
                </a:solidFill>
              </a:rPr>
              <a:t>. </a:t>
            </a:r>
            <a:endParaRPr lang="fr-SN" sz="2800" noProof="0" dirty="0" smtClean="0">
              <a:solidFill>
                <a:schemeClr val="tx1"/>
              </a:solidFill>
            </a:endParaRPr>
          </a:p>
          <a:p>
            <a:pPr>
              <a:buClr>
                <a:schemeClr val="tx1"/>
              </a:buClr>
            </a:pPr>
            <a:r>
              <a:rPr lang="fr-SN" sz="2800" b="1" dirty="0" smtClean="0">
                <a:solidFill>
                  <a:schemeClr val="bg2"/>
                </a:solidFill>
              </a:rPr>
              <a:t>75 </a:t>
            </a:r>
            <a:r>
              <a:rPr lang="fr-SN" sz="2800" b="1" dirty="0">
                <a:solidFill>
                  <a:schemeClr val="bg2"/>
                </a:solidFill>
              </a:rPr>
              <a:t>% </a:t>
            </a:r>
            <a:r>
              <a:rPr lang="fr-SN" sz="2800" dirty="0">
                <a:solidFill>
                  <a:schemeClr val="tx1"/>
                </a:solidFill>
              </a:rPr>
              <a:t>de toutes les structures offrent des </a:t>
            </a:r>
            <a:r>
              <a:rPr lang="fr-SN" sz="2800" b="1" dirty="0">
                <a:solidFill>
                  <a:schemeClr val="bg2"/>
                </a:solidFill>
              </a:rPr>
              <a:t>services </a:t>
            </a:r>
            <a:r>
              <a:rPr lang="fr-SN" sz="2800" b="1" dirty="0" smtClean="0">
                <a:solidFill>
                  <a:schemeClr val="bg2"/>
                </a:solidFill>
              </a:rPr>
              <a:t>d’accouchement normal </a:t>
            </a:r>
            <a:r>
              <a:rPr lang="fr-SN" sz="2800" dirty="0">
                <a:solidFill>
                  <a:schemeClr val="tx1"/>
                </a:solidFill>
              </a:rPr>
              <a:t>et</a:t>
            </a:r>
            <a:r>
              <a:rPr lang="fr-SN" sz="2800" b="1" dirty="0">
                <a:solidFill>
                  <a:schemeClr val="tx1"/>
                </a:solidFill>
              </a:rPr>
              <a:t> </a:t>
            </a:r>
            <a:r>
              <a:rPr lang="fr-SN" sz="2800" b="1" dirty="0">
                <a:solidFill>
                  <a:schemeClr val="bg2"/>
                </a:solidFill>
              </a:rPr>
              <a:t>3</a:t>
            </a:r>
            <a:r>
              <a:rPr lang="fr-SN" sz="2800" b="1" dirty="0" smtClean="0">
                <a:solidFill>
                  <a:schemeClr val="bg2"/>
                </a:solidFill>
              </a:rPr>
              <a:t> </a:t>
            </a:r>
            <a:r>
              <a:rPr lang="fr-SN" sz="2800" b="1" dirty="0">
                <a:solidFill>
                  <a:schemeClr val="bg2"/>
                </a:solidFill>
              </a:rPr>
              <a:t>% </a:t>
            </a:r>
            <a:r>
              <a:rPr lang="fr-SN" sz="2800" dirty="0">
                <a:solidFill>
                  <a:schemeClr val="tx1"/>
                </a:solidFill>
              </a:rPr>
              <a:t>offrent la </a:t>
            </a:r>
            <a:r>
              <a:rPr lang="fr-SN" sz="2800" b="1" dirty="0">
                <a:solidFill>
                  <a:schemeClr val="bg2"/>
                </a:solidFill>
              </a:rPr>
              <a:t>césarienne</a:t>
            </a:r>
            <a:r>
              <a:rPr lang="fr-SN" sz="2800" dirty="0">
                <a:solidFill>
                  <a:schemeClr val="tx1"/>
                </a:solidFill>
              </a:rPr>
              <a:t>.</a:t>
            </a:r>
            <a:r>
              <a:rPr lang="fr-SN" sz="2800" dirty="0"/>
              <a:t> </a:t>
            </a:r>
          </a:p>
        </p:txBody>
      </p:sp>
      <p:sp>
        <p:nvSpPr>
          <p:cNvPr id="5" name="Rectangle 2"/>
          <p:cNvSpPr txBox="1">
            <a:spLocks noChangeArrowheads="1"/>
          </p:cNvSpPr>
          <p:nvPr/>
        </p:nvSpPr>
        <p:spPr bwMode="auto">
          <a:xfrm>
            <a:off x="0" y="0"/>
            <a:ext cx="9144000" cy="914400"/>
          </a:xfrm>
          <a:prstGeom prst="rect">
            <a:avLst/>
          </a:prstGeom>
          <a:noFill/>
          <a:ln w="9525">
            <a:noFill/>
            <a:miter lim="800000"/>
            <a:headEnd/>
            <a:tailEnd/>
          </a:ln>
        </p:spPr>
        <p:txBody>
          <a:bodyPr anchor="ctr"/>
          <a:lstStyle/>
          <a:p>
            <a:pPr algn="ctr">
              <a:defRPr/>
            </a:pPr>
            <a:r>
              <a:rPr lang="fr-FR" sz="3600" kern="0" dirty="0" smtClean="0">
                <a:latin typeface="+mj-lt"/>
                <a:ea typeface="+mj-ea"/>
                <a:cs typeface="+mj-cs"/>
              </a:rPr>
              <a:t>Principaux Résultats</a:t>
            </a:r>
            <a:endParaRPr lang="fr-FR" sz="3600" kern="0" dirty="0">
              <a:latin typeface="+mj-lt"/>
              <a:ea typeface="+mj-ea"/>
              <a:cs typeface="+mj-cs"/>
            </a:endParaRPr>
          </a:p>
        </p:txBody>
      </p:sp>
    </p:spTree>
    <p:extLst>
      <p:ext uri="{BB962C8B-B14F-4D97-AF65-F5344CB8AC3E}">
        <p14:creationId xmlns:p14="http://schemas.microsoft.com/office/powerpoint/2010/main" val="3958600251"/>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p:cNvPicPr>
            <a:picLocks noChangeAspect="1"/>
          </p:cNvPicPr>
          <p:nvPr/>
        </p:nvPicPr>
        <p:blipFill rotWithShape="1">
          <a:blip r:embed="rId3" cstate="print">
            <a:extLst>
              <a:ext uri="{28A0092B-C50C-407E-A947-70E740481C1C}">
                <a14:useLocalDpi xmlns:a14="http://schemas.microsoft.com/office/drawing/2010/main" val="0"/>
              </a:ext>
            </a:extLst>
          </a:blip>
          <a:srcRect l="6141" t="19086" r="5263" b="18064"/>
          <a:stretch/>
        </p:blipFill>
        <p:spPr>
          <a:xfrm>
            <a:off x="-152400" y="2664105"/>
            <a:ext cx="9525000" cy="1886137"/>
          </a:xfrm>
          <a:prstGeom prst="rect">
            <a:avLst/>
          </a:prstGeom>
        </p:spPr>
      </p:pic>
      <p:sp>
        <p:nvSpPr>
          <p:cNvPr id="2050" name="Text Box 2052"/>
          <p:cNvSpPr txBox="1">
            <a:spLocks noChangeArrowheads="1"/>
          </p:cNvSpPr>
          <p:nvPr/>
        </p:nvSpPr>
        <p:spPr bwMode="auto">
          <a:xfrm>
            <a:off x="20170" y="32776"/>
            <a:ext cx="91350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a:solidFill>
                  <a:srgbClr val="000000"/>
                </a:solidFill>
                <a:miter lim="800000"/>
                <a:headEnd/>
                <a:tailEnd/>
              </a14:hiddenLine>
            </a:ext>
          </a:extLst>
        </p:spPr>
        <p:txBody>
          <a:bodyPr wrap="square">
            <a:spAutoFit/>
          </a:bodyPr>
          <a:lstStyle>
            <a:lvl1pPr eaLnBrk="0" hangingPunct="0">
              <a:defRPr sz="2400" i="1">
                <a:solidFill>
                  <a:schemeClr val="tx1"/>
                </a:solidFill>
                <a:latin typeface="Arial" pitchFamily="34" charset="0"/>
                <a:cs typeface="Arial" pitchFamily="34" charset="0"/>
              </a:defRPr>
            </a:lvl1pPr>
            <a:lvl2pPr marL="742950" indent="-285750" eaLnBrk="0" hangingPunct="0">
              <a:defRPr sz="2400" i="1">
                <a:solidFill>
                  <a:schemeClr val="tx1"/>
                </a:solidFill>
                <a:latin typeface="Arial" pitchFamily="34" charset="0"/>
                <a:cs typeface="Arial" pitchFamily="34" charset="0"/>
              </a:defRPr>
            </a:lvl2pPr>
            <a:lvl3pPr marL="1143000" indent="-228600" eaLnBrk="0" hangingPunct="0">
              <a:defRPr sz="2400" i="1">
                <a:solidFill>
                  <a:schemeClr val="tx1"/>
                </a:solidFill>
                <a:latin typeface="Arial" pitchFamily="34" charset="0"/>
                <a:cs typeface="Arial" pitchFamily="34" charset="0"/>
              </a:defRPr>
            </a:lvl3pPr>
            <a:lvl4pPr marL="1600200" indent="-228600" eaLnBrk="0" hangingPunct="0">
              <a:defRPr sz="2400" i="1">
                <a:solidFill>
                  <a:schemeClr val="tx1"/>
                </a:solidFill>
                <a:latin typeface="Arial" pitchFamily="34" charset="0"/>
                <a:cs typeface="Arial" pitchFamily="34" charset="0"/>
              </a:defRPr>
            </a:lvl4pPr>
            <a:lvl5pPr marL="2057400" indent="-228600" eaLnBrk="0" hangingPunct="0">
              <a:defRPr sz="2400" i="1">
                <a:solidFill>
                  <a:schemeClr val="tx1"/>
                </a:solidFill>
                <a:latin typeface="Arial" pitchFamily="34" charset="0"/>
                <a:cs typeface="Arial" pitchFamily="34" charset="0"/>
              </a:defRPr>
            </a:lvl5pPr>
            <a:lvl6pPr marL="2514600" indent="-228600" eaLnBrk="0" fontAlgn="base" hangingPunct="0">
              <a:spcBef>
                <a:spcPct val="0"/>
              </a:spcBef>
              <a:spcAft>
                <a:spcPct val="0"/>
              </a:spcAft>
              <a:defRPr sz="2400" i="1">
                <a:solidFill>
                  <a:schemeClr val="tx1"/>
                </a:solidFill>
                <a:latin typeface="Arial" pitchFamily="34" charset="0"/>
                <a:cs typeface="Arial" pitchFamily="34" charset="0"/>
              </a:defRPr>
            </a:lvl6pPr>
            <a:lvl7pPr marL="2971800" indent="-228600" eaLnBrk="0" fontAlgn="base" hangingPunct="0">
              <a:spcBef>
                <a:spcPct val="0"/>
              </a:spcBef>
              <a:spcAft>
                <a:spcPct val="0"/>
              </a:spcAft>
              <a:defRPr sz="2400" i="1">
                <a:solidFill>
                  <a:schemeClr val="tx1"/>
                </a:solidFill>
                <a:latin typeface="Arial" pitchFamily="34" charset="0"/>
                <a:cs typeface="Arial" pitchFamily="34" charset="0"/>
              </a:defRPr>
            </a:lvl7pPr>
            <a:lvl8pPr marL="3429000" indent="-228600" eaLnBrk="0" fontAlgn="base" hangingPunct="0">
              <a:spcBef>
                <a:spcPct val="0"/>
              </a:spcBef>
              <a:spcAft>
                <a:spcPct val="0"/>
              </a:spcAft>
              <a:defRPr sz="2400" i="1">
                <a:solidFill>
                  <a:schemeClr val="tx1"/>
                </a:solidFill>
                <a:latin typeface="Arial" pitchFamily="34" charset="0"/>
                <a:cs typeface="Arial" pitchFamily="34" charset="0"/>
              </a:defRPr>
            </a:lvl8pPr>
            <a:lvl9pPr marL="3886200" indent="-228600" eaLnBrk="0" fontAlgn="base" hangingPunct="0">
              <a:spcBef>
                <a:spcPct val="0"/>
              </a:spcBef>
              <a:spcAft>
                <a:spcPct val="0"/>
              </a:spcAft>
              <a:defRPr sz="2400" i="1">
                <a:solidFill>
                  <a:schemeClr val="tx1"/>
                </a:solidFill>
                <a:latin typeface="Arial" pitchFamily="34" charset="0"/>
                <a:cs typeface="Arial" pitchFamily="34" charset="0"/>
              </a:defRPr>
            </a:lvl9pPr>
          </a:lstStyle>
          <a:p>
            <a:pPr algn="ctr"/>
            <a:r>
              <a:rPr lang="fr-FR" sz="4400" b="1" i="0" dirty="0" smtClean="0">
                <a:solidFill>
                  <a:schemeClr val="bg1"/>
                </a:solidFill>
                <a:latin typeface="Calibri" pitchFamily="34" charset="0"/>
              </a:rPr>
              <a:t>L’Enquête Continue au Sénégal:</a:t>
            </a:r>
          </a:p>
          <a:p>
            <a:pPr algn="ctr"/>
            <a:endParaRPr lang="fr-FR" sz="4400" b="1" i="0" dirty="0" smtClean="0">
              <a:solidFill>
                <a:schemeClr val="bg1"/>
              </a:solidFill>
              <a:latin typeface="Calibri" pitchFamily="34" charset="0"/>
            </a:endParaRPr>
          </a:p>
          <a:p>
            <a:pPr algn="ctr"/>
            <a:r>
              <a:rPr lang="fr-FR" sz="3600" b="1" i="0" dirty="0" smtClean="0">
                <a:solidFill>
                  <a:schemeClr val="bg1"/>
                </a:solidFill>
                <a:latin typeface="Calibri" pitchFamily="34" charset="0"/>
              </a:rPr>
              <a:t>Enquête Démographique et de Santé Continue</a:t>
            </a:r>
          </a:p>
          <a:p>
            <a:pPr algn="ctr"/>
            <a:r>
              <a:rPr lang="fr-FR" sz="3600" b="1" i="0" dirty="0" smtClean="0">
                <a:solidFill>
                  <a:schemeClr val="bg1"/>
                </a:solidFill>
                <a:latin typeface="Calibri" pitchFamily="34" charset="0"/>
              </a:rPr>
              <a:t>Cinquième Phase 2017 </a:t>
            </a:r>
            <a:endParaRPr lang="en-US" sz="3600" b="1" i="0" dirty="0">
              <a:solidFill>
                <a:schemeClr val="bg1"/>
              </a:solidFill>
              <a:latin typeface="Calibri" pitchFamily="34" charset="0"/>
            </a:endParaRPr>
          </a:p>
        </p:txBody>
      </p:sp>
      <p:sp>
        <p:nvSpPr>
          <p:cNvPr id="4" name="Rectangle 3"/>
          <p:cNvSpPr/>
          <p:nvPr/>
        </p:nvSpPr>
        <p:spPr bwMode="auto">
          <a:xfrm>
            <a:off x="-33618" y="2514600"/>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6" name="Rectangle 5"/>
          <p:cNvSpPr/>
          <p:nvPr/>
        </p:nvSpPr>
        <p:spPr bwMode="auto">
          <a:xfrm>
            <a:off x="0" y="4471147"/>
            <a:ext cx="9220200" cy="228600"/>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Helvetica" pitchFamily="34" charset="0"/>
            </a:endParaRPr>
          </a:p>
        </p:txBody>
      </p:sp>
      <p:sp>
        <p:nvSpPr>
          <p:cNvPr id="5" name="TextBox 4"/>
          <p:cNvSpPr txBox="1"/>
          <p:nvPr/>
        </p:nvSpPr>
        <p:spPr>
          <a:xfrm>
            <a:off x="4587687" y="5504765"/>
            <a:ext cx="6324600" cy="1200329"/>
          </a:xfrm>
          <a:prstGeom prst="rect">
            <a:avLst/>
          </a:prstGeom>
          <a:noFill/>
        </p:spPr>
        <p:txBody>
          <a:bodyPr wrap="square" rtlCol="0">
            <a:spAutoFit/>
          </a:bodyPr>
          <a:lstStyle/>
          <a:p>
            <a:pPr algn="ctr"/>
            <a:r>
              <a:rPr lang="en-US" sz="1800" b="1" dirty="0" err="1" smtClean="0">
                <a:latin typeface="Calibri" panose="020F0502020204030204" pitchFamily="34" charset="0"/>
              </a:rPr>
              <a:t>Suivez</a:t>
            </a:r>
            <a:r>
              <a:rPr lang="en-US" sz="1800" b="1" dirty="0" smtClean="0">
                <a:latin typeface="Calibri" panose="020F0502020204030204" pitchFamily="34" charset="0"/>
              </a:rPr>
              <a:t>-nous sur Twitter</a:t>
            </a:r>
          </a:p>
          <a:p>
            <a:pPr algn="ctr"/>
            <a:r>
              <a:rPr lang="en-US" b="1" dirty="0" smtClean="0">
                <a:latin typeface="Calibri" panose="020F0502020204030204" pitchFamily="34" charset="0"/>
              </a:rPr>
              <a:t>#</a:t>
            </a:r>
            <a:r>
              <a:rPr lang="en-US" b="1" dirty="0" err="1" smtClean="0">
                <a:latin typeface="Calibri" panose="020F0502020204030204" pitchFamily="34" charset="0"/>
              </a:rPr>
              <a:t>EnqueteSanteSN</a:t>
            </a:r>
            <a:endParaRPr lang="en-US" b="1" dirty="0">
              <a:latin typeface="Calibri" panose="020F0502020204030204" pitchFamily="34" charset="0"/>
            </a:endParaRPr>
          </a:p>
          <a:p>
            <a:pPr algn="ctr"/>
            <a:r>
              <a:rPr lang="en-US" b="1" dirty="0">
                <a:latin typeface="Calibri" panose="020F0502020204030204" pitchFamily="34" charset="0"/>
              </a:rPr>
              <a:t>#</a:t>
            </a:r>
            <a:r>
              <a:rPr lang="en-US" b="1" dirty="0" err="1">
                <a:latin typeface="Calibri" panose="020F0502020204030204" pitchFamily="34" charset="0"/>
              </a:rPr>
              <a:t>SenegalContinuousSurvey</a:t>
            </a:r>
            <a:endParaRPr lang="en-US" b="1" dirty="0">
              <a:latin typeface="Calibri" panose="020F0502020204030204" pitchFamily="34" charset="0"/>
            </a:endParaRPr>
          </a:p>
          <a:p>
            <a:pPr algn="ctr"/>
            <a:r>
              <a:rPr lang="en-US" sz="1800" b="1" dirty="0" smtClean="0">
                <a:latin typeface="Calibri" panose="020F0502020204030204" pitchFamily="34" charset="0"/>
              </a:rPr>
              <a:t>@</a:t>
            </a:r>
            <a:r>
              <a:rPr lang="en-US" sz="1800" b="1" dirty="0" err="1" smtClean="0">
                <a:latin typeface="Calibri" panose="020F0502020204030204" pitchFamily="34" charset="0"/>
              </a:rPr>
              <a:t>DHSprogram</a:t>
            </a:r>
            <a:endParaRPr lang="en-US" sz="1800" b="1" dirty="0">
              <a:latin typeface="Calibri" panose="020F0502020204030204" pitchFamily="34" charset="0"/>
            </a:endParaRPr>
          </a:p>
        </p:txBody>
      </p:sp>
      <p:sp>
        <p:nvSpPr>
          <p:cNvPr id="3" name="TextBox 2"/>
          <p:cNvSpPr txBox="1"/>
          <p:nvPr/>
        </p:nvSpPr>
        <p:spPr>
          <a:xfrm>
            <a:off x="685800" y="5181600"/>
            <a:ext cx="7924800" cy="646331"/>
          </a:xfrm>
          <a:prstGeom prst="rect">
            <a:avLst/>
          </a:prstGeom>
          <a:noFill/>
        </p:spPr>
        <p:txBody>
          <a:bodyPr wrap="square" rtlCol="0">
            <a:spAutoFit/>
          </a:bodyPr>
          <a:lstStyle/>
          <a:p>
            <a:pPr algn="ctr"/>
            <a:r>
              <a:rPr lang="fr-FR" sz="3600" b="1" i="0" dirty="0" smtClean="0">
                <a:solidFill>
                  <a:schemeClr val="bg1"/>
                </a:solidFill>
                <a:latin typeface="Calibri" panose="020F0502020204030204" pitchFamily="34" charset="0"/>
              </a:rPr>
              <a:t>Mortalité</a:t>
            </a:r>
          </a:p>
        </p:txBody>
      </p:sp>
    </p:spTree>
    <p:extLst>
      <p:ext uri="{BB962C8B-B14F-4D97-AF65-F5344CB8AC3E}">
        <p14:creationId xmlns:p14="http://schemas.microsoft.com/office/powerpoint/2010/main" val="2274266376"/>
      </p:ext>
    </p:extLst>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lnSpcReduction="10000"/>
          </a:bodyPr>
          <a:lstStyle/>
          <a:p>
            <a:r>
              <a:rPr lang="fr-FR" sz="3600" b="1" noProof="0" dirty="0" smtClean="0">
                <a:solidFill>
                  <a:schemeClr val="bg2"/>
                </a:solidFill>
              </a:rPr>
              <a:t>Mortalité des enfants</a:t>
            </a:r>
          </a:p>
          <a:p>
            <a:pPr>
              <a:buClr>
                <a:schemeClr val="tx1"/>
              </a:buClr>
            </a:pPr>
            <a:r>
              <a:rPr lang="fr-FR" sz="3600" noProof="0" dirty="0" smtClean="0">
                <a:solidFill>
                  <a:schemeClr val="tx1"/>
                </a:solidFill>
              </a:rPr>
              <a:t>Mortalité adulte</a:t>
            </a:r>
          </a:p>
          <a:p>
            <a:pPr>
              <a:buClr>
                <a:schemeClr val="tx1"/>
              </a:buClr>
            </a:pPr>
            <a:r>
              <a:rPr lang="fr-FR" sz="3600" noProof="0" dirty="0" smtClean="0">
                <a:solidFill>
                  <a:schemeClr val="tx1"/>
                </a:solidFill>
              </a:rPr>
              <a:t>Mortalité maternelle et mortalité liée à la grossesse</a:t>
            </a:r>
          </a:p>
        </p:txBody>
      </p:sp>
    </p:spTree>
    <p:extLst>
      <p:ext uri="{BB962C8B-B14F-4D97-AF65-F5344CB8AC3E}">
        <p14:creationId xmlns:p14="http://schemas.microsoft.com/office/powerpoint/2010/main" val="123570171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76249" y="0"/>
            <a:ext cx="8229600" cy="1143000"/>
          </a:xfrm>
        </p:spPr>
        <p:txBody>
          <a:bodyPr/>
          <a:lstStyle/>
          <a:p>
            <a:r>
              <a:rPr lang="fr-FR" dirty="0" smtClean="0">
                <a:solidFill>
                  <a:schemeClr val="tx1"/>
                </a:solidFill>
              </a:rPr>
              <a:t>Niveaux</a:t>
            </a:r>
            <a:r>
              <a:rPr lang="fr-FR" noProof="0" dirty="0" smtClean="0">
                <a:solidFill>
                  <a:schemeClr val="tx1"/>
                </a:solidFill>
              </a:rPr>
              <a:t> de mortalité des enfants</a:t>
            </a:r>
            <a:endParaRPr lang="fr-FR" noProof="0" dirty="0">
              <a:solidFill>
                <a:schemeClr val="tx1"/>
              </a:solidFill>
            </a:endParaRPr>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fr-FR" i="1" dirty="0" smtClean="0">
                <a:latin typeface="+mj-lt"/>
              </a:rPr>
              <a:t>Décès pour 1 000 naissances vivantes (pour la période des 5 années précédant l’enquête) </a:t>
            </a:r>
            <a:endParaRPr lang="fr-FR" i="1" dirty="0">
              <a:latin typeface="+mj-lt"/>
            </a:endParaRP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3587452144"/>
              </p:ext>
            </p:extLst>
          </p:nvPr>
        </p:nvGraphicFramePr>
        <p:xfrm>
          <a:off x="253999" y="1606550"/>
          <a:ext cx="8674101"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9642862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8256" y="0"/>
            <a:ext cx="9144000" cy="1143000"/>
          </a:xfrm>
        </p:spPr>
        <p:txBody>
          <a:bodyPr>
            <a:normAutofit fontScale="90000"/>
          </a:bodyPr>
          <a:lstStyle/>
          <a:p>
            <a:r>
              <a:rPr lang="fr-FR" noProof="0" dirty="0" smtClean="0">
                <a:solidFill>
                  <a:schemeClr val="tx1"/>
                </a:solidFill>
              </a:rPr>
              <a:t>Mortalité des enfants </a:t>
            </a:r>
            <a:br>
              <a:rPr lang="fr-FR" noProof="0" dirty="0" smtClean="0">
                <a:solidFill>
                  <a:schemeClr val="tx1"/>
                </a:solidFill>
              </a:rPr>
            </a:br>
            <a:r>
              <a:rPr lang="fr-FR" noProof="0" dirty="0" smtClean="0">
                <a:solidFill>
                  <a:schemeClr val="tx1"/>
                </a:solidFill>
              </a:rPr>
              <a:t>selon le niveau d’instruction de la mère </a:t>
            </a:r>
            <a:endParaRPr lang="fr-FR" noProof="0" dirty="0">
              <a:solidFill>
                <a:schemeClr val="tx1"/>
              </a:solidFill>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69493544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0" y="1095053"/>
            <a:ext cx="9144000" cy="369332"/>
          </a:xfrm>
          <a:prstGeom prst="rect">
            <a:avLst/>
          </a:prstGeom>
          <a:noFill/>
        </p:spPr>
        <p:txBody>
          <a:bodyPr wrap="square" rtlCol="0">
            <a:spAutoFit/>
          </a:bodyPr>
          <a:lstStyle/>
          <a:p>
            <a:pPr algn="ctr"/>
            <a:r>
              <a:rPr lang="fr-FR" i="1" dirty="0" smtClean="0">
                <a:latin typeface="+mj-lt"/>
              </a:rPr>
              <a:t>Décès pour 1 000 naissances vivantes (pour la période des 10 années précédant l’enquête) </a:t>
            </a:r>
            <a:endParaRPr lang="fr-FR" i="1" dirty="0">
              <a:latin typeface="+mj-lt"/>
            </a:endParaRPr>
          </a:p>
        </p:txBody>
      </p:sp>
    </p:spTree>
    <p:extLst>
      <p:ext uri="{BB962C8B-B14F-4D97-AF65-F5344CB8AC3E}">
        <p14:creationId xmlns:p14="http://schemas.microsoft.com/office/powerpoint/2010/main" val="2161895607"/>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tx2">
            <a:alpha val="30000"/>
          </a:schemeClr>
        </a:solidFill>
        <a:effectLst/>
      </p:bgPr>
    </p:bg>
    <p:spTree>
      <p:nvGrpSpPr>
        <p:cNvPr id="1" name=""/>
        <p:cNvGrpSpPr/>
        <p:nvPr/>
      </p:nvGrpSpPr>
      <p:grpSpPr>
        <a:xfrm>
          <a:off x="0" y="0"/>
          <a:ext cx="0" cy="0"/>
          <a:chOff x="0" y="0"/>
          <a:chExt cx="0" cy="0"/>
        </a:xfrm>
      </p:grpSpPr>
      <p:grpSp>
        <p:nvGrpSpPr>
          <p:cNvPr id="7" name="Group 4"/>
          <p:cNvGrpSpPr>
            <a:grpSpLocks noChangeAspect="1"/>
          </p:cNvGrpSpPr>
          <p:nvPr/>
        </p:nvGrpSpPr>
        <p:grpSpPr bwMode="auto">
          <a:xfrm>
            <a:off x="762000" y="1169988"/>
            <a:ext cx="8001000" cy="6069012"/>
            <a:chOff x="480" y="737"/>
            <a:chExt cx="5040" cy="3823"/>
          </a:xfrm>
        </p:grpSpPr>
        <p:sp>
          <p:nvSpPr>
            <p:cNvPr id="8" name="AutoShape 3"/>
            <p:cNvSpPr>
              <a:spLocks noChangeAspect="1" noChangeArrowheads="1" noTextEdit="1"/>
            </p:cNvSpPr>
            <p:nvPr/>
          </p:nvSpPr>
          <p:spPr bwMode="auto">
            <a:xfrm>
              <a:off x="480" y="737"/>
              <a:ext cx="5040" cy="3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5" name="Freeform 31"/>
            <p:cNvSpPr>
              <a:spLocks/>
            </p:cNvSpPr>
            <p:nvPr/>
          </p:nvSpPr>
          <p:spPr bwMode="auto">
            <a:xfrm>
              <a:off x="2919" y="1402"/>
              <a:ext cx="1465" cy="1319"/>
            </a:xfrm>
            <a:custGeom>
              <a:avLst/>
              <a:gdLst>
                <a:gd name="T0" fmla="*/ 1455 w 1465"/>
                <a:gd name="T1" fmla="*/ 914 h 1319"/>
                <a:gd name="T2" fmla="*/ 1325 w 1465"/>
                <a:gd name="T3" fmla="*/ 1184 h 1319"/>
                <a:gd name="T4" fmla="*/ 990 w 1465"/>
                <a:gd name="T5" fmla="*/ 1169 h 1319"/>
                <a:gd name="T6" fmla="*/ 421 w 1465"/>
                <a:gd name="T7" fmla="*/ 1263 h 1319"/>
                <a:gd name="T8" fmla="*/ 183 w 1465"/>
                <a:gd name="T9" fmla="*/ 1156 h 1319"/>
                <a:gd name="T10" fmla="*/ 189 w 1465"/>
                <a:gd name="T11" fmla="*/ 1082 h 1319"/>
                <a:gd name="T12" fmla="*/ 130 w 1465"/>
                <a:gd name="T13" fmla="*/ 896 h 1319"/>
                <a:gd name="T14" fmla="*/ 70 w 1465"/>
                <a:gd name="T15" fmla="*/ 850 h 1319"/>
                <a:gd name="T16" fmla="*/ 105 w 1465"/>
                <a:gd name="T17" fmla="*/ 590 h 1319"/>
                <a:gd name="T18" fmla="*/ 112 w 1465"/>
                <a:gd name="T19" fmla="*/ 553 h 1319"/>
                <a:gd name="T20" fmla="*/ 167 w 1465"/>
                <a:gd name="T21" fmla="*/ 516 h 1319"/>
                <a:gd name="T22" fmla="*/ 208 w 1465"/>
                <a:gd name="T23" fmla="*/ 508 h 1319"/>
                <a:gd name="T24" fmla="*/ 231 w 1465"/>
                <a:gd name="T25" fmla="*/ 458 h 1319"/>
                <a:gd name="T26" fmla="*/ 493 w 1465"/>
                <a:gd name="T27" fmla="*/ 176 h 1319"/>
                <a:gd name="T28" fmla="*/ 597 w 1465"/>
                <a:gd name="T29" fmla="*/ 95 h 1319"/>
                <a:gd name="T30" fmla="*/ 639 w 1465"/>
                <a:gd name="T31" fmla="*/ 0 h 1319"/>
                <a:gd name="T32" fmla="*/ 629 w 1465"/>
                <a:gd name="T33" fmla="*/ 31 h 1319"/>
                <a:gd name="T34" fmla="*/ 651 w 1465"/>
                <a:gd name="T35" fmla="*/ 57 h 1319"/>
                <a:gd name="T36" fmla="*/ 679 w 1465"/>
                <a:gd name="T37" fmla="*/ 50 h 1319"/>
                <a:gd name="T38" fmla="*/ 715 w 1465"/>
                <a:gd name="T39" fmla="*/ 36 h 1319"/>
                <a:gd name="T40" fmla="*/ 756 w 1465"/>
                <a:gd name="T41" fmla="*/ 36 h 1319"/>
                <a:gd name="T42" fmla="*/ 787 w 1465"/>
                <a:gd name="T43" fmla="*/ 25 h 1319"/>
                <a:gd name="T44" fmla="*/ 788 w 1465"/>
                <a:gd name="T45" fmla="*/ 43 h 1319"/>
                <a:gd name="T46" fmla="*/ 778 w 1465"/>
                <a:gd name="T47" fmla="*/ 68 h 1319"/>
                <a:gd name="T48" fmla="*/ 803 w 1465"/>
                <a:gd name="T49" fmla="*/ 63 h 1319"/>
                <a:gd name="T50" fmla="*/ 824 w 1465"/>
                <a:gd name="T51" fmla="*/ 72 h 1319"/>
                <a:gd name="T52" fmla="*/ 856 w 1465"/>
                <a:gd name="T53" fmla="*/ 87 h 1319"/>
                <a:gd name="T54" fmla="*/ 872 w 1465"/>
                <a:gd name="T55" fmla="*/ 117 h 1319"/>
                <a:gd name="T56" fmla="*/ 882 w 1465"/>
                <a:gd name="T57" fmla="*/ 152 h 1319"/>
                <a:gd name="T58" fmla="*/ 906 w 1465"/>
                <a:gd name="T59" fmla="*/ 176 h 1319"/>
                <a:gd name="T60" fmla="*/ 916 w 1465"/>
                <a:gd name="T61" fmla="*/ 209 h 1319"/>
                <a:gd name="T62" fmla="*/ 931 w 1465"/>
                <a:gd name="T63" fmla="*/ 238 h 1319"/>
                <a:gd name="T64" fmla="*/ 944 w 1465"/>
                <a:gd name="T65" fmla="*/ 271 h 1319"/>
                <a:gd name="T66" fmla="*/ 944 w 1465"/>
                <a:gd name="T67" fmla="*/ 295 h 1319"/>
                <a:gd name="T68" fmla="*/ 960 w 1465"/>
                <a:gd name="T69" fmla="*/ 323 h 1319"/>
                <a:gd name="T70" fmla="*/ 985 w 1465"/>
                <a:gd name="T71" fmla="*/ 345 h 1319"/>
                <a:gd name="T72" fmla="*/ 981 w 1465"/>
                <a:gd name="T73" fmla="*/ 367 h 1319"/>
                <a:gd name="T74" fmla="*/ 976 w 1465"/>
                <a:gd name="T75" fmla="*/ 399 h 1319"/>
                <a:gd name="T76" fmla="*/ 1003 w 1465"/>
                <a:gd name="T77" fmla="*/ 412 h 1319"/>
                <a:gd name="T78" fmla="*/ 1037 w 1465"/>
                <a:gd name="T79" fmla="*/ 417 h 1319"/>
                <a:gd name="T80" fmla="*/ 1069 w 1465"/>
                <a:gd name="T81" fmla="*/ 433 h 1319"/>
                <a:gd name="T82" fmla="*/ 1090 w 1465"/>
                <a:gd name="T83" fmla="*/ 456 h 1319"/>
                <a:gd name="T84" fmla="*/ 1080 w 1465"/>
                <a:gd name="T85" fmla="*/ 490 h 1319"/>
                <a:gd name="T86" fmla="*/ 1102 w 1465"/>
                <a:gd name="T87" fmla="*/ 515 h 1319"/>
                <a:gd name="T88" fmla="*/ 1136 w 1465"/>
                <a:gd name="T89" fmla="*/ 511 h 1319"/>
                <a:gd name="T90" fmla="*/ 1174 w 1465"/>
                <a:gd name="T91" fmla="*/ 501 h 1319"/>
                <a:gd name="T92" fmla="*/ 1191 w 1465"/>
                <a:gd name="T93" fmla="*/ 527 h 1319"/>
                <a:gd name="T94" fmla="*/ 1206 w 1465"/>
                <a:gd name="T95" fmla="*/ 552 h 1319"/>
                <a:gd name="T96" fmla="*/ 1203 w 1465"/>
                <a:gd name="T97" fmla="*/ 590 h 1319"/>
                <a:gd name="T98" fmla="*/ 1226 w 1465"/>
                <a:gd name="T99" fmla="*/ 614 h 1319"/>
                <a:gd name="T100" fmla="*/ 1257 w 1465"/>
                <a:gd name="T101" fmla="*/ 632 h 1319"/>
                <a:gd name="T102" fmla="*/ 1277 w 1465"/>
                <a:gd name="T103" fmla="*/ 659 h 1319"/>
                <a:gd name="T104" fmla="*/ 1255 w 1465"/>
                <a:gd name="T105" fmla="*/ 679 h 1319"/>
                <a:gd name="T106" fmla="*/ 1245 w 1465"/>
                <a:gd name="T107" fmla="*/ 694 h 1319"/>
                <a:gd name="T108" fmla="*/ 1263 w 1465"/>
                <a:gd name="T109" fmla="*/ 716 h 1319"/>
                <a:gd name="T110" fmla="*/ 1300 w 1465"/>
                <a:gd name="T111" fmla="*/ 714 h 1319"/>
                <a:gd name="T112" fmla="*/ 1319 w 1465"/>
                <a:gd name="T113" fmla="*/ 743 h 1319"/>
                <a:gd name="T114" fmla="*/ 1339 w 1465"/>
                <a:gd name="T115" fmla="*/ 775 h 1319"/>
                <a:gd name="T116" fmla="*/ 1366 w 1465"/>
                <a:gd name="T117" fmla="*/ 79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 h="1319">
                  <a:moveTo>
                    <a:pt x="1383" y="810"/>
                  </a:moveTo>
                  <a:lnTo>
                    <a:pt x="1431" y="872"/>
                  </a:lnTo>
                  <a:lnTo>
                    <a:pt x="1433" y="881"/>
                  </a:lnTo>
                  <a:lnTo>
                    <a:pt x="1436" y="891"/>
                  </a:lnTo>
                  <a:lnTo>
                    <a:pt x="1440" y="896"/>
                  </a:lnTo>
                  <a:lnTo>
                    <a:pt x="1445" y="899"/>
                  </a:lnTo>
                  <a:lnTo>
                    <a:pt x="1450" y="902"/>
                  </a:lnTo>
                  <a:lnTo>
                    <a:pt x="1453" y="906"/>
                  </a:lnTo>
                  <a:lnTo>
                    <a:pt x="1455" y="914"/>
                  </a:lnTo>
                  <a:lnTo>
                    <a:pt x="1451" y="923"/>
                  </a:lnTo>
                  <a:lnTo>
                    <a:pt x="1456" y="931"/>
                  </a:lnTo>
                  <a:lnTo>
                    <a:pt x="1461" y="938"/>
                  </a:lnTo>
                  <a:lnTo>
                    <a:pt x="1465" y="944"/>
                  </a:lnTo>
                  <a:lnTo>
                    <a:pt x="1461" y="949"/>
                  </a:lnTo>
                  <a:lnTo>
                    <a:pt x="1450" y="991"/>
                  </a:lnTo>
                  <a:lnTo>
                    <a:pt x="1416" y="1095"/>
                  </a:lnTo>
                  <a:lnTo>
                    <a:pt x="1359" y="1171"/>
                  </a:lnTo>
                  <a:lnTo>
                    <a:pt x="1325" y="1184"/>
                  </a:lnTo>
                  <a:lnTo>
                    <a:pt x="1309" y="1189"/>
                  </a:lnTo>
                  <a:lnTo>
                    <a:pt x="1278" y="1194"/>
                  </a:lnTo>
                  <a:lnTo>
                    <a:pt x="1211" y="1205"/>
                  </a:lnTo>
                  <a:lnTo>
                    <a:pt x="1203" y="1206"/>
                  </a:lnTo>
                  <a:lnTo>
                    <a:pt x="1195" y="1206"/>
                  </a:lnTo>
                  <a:lnTo>
                    <a:pt x="1189" y="1205"/>
                  </a:lnTo>
                  <a:lnTo>
                    <a:pt x="1137" y="1194"/>
                  </a:lnTo>
                  <a:lnTo>
                    <a:pt x="1060" y="1181"/>
                  </a:lnTo>
                  <a:lnTo>
                    <a:pt x="990" y="1169"/>
                  </a:lnTo>
                  <a:lnTo>
                    <a:pt x="978" y="1168"/>
                  </a:lnTo>
                  <a:lnTo>
                    <a:pt x="871" y="1246"/>
                  </a:lnTo>
                  <a:lnTo>
                    <a:pt x="775" y="1319"/>
                  </a:lnTo>
                  <a:lnTo>
                    <a:pt x="767" y="1319"/>
                  </a:lnTo>
                  <a:lnTo>
                    <a:pt x="659" y="1317"/>
                  </a:lnTo>
                  <a:lnTo>
                    <a:pt x="574" y="1315"/>
                  </a:lnTo>
                  <a:lnTo>
                    <a:pt x="537" y="1315"/>
                  </a:lnTo>
                  <a:lnTo>
                    <a:pt x="461" y="1282"/>
                  </a:lnTo>
                  <a:lnTo>
                    <a:pt x="421" y="1263"/>
                  </a:lnTo>
                  <a:lnTo>
                    <a:pt x="394" y="1253"/>
                  </a:lnTo>
                  <a:lnTo>
                    <a:pt x="345" y="1236"/>
                  </a:lnTo>
                  <a:lnTo>
                    <a:pt x="305" y="1223"/>
                  </a:lnTo>
                  <a:lnTo>
                    <a:pt x="196" y="1186"/>
                  </a:lnTo>
                  <a:lnTo>
                    <a:pt x="198" y="1174"/>
                  </a:lnTo>
                  <a:lnTo>
                    <a:pt x="198" y="1168"/>
                  </a:lnTo>
                  <a:lnTo>
                    <a:pt x="194" y="1163"/>
                  </a:lnTo>
                  <a:lnTo>
                    <a:pt x="189" y="1159"/>
                  </a:lnTo>
                  <a:lnTo>
                    <a:pt x="183" y="1156"/>
                  </a:lnTo>
                  <a:lnTo>
                    <a:pt x="179" y="1152"/>
                  </a:lnTo>
                  <a:lnTo>
                    <a:pt x="171" y="1141"/>
                  </a:lnTo>
                  <a:lnTo>
                    <a:pt x="167" y="1132"/>
                  </a:lnTo>
                  <a:lnTo>
                    <a:pt x="167" y="1131"/>
                  </a:lnTo>
                  <a:lnTo>
                    <a:pt x="172" y="1117"/>
                  </a:lnTo>
                  <a:lnTo>
                    <a:pt x="174" y="1105"/>
                  </a:lnTo>
                  <a:lnTo>
                    <a:pt x="176" y="1102"/>
                  </a:lnTo>
                  <a:lnTo>
                    <a:pt x="179" y="1095"/>
                  </a:lnTo>
                  <a:lnTo>
                    <a:pt x="189" y="1082"/>
                  </a:lnTo>
                  <a:lnTo>
                    <a:pt x="198" y="1067"/>
                  </a:lnTo>
                  <a:lnTo>
                    <a:pt x="209" y="1048"/>
                  </a:lnTo>
                  <a:lnTo>
                    <a:pt x="177" y="1003"/>
                  </a:lnTo>
                  <a:lnTo>
                    <a:pt x="129" y="938"/>
                  </a:lnTo>
                  <a:lnTo>
                    <a:pt x="129" y="936"/>
                  </a:lnTo>
                  <a:lnTo>
                    <a:pt x="130" y="928"/>
                  </a:lnTo>
                  <a:lnTo>
                    <a:pt x="134" y="916"/>
                  </a:lnTo>
                  <a:lnTo>
                    <a:pt x="134" y="906"/>
                  </a:lnTo>
                  <a:lnTo>
                    <a:pt x="130" y="896"/>
                  </a:lnTo>
                  <a:lnTo>
                    <a:pt x="120" y="881"/>
                  </a:lnTo>
                  <a:lnTo>
                    <a:pt x="114" y="876"/>
                  </a:lnTo>
                  <a:lnTo>
                    <a:pt x="109" y="874"/>
                  </a:lnTo>
                  <a:lnTo>
                    <a:pt x="102" y="871"/>
                  </a:lnTo>
                  <a:lnTo>
                    <a:pt x="89" y="864"/>
                  </a:lnTo>
                  <a:lnTo>
                    <a:pt x="83" y="860"/>
                  </a:lnTo>
                  <a:lnTo>
                    <a:pt x="75" y="854"/>
                  </a:lnTo>
                  <a:lnTo>
                    <a:pt x="73" y="852"/>
                  </a:lnTo>
                  <a:lnTo>
                    <a:pt x="70" y="850"/>
                  </a:lnTo>
                  <a:lnTo>
                    <a:pt x="67" y="847"/>
                  </a:lnTo>
                  <a:lnTo>
                    <a:pt x="0" y="793"/>
                  </a:lnTo>
                  <a:lnTo>
                    <a:pt x="0" y="792"/>
                  </a:lnTo>
                  <a:lnTo>
                    <a:pt x="13" y="738"/>
                  </a:lnTo>
                  <a:lnTo>
                    <a:pt x="25" y="699"/>
                  </a:lnTo>
                  <a:lnTo>
                    <a:pt x="47" y="617"/>
                  </a:lnTo>
                  <a:lnTo>
                    <a:pt x="52" y="602"/>
                  </a:lnTo>
                  <a:lnTo>
                    <a:pt x="105" y="595"/>
                  </a:lnTo>
                  <a:lnTo>
                    <a:pt x="105" y="590"/>
                  </a:lnTo>
                  <a:lnTo>
                    <a:pt x="107" y="585"/>
                  </a:lnTo>
                  <a:lnTo>
                    <a:pt x="110" y="579"/>
                  </a:lnTo>
                  <a:lnTo>
                    <a:pt x="114" y="574"/>
                  </a:lnTo>
                  <a:lnTo>
                    <a:pt x="114" y="572"/>
                  </a:lnTo>
                  <a:lnTo>
                    <a:pt x="114" y="568"/>
                  </a:lnTo>
                  <a:lnTo>
                    <a:pt x="112" y="567"/>
                  </a:lnTo>
                  <a:lnTo>
                    <a:pt x="110" y="563"/>
                  </a:lnTo>
                  <a:lnTo>
                    <a:pt x="109" y="560"/>
                  </a:lnTo>
                  <a:lnTo>
                    <a:pt x="112" y="553"/>
                  </a:lnTo>
                  <a:lnTo>
                    <a:pt x="112" y="550"/>
                  </a:lnTo>
                  <a:lnTo>
                    <a:pt x="107" y="542"/>
                  </a:lnTo>
                  <a:lnTo>
                    <a:pt x="100" y="530"/>
                  </a:lnTo>
                  <a:lnTo>
                    <a:pt x="100" y="527"/>
                  </a:lnTo>
                  <a:lnTo>
                    <a:pt x="104" y="527"/>
                  </a:lnTo>
                  <a:lnTo>
                    <a:pt x="152" y="521"/>
                  </a:lnTo>
                  <a:lnTo>
                    <a:pt x="159" y="521"/>
                  </a:lnTo>
                  <a:lnTo>
                    <a:pt x="164" y="520"/>
                  </a:lnTo>
                  <a:lnTo>
                    <a:pt x="167" y="516"/>
                  </a:lnTo>
                  <a:lnTo>
                    <a:pt x="172" y="511"/>
                  </a:lnTo>
                  <a:lnTo>
                    <a:pt x="176" y="508"/>
                  </a:lnTo>
                  <a:lnTo>
                    <a:pt x="181" y="506"/>
                  </a:lnTo>
                  <a:lnTo>
                    <a:pt x="186" y="505"/>
                  </a:lnTo>
                  <a:lnTo>
                    <a:pt x="191" y="505"/>
                  </a:lnTo>
                  <a:lnTo>
                    <a:pt x="193" y="505"/>
                  </a:lnTo>
                  <a:lnTo>
                    <a:pt x="196" y="505"/>
                  </a:lnTo>
                  <a:lnTo>
                    <a:pt x="201" y="506"/>
                  </a:lnTo>
                  <a:lnTo>
                    <a:pt x="208" y="508"/>
                  </a:lnTo>
                  <a:lnTo>
                    <a:pt x="213" y="508"/>
                  </a:lnTo>
                  <a:lnTo>
                    <a:pt x="214" y="506"/>
                  </a:lnTo>
                  <a:lnTo>
                    <a:pt x="218" y="505"/>
                  </a:lnTo>
                  <a:lnTo>
                    <a:pt x="221" y="503"/>
                  </a:lnTo>
                  <a:lnTo>
                    <a:pt x="221" y="498"/>
                  </a:lnTo>
                  <a:lnTo>
                    <a:pt x="223" y="493"/>
                  </a:lnTo>
                  <a:lnTo>
                    <a:pt x="223" y="480"/>
                  </a:lnTo>
                  <a:lnTo>
                    <a:pt x="223" y="473"/>
                  </a:lnTo>
                  <a:lnTo>
                    <a:pt x="231" y="458"/>
                  </a:lnTo>
                  <a:lnTo>
                    <a:pt x="243" y="436"/>
                  </a:lnTo>
                  <a:lnTo>
                    <a:pt x="268" y="414"/>
                  </a:lnTo>
                  <a:lnTo>
                    <a:pt x="276" y="404"/>
                  </a:lnTo>
                  <a:lnTo>
                    <a:pt x="293" y="392"/>
                  </a:lnTo>
                  <a:lnTo>
                    <a:pt x="315" y="369"/>
                  </a:lnTo>
                  <a:lnTo>
                    <a:pt x="367" y="312"/>
                  </a:lnTo>
                  <a:lnTo>
                    <a:pt x="439" y="233"/>
                  </a:lnTo>
                  <a:lnTo>
                    <a:pt x="480" y="189"/>
                  </a:lnTo>
                  <a:lnTo>
                    <a:pt x="493" y="176"/>
                  </a:lnTo>
                  <a:lnTo>
                    <a:pt x="498" y="171"/>
                  </a:lnTo>
                  <a:lnTo>
                    <a:pt x="503" y="166"/>
                  </a:lnTo>
                  <a:lnTo>
                    <a:pt x="515" y="157"/>
                  </a:lnTo>
                  <a:lnTo>
                    <a:pt x="520" y="149"/>
                  </a:lnTo>
                  <a:lnTo>
                    <a:pt x="522" y="137"/>
                  </a:lnTo>
                  <a:lnTo>
                    <a:pt x="522" y="129"/>
                  </a:lnTo>
                  <a:lnTo>
                    <a:pt x="574" y="107"/>
                  </a:lnTo>
                  <a:lnTo>
                    <a:pt x="594" y="99"/>
                  </a:lnTo>
                  <a:lnTo>
                    <a:pt x="597" y="95"/>
                  </a:lnTo>
                  <a:lnTo>
                    <a:pt x="600" y="89"/>
                  </a:lnTo>
                  <a:lnTo>
                    <a:pt x="602" y="78"/>
                  </a:lnTo>
                  <a:lnTo>
                    <a:pt x="602" y="77"/>
                  </a:lnTo>
                  <a:lnTo>
                    <a:pt x="605" y="63"/>
                  </a:lnTo>
                  <a:lnTo>
                    <a:pt x="609" y="50"/>
                  </a:lnTo>
                  <a:lnTo>
                    <a:pt x="614" y="38"/>
                  </a:lnTo>
                  <a:lnTo>
                    <a:pt x="622" y="23"/>
                  </a:lnTo>
                  <a:lnTo>
                    <a:pt x="631" y="10"/>
                  </a:lnTo>
                  <a:lnTo>
                    <a:pt x="639" y="0"/>
                  </a:lnTo>
                  <a:lnTo>
                    <a:pt x="641" y="3"/>
                  </a:lnTo>
                  <a:lnTo>
                    <a:pt x="641" y="8"/>
                  </a:lnTo>
                  <a:lnTo>
                    <a:pt x="641" y="11"/>
                  </a:lnTo>
                  <a:lnTo>
                    <a:pt x="637" y="15"/>
                  </a:lnTo>
                  <a:lnTo>
                    <a:pt x="636" y="18"/>
                  </a:lnTo>
                  <a:lnTo>
                    <a:pt x="634" y="21"/>
                  </a:lnTo>
                  <a:lnTo>
                    <a:pt x="632" y="23"/>
                  </a:lnTo>
                  <a:lnTo>
                    <a:pt x="631" y="28"/>
                  </a:lnTo>
                  <a:lnTo>
                    <a:pt x="629" y="31"/>
                  </a:lnTo>
                  <a:lnTo>
                    <a:pt x="629" y="36"/>
                  </a:lnTo>
                  <a:lnTo>
                    <a:pt x="632" y="40"/>
                  </a:lnTo>
                  <a:lnTo>
                    <a:pt x="634" y="42"/>
                  </a:lnTo>
                  <a:lnTo>
                    <a:pt x="637" y="45"/>
                  </a:lnTo>
                  <a:lnTo>
                    <a:pt x="641" y="47"/>
                  </a:lnTo>
                  <a:lnTo>
                    <a:pt x="644" y="48"/>
                  </a:lnTo>
                  <a:lnTo>
                    <a:pt x="647" y="52"/>
                  </a:lnTo>
                  <a:lnTo>
                    <a:pt x="649" y="53"/>
                  </a:lnTo>
                  <a:lnTo>
                    <a:pt x="651" y="57"/>
                  </a:lnTo>
                  <a:lnTo>
                    <a:pt x="654" y="58"/>
                  </a:lnTo>
                  <a:lnTo>
                    <a:pt x="656" y="62"/>
                  </a:lnTo>
                  <a:lnTo>
                    <a:pt x="661" y="62"/>
                  </a:lnTo>
                  <a:lnTo>
                    <a:pt x="666" y="62"/>
                  </a:lnTo>
                  <a:lnTo>
                    <a:pt x="669" y="60"/>
                  </a:lnTo>
                  <a:lnTo>
                    <a:pt x="671" y="57"/>
                  </a:lnTo>
                  <a:lnTo>
                    <a:pt x="674" y="55"/>
                  </a:lnTo>
                  <a:lnTo>
                    <a:pt x="676" y="52"/>
                  </a:lnTo>
                  <a:lnTo>
                    <a:pt x="679" y="50"/>
                  </a:lnTo>
                  <a:lnTo>
                    <a:pt x="684" y="48"/>
                  </a:lnTo>
                  <a:lnTo>
                    <a:pt x="688" y="48"/>
                  </a:lnTo>
                  <a:lnTo>
                    <a:pt x="694" y="48"/>
                  </a:lnTo>
                  <a:lnTo>
                    <a:pt x="698" y="47"/>
                  </a:lnTo>
                  <a:lnTo>
                    <a:pt x="701" y="45"/>
                  </a:lnTo>
                  <a:lnTo>
                    <a:pt x="704" y="43"/>
                  </a:lnTo>
                  <a:lnTo>
                    <a:pt x="708" y="42"/>
                  </a:lnTo>
                  <a:lnTo>
                    <a:pt x="711" y="38"/>
                  </a:lnTo>
                  <a:lnTo>
                    <a:pt x="715" y="36"/>
                  </a:lnTo>
                  <a:lnTo>
                    <a:pt x="720" y="36"/>
                  </a:lnTo>
                  <a:lnTo>
                    <a:pt x="723" y="35"/>
                  </a:lnTo>
                  <a:lnTo>
                    <a:pt x="728" y="33"/>
                  </a:lnTo>
                  <a:lnTo>
                    <a:pt x="733" y="33"/>
                  </a:lnTo>
                  <a:lnTo>
                    <a:pt x="738" y="35"/>
                  </a:lnTo>
                  <a:lnTo>
                    <a:pt x="741" y="35"/>
                  </a:lnTo>
                  <a:lnTo>
                    <a:pt x="746" y="35"/>
                  </a:lnTo>
                  <a:lnTo>
                    <a:pt x="751" y="36"/>
                  </a:lnTo>
                  <a:lnTo>
                    <a:pt x="756" y="36"/>
                  </a:lnTo>
                  <a:lnTo>
                    <a:pt x="762" y="36"/>
                  </a:lnTo>
                  <a:lnTo>
                    <a:pt x="765" y="36"/>
                  </a:lnTo>
                  <a:lnTo>
                    <a:pt x="770" y="36"/>
                  </a:lnTo>
                  <a:lnTo>
                    <a:pt x="772" y="36"/>
                  </a:lnTo>
                  <a:lnTo>
                    <a:pt x="775" y="35"/>
                  </a:lnTo>
                  <a:lnTo>
                    <a:pt x="778" y="33"/>
                  </a:lnTo>
                  <a:lnTo>
                    <a:pt x="780" y="30"/>
                  </a:lnTo>
                  <a:lnTo>
                    <a:pt x="783" y="26"/>
                  </a:lnTo>
                  <a:lnTo>
                    <a:pt x="787" y="25"/>
                  </a:lnTo>
                  <a:lnTo>
                    <a:pt x="790" y="23"/>
                  </a:lnTo>
                  <a:lnTo>
                    <a:pt x="792" y="23"/>
                  </a:lnTo>
                  <a:lnTo>
                    <a:pt x="795" y="25"/>
                  </a:lnTo>
                  <a:lnTo>
                    <a:pt x="798" y="26"/>
                  </a:lnTo>
                  <a:lnTo>
                    <a:pt x="798" y="31"/>
                  </a:lnTo>
                  <a:lnTo>
                    <a:pt x="797" y="35"/>
                  </a:lnTo>
                  <a:lnTo>
                    <a:pt x="795" y="38"/>
                  </a:lnTo>
                  <a:lnTo>
                    <a:pt x="792" y="42"/>
                  </a:lnTo>
                  <a:lnTo>
                    <a:pt x="788" y="43"/>
                  </a:lnTo>
                  <a:lnTo>
                    <a:pt x="787" y="43"/>
                  </a:lnTo>
                  <a:lnTo>
                    <a:pt x="785" y="45"/>
                  </a:lnTo>
                  <a:lnTo>
                    <a:pt x="782" y="47"/>
                  </a:lnTo>
                  <a:lnTo>
                    <a:pt x="780" y="48"/>
                  </a:lnTo>
                  <a:lnTo>
                    <a:pt x="777" y="52"/>
                  </a:lnTo>
                  <a:lnTo>
                    <a:pt x="777" y="55"/>
                  </a:lnTo>
                  <a:lnTo>
                    <a:pt x="775" y="60"/>
                  </a:lnTo>
                  <a:lnTo>
                    <a:pt x="777" y="65"/>
                  </a:lnTo>
                  <a:lnTo>
                    <a:pt x="778" y="68"/>
                  </a:lnTo>
                  <a:lnTo>
                    <a:pt x="780" y="70"/>
                  </a:lnTo>
                  <a:lnTo>
                    <a:pt x="783" y="75"/>
                  </a:lnTo>
                  <a:lnTo>
                    <a:pt x="787" y="77"/>
                  </a:lnTo>
                  <a:lnTo>
                    <a:pt x="790" y="77"/>
                  </a:lnTo>
                  <a:lnTo>
                    <a:pt x="793" y="75"/>
                  </a:lnTo>
                  <a:lnTo>
                    <a:pt x="797" y="72"/>
                  </a:lnTo>
                  <a:lnTo>
                    <a:pt x="798" y="68"/>
                  </a:lnTo>
                  <a:lnTo>
                    <a:pt x="800" y="65"/>
                  </a:lnTo>
                  <a:lnTo>
                    <a:pt x="803" y="63"/>
                  </a:lnTo>
                  <a:lnTo>
                    <a:pt x="805" y="60"/>
                  </a:lnTo>
                  <a:lnTo>
                    <a:pt x="809" y="57"/>
                  </a:lnTo>
                  <a:lnTo>
                    <a:pt x="810" y="55"/>
                  </a:lnTo>
                  <a:lnTo>
                    <a:pt x="812" y="57"/>
                  </a:lnTo>
                  <a:lnTo>
                    <a:pt x="815" y="60"/>
                  </a:lnTo>
                  <a:lnTo>
                    <a:pt x="817" y="63"/>
                  </a:lnTo>
                  <a:lnTo>
                    <a:pt x="819" y="67"/>
                  </a:lnTo>
                  <a:lnTo>
                    <a:pt x="822" y="68"/>
                  </a:lnTo>
                  <a:lnTo>
                    <a:pt x="824" y="72"/>
                  </a:lnTo>
                  <a:lnTo>
                    <a:pt x="827" y="73"/>
                  </a:lnTo>
                  <a:lnTo>
                    <a:pt x="830" y="77"/>
                  </a:lnTo>
                  <a:lnTo>
                    <a:pt x="834" y="78"/>
                  </a:lnTo>
                  <a:lnTo>
                    <a:pt x="837" y="78"/>
                  </a:lnTo>
                  <a:lnTo>
                    <a:pt x="840" y="82"/>
                  </a:lnTo>
                  <a:lnTo>
                    <a:pt x="844" y="82"/>
                  </a:lnTo>
                  <a:lnTo>
                    <a:pt x="849" y="83"/>
                  </a:lnTo>
                  <a:lnTo>
                    <a:pt x="852" y="85"/>
                  </a:lnTo>
                  <a:lnTo>
                    <a:pt x="856" y="87"/>
                  </a:lnTo>
                  <a:lnTo>
                    <a:pt x="859" y="89"/>
                  </a:lnTo>
                  <a:lnTo>
                    <a:pt x="862" y="90"/>
                  </a:lnTo>
                  <a:lnTo>
                    <a:pt x="864" y="94"/>
                  </a:lnTo>
                  <a:lnTo>
                    <a:pt x="867" y="97"/>
                  </a:lnTo>
                  <a:lnTo>
                    <a:pt x="867" y="100"/>
                  </a:lnTo>
                  <a:lnTo>
                    <a:pt x="869" y="104"/>
                  </a:lnTo>
                  <a:lnTo>
                    <a:pt x="871" y="109"/>
                  </a:lnTo>
                  <a:lnTo>
                    <a:pt x="871" y="112"/>
                  </a:lnTo>
                  <a:lnTo>
                    <a:pt x="872" y="117"/>
                  </a:lnTo>
                  <a:lnTo>
                    <a:pt x="872" y="120"/>
                  </a:lnTo>
                  <a:lnTo>
                    <a:pt x="874" y="125"/>
                  </a:lnTo>
                  <a:lnTo>
                    <a:pt x="874" y="130"/>
                  </a:lnTo>
                  <a:lnTo>
                    <a:pt x="876" y="134"/>
                  </a:lnTo>
                  <a:lnTo>
                    <a:pt x="876" y="139"/>
                  </a:lnTo>
                  <a:lnTo>
                    <a:pt x="877" y="142"/>
                  </a:lnTo>
                  <a:lnTo>
                    <a:pt x="879" y="147"/>
                  </a:lnTo>
                  <a:lnTo>
                    <a:pt x="881" y="151"/>
                  </a:lnTo>
                  <a:lnTo>
                    <a:pt x="882" y="152"/>
                  </a:lnTo>
                  <a:lnTo>
                    <a:pt x="884" y="157"/>
                  </a:lnTo>
                  <a:lnTo>
                    <a:pt x="887" y="159"/>
                  </a:lnTo>
                  <a:lnTo>
                    <a:pt x="889" y="164"/>
                  </a:lnTo>
                  <a:lnTo>
                    <a:pt x="891" y="166"/>
                  </a:lnTo>
                  <a:lnTo>
                    <a:pt x="894" y="169"/>
                  </a:lnTo>
                  <a:lnTo>
                    <a:pt x="897" y="171"/>
                  </a:lnTo>
                  <a:lnTo>
                    <a:pt x="899" y="172"/>
                  </a:lnTo>
                  <a:lnTo>
                    <a:pt x="904" y="174"/>
                  </a:lnTo>
                  <a:lnTo>
                    <a:pt x="906" y="176"/>
                  </a:lnTo>
                  <a:lnTo>
                    <a:pt x="909" y="177"/>
                  </a:lnTo>
                  <a:lnTo>
                    <a:pt x="913" y="181"/>
                  </a:lnTo>
                  <a:lnTo>
                    <a:pt x="914" y="184"/>
                  </a:lnTo>
                  <a:lnTo>
                    <a:pt x="918" y="186"/>
                  </a:lnTo>
                  <a:lnTo>
                    <a:pt x="916" y="191"/>
                  </a:lnTo>
                  <a:lnTo>
                    <a:pt x="916" y="196"/>
                  </a:lnTo>
                  <a:lnTo>
                    <a:pt x="916" y="199"/>
                  </a:lnTo>
                  <a:lnTo>
                    <a:pt x="916" y="204"/>
                  </a:lnTo>
                  <a:lnTo>
                    <a:pt x="916" y="209"/>
                  </a:lnTo>
                  <a:lnTo>
                    <a:pt x="918" y="213"/>
                  </a:lnTo>
                  <a:lnTo>
                    <a:pt x="919" y="214"/>
                  </a:lnTo>
                  <a:lnTo>
                    <a:pt x="923" y="216"/>
                  </a:lnTo>
                  <a:lnTo>
                    <a:pt x="924" y="218"/>
                  </a:lnTo>
                  <a:lnTo>
                    <a:pt x="928" y="219"/>
                  </a:lnTo>
                  <a:lnTo>
                    <a:pt x="929" y="223"/>
                  </a:lnTo>
                  <a:lnTo>
                    <a:pt x="929" y="228"/>
                  </a:lnTo>
                  <a:lnTo>
                    <a:pt x="931" y="233"/>
                  </a:lnTo>
                  <a:lnTo>
                    <a:pt x="931" y="238"/>
                  </a:lnTo>
                  <a:lnTo>
                    <a:pt x="931" y="243"/>
                  </a:lnTo>
                  <a:lnTo>
                    <a:pt x="931" y="246"/>
                  </a:lnTo>
                  <a:lnTo>
                    <a:pt x="933" y="251"/>
                  </a:lnTo>
                  <a:lnTo>
                    <a:pt x="934" y="255"/>
                  </a:lnTo>
                  <a:lnTo>
                    <a:pt x="936" y="260"/>
                  </a:lnTo>
                  <a:lnTo>
                    <a:pt x="938" y="263"/>
                  </a:lnTo>
                  <a:lnTo>
                    <a:pt x="939" y="266"/>
                  </a:lnTo>
                  <a:lnTo>
                    <a:pt x="941" y="268"/>
                  </a:lnTo>
                  <a:lnTo>
                    <a:pt x="944" y="271"/>
                  </a:lnTo>
                  <a:lnTo>
                    <a:pt x="946" y="275"/>
                  </a:lnTo>
                  <a:lnTo>
                    <a:pt x="949" y="276"/>
                  </a:lnTo>
                  <a:lnTo>
                    <a:pt x="953" y="278"/>
                  </a:lnTo>
                  <a:lnTo>
                    <a:pt x="955" y="281"/>
                  </a:lnTo>
                  <a:lnTo>
                    <a:pt x="956" y="285"/>
                  </a:lnTo>
                  <a:lnTo>
                    <a:pt x="953" y="288"/>
                  </a:lnTo>
                  <a:lnTo>
                    <a:pt x="949" y="290"/>
                  </a:lnTo>
                  <a:lnTo>
                    <a:pt x="946" y="292"/>
                  </a:lnTo>
                  <a:lnTo>
                    <a:pt x="944" y="295"/>
                  </a:lnTo>
                  <a:lnTo>
                    <a:pt x="944" y="300"/>
                  </a:lnTo>
                  <a:lnTo>
                    <a:pt x="946" y="303"/>
                  </a:lnTo>
                  <a:lnTo>
                    <a:pt x="948" y="308"/>
                  </a:lnTo>
                  <a:lnTo>
                    <a:pt x="949" y="312"/>
                  </a:lnTo>
                  <a:lnTo>
                    <a:pt x="951" y="315"/>
                  </a:lnTo>
                  <a:lnTo>
                    <a:pt x="953" y="315"/>
                  </a:lnTo>
                  <a:lnTo>
                    <a:pt x="955" y="318"/>
                  </a:lnTo>
                  <a:lnTo>
                    <a:pt x="956" y="322"/>
                  </a:lnTo>
                  <a:lnTo>
                    <a:pt x="960" y="323"/>
                  </a:lnTo>
                  <a:lnTo>
                    <a:pt x="961" y="327"/>
                  </a:lnTo>
                  <a:lnTo>
                    <a:pt x="965" y="328"/>
                  </a:lnTo>
                  <a:lnTo>
                    <a:pt x="968" y="330"/>
                  </a:lnTo>
                  <a:lnTo>
                    <a:pt x="971" y="332"/>
                  </a:lnTo>
                  <a:lnTo>
                    <a:pt x="973" y="335"/>
                  </a:lnTo>
                  <a:lnTo>
                    <a:pt x="976" y="337"/>
                  </a:lnTo>
                  <a:lnTo>
                    <a:pt x="980" y="339"/>
                  </a:lnTo>
                  <a:lnTo>
                    <a:pt x="981" y="342"/>
                  </a:lnTo>
                  <a:lnTo>
                    <a:pt x="985" y="345"/>
                  </a:lnTo>
                  <a:lnTo>
                    <a:pt x="988" y="347"/>
                  </a:lnTo>
                  <a:lnTo>
                    <a:pt x="990" y="350"/>
                  </a:lnTo>
                  <a:lnTo>
                    <a:pt x="993" y="352"/>
                  </a:lnTo>
                  <a:lnTo>
                    <a:pt x="995" y="355"/>
                  </a:lnTo>
                  <a:lnTo>
                    <a:pt x="995" y="360"/>
                  </a:lnTo>
                  <a:lnTo>
                    <a:pt x="993" y="364"/>
                  </a:lnTo>
                  <a:lnTo>
                    <a:pt x="991" y="367"/>
                  </a:lnTo>
                  <a:lnTo>
                    <a:pt x="986" y="367"/>
                  </a:lnTo>
                  <a:lnTo>
                    <a:pt x="981" y="367"/>
                  </a:lnTo>
                  <a:lnTo>
                    <a:pt x="978" y="369"/>
                  </a:lnTo>
                  <a:lnTo>
                    <a:pt x="975" y="370"/>
                  </a:lnTo>
                  <a:lnTo>
                    <a:pt x="975" y="375"/>
                  </a:lnTo>
                  <a:lnTo>
                    <a:pt x="973" y="379"/>
                  </a:lnTo>
                  <a:lnTo>
                    <a:pt x="971" y="382"/>
                  </a:lnTo>
                  <a:lnTo>
                    <a:pt x="971" y="387"/>
                  </a:lnTo>
                  <a:lnTo>
                    <a:pt x="973" y="392"/>
                  </a:lnTo>
                  <a:lnTo>
                    <a:pt x="975" y="396"/>
                  </a:lnTo>
                  <a:lnTo>
                    <a:pt x="976" y="399"/>
                  </a:lnTo>
                  <a:lnTo>
                    <a:pt x="978" y="402"/>
                  </a:lnTo>
                  <a:lnTo>
                    <a:pt x="980" y="406"/>
                  </a:lnTo>
                  <a:lnTo>
                    <a:pt x="981" y="409"/>
                  </a:lnTo>
                  <a:lnTo>
                    <a:pt x="983" y="412"/>
                  </a:lnTo>
                  <a:lnTo>
                    <a:pt x="986" y="414"/>
                  </a:lnTo>
                  <a:lnTo>
                    <a:pt x="990" y="416"/>
                  </a:lnTo>
                  <a:lnTo>
                    <a:pt x="995" y="416"/>
                  </a:lnTo>
                  <a:lnTo>
                    <a:pt x="1000" y="414"/>
                  </a:lnTo>
                  <a:lnTo>
                    <a:pt x="1003" y="412"/>
                  </a:lnTo>
                  <a:lnTo>
                    <a:pt x="1007" y="411"/>
                  </a:lnTo>
                  <a:lnTo>
                    <a:pt x="1012" y="411"/>
                  </a:lnTo>
                  <a:lnTo>
                    <a:pt x="1017" y="409"/>
                  </a:lnTo>
                  <a:lnTo>
                    <a:pt x="1020" y="409"/>
                  </a:lnTo>
                  <a:lnTo>
                    <a:pt x="1025" y="409"/>
                  </a:lnTo>
                  <a:lnTo>
                    <a:pt x="1028" y="411"/>
                  </a:lnTo>
                  <a:lnTo>
                    <a:pt x="1032" y="412"/>
                  </a:lnTo>
                  <a:lnTo>
                    <a:pt x="1035" y="416"/>
                  </a:lnTo>
                  <a:lnTo>
                    <a:pt x="1037" y="417"/>
                  </a:lnTo>
                  <a:lnTo>
                    <a:pt x="1042" y="419"/>
                  </a:lnTo>
                  <a:lnTo>
                    <a:pt x="1045" y="419"/>
                  </a:lnTo>
                  <a:lnTo>
                    <a:pt x="1049" y="421"/>
                  </a:lnTo>
                  <a:lnTo>
                    <a:pt x="1054" y="422"/>
                  </a:lnTo>
                  <a:lnTo>
                    <a:pt x="1055" y="424"/>
                  </a:lnTo>
                  <a:lnTo>
                    <a:pt x="1060" y="426"/>
                  </a:lnTo>
                  <a:lnTo>
                    <a:pt x="1062" y="429"/>
                  </a:lnTo>
                  <a:lnTo>
                    <a:pt x="1065" y="431"/>
                  </a:lnTo>
                  <a:lnTo>
                    <a:pt x="1069" y="433"/>
                  </a:lnTo>
                  <a:lnTo>
                    <a:pt x="1072" y="434"/>
                  </a:lnTo>
                  <a:lnTo>
                    <a:pt x="1075" y="436"/>
                  </a:lnTo>
                  <a:lnTo>
                    <a:pt x="1079" y="438"/>
                  </a:lnTo>
                  <a:lnTo>
                    <a:pt x="1082" y="439"/>
                  </a:lnTo>
                  <a:lnTo>
                    <a:pt x="1085" y="441"/>
                  </a:lnTo>
                  <a:lnTo>
                    <a:pt x="1089" y="443"/>
                  </a:lnTo>
                  <a:lnTo>
                    <a:pt x="1090" y="448"/>
                  </a:lnTo>
                  <a:lnTo>
                    <a:pt x="1090" y="453"/>
                  </a:lnTo>
                  <a:lnTo>
                    <a:pt x="1090" y="456"/>
                  </a:lnTo>
                  <a:lnTo>
                    <a:pt x="1090" y="461"/>
                  </a:lnTo>
                  <a:lnTo>
                    <a:pt x="1090" y="464"/>
                  </a:lnTo>
                  <a:lnTo>
                    <a:pt x="1090" y="469"/>
                  </a:lnTo>
                  <a:lnTo>
                    <a:pt x="1089" y="473"/>
                  </a:lnTo>
                  <a:lnTo>
                    <a:pt x="1085" y="474"/>
                  </a:lnTo>
                  <a:lnTo>
                    <a:pt x="1084" y="478"/>
                  </a:lnTo>
                  <a:lnTo>
                    <a:pt x="1082" y="481"/>
                  </a:lnTo>
                  <a:lnTo>
                    <a:pt x="1080" y="486"/>
                  </a:lnTo>
                  <a:lnTo>
                    <a:pt x="1080" y="490"/>
                  </a:lnTo>
                  <a:lnTo>
                    <a:pt x="1084" y="498"/>
                  </a:lnTo>
                  <a:lnTo>
                    <a:pt x="1085" y="501"/>
                  </a:lnTo>
                  <a:lnTo>
                    <a:pt x="1087" y="505"/>
                  </a:lnTo>
                  <a:lnTo>
                    <a:pt x="1089" y="505"/>
                  </a:lnTo>
                  <a:lnTo>
                    <a:pt x="1089" y="506"/>
                  </a:lnTo>
                  <a:lnTo>
                    <a:pt x="1092" y="510"/>
                  </a:lnTo>
                  <a:lnTo>
                    <a:pt x="1096" y="511"/>
                  </a:lnTo>
                  <a:lnTo>
                    <a:pt x="1101" y="513"/>
                  </a:lnTo>
                  <a:lnTo>
                    <a:pt x="1102" y="515"/>
                  </a:lnTo>
                  <a:lnTo>
                    <a:pt x="1106" y="516"/>
                  </a:lnTo>
                  <a:lnTo>
                    <a:pt x="1109" y="520"/>
                  </a:lnTo>
                  <a:lnTo>
                    <a:pt x="1112" y="520"/>
                  </a:lnTo>
                  <a:lnTo>
                    <a:pt x="1119" y="520"/>
                  </a:lnTo>
                  <a:lnTo>
                    <a:pt x="1122" y="518"/>
                  </a:lnTo>
                  <a:lnTo>
                    <a:pt x="1126" y="516"/>
                  </a:lnTo>
                  <a:lnTo>
                    <a:pt x="1129" y="515"/>
                  </a:lnTo>
                  <a:lnTo>
                    <a:pt x="1132" y="513"/>
                  </a:lnTo>
                  <a:lnTo>
                    <a:pt x="1136" y="511"/>
                  </a:lnTo>
                  <a:lnTo>
                    <a:pt x="1141" y="511"/>
                  </a:lnTo>
                  <a:lnTo>
                    <a:pt x="1146" y="510"/>
                  </a:lnTo>
                  <a:lnTo>
                    <a:pt x="1151" y="510"/>
                  </a:lnTo>
                  <a:lnTo>
                    <a:pt x="1154" y="508"/>
                  </a:lnTo>
                  <a:lnTo>
                    <a:pt x="1158" y="506"/>
                  </a:lnTo>
                  <a:lnTo>
                    <a:pt x="1163" y="505"/>
                  </a:lnTo>
                  <a:lnTo>
                    <a:pt x="1168" y="505"/>
                  </a:lnTo>
                  <a:lnTo>
                    <a:pt x="1171" y="503"/>
                  </a:lnTo>
                  <a:lnTo>
                    <a:pt x="1174" y="501"/>
                  </a:lnTo>
                  <a:lnTo>
                    <a:pt x="1178" y="500"/>
                  </a:lnTo>
                  <a:lnTo>
                    <a:pt x="1184" y="500"/>
                  </a:lnTo>
                  <a:lnTo>
                    <a:pt x="1186" y="501"/>
                  </a:lnTo>
                  <a:lnTo>
                    <a:pt x="1189" y="505"/>
                  </a:lnTo>
                  <a:lnTo>
                    <a:pt x="1191" y="510"/>
                  </a:lnTo>
                  <a:lnTo>
                    <a:pt x="1189" y="513"/>
                  </a:lnTo>
                  <a:lnTo>
                    <a:pt x="1189" y="518"/>
                  </a:lnTo>
                  <a:lnTo>
                    <a:pt x="1189" y="523"/>
                  </a:lnTo>
                  <a:lnTo>
                    <a:pt x="1191" y="527"/>
                  </a:lnTo>
                  <a:lnTo>
                    <a:pt x="1193" y="530"/>
                  </a:lnTo>
                  <a:lnTo>
                    <a:pt x="1193" y="533"/>
                  </a:lnTo>
                  <a:lnTo>
                    <a:pt x="1195" y="535"/>
                  </a:lnTo>
                  <a:lnTo>
                    <a:pt x="1195" y="540"/>
                  </a:lnTo>
                  <a:lnTo>
                    <a:pt x="1196" y="543"/>
                  </a:lnTo>
                  <a:lnTo>
                    <a:pt x="1200" y="545"/>
                  </a:lnTo>
                  <a:lnTo>
                    <a:pt x="1203" y="547"/>
                  </a:lnTo>
                  <a:lnTo>
                    <a:pt x="1206" y="548"/>
                  </a:lnTo>
                  <a:lnTo>
                    <a:pt x="1206" y="552"/>
                  </a:lnTo>
                  <a:lnTo>
                    <a:pt x="1205" y="555"/>
                  </a:lnTo>
                  <a:lnTo>
                    <a:pt x="1203" y="558"/>
                  </a:lnTo>
                  <a:lnTo>
                    <a:pt x="1203" y="562"/>
                  </a:lnTo>
                  <a:lnTo>
                    <a:pt x="1201" y="567"/>
                  </a:lnTo>
                  <a:lnTo>
                    <a:pt x="1201" y="572"/>
                  </a:lnTo>
                  <a:lnTo>
                    <a:pt x="1201" y="577"/>
                  </a:lnTo>
                  <a:lnTo>
                    <a:pt x="1201" y="582"/>
                  </a:lnTo>
                  <a:lnTo>
                    <a:pt x="1201" y="587"/>
                  </a:lnTo>
                  <a:lnTo>
                    <a:pt x="1203" y="590"/>
                  </a:lnTo>
                  <a:lnTo>
                    <a:pt x="1205" y="595"/>
                  </a:lnTo>
                  <a:lnTo>
                    <a:pt x="1206" y="599"/>
                  </a:lnTo>
                  <a:lnTo>
                    <a:pt x="1208" y="602"/>
                  </a:lnTo>
                  <a:lnTo>
                    <a:pt x="1210" y="605"/>
                  </a:lnTo>
                  <a:lnTo>
                    <a:pt x="1213" y="609"/>
                  </a:lnTo>
                  <a:lnTo>
                    <a:pt x="1215" y="610"/>
                  </a:lnTo>
                  <a:lnTo>
                    <a:pt x="1218" y="612"/>
                  </a:lnTo>
                  <a:lnTo>
                    <a:pt x="1223" y="614"/>
                  </a:lnTo>
                  <a:lnTo>
                    <a:pt x="1226" y="614"/>
                  </a:lnTo>
                  <a:lnTo>
                    <a:pt x="1230" y="617"/>
                  </a:lnTo>
                  <a:lnTo>
                    <a:pt x="1233" y="619"/>
                  </a:lnTo>
                  <a:lnTo>
                    <a:pt x="1236" y="620"/>
                  </a:lnTo>
                  <a:lnTo>
                    <a:pt x="1240" y="622"/>
                  </a:lnTo>
                  <a:lnTo>
                    <a:pt x="1243" y="624"/>
                  </a:lnTo>
                  <a:lnTo>
                    <a:pt x="1247" y="626"/>
                  </a:lnTo>
                  <a:lnTo>
                    <a:pt x="1250" y="627"/>
                  </a:lnTo>
                  <a:lnTo>
                    <a:pt x="1253" y="629"/>
                  </a:lnTo>
                  <a:lnTo>
                    <a:pt x="1257" y="632"/>
                  </a:lnTo>
                  <a:lnTo>
                    <a:pt x="1260" y="634"/>
                  </a:lnTo>
                  <a:lnTo>
                    <a:pt x="1262" y="636"/>
                  </a:lnTo>
                  <a:lnTo>
                    <a:pt x="1265" y="639"/>
                  </a:lnTo>
                  <a:lnTo>
                    <a:pt x="1267" y="642"/>
                  </a:lnTo>
                  <a:lnTo>
                    <a:pt x="1268" y="644"/>
                  </a:lnTo>
                  <a:lnTo>
                    <a:pt x="1272" y="647"/>
                  </a:lnTo>
                  <a:lnTo>
                    <a:pt x="1273" y="651"/>
                  </a:lnTo>
                  <a:lnTo>
                    <a:pt x="1275" y="654"/>
                  </a:lnTo>
                  <a:lnTo>
                    <a:pt x="1277" y="659"/>
                  </a:lnTo>
                  <a:lnTo>
                    <a:pt x="1277" y="662"/>
                  </a:lnTo>
                  <a:lnTo>
                    <a:pt x="1275" y="666"/>
                  </a:lnTo>
                  <a:lnTo>
                    <a:pt x="1273" y="671"/>
                  </a:lnTo>
                  <a:lnTo>
                    <a:pt x="1273" y="674"/>
                  </a:lnTo>
                  <a:lnTo>
                    <a:pt x="1270" y="678"/>
                  </a:lnTo>
                  <a:lnTo>
                    <a:pt x="1268" y="679"/>
                  </a:lnTo>
                  <a:lnTo>
                    <a:pt x="1263" y="681"/>
                  </a:lnTo>
                  <a:lnTo>
                    <a:pt x="1258" y="679"/>
                  </a:lnTo>
                  <a:lnTo>
                    <a:pt x="1255" y="679"/>
                  </a:lnTo>
                  <a:lnTo>
                    <a:pt x="1250" y="678"/>
                  </a:lnTo>
                  <a:lnTo>
                    <a:pt x="1247" y="676"/>
                  </a:lnTo>
                  <a:lnTo>
                    <a:pt x="1242" y="676"/>
                  </a:lnTo>
                  <a:lnTo>
                    <a:pt x="1238" y="678"/>
                  </a:lnTo>
                  <a:lnTo>
                    <a:pt x="1236" y="681"/>
                  </a:lnTo>
                  <a:lnTo>
                    <a:pt x="1238" y="684"/>
                  </a:lnTo>
                  <a:lnTo>
                    <a:pt x="1240" y="689"/>
                  </a:lnTo>
                  <a:lnTo>
                    <a:pt x="1242" y="691"/>
                  </a:lnTo>
                  <a:lnTo>
                    <a:pt x="1245" y="694"/>
                  </a:lnTo>
                  <a:lnTo>
                    <a:pt x="1247" y="696"/>
                  </a:lnTo>
                  <a:lnTo>
                    <a:pt x="1250" y="699"/>
                  </a:lnTo>
                  <a:lnTo>
                    <a:pt x="1252" y="703"/>
                  </a:lnTo>
                  <a:lnTo>
                    <a:pt x="1255" y="704"/>
                  </a:lnTo>
                  <a:lnTo>
                    <a:pt x="1258" y="706"/>
                  </a:lnTo>
                  <a:lnTo>
                    <a:pt x="1257" y="708"/>
                  </a:lnTo>
                  <a:lnTo>
                    <a:pt x="1260" y="709"/>
                  </a:lnTo>
                  <a:lnTo>
                    <a:pt x="1263" y="711"/>
                  </a:lnTo>
                  <a:lnTo>
                    <a:pt x="1263" y="716"/>
                  </a:lnTo>
                  <a:lnTo>
                    <a:pt x="1267" y="718"/>
                  </a:lnTo>
                  <a:lnTo>
                    <a:pt x="1268" y="721"/>
                  </a:lnTo>
                  <a:lnTo>
                    <a:pt x="1273" y="723"/>
                  </a:lnTo>
                  <a:lnTo>
                    <a:pt x="1278" y="723"/>
                  </a:lnTo>
                  <a:lnTo>
                    <a:pt x="1282" y="721"/>
                  </a:lnTo>
                  <a:lnTo>
                    <a:pt x="1285" y="721"/>
                  </a:lnTo>
                  <a:lnTo>
                    <a:pt x="1290" y="720"/>
                  </a:lnTo>
                  <a:lnTo>
                    <a:pt x="1294" y="714"/>
                  </a:lnTo>
                  <a:lnTo>
                    <a:pt x="1300" y="714"/>
                  </a:lnTo>
                  <a:lnTo>
                    <a:pt x="1307" y="714"/>
                  </a:lnTo>
                  <a:lnTo>
                    <a:pt x="1310" y="716"/>
                  </a:lnTo>
                  <a:lnTo>
                    <a:pt x="1312" y="720"/>
                  </a:lnTo>
                  <a:lnTo>
                    <a:pt x="1314" y="721"/>
                  </a:lnTo>
                  <a:lnTo>
                    <a:pt x="1315" y="725"/>
                  </a:lnTo>
                  <a:lnTo>
                    <a:pt x="1317" y="728"/>
                  </a:lnTo>
                  <a:lnTo>
                    <a:pt x="1317" y="733"/>
                  </a:lnTo>
                  <a:lnTo>
                    <a:pt x="1317" y="738"/>
                  </a:lnTo>
                  <a:lnTo>
                    <a:pt x="1319" y="743"/>
                  </a:lnTo>
                  <a:lnTo>
                    <a:pt x="1319" y="748"/>
                  </a:lnTo>
                  <a:lnTo>
                    <a:pt x="1317" y="753"/>
                  </a:lnTo>
                  <a:lnTo>
                    <a:pt x="1315" y="758"/>
                  </a:lnTo>
                  <a:lnTo>
                    <a:pt x="1319" y="765"/>
                  </a:lnTo>
                  <a:lnTo>
                    <a:pt x="1320" y="765"/>
                  </a:lnTo>
                  <a:lnTo>
                    <a:pt x="1329" y="770"/>
                  </a:lnTo>
                  <a:lnTo>
                    <a:pt x="1332" y="772"/>
                  </a:lnTo>
                  <a:lnTo>
                    <a:pt x="1336" y="773"/>
                  </a:lnTo>
                  <a:lnTo>
                    <a:pt x="1339" y="775"/>
                  </a:lnTo>
                  <a:lnTo>
                    <a:pt x="1342" y="777"/>
                  </a:lnTo>
                  <a:lnTo>
                    <a:pt x="1346" y="778"/>
                  </a:lnTo>
                  <a:lnTo>
                    <a:pt x="1349" y="780"/>
                  </a:lnTo>
                  <a:lnTo>
                    <a:pt x="1352" y="782"/>
                  </a:lnTo>
                  <a:lnTo>
                    <a:pt x="1356" y="783"/>
                  </a:lnTo>
                  <a:lnTo>
                    <a:pt x="1359" y="787"/>
                  </a:lnTo>
                  <a:lnTo>
                    <a:pt x="1362" y="788"/>
                  </a:lnTo>
                  <a:lnTo>
                    <a:pt x="1364" y="792"/>
                  </a:lnTo>
                  <a:lnTo>
                    <a:pt x="1366" y="793"/>
                  </a:lnTo>
                  <a:lnTo>
                    <a:pt x="1369" y="797"/>
                  </a:lnTo>
                  <a:lnTo>
                    <a:pt x="1371" y="800"/>
                  </a:lnTo>
                  <a:lnTo>
                    <a:pt x="1374" y="803"/>
                  </a:lnTo>
                  <a:lnTo>
                    <a:pt x="1376" y="805"/>
                  </a:lnTo>
                  <a:lnTo>
                    <a:pt x="1379" y="807"/>
                  </a:lnTo>
                  <a:lnTo>
                    <a:pt x="1383" y="810"/>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0" name="Freeform 26"/>
            <p:cNvSpPr>
              <a:spLocks/>
            </p:cNvSpPr>
            <p:nvPr/>
          </p:nvSpPr>
          <p:spPr bwMode="auto">
            <a:xfrm>
              <a:off x="3899" y="3427"/>
              <a:ext cx="1393" cy="849"/>
            </a:xfrm>
            <a:custGeom>
              <a:avLst/>
              <a:gdLst>
                <a:gd name="T0" fmla="*/ 1045 w 1393"/>
                <a:gd name="T1" fmla="*/ 81 h 849"/>
                <a:gd name="T2" fmla="*/ 1089 w 1393"/>
                <a:gd name="T3" fmla="*/ 79 h 849"/>
                <a:gd name="T4" fmla="*/ 1126 w 1393"/>
                <a:gd name="T5" fmla="*/ 25 h 849"/>
                <a:gd name="T6" fmla="*/ 1188 w 1393"/>
                <a:gd name="T7" fmla="*/ 40 h 849"/>
                <a:gd name="T8" fmla="*/ 1218 w 1393"/>
                <a:gd name="T9" fmla="*/ 82 h 849"/>
                <a:gd name="T10" fmla="*/ 1258 w 1393"/>
                <a:gd name="T11" fmla="*/ 134 h 849"/>
                <a:gd name="T12" fmla="*/ 1262 w 1393"/>
                <a:gd name="T13" fmla="*/ 191 h 849"/>
                <a:gd name="T14" fmla="*/ 1279 w 1393"/>
                <a:gd name="T15" fmla="*/ 250 h 849"/>
                <a:gd name="T16" fmla="*/ 1337 w 1393"/>
                <a:gd name="T17" fmla="*/ 275 h 849"/>
                <a:gd name="T18" fmla="*/ 1352 w 1393"/>
                <a:gd name="T19" fmla="*/ 329 h 849"/>
                <a:gd name="T20" fmla="*/ 1371 w 1393"/>
                <a:gd name="T21" fmla="*/ 349 h 849"/>
                <a:gd name="T22" fmla="*/ 1376 w 1393"/>
                <a:gd name="T23" fmla="*/ 389 h 849"/>
                <a:gd name="T24" fmla="*/ 1352 w 1393"/>
                <a:gd name="T25" fmla="*/ 430 h 849"/>
                <a:gd name="T26" fmla="*/ 1369 w 1393"/>
                <a:gd name="T27" fmla="*/ 483 h 849"/>
                <a:gd name="T28" fmla="*/ 1364 w 1393"/>
                <a:gd name="T29" fmla="*/ 539 h 849"/>
                <a:gd name="T30" fmla="*/ 1326 w 1393"/>
                <a:gd name="T31" fmla="*/ 579 h 849"/>
                <a:gd name="T32" fmla="*/ 1347 w 1393"/>
                <a:gd name="T33" fmla="*/ 634 h 849"/>
                <a:gd name="T34" fmla="*/ 1341 w 1393"/>
                <a:gd name="T35" fmla="*/ 680 h 849"/>
                <a:gd name="T36" fmla="*/ 1373 w 1393"/>
                <a:gd name="T37" fmla="*/ 700 h 849"/>
                <a:gd name="T38" fmla="*/ 1391 w 1393"/>
                <a:gd name="T39" fmla="*/ 718 h 849"/>
                <a:gd name="T40" fmla="*/ 1366 w 1393"/>
                <a:gd name="T41" fmla="*/ 769 h 849"/>
                <a:gd name="T42" fmla="*/ 1294 w 1393"/>
                <a:gd name="T43" fmla="*/ 749 h 849"/>
                <a:gd name="T44" fmla="*/ 1210 w 1393"/>
                <a:gd name="T45" fmla="*/ 760 h 849"/>
                <a:gd name="T46" fmla="*/ 1149 w 1393"/>
                <a:gd name="T47" fmla="*/ 780 h 849"/>
                <a:gd name="T48" fmla="*/ 1076 w 1393"/>
                <a:gd name="T49" fmla="*/ 782 h 849"/>
                <a:gd name="T50" fmla="*/ 1003 w 1393"/>
                <a:gd name="T51" fmla="*/ 770 h 849"/>
                <a:gd name="T52" fmla="*/ 951 w 1393"/>
                <a:gd name="T53" fmla="*/ 777 h 849"/>
                <a:gd name="T54" fmla="*/ 879 w 1393"/>
                <a:gd name="T55" fmla="*/ 769 h 849"/>
                <a:gd name="T56" fmla="*/ 815 w 1393"/>
                <a:gd name="T57" fmla="*/ 796 h 849"/>
                <a:gd name="T58" fmla="*/ 743 w 1393"/>
                <a:gd name="T59" fmla="*/ 817 h 849"/>
                <a:gd name="T60" fmla="*/ 678 w 1393"/>
                <a:gd name="T61" fmla="*/ 841 h 849"/>
                <a:gd name="T62" fmla="*/ 634 w 1393"/>
                <a:gd name="T63" fmla="*/ 811 h 849"/>
                <a:gd name="T64" fmla="*/ 570 w 1393"/>
                <a:gd name="T65" fmla="*/ 782 h 849"/>
                <a:gd name="T66" fmla="*/ 507 w 1393"/>
                <a:gd name="T67" fmla="*/ 797 h 849"/>
                <a:gd name="T68" fmla="*/ 463 w 1393"/>
                <a:gd name="T69" fmla="*/ 770 h 849"/>
                <a:gd name="T70" fmla="*/ 396 w 1393"/>
                <a:gd name="T71" fmla="*/ 747 h 849"/>
                <a:gd name="T72" fmla="*/ 330 w 1393"/>
                <a:gd name="T73" fmla="*/ 727 h 849"/>
                <a:gd name="T74" fmla="*/ 300 w 1393"/>
                <a:gd name="T75" fmla="*/ 693 h 849"/>
                <a:gd name="T76" fmla="*/ 236 w 1393"/>
                <a:gd name="T77" fmla="*/ 668 h 849"/>
                <a:gd name="T78" fmla="*/ 201 w 1393"/>
                <a:gd name="T79" fmla="*/ 725 h 849"/>
                <a:gd name="T80" fmla="*/ 134 w 1393"/>
                <a:gd name="T81" fmla="*/ 707 h 849"/>
                <a:gd name="T82" fmla="*/ 142 w 1393"/>
                <a:gd name="T83" fmla="*/ 646 h 849"/>
                <a:gd name="T84" fmla="*/ 112 w 1393"/>
                <a:gd name="T85" fmla="*/ 603 h 849"/>
                <a:gd name="T86" fmla="*/ 105 w 1393"/>
                <a:gd name="T87" fmla="*/ 551 h 849"/>
                <a:gd name="T88" fmla="*/ 80 w 1393"/>
                <a:gd name="T89" fmla="*/ 468 h 849"/>
                <a:gd name="T90" fmla="*/ 58 w 1393"/>
                <a:gd name="T91" fmla="*/ 448 h 849"/>
                <a:gd name="T92" fmla="*/ 28 w 1393"/>
                <a:gd name="T93" fmla="*/ 398 h 849"/>
                <a:gd name="T94" fmla="*/ 48 w 1393"/>
                <a:gd name="T95" fmla="*/ 376 h 849"/>
                <a:gd name="T96" fmla="*/ 3 w 1393"/>
                <a:gd name="T97" fmla="*/ 322 h 849"/>
                <a:gd name="T98" fmla="*/ 53 w 1393"/>
                <a:gd name="T99" fmla="*/ 290 h 849"/>
                <a:gd name="T100" fmla="*/ 149 w 1393"/>
                <a:gd name="T101" fmla="*/ 294 h 849"/>
                <a:gd name="T102" fmla="*/ 230 w 1393"/>
                <a:gd name="T103" fmla="*/ 290 h 849"/>
                <a:gd name="T104" fmla="*/ 305 w 1393"/>
                <a:gd name="T105" fmla="*/ 337 h 849"/>
                <a:gd name="T106" fmla="*/ 347 w 1393"/>
                <a:gd name="T107" fmla="*/ 301 h 849"/>
                <a:gd name="T108" fmla="*/ 424 w 1393"/>
                <a:gd name="T109" fmla="*/ 232 h 849"/>
                <a:gd name="T110" fmla="*/ 480 w 1393"/>
                <a:gd name="T111" fmla="*/ 186 h 849"/>
                <a:gd name="T112" fmla="*/ 549 w 1393"/>
                <a:gd name="T113" fmla="*/ 195 h 849"/>
                <a:gd name="T114" fmla="*/ 617 w 1393"/>
                <a:gd name="T115" fmla="*/ 129 h 849"/>
                <a:gd name="T116" fmla="*/ 718 w 1393"/>
                <a:gd name="T117" fmla="*/ 109 h 849"/>
                <a:gd name="T118" fmla="*/ 735 w 1393"/>
                <a:gd name="T119" fmla="*/ 0 h 849"/>
                <a:gd name="T120" fmla="*/ 891 w 1393"/>
                <a:gd name="T121" fmla="*/ 67 h 849"/>
                <a:gd name="T122" fmla="*/ 961 w 1393"/>
                <a:gd name="T123" fmla="*/ 61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3" h="849">
                  <a:moveTo>
                    <a:pt x="1002" y="44"/>
                  </a:moveTo>
                  <a:lnTo>
                    <a:pt x="1002" y="45"/>
                  </a:lnTo>
                  <a:lnTo>
                    <a:pt x="1002" y="50"/>
                  </a:lnTo>
                  <a:lnTo>
                    <a:pt x="1003" y="54"/>
                  </a:lnTo>
                  <a:lnTo>
                    <a:pt x="1007" y="54"/>
                  </a:lnTo>
                  <a:lnTo>
                    <a:pt x="1013" y="54"/>
                  </a:lnTo>
                  <a:lnTo>
                    <a:pt x="1017" y="56"/>
                  </a:lnTo>
                  <a:lnTo>
                    <a:pt x="1018" y="59"/>
                  </a:lnTo>
                  <a:lnTo>
                    <a:pt x="1020" y="61"/>
                  </a:lnTo>
                  <a:lnTo>
                    <a:pt x="1022" y="64"/>
                  </a:lnTo>
                  <a:lnTo>
                    <a:pt x="1025" y="66"/>
                  </a:lnTo>
                  <a:lnTo>
                    <a:pt x="1030" y="67"/>
                  </a:lnTo>
                  <a:lnTo>
                    <a:pt x="1034" y="69"/>
                  </a:lnTo>
                  <a:lnTo>
                    <a:pt x="1037" y="69"/>
                  </a:lnTo>
                  <a:lnTo>
                    <a:pt x="1042" y="71"/>
                  </a:lnTo>
                  <a:lnTo>
                    <a:pt x="1044" y="72"/>
                  </a:lnTo>
                  <a:lnTo>
                    <a:pt x="1044" y="76"/>
                  </a:lnTo>
                  <a:lnTo>
                    <a:pt x="1045" y="81"/>
                  </a:lnTo>
                  <a:lnTo>
                    <a:pt x="1045" y="86"/>
                  </a:lnTo>
                  <a:lnTo>
                    <a:pt x="1047" y="91"/>
                  </a:lnTo>
                  <a:lnTo>
                    <a:pt x="1049" y="94"/>
                  </a:lnTo>
                  <a:lnTo>
                    <a:pt x="1049" y="97"/>
                  </a:lnTo>
                  <a:lnTo>
                    <a:pt x="1052" y="101"/>
                  </a:lnTo>
                  <a:lnTo>
                    <a:pt x="1054" y="103"/>
                  </a:lnTo>
                  <a:lnTo>
                    <a:pt x="1059" y="104"/>
                  </a:lnTo>
                  <a:lnTo>
                    <a:pt x="1062" y="104"/>
                  </a:lnTo>
                  <a:lnTo>
                    <a:pt x="1065" y="103"/>
                  </a:lnTo>
                  <a:lnTo>
                    <a:pt x="1067" y="99"/>
                  </a:lnTo>
                  <a:lnTo>
                    <a:pt x="1070" y="97"/>
                  </a:lnTo>
                  <a:lnTo>
                    <a:pt x="1072" y="94"/>
                  </a:lnTo>
                  <a:lnTo>
                    <a:pt x="1074" y="91"/>
                  </a:lnTo>
                  <a:lnTo>
                    <a:pt x="1076" y="87"/>
                  </a:lnTo>
                  <a:lnTo>
                    <a:pt x="1077" y="84"/>
                  </a:lnTo>
                  <a:lnTo>
                    <a:pt x="1081" y="81"/>
                  </a:lnTo>
                  <a:lnTo>
                    <a:pt x="1084" y="79"/>
                  </a:lnTo>
                  <a:lnTo>
                    <a:pt x="1089" y="79"/>
                  </a:lnTo>
                  <a:lnTo>
                    <a:pt x="1092" y="79"/>
                  </a:lnTo>
                  <a:lnTo>
                    <a:pt x="1096" y="76"/>
                  </a:lnTo>
                  <a:lnTo>
                    <a:pt x="1096" y="72"/>
                  </a:lnTo>
                  <a:lnTo>
                    <a:pt x="1096" y="67"/>
                  </a:lnTo>
                  <a:lnTo>
                    <a:pt x="1096" y="62"/>
                  </a:lnTo>
                  <a:lnTo>
                    <a:pt x="1097" y="59"/>
                  </a:lnTo>
                  <a:lnTo>
                    <a:pt x="1099" y="56"/>
                  </a:lnTo>
                  <a:lnTo>
                    <a:pt x="1101" y="52"/>
                  </a:lnTo>
                  <a:lnTo>
                    <a:pt x="1102" y="49"/>
                  </a:lnTo>
                  <a:lnTo>
                    <a:pt x="1104" y="45"/>
                  </a:lnTo>
                  <a:lnTo>
                    <a:pt x="1106" y="42"/>
                  </a:lnTo>
                  <a:lnTo>
                    <a:pt x="1107" y="39"/>
                  </a:lnTo>
                  <a:lnTo>
                    <a:pt x="1107" y="34"/>
                  </a:lnTo>
                  <a:lnTo>
                    <a:pt x="1109" y="30"/>
                  </a:lnTo>
                  <a:lnTo>
                    <a:pt x="1111" y="27"/>
                  </a:lnTo>
                  <a:lnTo>
                    <a:pt x="1116" y="27"/>
                  </a:lnTo>
                  <a:lnTo>
                    <a:pt x="1121" y="27"/>
                  </a:lnTo>
                  <a:lnTo>
                    <a:pt x="1126" y="25"/>
                  </a:lnTo>
                  <a:lnTo>
                    <a:pt x="1131" y="25"/>
                  </a:lnTo>
                  <a:lnTo>
                    <a:pt x="1134" y="27"/>
                  </a:lnTo>
                  <a:lnTo>
                    <a:pt x="1136" y="30"/>
                  </a:lnTo>
                  <a:lnTo>
                    <a:pt x="1139" y="34"/>
                  </a:lnTo>
                  <a:lnTo>
                    <a:pt x="1141" y="37"/>
                  </a:lnTo>
                  <a:lnTo>
                    <a:pt x="1143" y="40"/>
                  </a:lnTo>
                  <a:lnTo>
                    <a:pt x="1144" y="44"/>
                  </a:lnTo>
                  <a:lnTo>
                    <a:pt x="1148" y="45"/>
                  </a:lnTo>
                  <a:lnTo>
                    <a:pt x="1151" y="47"/>
                  </a:lnTo>
                  <a:lnTo>
                    <a:pt x="1156" y="47"/>
                  </a:lnTo>
                  <a:lnTo>
                    <a:pt x="1159" y="47"/>
                  </a:lnTo>
                  <a:lnTo>
                    <a:pt x="1164" y="45"/>
                  </a:lnTo>
                  <a:lnTo>
                    <a:pt x="1169" y="47"/>
                  </a:lnTo>
                  <a:lnTo>
                    <a:pt x="1175" y="47"/>
                  </a:lnTo>
                  <a:lnTo>
                    <a:pt x="1176" y="44"/>
                  </a:lnTo>
                  <a:lnTo>
                    <a:pt x="1180" y="42"/>
                  </a:lnTo>
                  <a:lnTo>
                    <a:pt x="1183" y="40"/>
                  </a:lnTo>
                  <a:lnTo>
                    <a:pt x="1188" y="40"/>
                  </a:lnTo>
                  <a:lnTo>
                    <a:pt x="1190" y="42"/>
                  </a:lnTo>
                  <a:lnTo>
                    <a:pt x="1193" y="45"/>
                  </a:lnTo>
                  <a:lnTo>
                    <a:pt x="1193" y="50"/>
                  </a:lnTo>
                  <a:lnTo>
                    <a:pt x="1191" y="56"/>
                  </a:lnTo>
                  <a:lnTo>
                    <a:pt x="1191" y="61"/>
                  </a:lnTo>
                  <a:lnTo>
                    <a:pt x="1193" y="64"/>
                  </a:lnTo>
                  <a:lnTo>
                    <a:pt x="1196" y="66"/>
                  </a:lnTo>
                  <a:lnTo>
                    <a:pt x="1200" y="66"/>
                  </a:lnTo>
                  <a:lnTo>
                    <a:pt x="1205" y="67"/>
                  </a:lnTo>
                  <a:lnTo>
                    <a:pt x="1208" y="66"/>
                  </a:lnTo>
                  <a:lnTo>
                    <a:pt x="1211" y="64"/>
                  </a:lnTo>
                  <a:lnTo>
                    <a:pt x="1213" y="61"/>
                  </a:lnTo>
                  <a:lnTo>
                    <a:pt x="1216" y="61"/>
                  </a:lnTo>
                  <a:lnTo>
                    <a:pt x="1216" y="66"/>
                  </a:lnTo>
                  <a:lnTo>
                    <a:pt x="1216" y="71"/>
                  </a:lnTo>
                  <a:lnTo>
                    <a:pt x="1216" y="74"/>
                  </a:lnTo>
                  <a:lnTo>
                    <a:pt x="1216" y="77"/>
                  </a:lnTo>
                  <a:lnTo>
                    <a:pt x="1218" y="82"/>
                  </a:lnTo>
                  <a:lnTo>
                    <a:pt x="1220" y="86"/>
                  </a:lnTo>
                  <a:lnTo>
                    <a:pt x="1222" y="87"/>
                  </a:lnTo>
                  <a:lnTo>
                    <a:pt x="1223" y="92"/>
                  </a:lnTo>
                  <a:lnTo>
                    <a:pt x="1223" y="96"/>
                  </a:lnTo>
                  <a:lnTo>
                    <a:pt x="1223" y="101"/>
                  </a:lnTo>
                  <a:lnTo>
                    <a:pt x="1227" y="104"/>
                  </a:lnTo>
                  <a:lnTo>
                    <a:pt x="1230" y="106"/>
                  </a:lnTo>
                  <a:lnTo>
                    <a:pt x="1233" y="108"/>
                  </a:lnTo>
                  <a:lnTo>
                    <a:pt x="1235" y="111"/>
                  </a:lnTo>
                  <a:lnTo>
                    <a:pt x="1237" y="114"/>
                  </a:lnTo>
                  <a:lnTo>
                    <a:pt x="1240" y="116"/>
                  </a:lnTo>
                  <a:lnTo>
                    <a:pt x="1243" y="118"/>
                  </a:lnTo>
                  <a:lnTo>
                    <a:pt x="1248" y="119"/>
                  </a:lnTo>
                  <a:lnTo>
                    <a:pt x="1250" y="123"/>
                  </a:lnTo>
                  <a:lnTo>
                    <a:pt x="1252" y="126"/>
                  </a:lnTo>
                  <a:lnTo>
                    <a:pt x="1253" y="129"/>
                  </a:lnTo>
                  <a:lnTo>
                    <a:pt x="1255" y="133"/>
                  </a:lnTo>
                  <a:lnTo>
                    <a:pt x="1258" y="134"/>
                  </a:lnTo>
                  <a:lnTo>
                    <a:pt x="1260" y="138"/>
                  </a:lnTo>
                  <a:lnTo>
                    <a:pt x="1262" y="141"/>
                  </a:lnTo>
                  <a:lnTo>
                    <a:pt x="1260" y="146"/>
                  </a:lnTo>
                  <a:lnTo>
                    <a:pt x="1258" y="148"/>
                  </a:lnTo>
                  <a:lnTo>
                    <a:pt x="1255" y="151"/>
                  </a:lnTo>
                  <a:lnTo>
                    <a:pt x="1253" y="155"/>
                  </a:lnTo>
                  <a:lnTo>
                    <a:pt x="1252" y="158"/>
                  </a:lnTo>
                  <a:lnTo>
                    <a:pt x="1250" y="161"/>
                  </a:lnTo>
                  <a:lnTo>
                    <a:pt x="1248" y="165"/>
                  </a:lnTo>
                  <a:lnTo>
                    <a:pt x="1247" y="168"/>
                  </a:lnTo>
                  <a:lnTo>
                    <a:pt x="1245" y="171"/>
                  </a:lnTo>
                  <a:lnTo>
                    <a:pt x="1247" y="176"/>
                  </a:lnTo>
                  <a:lnTo>
                    <a:pt x="1247" y="180"/>
                  </a:lnTo>
                  <a:lnTo>
                    <a:pt x="1248" y="185"/>
                  </a:lnTo>
                  <a:lnTo>
                    <a:pt x="1250" y="188"/>
                  </a:lnTo>
                  <a:lnTo>
                    <a:pt x="1253" y="190"/>
                  </a:lnTo>
                  <a:lnTo>
                    <a:pt x="1257" y="191"/>
                  </a:lnTo>
                  <a:lnTo>
                    <a:pt x="1262" y="191"/>
                  </a:lnTo>
                  <a:lnTo>
                    <a:pt x="1267" y="191"/>
                  </a:lnTo>
                  <a:lnTo>
                    <a:pt x="1270" y="193"/>
                  </a:lnTo>
                  <a:lnTo>
                    <a:pt x="1272" y="196"/>
                  </a:lnTo>
                  <a:lnTo>
                    <a:pt x="1272" y="202"/>
                  </a:lnTo>
                  <a:lnTo>
                    <a:pt x="1272" y="205"/>
                  </a:lnTo>
                  <a:lnTo>
                    <a:pt x="1272" y="208"/>
                  </a:lnTo>
                  <a:lnTo>
                    <a:pt x="1270" y="212"/>
                  </a:lnTo>
                  <a:lnTo>
                    <a:pt x="1269" y="215"/>
                  </a:lnTo>
                  <a:lnTo>
                    <a:pt x="1267" y="218"/>
                  </a:lnTo>
                  <a:lnTo>
                    <a:pt x="1265" y="222"/>
                  </a:lnTo>
                  <a:lnTo>
                    <a:pt x="1267" y="225"/>
                  </a:lnTo>
                  <a:lnTo>
                    <a:pt x="1269" y="230"/>
                  </a:lnTo>
                  <a:lnTo>
                    <a:pt x="1270" y="232"/>
                  </a:lnTo>
                  <a:lnTo>
                    <a:pt x="1274" y="235"/>
                  </a:lnTo>
                  <a:lnTo>
                    <a:pt x="1275" y="238"/>
                  </a:lnTo>
                  <a:lnTo>
                    <a:pt x="1275" y="242"/>
                  </a:lnTo>
                  <a:lnTo>
                    <a:pt x="1277" y="247"/>
                  </a:lnTo>
                  <a:lnTo>
                    <a:pt x="1279" y="250"/>
                  </a:lnTo>
                  <a:lnTo>
                    <a:pt x="1284" y="250"/>
                  </a:lnTo>
                  <a:lnTo>
                    <a:pt x="1285" y="249"/>
                  </a:lnTo>
                  <a:lnTo>
                    <a:pt x="1289" y="249"/>
                  </a:lnTo>
                  <a:lnTo>
                    <a:pt x="1290" y="249"/>
                  </a:lnTo>
                  <a:lnTo>
                    <a:pt x="1294" y="250"/>
                  </a:lnTo>
                  <a:lnTo>
                    <a:pt x="1297" y="254"/>
                  </a:lnTo>
                  <a:lnTo>
                    <a:pt x="1299" y="255"/>
                  </a:lnTo>
                  <a:lnTo>
                    <a:pt x="1302" y="259"/>
                  </a:lnTo>
                  <a:lnTo>
                    <a:pt x="1305" y="260"/>
                  </a:lnTo>
                  <a:lnTo>
                    <a:pt x="1307" y="264"/>
                  </a:lnTo>
                  <a:lnTo>
                    <a:pt x="1310" y="265"/>
                  </a:lnTo>
                  <a:lnTo>
                    <a:pt x="1314" y="267"/>
                  </a:lnTo>
                  <a:lnTo>
                    <a:pt x="1317" y="269"/>
                  </a:lnTo>
                  <a:lnTo>
                    <a:pt x="1322" y="270"/>
                  </a:lnTo>
                  <a:lnTo>
                    <a:pt x="1327" y="270"/>
                  </a:lnTo>
                  <a:lnTo>
                    <a:pt x="1331" y="270"/>
                  </a:lnTo>
                  <a:lnTo>
                    <a:pt x="1334" y="272"/>
                  </a:lnTo>
                  <a:lnTo>
                    <a:pt x="1337" y="275"/>
                  </a:lnTo>
                  <a:lnTo>
                    <a:pt x="1337" y="279"/>
                  </a:lnTo>
                  <a:lnTo>
                    <a:pt x="1336" y="282"/>
                  </a:lnTo>
                  <a:lnTo>
                    <a:pt x="1332" y="285"/>
                  </a:lnTo>
                  <a:lnTo>
                    <a:pt x="1331" y="287"/>
                  </a:lnTo>
                  <a:lnTo>
                    <a:pt x="1331" y="292"/>
                  </a:lnTo>
                  <a:lnTo>
                    <a:pt x="1332" y="295"/>
                  </a:lnTo>
                  <a:lnTo>
                    <a:pt x="1337" y="301"/>
                  </a:lnTo>
                  <a:lnTo>
                    <a:pt x="1339" y="301"/>
                  </a:lnTo>
                  <a:lnTo>
                    <a:pt x="1341" y="302"/>
                  </a:lnTo>
                  <a:lnTo>
                    <a:pt x="1344" y="306"/>
                  </a:lnTo>
                  <a:lnTo>
                    <a:pt x="1346" y="311"/>
                  </a:lnTo>
                  <a:lnTo>
                    <a:pt x="1346" y="316"/>
                  </a:lnTo>
                  <a:lnTo>
                    <a:pt x="1349" y="317"/>
                  </a:lnTo>
                  <a:lnTo>
                    <a:pt x="1352" y="319"/>
                  </a:lnTo>
                  <a:lnTo>
                    <a:pt x="1356" y="321"/>
                  </a:lnTo>
                  <a:lnTo>
                    <a:pt x="1357" y="324"/>
                  </a:lnTo>
                  <a:lnTo>
                    <a:pt x="1356" y="327"/>
                  </a:lnTo>
                  <a:lnTo>
                    <a:pt x="1352" y="329"/>
                  </a:lnTo>
                  <a:lnTo>
                    <a:pt x="1349" y="331"/>
                  </a:lnTo>
                  <a:lnTo>
                    <a:pt x="1346" y="332"/>
                  </a:lnTo>
                  <a:lnTo>
                    <a:pt x="1346" y="336"/>
                  </a:lnTo>
                  <a:lnTo>
                    <a:pt x="1347" y="341"/>
                  </a:lnTo>
                  <a:lnTo>
                    <a:pt x="1349" y="344"/>
                  </a:lnTo>
                  <a:lnTo>
                    <a:pt x="1349" y="348"/>
                  </a:lnTo>
                  <a:lnTo>
                    <a:pt x="1349" y="353"/>
                  </a:lnTo>
                  <a:lnTo>
                    <a:pt x="1347" y="356"/>
                  </a:lnTo>
                  <a:lnTo>
                    <a:pt x="1346" y="359"/>
                  </a:lnTo>
                  <a:lnTo>
                    <a:pt x="1347" y="361"/>
                  </a:lnTo>
                  <a:lnTo>
                    <a:pt x="1352" y="359"/>
                  </a:lnTo>
                  <a:lnTo>
                    <a:pt x="1356" y="359"/>
                  </a:lnTo>
                  <a:lnTo>
                    <a:pt x="1359" y="359"/>
                  </a:lnTo>
                  <a:lnTo>
                    <a:pt x="1362" y="363"/>
                  </a:lnTo>
                  <a:lnTo>
                    <a:pt x="1366" y="361"/>
                  </a:lnTo>
                  <a:lnTo>
                    <a:pt x="1368" y="358"/>
                  </a:lnTo>
                  <a:lnTo>
                    <a:pt x="1369" y="354"/>
                  </a:lnTo>
                  <a:lnTo>
                    <a:pt x="1371" y="349"/>
                  </a:lnTo>
                  <a:lnTo>
                    <a:pt x="1371" y="344"/>
                  </a:lnTo>
                  <a:lnTo>
                    <a:pt x="1371" y="339"/>
                  </a:lnTo>
                  <a:lnTo>
                    <a:pt x="1373" y="336"/>
                  </a:lnTo>
                  <a:lnTo>
                    <a:pt x="1376" y="337"/>
                  </a:lnTo>
                  <a:lnTo>
                    <a:pt x="1379" y="341"/>
                  </a:lnTo>
                  <a:lnTo>
                    <a:pt x="1381" y="344"/>
                  </a:lnTo>
                  <a:lnTo>
                    <a:pt x="1381" y="348"/>
                  </a:lnTo>
                  <a:lnTo>
                    <a:pt x="1383" y="353"/>
                  </a:lnTo>
                  <a:lnTo>
                    <a:pt x="1383" y="356"/>
                  </a:lnTo>
                  <a:lnTo>
                    <a:pt x="1384" y="361"/>
                  </a:lnTo>
                  <a:lnTo>
                    <a:pt x="1384" y="366"/>
                  </a:lnTo>
                  <a:lnTo>
                    <a:pt x="1386" y="369"/>
                  </a:lnTo>
                  <a:lnTo>
                    <a:pt x="1386" y="374"/>
                  </a:lnTo>
                  <a:lnTo>
                    <a:pt x="1386" y="379"/>
                  </a:lnTo>
                  <a:lnTo>
                    <a:pt x="1386" y="384"/>
                  </a:lnTo>
                  <a:lnTo>
                    <a:pt x="1383" y="386"/>
                  </a:lnTo>
                  <a:lnTo>
                    <a:pt x="1381" y="388"/>
                  </a:lnTo>
                  <a:lnTo>
                    <a:pt x="1376" y="389"/>
                  </a:lnTo>
                  <a:lnTo>
                    <a:pt x="1373" y="391"/>
                  </a:lnTo>
                  <a:lnTo>
                    <a:pt x="1368" y="389"/>
                  </a:lnTo>
                  <a:lnTo>
                    <a:pt x="1364" y="388"/>
                  </a:lnTo>
                  <a:lnTo>
                    <a:pt x="1361" y="386"/>
                  </a:lnTo>
                  <a:lnTo>
                    <a:pt x="1357" y="386"/>
                  </a:lnTo>
                  <a:lnTo>
                    <a:pt x="1354" y="389"/>
                  </a:lnTo>
                  <a:lnTo>
                    <a:pt x="1354" y="393"/>
                  </a:lnTo>
                  <a:lnTo>
                    <a:pt x="1356" y="396"/>
                  </a:lnTo>
                  <a:lnTo>
                    <a:pt x="1359" y="400"/>
                  </a:lnTo>
                  <a:lnTo>
                    <a:pt x="1361" y="401"/>
                  </a:lnTo>
                  <a:lnTo>
                    <a:pt x="1362" y="405"/>
                  </a:lnTo>
                  <a:lnTo>
                    <a:pt x="1362" y="410"/>
                  </a:lnTo>
                  <a:lnTo>
                    <a:pt x="1361" y="413"/>
                  </a:lnTo>
                  <a:lnTo>
                    <a:pt x="1359" y="416"/>
                  </a:lnTo>
                  <a:lnTo>
                    <a:pt x="1357" y="420"/>
                  </a:lnTo>
                  <a:lnTo>
                    <a:pt x="1354" y="421"/>
                  </a:lnTo>
                  <a:lnTo>
                    <a:pt x="1352" y="425"/>
                  </a:lnTo>
                  <a:lnTo>
                    <a:pt x="1352" y="430"/>
                  </a:lnTo>
                  <a:lnTo>
                    <a:pt x="1352" y="433"/>
                  </a:lnTo>
                  <a:lnTo>
                    <a:pt x="1356" y="436"/>
                  </a:lnTo>
                  <a:lnTo>
                    <a:pt x="1356" y="440"/>
                  </a:lnTo>
                  <a:lnTo>
                    <a:pt x="1354" y="443"/>
                  </a:lnTo>
                  <a:lnTo>
                    <a:pt x="1352" y="447"/>
                  </a:lnTo>
                  <a:lnTo>
                    <a:pt x="1351" y="448"/>
                  </a:lnTo>
                  <a:lnTo>
                    <a:pt x="1349" y="452"/>
                  </a:lnTo>
                  <a:lnTo>
                    <a:pt x="1351" y="457"/>
                  </a:lnTo>
                  <a:lnTo>
                    <a:pt x="1354" y="458"/>
                  </a:lnTo>
                  <a:lnTo>
                    <a:pt x="1359" y="458"/>
                  </a:lnTo>
                  <a:lnTo>
                    <a:pt x="1362" y="457"/>
                  </a:lnTo>
                  <a:lnTo>
                    <a:pt x="1366" y="455"/>
                  </a:lnTo>
                  <a:lnTo>
                    <a:pt x="1368" y="460"/>
                  </a:lnTo>
                  <a:lnTo>
                    <a:pt x="1369" y="463"/>
                  </a:lnTo>
                  <a:lnTo>
                    <a:pt x="1368" y="468"/>
                  </a:lnTo>
                  <a:lnTo>
                    <a:pt x="1368" y="473"/>
                  </a:lnTo>
                  <a:lnTo>
                    <a:pt x="1368" y="478"/>
                  </a:lnTo>
                  <a:lnTo>
                    <a:pt x="1369" y="483"/>
                  </a:lnTo>
                  <a:lnTo>
                    <a:pt x="1369" y="487"/>
                  </a:lnTo>
                  <a:lnTo>
                    <a:pt x="1369" y="492"/>
                  </a:lnTo>
                  <a:lnTo>
                    <a:pt x="1369" y="497"/>
                  </a:lnTo>
                  <a:lnTo>
                    <a:pt x="1368" y="500"/>
                  </a:lnTo>
                  <a:lnTo>
                    <a:pt x="1366" y="502"/>
                  </a:lnTo>
                  <a:lnTo>
                    <a:pt x="1361" y="504"/>
                  </a:lnTo>
                  <a:lnTo>
                    <a:pt x="1361" y="509"/>
                  </a:lnTo>
                  <a:lnTo>
                    <a:pt x="1364" y="510"/>
                  </a:lnTo>
                  <a:lnTo>
                    <a:pt x="1368" y="512"/>
                  </a:lnTo>
                  <a:lnTo>
                    <a:pt x="1371" y="514"/>
                  </a:lnTo>
                  <a:lnTo>
                    <a:pt x="1371" y="519"/>
                  </a:lnTo>
                  <a:lnTo>
                    <a:pt x="1371" y="524"/>
                  </a:lnTo>
                  <a:lnTo>
                    <a:pt x="1373" y="527"/>
                  </a:lnTo>
                  <a:lnTo>
                    <a:pt x="1376" y="530"/>
                  </a:lnTo>
                  <a:lnTo>
                    <a:pt x="1376" y="534"/>
                  </a:lnTo>
                  <a:lnTo>
                    <a:pt x="1373" y="535"/>
                  </a:lnTo>
                  <a:lnTo>
                    <a:pt x="1368" y="537"/>
                  </a:lnTo>
                  <a:lnTo>
                    <a:pt x="1364" y="539"/>
                  </a:lnTo>
                  <a:lnTo>
                    <a:pt x="1359" y="539"/>
                  </a:lnTo>
                  <a:lnTo>
                    <a:pt x="1356" y="539"/>
                  </a:lnTo>
                  <a:lnTo>
                    <a:pt x="1351" y="539"/>
                  </a:lnTo>
                  <a:lnTo>
                    <a:pt x="1347" y="539"/>
                  </a:lnTo>
                  <a:lnTo>
                    <a:pt x="1342" y="539"/>
                  </a:lnTo>
                  <a:lnTo>
                    <a:pt x="1341" y="544"/>
                  </a:lnTo>
                  <a:lnTo>
                    <a:pt x="1341" y="547"/>
                  </a:lnTo>
                  <a:lnTo>
                    <a:pt x="1342" y="552"/>
                  </a:lnTo>
                  <a:lnTo>
                    <a:pt x="1341" y="557"/>
                  </a:lnTo>
                  <a:lnTo>
                    <a:pt x="1339" y="559"/>
                  </a:lnTo>
                  <a:lnTo>
                    <a:pt x="1334" y="561"/>
                  </a:lnTo>
                  <a:lnTo>
                    <a:pt x="1331" y="561"/>
                  </a:lnTo>
                  <a:lnTo>
                    <a:pt x="1327" y="564"/>
                  </a:lnTo>
                  <a:lnTo>
                    <a:pt x="1327" y="567"/>
                  </a:lnTo>
                  <a:lnTo>
                    <a:pt x="1326" y="571"/>
                  </a:lnTo>
                  <a:lnTo>
                    <a:pt x="1324" y="574"/>
                  </a:lnTo>
                  <a:lnTo>
                    <a:pt x="1324" y="577"/>
                  </a:lnTo>
                  <a:lnTo>
                    <a:pt x="1326" y="579"/>
                  </a:lnTo>
                  <a:lnTo>
                    <a:pt x="1329" y="581"/>
                  </a:lnTo>
                  <a:lnTo>
                    <a:pt x="1334" y="582"/>
                  </a:lnTo>
                  <a:lnTo>
                    <a:pt x="1339" y="582"/>
                  </a:lnTo>
                  <a:lnTo>
                    <a:pt x="1342" y="582"/>
                  </a:lnTo>
                  <a:lnTo>
                    <a:pt x="1344" y="586"/>
                  </a:lnTo>
                  <a:lnTo>
                    <a:pt x="1346" y="591"/>
                  </a:lnTo>
                  <a:lnTo>
                    <a:pt x="1346" y="594"/>
                  </a:lnTo>
                  <a:lnTo>
                    <a:pt x="1347" y="599"/>
                  </a:lnTo>
                  <a:lnTo>
                    <a:pt x="1347" y="603"/>
                  </a:lnTo>
                  <a:lnTo>
                    <a:pt x="1347" y="606"/>
                  </a:lnTo>
                  <a:lnTo>
                    <a:pt x="1346" y="609"/>
                  </a:lnTo>
                  <a:lnTo>
                    <a:pt x="1344" y="613"/>
                  </a:lnTo>
                  <a:lnTo>
                    <a:pt x="1342" y="616"/>
                  </a:lnTo>
                  <a:lnTo>
                    <a:pt x="1341" y="621"/>
                  </a:lnTo>
                  <a:lnTo>
                    <a:pt x="1341" y="624"/>
                  </a:lnTo>
                  <a:lnTo>
                    <a:pt x="1342" y="628"/>
                  </a:lnTo>
                  <a:lnTo>
                    <a:pt x="1344" y="631"/>
                  </a:lnTo>
                  <a:lnTo>
                    <a:pt x="1347" y="634"/>
                  </a:lnTo>
                  <a:lnTo>
                    <a:pt x="1349" y="638"/>
                  </a:lnTo>
                  <a:lnTo>
                    <a:pt x="1351" y="641"/>
                  </a:lnTo>
                  <a:lnTo>
                    <a:pt x="1351" y="646"/>
                  </a:lnTo>
                  <a:lnTo>
                    <a:pt x="1351" y="650"/>
                  </a:lnTo>
                  <a:lnTo>
                    <a:pt x="1347" y="653"/>
                  </a:lnTo>
                  <a:lnTo>
                    <a:pt x="1344" y="655"/>
                  </a:lnTo>
                  <a:lnTo>
                    <a:pt x="1341" y="656"/>
                  </a:lnTo>
                  <a:lnTo>
                    <a:pt x="1337" y="658"/>
                  </a:lnTo>
                  <a:lnTo>
                    <a:pt x="1332" y="660"/>
                  </a:lnTo>
                  <a:lnTo>
                    <a:pt x="1329" y="660"/>
                  </a:lnTo>
                  <a:lnTo>
                    <a:pt x="1326" y="661"/>
                  </a:lnTo>
                  <a:lnTo>
                    <a:pt x="1324" y="665"/>
                  </a:lnTo>
                  <a:lnTo>
                    <a:pt x="1327" y="668"/>
                  </a:lnTo>
                  <a:lnTo>
                    <a:pt x="1329" y="670"/>
                  </a:lnTo>
                  <a:lnTo>
                    <a:pt x="1334" y="670"/>
                  </a:lnTo>
                  <a:lnTo>
                    <a:pt x="1337" y="671"/>
                  </a:lnTo>
                  <a:lnTo>
                    <a:pt x="1339" y="675"/>
                  </a:lnTo>
                  <a:lnTo>
                    <a:pt x="1341" y="680"/>
                  </a:lnTo>
                  <a:lnTo>
                    <a:pt x="1341" y="683"/>
                  </a:lnTo>
                  <a:lnTo>
                    <a:pt x="1342" y="687"/>
                  </a:lnTo>
                  <a:lnTo>
                    <a:pt x="1346" y="690"/>
                  </a:lnTo>
                  <a:lnTo>
                    <a:pt x="1347" y="692"/>
                  </a:lnTo>
                  <a:lnTo>
                    <a:pt x="1352" y="693"/>
                  </a:lnTo>
                  <a:lnTo>
                    <a:pt x="1354" y="690"/>
                  </a:lnTo>
                  <a:lnTo>
                    <a:pt x="1354" y="687"/>
                  </a:lnTo>
                  <a:lnTo>
                    <a:pt x="1352" y="681"/>
                  </a:lnTo>
                  <a:lnTo>
                    <a:pt x="1352" y="678"/>
                  </a:lnTo>
                  <a:lnTo>
                    <a:pt x="1356" y="676"/>
                  </a:lnTo>
                  <a:lnTo>
                    <a:pt x="1359" y="678"/>
                  </a:lnTo>
                  <a:lnTo>
                    <a:pt x="1362" y="680"/>
                  </a:lnTo>
                  <a:lnTo>
                    <a:pt x="1364" y="683"/>
                  </a:lnTo>
                  <a:lnTo>
                    <a:pt x="1366" y="687"/>
                  </a:lnTo>
                  <a:lnTo>
                    <a:pt x="1366" y="692"/>
                  </a:lnTo>
                  <a:lnTo>
                    <a:pt x="1368" y="695"/>
                  </a:lnTo>
                  <a:lnTo>
                    <a:pt x="1371" y="697"/>
                  </a:lnTo>
                  <a:lnTo>
                    <a:pt x="1373" y="700"/>
                  </a:lnTo>
                  <a:lnTo>
                    <a:pt x="1373" y="702"/>
                  </a:lnTo>
                  <a:lnTo>
                    <a:pt x="1373" y="705"/>
                  </a:lnTo>
                  <a:lnTo>
                    <a:pt x="1373" y="710"/>
                  </a:lnTo>
                  <a:lnTo>
                    <a:pt x="1374" y="713"/>
                  </a:lnTo>
                  <a:lnTo>
                    <a:pt x="1378" y="713"/>
                  </a:lnTo>
                  <a:lnTo>
                    <a:pt x="1379" y="710"/>
                  </a:lnTo>
                  <a:lnTo>
                    <a:pt x="1381" y="707"/>
                  </a:lnTo>
                  <a:lnTo>
                    <a:pt x="1381" y="705"/>
                  </a:lnTo>
                  <a:lnTo>
                    <a:pt x="1381" y="702"/>
                  </a:lnTo>
                  <a:lnTo>
                    <a:pt x="1381" y="700"/>
                  </a:lnTo>
                  <a:lnTo>
                    <a:pt x="1384" y="700"/>
                  </a:lnTo>
                  <a:lnTo>
                    <a:pt x="1386" y="702"/>
                  </a:lnTo>
                  <a:lnTo>
                    <a:pt x="1388" y="702"/>
                  </a:lnTo>
                  <a:lnTo>
                    <a:pt x="1389" y="707"/>
                  </a:lnTo>
                  <a:lnTo>
                    <a:pt x="1389" y="710"/>
                  </a:lnTo>
                  <a:lnTo>
                    <a:pt x="1389" y="712"/>
                  </a:lnTo>
                  <a:lnTo>
                    <a:pt x="1391" y="715"/>
                  </a:lnTo>
                  <a:lnTo>
                    <a:pt x="1391" y="718"/>
                  </a:lnTo>
                  <a:lnTo>
                    <a:pt x="1393" y="720"/>
                  </a:lnTo>
                  <a:lnTo>
                    <a:pt x="1391" y="728"/>
                  </a:lnTo>
                  <a:lnTo>
                    <a:pt x="1389" y="732"/>
                  </a:lnTo>
                  <a:lnTo>
                    <a:pt x="1388" y="735"/>
                  </a:lnTo>
                  <a:lnTo>
                    <a:pt x="1384" y="737"/>
                  </a:lnTo>
                  <a:lnTo>
                    <a:pt x="1383" y="740"/>
                  </a:lnTo>
                  <a:lnTo>
                    <a:pt x="1381" y="744"/>
                  </a:lnTo>
                  <a:lnTo>
                    <a:pt x="1381" y="749"/>
                  </a:lnTo>
                  <a:lnTo>
                    <a:pt x="1381" y="754"/>
                  </a:lnTo>
                  <a:lnTo>
                    <a:pt x="1381" y="759"/>
                  </a:lnTo>
                  <a:lnTo>
                    <a:pt x="1383" y="764"/>
                  </a:lnTo>
                  <a:lnTo>
                    <a:pt x="1383" y="767"/>
                  </a:lnTo>
                  <a:lnTo>
                    <a:pt x="1383" y="770"/>
                  </a:lnTo>
                  <a:lnTo>
                    <a:pt x="1383" y="772"/>
                  </a:lnTo>
                  <a:lnTo>
                    <a:pt x="1378" y="772"/>
                  </a:lnTo>
                  <a:lnTo>
                    <a:pt x="1374" y="770"/>
                  </a:lnTo>
                  <a:lnTo>
                    <a:pt x="1369" y="770"/>
                  </a:lnTo>
                  <a:lnTo>
                    <a:pt x="1366" y="769"/>
                  </a:lnTo>
                  <a:lnTo>
                    <a:pt x="1361" y="767"/>
                  </a:lnTo>
                  <a:lnTo>
                    <a:pt x="1357" y="767"/>
                  </a:lnTo>
                  <a:lnTo>
                    <a:pt x="1354" y="765"/>
                  </a:lnTo>
                  <a:lnTo>
                    <a:pt x="1352" y="762"/>
                  </a:lnTo>
                  <a:lnTo>
                    <a:pt x="1349" y="759"/>
                  </a:lnTo>
                  <a:lnTo>
                    <a:pt x="1346" y="757"/>
                  </a:lnTo>
                  <a:lnTo>
                    <a:pt x="1342" y="755"/>
                  </a:lnTo>
                  <a:lnTo>
                    <a:pt x="1339" y="755"/>
                  </a:lnTo>
                  <a:lnTo>
                    <a:pt x="1334" y="754"/>
                  </a:lnTo>
                  <a:lnTo>
                    <a:pt x="1329" y="754"/>
                  </a:lnTo>
                  <a:lnTo>
                    <a:pt x="1326" y="752"/>
                  </a:lnTo>
                  <a:lnTo>
                    <a:pt x="1322" y="752"/>
                  </a:lnTo>
                  <a:lnTo>
                    <a:pt x="1317" y="750"/>
                  </a:lnTo>
                  <a:lnTo>
                    <a:pt x="1314" y="750"/>
                  </a:lnTo>
                  <a:lnTo>
                    <a:pt x="1309" y="749"/>
                  </a:lnTo>
                  <a:lnTo>
                    <a:pt x="1304" y="749"/>
                  </a:lnTo>
                  <a:lnTo>
                    <a:pt x="1299" y="749"/>
                  </a:lnTo>
                  <a:lnTo>
                    <a:pt x="1294" y="749"/>
                  </a:lnTo>
                  <a:lnTo>
                    <a:pt x="1289" y="749"/>
                  </a:lnTo>
                  <a:lnTo>
                    <a:pt x="1284" y="750"/>
                  </a:lnTo>
                  <a:lnTo>
                    <a:pt x="1279" y="750"/>
                  </a:lnTo>
                  <a:lnTo>
                    <a:pt x="1274" y="750"/>
                  </a:lnTo>
                  <a:lnTo>
                    <a:pt x="1269" y="752"/>
                  </a:lnTo>
                  <a:lnTo>
                    <a:pt x="1265" y="752"/>
                  </a:lnTo>
                  <a:lnTo>
                    <a:pt x="1260" y="752"/>
                  </a:lnTo>
                  <a:lnTo>
                    <a:pt x="1255" y="754"/>
                  </a:lnTo>
                  <a:lnTo>
                    <a:pt x="1250" y="754"/>
                  </a:lnTo>
                  <a:lnTo>
                    <a:pt x="1245" y="754"/>
                  </a:lnTo>
                  <a:lnTo>
                    <a:pt x="1240" y="754"/>
                  </a:lnTo>
                  <a:lnTo>
                    <a:pt x="1235" y="755"/>
                  </a:lnTo>
                  <a:lnTo>
                    <a:pt x="1230" y="755"/>
                  </a:lnTo>
                  <a:lnTo>
                    <a:pt x="1227" y="755"/>
                  </a:lnTo>
                  <a:lnTo>
                    <a:pt x="1222" y="757"/>
                  </a:lnTo>
                  <a:lnTo>
                    <a:pt x="1216" y="757"/>
                  </a:lnTo>
                  <a:lnTo>
                    <a:pt x="1213" y="759"/>
                  </a:lnTo>
                  <a:lnTo>
                    <a:pt x="1210" y="760"/>
                  </a:lnTo>
                  <a:lnTo>
                    <a:pt x="1205" y="762"/>
                  </a:lnTo>
                  <a:lnTo>
                    <a:pt x="1200" y="762"/>
                  </a:lnTo>
                  <a:lnTo>
                    <a:pt x="1196" y="760"/>
                  </a:lnTo>
                  <a:lnTo>
                    <a:pt x="1193" y="759"/>
                  </a:lnTo>
                  <a:lnTo>
                    <a:pt x="1190" y="755"/>
                  </a:lnTo>
                  <a:lnTo>
                    <a:pt x="1186" y="755"/>
                  </a:lnTo>
                  <a:lnTo>
                    <a:pt x="1183" y="757"/>
                  </a:lnTo>
                  <a:lnTo>
                    <a:pt x="1180" y="760"/>
                  </a:lnTo>
                  <a:lnTo>
                    <a:pt x="1176" y="762"/>
                  </a:lnTo>
                  <a:lnTo>
                    <a:pt x="1175" y="765"/>
                  </a:lnTo>
                  <a:lnTo>
                    <a:pt x="1171" y="767"/>
                  </a:lnTo>
                  <a:lnTo>
                    <a:pt x="1168" y="769"/>
                  </a:lnTo>
                  <a:lnTo>
                    <a:pt x="1164" y="770"/>
                  </a:lnTo>
                  <a:lnTo>
                    <a:pt x="1161" y="774"/>
                  </a:lnTo>
                  <a:lnTo>
                    <a:pt x="1158" y="775"/>
                  </a:lnTo>
                  <a:lnTo>
                    <a:pt x="1154" y="777"/>
                  </a:lnTo>
                  <a:lnTo>
                    <a:pt x="1153" y="779"/>
                  </a:lnTo>
                  <a:lnTo>
                    <a:pt x="1149" y="780"/>
                  </a:lnTo>
                  <a:lnTo>
                    <a:pt x="1144" y="782"/>
                  </a:lnTo>
                  <a:lnTo>
                    <a:pt x="1141" y="782"/>
                  </a:lnTo>
                  <a:lnTo>
                    <a:pt x="1136" y="782"/>
                  </a:lnTo>
                  <a:lnTo>
                    <a:pt x="1131" y="782"/>
                  </a:lnTo>
                  <a:lnTo>
                    <a:pt x="1128" y="784"/>
                  </a:lnTo>
                  <a:lnTo>
                    <a:pt x="1124" y="786"/>
                  </a:lnTo>
                  <a:lnTo>
                    <a:pt x="1122" y="787"/>
                  </a:lnTo>
                  <a:lnTo>
                    <a:pt x="1117" y="789"/>
                  </a:lnTo>
                  <a:lnTo>
                    <a:pt x="1114" y="791"/>
                  </a:lnTo>
                  <a:lnTo>
                    <a:pt x="1109" y="791"/>
                  </a:lnTo>
                  <a:lnTo>
                    <a:pt x="1102" y="791"/>
                  </a:lnTo>
                  <a:lnTo>
                    <a:pt x="1097" y="791"/>
                  </a:lnTo>
                  <a:lnTo>
                    <a:pt x="1092" y="791"/>
                  </a:lnTo>
                  <a:lnTo>
                    <a:pt x="1089" y="789"/>
                  </a:lnTo>
                  <a:lnTo>
                    <a:pt x="1086" y="787"/>
                  </a:lnTo>
                  <a:lnTo>
                    <a:pt x="1082" y="786"/>
                  </a:lnTo>
                  <a:lnTo>
                    <a:pt x="1081" y="782"/>
                  </a:lnTo>
                  <a:lnTo>
                    <a:pt x="1076" y="782"/>
                  </a:lnTo>
                  <a:lnTo>
                    <a:pt x="1072" y="780"/>
                  </a:lnTo>
                  <a:lnTo>
                    <a:pt x="1067" y="780"/>
                  </a:lnTo>
                  <a:lnTo>
                    <a:pt x="1062" y="780"/>
                  </a:lnTo>
                  <a:lnTo>
                    <a:pt x="1057" y="780"/>
                  </a:lnTo>
                  <a:lnTo>
                    <a:pt x="1052" y="782"/>
                  </a:lnTo>
                  <a:lnTo>
                    <a:pt x="1049" y="782"/>
                  </a:lnTo>
                  <a:lnTo>
                    <a:pt x="1044" y="784"/>
                  </a:lnTo>
                  <a:lnTo>
                    <a:pt x="1040" y="786"/>
                  </a:lnTo>
                  <a:lnTo>
                    <a:pt x="1035" y="786"/>
                  </a:lnTo>
                  <a:lnTo>
                    <a:pt x="1032" y="784"/>
                  </a:lnTo>
                  <a:lnTo>
                    <a:pt x="1029" y="782"/>
                  </a:lnTo>
                  <a:lnTo>
                    <a:pt x="1025" y="780"/>
                  </a:lnTo>
                  <a:lnTo>
                    <a:pt x="1022" y="779"/>
                  </a:lnTo>
                  <a:lnTo>
                    <a:pt x="1018" y="777"/>
                  </a:lnTo>
                  <a:lnTo>
                    <a:pt x="1017" y="774"/>
                  </a:lnTo>
                  <a:lnTo>
                    <a:pt x="1012" y="774"/>
                  </a:lnTo>
                  <a:lnTo>
                    <a:pt x="1008" y="772"/>
                  </a:lnTo>
                  <a:lnTo>
                    <a:pt x="1003" y="770"/>
                  </a:lnTo>
                  <a:lnTo>
                    <a:pt x="1000" y="770"/>
                  </a:lnTo>
                  <a:lnTo>
                    <a:pt x="995" y="769"/>
                  </a:lnTo>
                  <a:lnTo>
                    <a:pt x="993" y="765"/>
                  </a:lnTo>
                  <a:lnTo>
                    <a:pt x="992" y="762"/>
                  </a:lnTo>
                  <a:lnTo>
                    <a:pt x="990" y="759"/>
                  </a:lnTo>
                  <a:lnTo>
                    <a:pt x="988" y="755"/>
                  </a:lnTo>
                  <a:lnTo>
                    <a:pt x="987" y="754"/>
                  </a:lnTo>
                  <a:lnTo>
                    <a:pt x="983" y="757"/>
                  </a:lnTo>
                  <a:lnTo>
                    <a:pt x="982" y="759"/>
                  </a:lnTo>
                  <a:lnTo>
                    <a:pt x="978" y="762"/>
                  </a:lnTo>
                  <a:lnTo>
                    <a:pt x="975" y="764"/>
                  </a:lnTo>
                  <a:lnTo>
                    <a:pt x="971" y="765"/>
                  </a:lnTo>
                  <a:lnTo>
                    <a:pt x="968" y="767"/>
                  </a:lnTo>
                  <a:lnTo>
                    <a:pt x="965" y="769"/>
                  </a:lnTo>
                  <a:lnTo>
                    <a:pt x="961" y="770"/>
                  </a:lnTo>
                  <a:lnTo>
                    <a:pt x="958" y="774"/>
                  </a:lnTo>
                  <a:lnTo>
                    <a:pt x="955" y="775"/>
                  </a:lnTo>
                  <a:lnTo>
                    <a:pt x="951" y="777"/>
                  </a:lnTo>
                  <a:lnTo>
                    <a:pt x="948" y="779"/>
                  </a:lnTo>
                  <a:lnTo>
                    <a:pt x="945" y="780"/>
                  </a:lnTo>
                  <a:lnTo>
                    <a:pt x="941" y="782"/>
                  </a:lnTo>
                  <a:lnTo>
                    <a:pt x="936" y="782"/>
                  </a:lnTo>
                  <a:lnTo>
                    <a:pt x="931" y="782"/>
                  </a:lnTo>
                  <a:lnTo>
                    <a:pt x="926" y="782"/>
                  </a:lnTo>
                  <a:lnTo>
                    <a:pt x="921" y="782"/>
                  </a:lnTo>
                  <a:lnTo>
                    <a:pt x="918" y="782"/>
                  </a:lnTo>
                  <a:lnTo>
                    <a:pt x="913" y="780"/>
                  </a:lnTo>
                  <a:lnTo>
                    <a:pt x="909" y="779"/>
                  </a:lnTo>
                  <a:lnTo>
                    <a:pt x="906" y="777"/>
                  </a:lnTo>
                  <a:lnTo>
                    <a:pt x="903" y="777"/>
                  </a:lnTo>
                  <a:lnTo>
                    <a:pt x="898" y="775"/>
                  </a:lnTo>
                  <a:lnTo>
                    <a:pt x="893" y="775"/>
                  </a:lnTo>
                  <a:lnTo>
                    <a:pt x="889" y="774"/>
                  </a:lnTo>
                  <a:lnTo>
                    <a:pt x="886" y="772"/>
                  </a:lnTo>
                  <a:lnTo>
                    <a:pt x="884" y="769"/>
                  </a:lnTo>
                  <a:lnTo>
                    <a:pt x="879" y="769"/>
                  </a:lnTo>
                  <a:lnTo>
                    <a:pt x="876" y="767"/>
                  </a:lnTo>
                  <a:lnTo>
                    <a:pt x="871" y="767"/>
                  </a:lnTo>
                  <a:lnTo>
                    <a:pt x="866" y="767"/>
                  </a:lnTo>
                  <a:lnTo>
                    <a:pt x="861" y="767"/>
                  </a:lnTo>
                  <a:lnTo>
                    <a:pt x="856" y="767"/>
                  </a:lnTo>
                  <a:lnTo>
                    <a:pt x="851" y="767"/>
                  </a:lnTo>
                  <a:lnTo>
                    <a:pt x="846" y="769"/>
                  </a:lnTo>
                  <a:lnTo>
                    <a:pt x="841" y="769"/>
                  </a:lnTo>
                  <a:lnTo>
                    <a:pt x="839" y="772"/>
                  </a:lnTo>
                  <a:lnTo>
                    <a:pt x="836" y="774"/>
                  </a:lnTo>
                  <a:lnTo>
                    <a:pt x="834" y="777"/>
                  </a:lnTo>
                  <a:lnTo>
                    <a:pt x="830" y="779"/>
                  </a:lnTo>
                  <a:lnTo>
                    <a:pt x="827" y="782"/>
                  </a:lnTo>
                  <a:lnTo>
                    <a:pt x="825" y="786"/>
                  </a:lnTo>
                  <a:lnTo>
                    <a:pt x="824" y="789"/>
                  </a:lnTo>
                  <a:lnTo>
                    <a:pt x="820" y="791"/>
                  </a:lnTo>
                  <a:lnTo>
                    <a:pt x="817" y="794"/>
                  </a:lnTo>
                  <a:lnTo>
                    <a:pt x="815" y="796"/>
                  </a:lnTo>
                  <a:lnTo>
                    <a:pt x="812" y="799"/>
                  </a:lnTo>
                  <a:lnTo>
                    <a:pt x="809" y="801"/>
                  </a:lnTo>
                  <a:lnTo>
                    <a:pt x="805" y="802"/>
                  </a:lnTo>
                  <a:lnTo>
                    <a:pt x="802" y="806"/>
                  </a:lnTo>
                  <a:lnTo>
                    <a:pt x="800" y="807"/>
                  </a:lnTo>
                  <a:lnTo>
                    <a:pt x="795" y="807"/>
                  </a:lnTo>
                  <a:lnTo>
                    <a:pt x="792" y="809"/>
                  </a:lnTo>
                  <a:lnTo>
                    <a:pt x="789" y="811"/>
                  </a:lnTo>
                  <a:lnTo>
                    <a:pt x="785" y="812"/>
                  </a:lnTo>
                  <a:lnTo>
                    <a:pt x="780" y="814"/>
                  </a:lnTo>
                  <a:lnTo>
                    <a:pt x="777" y="814"/>
                  </a:lnTo>
                  <a:lnTo>
                    <a:pt x="773" y="816"/>
                  </a:lnTo>
                  <a:lnTo>
                    <a:pt x="768" y="817"/>
                  </a:lnTo>
                  <a:lnTo>
                    <a:pt x="763" y="816"/>
                  </a:lnTo>
                  <a:lnTo>
                    <a:pt x="758" y="817"/>
                  </a:lnTo>
                  <a:lnTo>
                    <a:pt x="753" y="817"/>
                  </a:lnTo>
                  <a:lnTo>
                    <a:pt x="748" y="817"/>
                  </a:lnTo>
                  <a:lnTo>
                    <a:pt x="743" y="817"/>
                  </a:lnTo>
                  <a:lnTo>
                    <a:pt x="738" y="817"/>
                  </a:lnTo>
                  <a:lnTo>
                    <a:pt x="733" y="817"/>
                  </a:lnTo>
                  <a:lnTo>
                    <a:pt x="730" y="819"/>
                  </a:lnTo>
                  <a:lnTo>
                    <a:pt x="726" y="821"/>
                  </a:lnTo>
                  <a:lnTo>
                    <a:pt x="723" y="824"/>
                  </a:lnTo>
                  <a:lnTo>
                    <a:pt x="720" y="826"/>
                  </a:lnTo>
                  <a:lnTo>
                    <a:pt x="715" y="826"/>
                  </a:lnTo>
                  <a:lnTo>
                    <a:pt x="711" y="827"/>
                  </a:lnTo>
                  <a:lnTo>
                    <a:pt x="706" y="829"/>
                  </a:lnTo>
                  <a:lnTo>
                    <a:pt x="703" y="829"/>
                  </a:lnTo>
                  <a:lnTo>
                    <a:pt x="700" y="831"/>
                  </a:lnTo>
                  <a:lnTo>
                    <a:pt x="696" y="833"/>
                  </a:lnTo>
                  <a:lnTo>
                    <a:pt x="695" y="834"/>
                  </a:lnTo>
                  <a:lnTo>
                    <a:pt x="691" y="834"/>
                  </a:lnTo>
                  <a:lnTo>
                    <a:pt x="688" y="836"/>
                  </a:lnTo>
                  <a:lnTo>
                    <a:pt x="684" y="838"/>
                  </a:lnTo>
                  <a:lnTo>
                    <a:pt x="681" y="839"/>
                  </a:lnTo>
                  <a:lnTo>
                    <a:pt x="678" y="841"/>
                  </a:lnTo>
                  <a:lnTo>
                    <a:pt x="674" y="843"/>
                  </a:lnTo>
                  <a:lnTo>
                    <a:pt x="671" y="844"/>
                  </a:lnTo>
                  <a:lnTo>
                    <a:pt x="666" y="846"/>
                  </a:lnTo>
                  <a:lnTo>
                    <a:pt x="663" y="848"/>
                  </a:lnTo>
                  <a:lnTo>
                    <a:pt x="663" y="849"/>
                  </a:lnTo>
                  <a:lnTo>
                    <a:pt x="661" y="848"/>
                  </a:lnTo>
                  <a:lnTo>
                    <a:pt x="658" y="844"/>
                  </a:lnTo>
                  <a:lnTo>
                    <a:pt x="656" y="841"/>
                  </a:lnTo>
                  <a:lnTo>
                    <a:pt x="654" y="838"/>
                  </a:lnTo>
                  <a:lnTo>
                    <a:pt x="653" y="834"/>
                  </a:lnTo>
                  <a:lnTo>
                    <a:pt x="649" y="833"/>
                  </a:lnTo>
                  <a:lnTo>
                    <a:pt x="646" y="829"/>
                  </a:lnTo>
                  <a:lnTo>
                    <a:pt x="644" y="827"/>
                  </a:lnTo>
                  <a:lnTo>
                    <a:pt x="641" y="824"/>
                  </a:lnTo>
                  <a:lnTo>
                    <a:pt x="639" y="821"/>
                  </a:lnTo>
                  <a:lnTo>
                    <a:pt x="637" y="817"/>
                  </a:lnTo>
                  <a:lnTo>
                    <a:pt x="636" y="814"/>
                  </a:lnTo>
                  <a:lnTo>
                    <a:pt x="634" y="811"/>
                  </a:lnTo>
                  <a:lnTo>
                    <a:pt x="632" y="807"/>
                  </a:lnTo>
                  <a:lnTo>
                    <a:pt x="631" y="804"/>
                  </a:lnTo>
                  <a:lnTo>
                    <a:pt x="629" y="801"/>
                  </a:lnTo>
                  <a:lnTo>
                    <a:pt x="626" y="799"/>
                  </a:lnTo>
                  <a:lnTo>
                    <a:pt x="622" y="797"/>
                  </a:lnTo>
                  <a:lnTo>
                    <a:pt x="619" y="796"/>
                  </a:lnTo>
                  <a:lnTo>
                    <a:pt x="614" y="796"/>
                  </a:lnTo>
                  <a:lnTo>
                    <a:pt x="609" y="794"/>
                  </a:lnTo>
                  <a:lnTo>
                    <a:pt x="604" y="794"/>
                  </a:lnTo>
                  <a:lnTo>
                    <a:pt x="601" y="792"/>
                  </a:lnTo>
                  <a:lnTo>
                    <a:pt x="597" y="791"/>
                  </a:lnTo>
                  <a:lnTo>
                    <a:pt x="596" y="789"/>
                  </a:lnTo>
                  <a:lnTo>
                    <a:pt x="592" y="787"/>
                  </a:lnTo>
                  <a:lnTo>
                    <a:pt x="589" y="786"/>
                  </a:lnTo>
                  <a:lnTo>
                    <a:pt x="584" y="784"/>
                  </a:lnTo>
                  <a:lnTo>
                    <a:pt x="580" y="784"/>
                  </a:lnTo>
                  <a:lnTo>
                    <a:pt x="575" y="782"/>
                  </a:lnTo>
                  <a:lnTo>
                    <a:pt x="570" y="782"/>
                  </a:lnTo>
                  <a:lnTo>
                    <a:pt x="567" y="780"/>
                  </a:lnTo>
                  <a:lnTo>
                    <a:pt x="564" y="779"/>
                  </a:lnTo>
                  <a:lnTo>
                    <a:pt x="559" y="779"/>
                  </a:lnTo>
                  <a:lnTo>
                    <a:pt x="555" y="777"/>
                  </a:lnTo>
                  <a:lnTo>
                    <a:pt x="550" y="779"/>
                  </a:lnTo>
                  <a:lnTo>
                    <a:pt x="549" y="779"/>
                  </a:lnTo>
                  <a:lnTo>
                    <a:pt x="547" y="779"/>
                  </a:lnTo>
                  <a:lnTo>
                    <a:pt x="542" y="780"/>
                  </a:lnTo>
                  <a:lnTo>
                    <a:pt x="540" y="784"/>
                  </a:lnTo>
                  <a:lnTo>
                    <a:pt x="535" y="786"/>
                  </a:lnTo>
                  <a:lnTo>
                    <a:pt x="532" y="786"/>
                  </a:lnTo>
                  <a:lnTo>
                    <a:pt x="528" y="787"/>
                  </a:lnTo>
                  <a:lnTo>
                    <a:pt x="525" y="789"/>
                  </a:lnTo>
                  <a:lnTo>
                    <a:pt x="522" y="792"/>
                  </a:lnTo>
                  <a:lnTo>
                    <a:pt x="518" y="794"/>
                  </a:lnTo>
                  <a:lnTo>
                    <a:pt x="515" y="796"/>
                  </a:lnTo>
                  <a:lnTo>
                    <a:pt x="510" y="796"/>
                  </a:lnTo>
                  <a:lnTo>
                    <a:pt x="507" y="797"/>
                  </a:lnTo>
                  <a:lnTo>
                    <a:pt x="503" y="799"/>
                  </a:lnTo>
                  <a:lnTo>
                    <a:pt x="500" y="802"/>
                  </a:lnTo>
                  <a:lnTo>
                    <a:pt x="496" y="804"/>
                  </a:lnTo>
                  <a:lnTo>
                    <a:pt x="495" y="806"/>
                  </a:lnTo>
                  <a:lnTo>
                    <a:pt x="490" y="806"/>
                  </a:lnTo>
                  <a:lnTo>
                    <a:pt x="486" y="802"/>
                  </a:lnTo>
                  <a:lnTo>
                    <a:pt x="485" y="799"/>
                  </a:lnTo>
                  <a:lnTo>
                    <a:pt x="483" y="797"/>
                  </a:lnTo>
                  <a:lnTo>
                    <a:pt x="480" y="794"/>
                  </a:lnTo>
                  <a:lnTo>
                    <a:pt x="481" y="791"/>
                  </a:lnTo>
                  <a:lnTo>
                    <a:pt x="483" y="786"/>
                  </a:lnTo>
                  <a:lnTo>
                    <a:pt x="483" y="782"/>
                  </a:lnTo>
                  <a:lnTo>
                    <a:pt x="480" y="780"/>
                  </a:lnTo>
                  <a:lnTo>
                    <a:pt x="475" y="779"/>
                  </a:lnTo>
                  <a:lnTo>
                    <a:pt x="471" y="779"/>
                  </a:lnTo>
                  <a:lnTo>
                    <a:pt x="468" y="777"/>
                  </a:lnTo>
                  <a:lnTo>
                    <a:pt x="465" y="774"/>
                  </a:lnTo>
                  <a:lnTo>
                    <a:pt x="463" y="770"/>
                  </a:lnTo>
                  <a:lnTo>
                    <a:pt x="461" y="767"/>
                  </a:lnTo>
                  <a:lnTo>
                    <a:pt x="461" y="764"/>
                  </a:lnTo>
                  <a:lnTo>
                    <a:pt x="460" y="759"/>
                  </a:lnTo>
                  <a:lnTo>
                    <a:pt x="456" y="755"/>
                  </a:lnTo>
                  <a:lnTo>
                    <a:pt x="455" y="754"/>
                  </a:lnTo>
                  <a:lnTo>
                    <a:pt x="451" y="750"/>
                  </a:lnTo>
                  <a:lnTo>
                    <a:pt x="449" y="749"/>
                  </a:lnTo>
                  <a:lnTo>
                    <a:pt x="444" y="747"/>
                  </a:lnTo>
                  <a:lnTo>
                    <a:pt x="439" y="747"/>
                  </a:lnTo>
                  <a:lnTo>
                    <a:pt x="434" y="749"/>
                  </a:lnTo>
                  <a:lnTo>
                    <a:pt x="429" y="749"/>
                  </a:lnTo>
                  <a:lnTo>
                    <a:pt x="426" y="747"/>
                  </a:lnTo>
                  <a:lnTo>
                    <a:pt x="419" y="749"/>
                  </a:lnTo>
                  <a:lnTo>
                    <a:pt x="414" y="749"/>
                  </a:lnTo>
                  <a:lnTo>
                    <a:pt x="411" y="747"/>
                  </a:lnTo>
                  <a:lnTo>
                    <a:pt x="406" y="749"/>
                  </a:lnTo>
                  <a:lnTo>
                    <a:pt x="401" y="747"/>
                  </a:lnTo>
                  <a:lnTo>
                    <a:pt x="396" y="747"/>
                  </a:lnTo>
                  <a:lnTo>
                    <a:pt x="389" y="747"/>
                  </a:lnTo>
                  <a:lnTo>
                    <a:pt x="386" y="749"/>
                  </a:lnTo>
                  <a:lnTo>
                    <a:pt x="379" y="749"/>
                  </a:lnTo>
                  <a:lnTo>
                    <a:pt x="374" y="749"/>
                  </a:lnTo>
                  <a:lnTo>
                    <a:pt x="369" y="749"/>
                  </a:lnTo>
                  <a:lnTo>
                    <a:pt x="364" y="749"/>
                  </a:lnTo>
                  <a:lnTo>
                    <a:pt x="359" y="750"/>
                  </a:lnTo>
                  <a:lnTo>
                    <a:pt x="354" y="750"/>
                  </a:lnTo>
                  <a:lnTo>
                    <a:pt x="350" y="749"/>
                  </a:lnTo>
                  <a:lnTo>
                    <a:pt x="350" y="744"/>
                  </a:lnTo>
                  <a:lnTo>
                    <a:pt x="352" y="739"/>
                  </a:lnTo>
                  <a:lnTo>
                    <a:pt x="352" y="735"/>
                  </a:lnTo>
                  <a:lnTo>
                    <a:pt x="352" y="730"/>
                  </a:lnTo>
                  <a:lnTo>
                    <a:pt x="349" y="730"/>
                  </a:lnTo>
                  <a:lnTo>
                    <a:pt x="344" y="728"/>
                  </a:lnTo>
                  <a:lnTo>
                    <a:pt x="339" y="728"/>
                  </a:lnTo>
                  <a:lnTo>
                    <a:pt x="335" y="727"/>
                  </a:lnTo>
                  <a:lnTo>
                    <a:pt x="330" y="727"/>
                  </a:lnTo>
                  <a:lnTo>
                    <a:pt x="325" y="727"/>
                  </a:lnTo>
                  <a:lnTo>
                    <a:pt x="320" y="727"/>
                  </a:lnTo>
                  <a:lnTo>
                    <a:pt x="315" y="727"/>
                  </a:lnTo>
                  <a:lnTo>
                    <a:pt x="312" y="725"/>
                  </a:lnTo>
                  <a:lnTo>
                    <a:pt x="309" y="723"/>
                  </a:lnTo>
                  <a:lnTo>
                    <a:pt x="307" y="720"/>
                  </a:lnTo>
                  <a:lnTo>
                    <a:pt x="303" y="718"/>
                  </a:lnTo>
                  <a:lnTo>
                    <a:pt x="300" y="717"/>
                  </a:lnTo>
                  <a:lnTo>
                    <a:pt x="295" y="717"/>
                  </a:lnTo>
                  <a:lnTo>
                    <a:pt x="293" y="713"/>
                  </a:lnTo>
                  <a:lnTo>
                    <a:pt x="293" y="712"/>
                  </a:lnTo>
                  <a:lnTo>
                    <a:pt x="295" y="707"/>
                  </a:lnTo>
                  <a:lnTo>
                    <a:pt x="297" y="703"/>
                  </a:lnTo>
                  <a:lnTo>
                    <a:pt x="300" y="702"/>
                  </a:lnTo>
                  <a:lnTo>
                    <a:pt x="302" y="702"/>
                  </a:lnTo>
                  <a:lnTo>
                    <a:pt x="303" y="700"/>
                  </a:lnTo>
                  <a:lnTo>
                    <a:pt x="303" y="697"/>
                  </a:lnTo>
                  <a:lnTo>
                    <a:pt x="300" y="693"/>
                  </a:lnTo>
                  <a:lnTo>
                    <a:pt x="297" y="693"/>
                  </a:lnTo>
                  <a:lnTo>
                    <a:pt x="292" y="693"/>
                  </a:lnTo>
                  <a:lnTo>
                    <a:pt x="288" y="692"/>
                  </a:lnTo>
                  <a:lnTo>
                    <a:pt x="285" y="690"/>
                  </a:lnTo>
                  <a:lnTo>
                    <a:pt x="280" y="688"/>
                  </a:lnTo>
                  <a:lnTo>
                    <a:pt x="277" y="688"/>
                  </a:lnTo>
                  <a:lnTo>
                    <a:pt x="273" y="685"/>
                  </a:lnTo>
                  <a:lnTo>
                    <a:pt x="270" y="683"/>
                  </a:lnTo>
                  <a:lnTo>
                    <a:pt x="268" y="681"/>
                  </a:lnTo>
                  <a:lnTo>
                    <a:pt x="265" y="678"/>
                  </a:lnTo>
                  <a:lnTo>
                    <a:pt x="263" y="675"/>
                  </a:lnTo>
                  <a:lnTo>
                    <a:pt x="260" y="671"/>
                  </a:lnTo>
                  <a:lnTo>
                    <a:pt x="258" y="670"/>
                  </a:lnTo>
                  <a:lnTo>
                    <a:pt x="255" y="668"/>
                  </a:lnTo>
                  <a:lnTo>
                    <a:pt x="251" y="666"/>
                  </a:lnTo>
                  <a:lnTo>
                    <a:pt x="245" y="666"/>
                  </a:lnTo>
                  <a:lnTo>
                    <a:pt x="240" y="666"/>
                  </a:lnTo>
                  <a:lnTo>
                    <a:pt x="236" y="668"/>
                  </a:lnTo>
                  <a:lnTo>
                    <a:pt x="231" y="670"/>
                  </a:lnTo>
                  <a:lnTo>
                    <a:pt x="228" y="671"/>
                  </a:lnTo>
                  <a:lnTo>
                    <a:pt x="225" y="673"/>
                  </a:lnTo>
                  <a:lnTo>
                    <a:pt x="223" y="675"/>
                  </a:lnTo>
                  <a:lnTo>
                    <a:pt x="220" y="678"/>
                  </a:lnTo>
                  <a:lnTo>
                    <a:pt x="218" y="681"/>
                  </a:lnTo>
                  <a:lnTo>
                    <a:pt x="216" y="685"/>
                  </a:lnTo>
                  <a:lnTo>
                    <a:pt x="216" y="690"/>
                  </a:lnTo>
                  <a:lnTo>
                    <a:pt x="215" y="693"/>
                  </a:lnTo>
                  <a:lnTo>
                    <a:pt x="215" y="698"/>
                  </a:lnTo>
                  <a:lnTo>
                    <a:pt x="215" y="702"/>
                  </a:lnTo>
                  <a:lnTo>
                    <a:pt x="213" y="707"/>
                  </a:lnTo>
                  <a:lnTo>
                    <a:pt x="213" y="712"/>
                  </a:lnTo>
                  <a:lnTo>
                    <a:pt x="213" y="715"/>
                  </a:lnTo>
                  <a:lnTo>
                    <a:pt x="211" y="718"/>
                  </a:lnTo>
                  <a:lnTo>
                    <a:pt x="208" y="722"/>
                  </a:lnTo>
                  <a:lnTo>
                    <a:pt x="204" y="723"/>
                  </a:lnTo>
                  <a:lnTo>
                    <a:pt x="201" y="725"/>
                  </a:lnTo>
                  <a:lnTo>
                    <a:pt x="196" y="727"/>
                  </a:lnTo>
                  <a:lnTo>
                    <a:pt x="193" y="725"/>
                  </a:lnTo>
                  <a:lnTo>
                    <a:pt x="189" y="723"/>
                  </a:lnTo>
                  <a:lnTo>
                    <a:pt x="186" y="722"/>
                  </a:lnTo>
                  <a:lnTo>
                    <a:pt x="183" y="720"/>
                  </a:lnTo>
                  <a:lnTo>
                    <a:pt x="178" y="718"/>
                  </a:lnTo>
                  <a:lnTo>
                    <a:pt x="173" y="718"/>
                  </a:lnTo>
                  <a:lnTo>
                    <a:pt x="168" y="718"/>
                  </a:lnTo>
                  <a:lnTo>
                    <a:pt x="164" y="720"/>
                  </a:lnTo>
                  <a:lnTo>
                    <a:pt x="159" y="720"/>
                  </a:lnTo>
                  <a:lnTo>
                    <a:pt x="154" y="722"/>
                  </a:lnTo>
                  <a:lnTo>
                    <a:pt x="149" y="722"/>
                  </a:lnTo>
                  <a:lnTo>
                    <a:pt x="147" y="718"/>
                  </a:lnTo>
                  <a:lnTo>
                    <a:pt x="144" y="717"/>
                  </a:lnTo>
                  <a:lnTo>
                    <a:pt x="141" y="715"/>
                  </a:lnTo>
                  <a:lnTo>
                    <a:pt x="137" y="713"/>
                  </a:lnTo>
                  <a:lnTo>
                    <a:pt x="136" y="710"/>
                  </a:lnTo>
                  <a:lnTo>
                    <a:pt x="134" y="707"/>
                  </a:lnTo>
                  <a:lnTo>
                    <a:pt x="132" y="703"/>
                  </a:lnTo>
                  <a:lnTo>
                    <a:pt x="131" y="702"/>
                  </a:lnTo>
                  <a:lnTo>
                    <a:pt x="131" y="700"/>
                  </a:lnTo>
                  <a:lnTo>
                    <a:pt x="129" y="695"/>
                  </a:lnTo>
                  <a:lnTo>
                    <a:pt x="129" y="690"/>
                  </a:lnTo>
                  <a:lnTo>
                    <a:pt x="129" y="687"/>
                  </a:lnTo>
                  <a:lnTo>
                    <a:pt x="127" y="683"/>
                  </a:lnTo>
                  <a:lnTo>
                    <a:pt x="126" y="680"/>
                  </a:lnTo>
                  <a:lnTo>
                    <a:pt x="127" y="676"/>
                  </a:lnTo>
                  <a:lnTo>
                    <a:pt x="129" y="673"/>
                  </a:lnTo>
                  <a:lnTo>
                    <a:pt x="132" y="671"/>
                  </a:lnTo>
                  <a:lnTo>
                    <a:pt x="134" y="668"/>
                  </a:lnTo>
                  <a:lnTo>
                    <a:pt x="136" y="665"/>
                  </a:lnTo>
                  <a:lnTo>
                    <a:pt x="136" y="660"/>
                  </a:lnTo>
                  <a:lnTo>
                    <a:pt x="137" y="656"/>
                  </a:lnTo>
                  <a:lnTo>
                    <a:pt x="139" y="653"/>
                  </a:lnTo>
                  <a:lnTo>
                    <a:pt x="141" y="650"/>
                  </a:lnTo>
                  <a:lnTo>
                    <a:pt x="142" y="646"/>
                  </a:lnTo>
                  <a:lnTo>
                    <a:pt x="144" y="643"/>
                  </a:lnTo>
                  <a:lnTo>
                    <a:pt x="146" y="640"/>
                  </a:lnTo>
                  <a:lnTo>
                    <a:pt x="147" y="634"/>
                  </a:lnTo>
                  <a:lnTo>
                    <a:pt x="146" y="631"/>
                  </a:lnTo>
                  <a:lnTo>
                    <a:pt x="146" y="626"/>
                  </a:lnTo>
                  <a:lnTo>
                    <a:pt x="144" y="623"/>
                  </a:lnTo>
                  <a:lnTo>
                    <a:pt x="142" y="619"/>
                  </a:lnTo>
                  <a:lnTo>
                    <a:pt x="142" y="614"/>
                  </a:lnTo>
                  <a:lnTo>
                    <a:pt x="141" y="609"/>
                  </a:lnTo>
                  <a:lnTo>
                    <a:pt x="139" y="606"/>
                  </a:lnTo>
                  <a:lnTo>
                    <a:pt x="137" y="604"/>
                  </a:lnTo>
                  <a:lnTo>
                    <a:pt x="134" y="601"/>
                  </a:lnTo>
                  <a:lnTo>
                    <a:pt x="132" y="598"/>
                  </a:lnTo>
                  <a:lnTo>
                    <a:pt x="129" y="599"/>
                  </a:lnTo>
                  <a:lnTo>
                    <a:pt x="126" y="601"/>
                  </a:lnTo>
                  <a:lnTo>
                    <a:pt x="121" y="601"/>
                  </a:lnTo>
                  <a:lnTo>
                    <a:pt x="116" y="603"/>
                  </a:lnTo>
                  <a:lnTo>
                    <a:pt x="112" y="603"/>
                  </a:lnTo>
                  <a:lnTo>
                    <a:pt x="107" y="603"/>
                  </a:lnTo>
                  <a:lnTo>
                    <a:pt x="102" y="601"/>
                  </a:lnTo>
                  <a:lnTo>
                    <a:pt x="99" y="601"/>
                  </a:lnTo>
                  <a:lnTo>
                    <a:pt x="94" y="599"/>
                  </a:lnTo>
                  <a:lnTo>
                    <a:pt x="90" y="599"/>
                  </a:lnTo>
                  <a:lnTo>
                    <a:pt x="87" y="598"/>
                  </a:lnTo>
                  <a:lnTo>
                    <a:pt x="84" y="594"/>
                  </a:lnTo>
                  <a:lnTo>
                    <a:pt x="82" y="593"/>
                  </a:lnTo>
                  <a:lnTo>
                    <a:pt x="85" y="577"/>
                  </a:lnTo>
                  <a:lnTo>
                    <a:pt x="89" y="574"/>
                  </a:lnTo>
                  <a:lnTo>
                    <a:pt x="92" y="572"/>
                  </a:lnTo>
                  <a:lnTo>
                    <a:pt x="102" y="571"/>
                  </a:lnTo>
                  <a:lnTo>
                    <a:pt x="109" y="569"/>
                  </a:lnTo>
                  <a:lnTo>
                    <a:pt x="110" y="566"/>
                  </a:lnTo>
                  <a:lnTo>
                    <a:pt x="112" y="562"/>
                  </a:lnTo>
                  <a:lnTo>
                    <a:pt x="110" y="559"/>
                  </a:lnTo>
                  <a:lnTo>
                    <a:pt x="109" y="556"/>
                  </a:lnTo>
                  <a:lnTo>
                    <a:pt x="105" y="551"/>
                  </a:lnTo>
                  <a:lnTo>
                    <a:pt x="102" y="541"/>
                  </a:lnTo>
                  <a:lnTo>
                    <a:pt x="100" y="527"/>
                  </a:lnTo>
                  <a:lnTo>
                    <a:pt x="97" y="517"/>
                  </a:lnTo>
                  <a:lnTo>
                    <a:pt x="92" y="507"/>
                  </a:lnTo>
                  <a:lnTo>
                    <a:pt x="95" y="500"/>
                  </a:lnTo>
                  <a:lnTo>
                    <a:pt x="95" y="494"/>
                  </a:lnTo>
                  <a:lnTo>
                    <a:pt x="94" y="487"/>
                  </a:lnTo>
                  <a:lnTo>
                    <a:pt x="94" y="485"/>
                  </a:lnTo>
                  <a:lnTo>
                    <a:pt x="95" y="483"/>
                  </a:lnTo>
                  <a:lnTo>
                    <a:pt x="97" y="482"/>
                  </a:lnTo>
                  <a:lnTo>
                    <a:pt x="95" y="482"/>
                  </a:lnTo>
                  <a:lnTo>
                    <a:pt x="90" y="478"/>
                  </a:lnTo>
                  <a:lnTo>
                    <a:pt x="87" y="477"/>
                  </a:lnTo>
                  <a:lnTo>
                    <a:pt x="84" y="473"/>
                  </a:lnTo>
                  <a:lnTo>
                    <a:pt x="82" y="472"/>
                  </a:lnTo>
                  <a:lnTo>
                    <a:pt x="80" y="472"/>
                  </a:lnTo>
                  <a:lnTo>
                    <a:pt x="80" y="470"/>
                  </a:lnTo>
                  <a:lnTo>
                    <a:pt x="80" y="468"/>
                  </a:lnTo>
                  <a:lnTo>
                    <a:pt x="82" y="468"/>
                  </a:lnTo>
                  <a:lnTo>
                    <a:pt x="82" y="467"/>
                  </a:lnTo>
                  <a:lnTo>
                    <a:pt x="84" y="467"/>
                  </a:lnTo>
                  <a:lnTo>
                    <a:pt x="89" y="465"/>
                  </a:lnTo>
                  <a:lnTo>
                    <a:pt x="89" y="463"/>
                  </a:lnTo>
                  <a:lnTo>
                    <a:pt x="90" y="460"/>
                  </a:lnTo>
                  <a:lnTo>
                    <a:pt x="89" y="457"/>
                  </a:lnTo>
                  <a:lnTo>
                    <a:pt x="87" y="453"/>
                  </a:lnTo>
                  <a:lnTo>
                    <a:pt x="84" y="452"/>
                  </a:lnTo>
                  <a:lnTo>
                    <a:pt x="79" y="453"/>
                  </a:lnTo>
                  <a:lnTo>
                    <a:pt x="77" y="452"/>
                  </a:lnTo>
                  <a:lnTo>
                    <a:pt x="70" y="450"/>
                  </a:lnTo>
                  <a:lnTo>
                    <a:pt x="67" y="448"/>
                  </a:lnTo>
                  <a:lnTo>
                    <a:pt x="67" y="450"/>
                  </a:lnTo>
                  <a:lnTo>
                    <a:pt x="67" y="452"/>
                  </a:lnTo>
                  <a:lnTo>
                    <a:pt x="65" y="452"/>
                  </a:lnTo>
                  <a:lnTo>
                    <a:pt x="63" y="450"/>
                  </a:lnTo>
                  <a:lnTo>
                    <a:pt x="58" y="448"/>
                  </a:lnTo>
                  <a:lnTo>
                    <a:pt x="53" y="448"/>
                  </a:lnTo>
                  <a:lnTo>
                    <a:pt x="53" y="445"/>
                  </a:lnTo>
                  <a:lnTo>
                    <a:pt x="52" y="445"/>
                  </a:lnTo>
                  <a:lnTo>
                    <a:pt x="50" y="442"/>
                  </a:lnTo>
                  <a:lnTo>
                    <a:pt x="50" y="440"/>
                  </a:lnTo>
                  <a:lnTo>
                    <a:pt x="50" y="438"/>
                  </a:lnTo>
                  <a:lnTo>
                    <a:pt x="48" y="435"/>
                  </a:lnTo>
                  <a:lnTo>
                    <a:pt x="48" y="426"/>
                  </a:lnTo>
                  <a:lnTo>
                    <a:pt x="40" y="423"/>
                  </a:lnTo>
                  <a:lnTo>
                    <a:pt x="37" y="421"/>
                  </a:lnTo>
                  <a:lnTo>
                    <a:pt x="37" y="416"/>
                  </a:lnTo>
                  <a:lnTo>
                    <a:pt x="37" y="411"/>
                  </a:lnTo>
                  <a:lnTo>
                    <a:pt x="37" y="406"/>
                  </a:lnTo>
                  <a:lnTo>
                    <a:pt x="37" y="405"/>
                  </a:lnTo>
                  <a:lnTo>
                    <a:pt x="33" y="403"/>
                  </a:lnTo>
                  <a:lnTo>
                    <a:pt x="32" y="403"/>
                  </a:lnTo>
                  <a:lnTo>
                    <a:pt x="28" y="401"/>
                  </a:lnTo>
                  <a:lnTo>
                    <a:pt x="28" y="398"/>
                  </a:lnTo>
                  <a:lnTo>
                    <a:pt x="28" y="396"/>
                  </a:lnTo>
                  <a:lnTo>
                    <a:pt x="30" y="396"/>
                  </a:lnTo>
                  <a:lnTo>
                    <a:pt x="33" y="396"/>
                  </a:lnTo>
                  <a:lnTo>
                    <a:pt x="42" y="400"/>
                  </a:lnTo>
                  <a:lnTo>
                    <a:pt x="45" y="401"/>
                  </a:lnTo>
                  <a:lnTo>
                    <a:pt x="47" y="400"/>
                  </a:lnTo>
                  <a:lnTo>
                    <a:pt x="48" y="398"/>
                  </a:lnTo>
                  <a:lnTo>
                    <a:pt x="52" y="395"/>
                  </a:lnTo>
                  <a:lnTo>
                    <a:pt x="55" y="389"/>
                  </a:lnTo>
                  <a:lnTo>
                    <a:pt x="57" y="389"/>
                  </a:lnTo>
                  <a:lnTo>
                    <a:pt x="55" y="388"/>
                  </a:lnTo>
                  <a:lnTo>
                    <a:pt x="55" y="384"/>
                  </a:lnTo>
                  <a:lnTo>
                    <a:pt x="53" y="383"/>
                  </a:lnTo>
                  <a:lnTo>
                    <a:pt x="55" y="379"/>
                  </a:lnTo>
                  <a:lnTo>
                    <a:pt x="53" y="378"/>
                  </a:lnTo>
                  <a:lnTo>
                    <a:pt x="50" y="378"/>
                  </a:lnTo>
                  <a:lnTo>
                    <a:pt x="50" y="376"/>
                  </a:lnTo>
                  <a:lnTo>
                    <a:pt x="48" y="376"/>
                  </a:lnTo>
                  <a:lnTo>
                    <a:pt x="47" y="371"/>
                  </a:lnTo>
                  <a:lnTo>
                    <a:pt x="45" y="364"/>
                  </a:lnTo>
                  <a:lnTo>
                    <a:pt x="43" y="363"/>
                  </a:lnTo>
                  <a:lnTo>
                    <a:pt x="40" y="356"/>
                  </a:lnTo>
                  <a:lnTo>
                    <a:pt x="33" y="351"/>
                  </a:lnTo>
                  <a:lnTo>
                    <a:pt x="32" y="351"/>
                  </a:lnTo>
                  <a:lnTo>
                    <a:pt x="32" y="349"/>
                  </a:lnTo>
                  <a:lnTo>
                    <a:pt x="28" y="349"/>
                  </a:lnTo>
                  <a:lnTo>
                    <a:pt x="27" y="348"/>
                  </a:lnTo>
                  <a:lnTo>
                    <a:pt x="25" y="346"/>
                  </a:lnTo>
                  <a:lnTo>
                    <a:pt x="23" y="342"/>
                  </a:lnTo>
                  <a:lnTo>
                    <a:pt x="18" y="336"/>
                  </a:lnTo>
                  <a:lnTo>
                    <a:pt x="16" y="334"/>
                  </a:lnTo>
                  <a:lnTo>
                    <a:pt x="13" y="334"/>
                  </a:lnTo>
                  <a:lnTo>
                    <a:pt x="8" y="329"/>
                  </a:lnTo>
                  <a:lnTo>
                    <a:pt x="8" y="326"/>
                  </a:lnTo>
                  <a:lnTo>
                    <a:pt x="6" y="324"/>
                  </a:lnTo>
                  <a:lnTo>
                    <a:pt x="3" y="322"/>
                  </a:lnTo>
                  <a:lnTo>
                    <a:pt x="0" y="322"/>
                  </a:lnTo>
                  <a:lnTo>
                    <a:pt x="1" y="322"/>
                  </a:lnTo>
                  <a:lnTo>
                    <a:pt x="1" y="321"/>
                  </a:lnTo>
                  <a:lnTo>
                    <a:pt x="5" y="321"/>
                  </a:lnTo>
                  <a:lnTo>
                    <a:pt x="10" y="319"/>
                  </a:lnTo>
                  <a:lnTo>
                    <a:pt x="16" y="317"/>
                  </a:lnTo>
                  <a:lnTo>
                    <a:pt x="20" y="312"/>
                  </a:lnTo>
                  <a:lnTo>
                    <a:pt x="22" y="309"/>
                  </a:lnTo>
                  <a:lnTo>
                    <a:pt x="22" y="302"/>
                  </a:lnTo>
                  <a:lnTo>
                    <a:pt x="22" y="299"/>
                  </a:lnTo>
                  <a:lnTo>
                    <a:pt x="23" y="297"/>
                  </a:lnTo>
                  <a:lnTo>
                    <a:pt x="27" y="297"/>
                  </a:lnTo>
                  <a:lnTo>
                    <a:pt x="33" y="297"/>
                  </a:lnTo>
                  <a:lnTo>
                    <a:pt x="38" y="295"/>
                  </a:lnTo>
                  <a:lnTo>
                    <a:pt x="43" y="290"/>
                  </a:lnTo>
                  <a:lnTo>
                    <a:pt x="47" y="287"/>
                  </a:lnTo>
                  <a:lnTo>
                    <a:pt x="50" y="287"/>
                  </a:lnTo>
                  <a:lnTo>
                    <a:pt x="53" y="290"/>
                  </a:lnTo>
                  <a:lnTo>
                    <a:pt x="55" y="295"/>
                  </a:lnTo>
                  <a:lnTo>
                    <a:pt x="58" y="299"/>
                  </a:lnTo>
                  <a:lnTo>
                    <a:pt x="63" y="299"/>
                  </a:lnTo>
                  <a:lnTo>
                    <a:pt x="67" y="297"/>
                  </a:lnTo>
                  <a:lnTo>
                    <a:pt x="72" y="299"/>
                  </a:lnTo>
                  <a:lnTo>
                    <a:pt x="77" y="299"/>
                  </a:lnTo>
                  <a:lnTo>
                    <a:pt x="84" y="295"/>
                  </a:lnTo>
                  <a:lnTo>
                    <a:pt x="89" y="297"/>
                  </a:lnTo>
                  <a:lnTo>
                    <a:pt x="92" y="301"/>
                  </a:lnTo>
                  <a:lnTo>
                    <a:pt x="105" y="309"/>
                  </a:lnTo>
                  <a:lnTo>
                    <a:pt x="114" y="311"/>
                  </a:lnTo>
                  <a:lnTo>
                    <a:pt x="116" y="311"/>
                  </a:lnTo>
                  <a:lnTo>
                    <a:pt x="124" y="311"/>
                  </a:lnTo>
                  <a:lnTo>
                    <a:pt x="129" y="302"/>
                  </a:lnTo>
                  <a:lnTo>
                    <a:pt x="136" y="295"/>
                  </a:lnTo>
                  <a:lnTo>
                    <a:pt x="137" y="295"/>
                  </a:lnTo>
                  <a:lnTo>
                    <a:pt x="139" y="294"/>
                  </a:lnTo>
                  <a:lnTo>
                    <a:pt x="149" y="294"/>
                  </a:lnTo>
                  <a:lnTo>
                    <a:pt x="156" y="294"/>
                  </a:lnTo>
                  <a:lnTo>
                    <a:pt x="159" y="294"/>
                  </a:lnTo>
                  <a:lnTo>
                    <a:pt x="163" y="289"/>
                  </a:lnTo>
                  <a:lnTo>
                    <a:pt x="166" y="285"/>
                  </a:lnTo>
                  <a:lnTo>
                    <a:pt x="171" y="285"/>
                  </a:lnTo>
                  <a:lnTo>
                    <a:pt x="178" y="287"/>
                  </a:lnTo>
                  <a:lnTo>
                    <a:pt x="181" y="282"/>
                  </a:lnTo>
                  <a:lnTo>
                    <a:pt x="186" y="279"/>
                  </a:lnTo>
                  <a:lnTo>
                    <a:pt x="193" y="280"/>
                  </a:lnTo>
                  <a:lnTo>
                    <a:pt x="198" y="282"/>
                  </a:lnTo>
                  <a:lnTo>
                    <a:pt x="204" y="285"/>
                  </a:lnTo>
                  <a:lnTo>
                    <a:pt x="209" y="282"/>
                  </a:lnTo>
                  <a:lnTo>
                    <a:pt x="215" y="277"/>
                  </a:lnTo>
                  <a:lnTo>
                    <a:pt x="218" y="277"/>
                  </a:lnTo>
                  <a:lnTo>
                    <a:pt x="225" y="279"/>
                  </a:lnTo>
                  <a:lnTo>
                    <a:pt x="226" y="282"/>
                  </a:lnTo>
                  <a:lnTo>
                    <a:pt x="230" y="285"/>
                  </a:lnTo>
                  <a:lnTo>
                    <a:pt x="230" y="290"/>
                  </a:lnTo>
                  <a:lnTo>
                    <a:pt x="235" y="294"/>
                  </a:lnTo>
                  <a:lnTo>
                    <a:pt x="241" y="295"/>
                  </a:lnTo>
                  <a:lnTo>
                    <a:pt x="245" y="297"/>
                  </a:lnTo>
                  <a:lnTo>
                    <a:pt x="245" y="302"/>
                  </a:lnTo>
                  <a:lnTo>
                    <a:pt x="248" y="302"/>
                  </a:lnTo>
                  <a:lnTo>
                    <a:pt x="250" y="301"/>
                  </a:lnTo>
                  <a:lnTo>
                    <a:pt x="253" y="299"/>
                  </a:lnTo>
                  <a:lnTo>
                    <a:pt x="255" y="299"/>
                  </a:lnTo>
                  <a:lnTo>
                    <a:pt x="265" y="307"/>
                  </a:lnTo>
                  <a:lnTo>
                    <a:pt x="273" y="317"/>
                  </a:lnTo>
                  <a:lnTo>
                    <a:pt x="280" y="321"/>
                  </a:lnTo>
                  <a:lnTo>
                    <a:pt x="282" y="322"/>
                  </a:lnTo>
                  <a:lnTo>
                    <a:pt x="283" y="327"/>
                  </a:lnTo>
                  <a:lnTo>
                    <a:pt x="287" y="327"/>
                  </a:lnTo>
                  <a:lnTo>
                    <a:pt x="293" y="329"/>
                  </a:lnTo>
                  <a:lnTo>
                    <a:pt x="297" y="329"/>
                  </a:lnTo>
                  <a:lnTo>
                    <a:pt x="300" y="331"/>
                  </a:lnTo>
                  <a:lnTo>
                    <a:pt x="305" y="337"/>
                  </a:lnTo>
                  <a:lnTo>
                    <a:pt x="309" y="341"/>
                  </a:lnTo>
                  <a:lnTo>
                    <a:pt x="312" y="344"/>
                  </a:lnTo>
                  <a:lnTo>
                    <a:pt x="315" y="344"/>
                  </a:lnTo>
                  <a:lnTo>
                    <a:pt x="319" y="342"/>
                  </a:lnTo>
                  <a:lnTo>
                    <a:pt x="320" y="341"/>
                  </a:lnTo>
                  <a:lnTo>
                    <a:pt x="319" y="334"/>
                  </a:lnTo>
                  <a:lnTo>
                    <a:pt x="319" y="331"/>
                  </a:lnTo>
                  <a:lnTo>
                    <a:pt x="322" y="329"/>
                  </a:lnTo>
                  <a:lnTo>
                    <a:pt x="324" y="327"/>
                  </a:lnTo>
                  <a:lnTo>
                    <a:pt x="324" y="326"/>
                  </a:lnTo>
                  <a:lnTo>
                    <a:pt x="324" y="322"/>
                  </a:lnTo>
                  <a:lnTo>
                    <a:pt x="322" y="319"/>
                  </a:lnTo>
                  <a:lnTo>
                    <a:pt x="324" y="314"/>
                  </a:lnTo>
                  <a:lnTo>
                    <a:pt x="342" y="312"/>
                  </a:lnTo>
                  <a:lnTo>
                    <a:pt x="345" y="311"/>
                  </a:lnTo>
                  <a:lnTo>
                    <a:pt x="345" y="307"/>
                  </a:lnTo>
                  <a:lnTo>
                    <a:pt x="345" y="304"/>
                  </a:lnTo>
                  <a:lnTo>
                    <a:pt x="347" y="301"/>
                  </a:lnTo>
                  <a:lnTo>
                    <a:pt x="350" y="301"/>
                  </a:lnTo>
                  <a:lnTo>
                    <a:pt x="354" y="299"/>
                  </a:lnTo>
                  <a:lnTo>
                    <a:pt x="357" y="295"/>
                  </a:lnTo>
                  <a:lnTo>
                    <a:pt x="357" y="290"/>
                  </a:lnTo>
                  <a:lnTo>
                    <a:pt x="361" y="285"/>
                  </a:lnTo>
                  <a:lnTo>
                    <a:pt x="364" y="285"/>
                  </a:lnTo>
                  <a:lnTo>
                    <a:pt x="372" y="284"/>
                  </a:lnTo>
                  <a:lnTo>
                    <a:pt x="379" y="284"/>
                  </a:lnTo>
                  <a:lnTo>
                    <a:pt x="382" y="279"/>
                  </a:lnTo>
                  <a:lnTo>
                    <a:pt x="392" y="272"/>
                  </a:lnTo>
                  <a:lnTo>
                    <a:pt x="406" y="260"/>
                  </a:lnTo>
                  <a:lnTo>
                    <a:pt x="408" y="259"/>
                  </a:lnTo>
                  <a:lnTo>
                    <a:pt x="414" y="250"/>
                  </a:lnTo>
                  <a:lnTo>
                    <a:pt x="418" y="249"/>
                  </a:lnTo>
                  <a:lnTo>
                    <a:pt x="421" y="247"/>
                  </a:lnTo>
                  <a:lnTo>
                    <a:pt x="424" y="245"/>
                  </a:lnTo>
                  <a:lnTo>
                    <a:pt x="426" y="237"/>
                  </a:lnTo>
                  <a:lnTo>
                    <a:pt x="424" y="232"/>
                  </a:lnTo>
                  <a:lnTo>
                    <a:pt x="423" y="230"/>
                  </a:lnTo>
                  <a:lnTo>
                    <a:pt x="419" y="225"/>
                  </a:lnTo>
                  <a:lnTo>
                    <a:pt x="421" y="218"/>
                  </a:lnTo>
                  <a:lnTo>
                    <a:pt x="424" y="213"/>
                  </a:lnTo>
                  <a:lnTo>
                    <a:pt x="434" y="208"/>
                  </a:lnTo>
                  <a:lnTo>
                    <a:pt x="439" y="205"/>
                  </a:lnTo>
                  <a:lnTo>
                    <a:pt x="441" y="205"/>
                  </a:lnTo>
                  <a:lnTo>
                    <a:pt x="444" y="202"/>
                  </a:lnTo>
                  <a:lnTo>
                    <a:pt x="448" y="198"/>
                  </a:lnTo>
                  <a:lnTo>
                    <a:pt x="449" y="198"/>
                  </a:lnTo>
                  <a:lnTo>
                    <a:pt x="455" y="198"/>
                  </a:lnTo>
                  <a:lnTo>
                    <a:pt x="456" y="196"/>
                  </a:lnTo>
                  <a:lnTo>
                    <a:pt x="461" y="196"/>
                  </a:lnTo>
                  <a:lnTo>
                    <a:pt x="466" y="196"/>
                  </a:lnTo>
                  <a:lnTo>
                    <a:pt x="470" y="198"/>
                  </a:lnTo>
                  <a:lnTo>
                    <a:pt x="473" y="198"/>
                  </a:lnTo>
                  <a:lnTo>
                    <a:pt x="476" y="195"/>
                  </a:lnTo>
                  <a:lnTo>
                    <a:pt x="480" y="186"/>
                  </a:lnTo>
                  <a:lnTo>
                    <a:pt x="481" y="185"/>
                  </a:lnTo>
                  <a:lnTo>
                    <a:pt x="485" y="186"/>
                  </a:lnTo>
                  <a:lnTo>
                    <a:pt x="490" y="191"/>
                  </a:lnTo>
                  <a:lnTo>
                    <a:pt x="493" y="193"/>
                  </a:lnTo>
                  <a:lnTo>
                    <a:pt x="496" y="193"/>
                  </a:lnTo>
                  <a:lnTo>
                    <a:pt x="500" y="193"/>
                  </a:lnTo>
                  <a:lnTo>
                    <a:pt x="502" y="198"/>
                  </a:lnTo>
                  <a:lnTo>
                    <a:pt x="507" y="202"/>
                  </a:lnTo>
                  <a:lnTo>
                    <a:pt x="512" y="203"/>
                  </a:lnTo>
                  <a:lnTo>
                    <a:pt x="518" y="203"/>
                  </a:lnTo>
                  <a:lnTo>
                    <a:pt x="522" y="203"/>
                  </a:lnTo>
                  <a:lnTo>
                    <a:pt x="525" y="203"/>
                  </a:lnTo>
                  <a:lnTo>
                    <a:pt x="530" y="205"/>
                  </a:lnTo>
                  <a:lnTo>
                    <a:pt x="533" y="203"/>
                  </a:lnTo>
                  <a:lnTo>
                    <a:pt x="537" y="202"/>
                  </a:lnTo>
                  <a:lnTo>
                    <a:pt x="542" y="196"/>
                  </a:lnTo>
                  <a:lnTo>
                    <a:pt x="545" y="195"/>
                  </a:lnTo>
                  <a:lnTo>
                    <a:pt x="549" y="195"/>
                  </a:lnTo>
                  <a:lnTo>
                    <a:pt x="555" y="196"/>
                  </a:lnTo>
                  <a:lnTo>
                    <a:pt x="559" y="196"/>
                  </a:lnTo>
                  <a:lnTo>
                    <a:pt x="562" y="193"/>
                  </a:lnTo>
                  <a:lnTo>
                    <a:pt x="565" y="188"/>
                  </a:lnTo>
                  <a:lnTo>
                    <a:pt x="565" y="181"/>
                  </a:lnTo>
                  <a:lnTo>
                    <a:pt x="564" y="176"/>
                  </a:lnTo>
                  <a:lnTo>
                    <a:pt x="567" y="173"/>
                  </a:lnTo>
                  <a:lnTo>
                    <a:pt x="569" y="163"/>
                  </a:lnTo>
                  <a:lnTo>
                    <a:pt x="569" y="158"/>
                  </a:lnTo>
                  <a:lnTo>
                    <a:pt x="577" y="153"/>
                  </a:lnTo>
                  <a:lnTo>
                    <a:pt x="580" y="149"/>
                  </a:lnTo>
                  <a:lnTo>
                    <a:pt x="585" y="144"/>
                  </a:lnTo>
                  <a:lnTo>
                    <a:pt x="592" y="143"/>
                  </a:lnTo>
                  <a:lnTo>
                    <a:pt x="594" y="141"/>
                  </a:lnTo>
                  <a:lnTo>
                    <a:pt x="597" y="134"/>
                  </a:lnTo>
                  <a:lnTo>
                    <a:pt x="601" y="131"/>
                  </a:lnTo>
                  <a:lnTo>
                    <a:pt x="607" y="131"/>
                  </a:lnTo>
                  <a:lnTo>
                    <a:pt x="617" y="129"/>
                  </a:lnTo>
                  <a:lnTo>
                    <a:pt x="622" y="126"/>
                  </a:lnTo>
                  <a:lnTo>
                    <a:pt x="624" y="126"/>
                  </a:lnTo>
                  <a:lnTo>
                    <a:pt x="627" y="129"/>
                  </a:lnTo>
                  <a:lnTo>
                    <a:pt x="634" y="131"/>
                  </a:lnTo>
                  <a:lnTo>
                    <a:pt x="641" y="133"/>
                  </a:lnTo>
                  <a:lnTo>
                    <a:pt x="646" y="136"/>
                  </a:lnTo>
                  <a:lnTo>
                    <a:pt x="653" y="141"/>
                  </a:lnTo>
                  <a:lnTo>
                    <a:pt x="659" y="146"/>
                  </a:lnTo>
                  <a:lnTo>
                    <a:pt x="664" y="149"/>
                  </a:lnTo>
                  <a:lnTo>
                    <a:pt x="668" y="148"/>
                  </a:lnTo>
                  <a:lnTo>
                    <a:pt x="673" y="144"/>
                  </a:lnTo>
                  <a:lnTo>
                    <a:pt x="684" y="124"/>
                  </a:lnTo>
                  <a:lnTo>
                    <a:pt x="688" y="116"/>
                  </a:lnTo>
                  <a:lnTo>
                    <a:pt x="689" y="109"/>
                  </a:lnTo>
                  <a:lnTo>
                    <a:pt x="691" y="106"/>
                  </a:lnTo>
                  <a:lnTo>
                    <a:pt x="698" y="104"/>
                  </a:lnTo>
                  <a:lnTo>
                    <a:pt x="701" y="104"/>
                  </a:lnTo>
                  <a:lnTo>
                    <a:pt x="718" y="109"/>
                  </a:lnTo>
                  <a:lnTo>
                    <a:pt x="730" y="106"/>
                  </a:lnTo>
                  <a:lnTo>
                    <a:pt x="743" y="103"/>
                  </a:lnTo>
                  <a:lnTo>
                    <a:pt x="753" y="99"/>
                  </a:lnTo>
                  <a:lnTo>
                    <a:pt x="757" y="96"/>
                  </a:lnTo>
                  <a:lnTo>
                    <a:pt x="755" y="89"/>
                  </a:lnTo>
                  <a:lnTo>
                    <a:pt x="748" y="81"/>
                  </a:lnTo>
                  <a:lnTo>
                    <a:pt x="740" y="72"/>
                  </a:lnTo>
                  <a:lnTo>
                    <a:pt x="735" y="67"/>
                  </a:lnTo>
                  <a:lnTo>
                    <a:pt x="731" y="66"/>
                  </a:lnTo>
                  <a:lnTo>
                    <a:pt x="728" y="62"/>
                  </a:lnTo>
                  <a:lnTo>
                    <a:pt x="726" y="50"/>
                  </a:lnTo>
                  <a:lnTo>
                    <a:pt x="721" y="39"/>
                  </a:lnTo>
                  <a:lnTo>
                    <a:pt x="726" y="32"/>
                  </a:lnTo>
                  <a:lnTo>
                    <a:pt x="731" y="24"/>
                  </a:lnTo>
                  <a:lnTo>
                    <a:pt x="735" y="17"/>
                  </a:lnTo>
                  <a:lnTo>
                    <a:pt x="735" y="9"/>
                  </a:lnTo>
                  <a:lnTo>
                    <a:pt x="733" y="3"/>
                  </a:lnTo>
                  <a:lnTo>
                    <a:pt x="735" y="0"/>
                  </a:lnTo>
                  <a:lnTo>
                    <a:pt x="736" y="0"/>
                  </a:lnTo>
                  <a:lnTo>
                    <a:pt x="748" y="2"/>
                  </a:lnTo>
                  <a:lnTo>
                    <a:pt x="765" y="9"/>
                  </a:lnTo>
                  <a:lnTo>
                    <a:pt x="775" y="17"/>
                  </a:lnTo>
                  <a:lnTo>
                    <a:pt x="783" y="25"/>
                  </a:lnTo>
                  <a:lnTo>
                    <a:pt x="792" y="27"/>
                  </a:lnTo>
                  <a:lnTo>
                    <a:pt x="802" y="27"/>
                  </a:lnTo>
                  <a:lnTo>
                    <a:pt x="809" y="30"/>
                  </a:lnTo>
                  <a:lnTo>
                    <a:pt x="814" y="37"/>
                  </a:lnTo>
                  <a:lnTo>
                    <a:pt x="820" y="47"/>
                  </a:lnTo>
                  <a:lnTo>
                    <a:pt x="829" y="54"/>
                  </a:lnTo>
                  <a:lnTo>
                    <a:pt x="839" y="59"/>
                  </a:lnTo>
                  <a:lnTo>
                    <a:pt x="856" y="69"/>
                  </a:lnTo>
                  <a:lnTo>
                    <a:pt x="862" y="72"/>
                  </a:lnTo>
                  <a:lnTo>
                    <a:pt x="867" y="74"/>
                  </a:lnTo>
                  <a:lnTo>
                    <a:pt x="877" y="71"/>
                  </a:lnTo>
                  <a:lnTo>
                    <a:pt x="886" y="67"/>
                  </a:lnTo>
                  <a:lnTo>
                    <a:pt x="891" y="67"/>
                  </a:lnTo>
                  <a:lnTo>
                    <a:pt x="893" y="71"/>
                  </a:lnTo>
                  <a:lnTo>
                    <a:pt x="893" y="74"/>
                  </a:lnTo>
                  <a:lnTo>
                    <a:pt x="889" y="81"/>
                  </a:lnTo>
                  <a:lnTo>
                    <a:pt x="889" y="86"/>
                  </a:lnTo>
                  <a:lnTo>
                    <a:pt x="891" y="92"/>
                  </a:lnTo>
                  <a:lnTo>
                    <a:pt x="889" y="101"/>
                  </a:lnTo>
                  <a:lnTo>
                    <a:pt x="891" y="106"/>
                  </a:lnTo>
                  <a:lnTo>
                    <a:pt x="894" y="108"/>
                  </a:lnTo>
                  <a:lnTo>
                    <a:pt x="909" y="104"/>
                  </a:lnTo>
                  <a:lnTo>
                    <a:pt x="918" y="101"/>
                  </a:lnTo>
                  <a:lnTo>
                    <a:pt x="923" y="96"/>
                  </a:lnTo>
                  <a:lnTo>
                    <a:pt x="929" y="89"/>
                  </a:lnTo>
                  <a:lnTo>
                    <a:pt x="935" y="84"/>
                  </a:lnTo>
                  <a:lnTo>
                    <a:pt x="940" y="81"/>
                  </a:lnTo>
                  <a:lnTo>
                    <a:pt x="945" y="77"/>
                  </a:lnTo>
                  <a:lnTo>
                    <a:pt x="948" y="72"/>
                  </a:lnTo>
                  <a:lnTo>
                    <a:pt x="955" y="69"/>
                  </a:lnTo>
                  <a:lnTo>
                    <a:pt x="961" y="61"/>
                  </a:lnTo>
                  <a:lnTo>
                    <a:pt x="1002" y="44"/>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3" name="Freeform 29"/>
            <p:cNvSpPr>
              <a:spLocks/>
            </p:cNvSpPr>
            <p:nvPr/>
          </p:nvSpPr>
          <p:spPr bwMode="auto">
            <a:xfrm>
              <a:off x="2329" y="3316"/>
              <a:ext cx="1409" cy="687"/>
            </a:xfrm>
            <a:custGeom>
              <a:avLst/>
              <a:gdLst>
                <a:gd name="T0" fmla="*/ 1207 w 1409"/>
                <a:gd name="T1" fmla="*/ 94 h 687"/>
                <a:gd name="T2" fmla="*/ 1187 w 1409"/>
                <a:gd name="T3" fmla="*/ 155 h 687"/>
                <a:gd name="T4" fmla="*/ 1239 w 1409"/>
                <a:gd name="T5" fmla="*/ 160 h 687"/>
                <a:gd name="T6" fmla="*/ 1227 w 1409"/>
                <a:gd name="T7" fmla="*/ 190 h 687"/>
                <a:gd name="T8" fmla="*/ 1256 w 1409"/>
                <a:gd name="T9" fmla="*/ 210 h 687"/>
                <a:gd name="T10" fmla="*/ 1263 w 1409"/>
                <a:gd name="T11" fmla="*/ 237 h 687"/>
                <a:gd name="T12" fmla="*/ 1286 w 1409"/>
                <a:gd name="T13" fmla="*/ 266 h 687"/>
                <a:gd name="T14" fmla="*/ 1301 w 1409"/>
                <a:gd name="T15" fmla="*/ 297 h 687"/>
                <a:gd name="T16" fmla="*/ 1306 w 1409"/>
                <a:gd name="T17" fmla="*/ 329 h 687"/>
                <a:gd name="T18" fmla="*/ 1296 w 1409"/>
                <a:gd name="T19" fmla="*/ 349 h 687"/>
                <a:gd name="T20" fmla="*/ 1306 w 1409"/>
                <a:gd name="T21" fmla="*/ 366 h 687"/>
                <a:gd name="T22" fmla="*/ 1325 w 1409"/>
                <a:gd name="T23" fmla="*/ 378 h 687"/>
                <a:gd name="T24" fmla="*/ 1328 w 1409"/>
                <a:gd name="T25" fmla="*/ 393 h 687"/>
                <a:gd name="T26" fmla="*/ 1336 w 1409"/>
                <a:gd name="T27" fmla="*/ 405 h 687"/>
                <a:gd name="T28" fmla="*/ 1360 w 1409"/>
                <a:gd name="T29" fmla="*/ 415 h 687"/>
                <a:gd name="T30" fmla="*/ 1365 w 1409"/>
                <a:gd name="T31" fmla="*/ 440 h 687"/>
                <a:gd name="T32" fmla="*/ 1372 w 1409"/>
                <a:gd name="T33" fmla="*/ 453 h 687"/>
                <a:gd name="T34" fmla="*/ 1368 w 1409"/>
                <a:gd name="T35" fmla="*/ 479 h 687"/>
                <a:gd name="T36" fmla="*/ 1367 w 1409"/>
                <a:gd name="T37" fmla="*/ 494 h 687"/>
                <a:gd name="T38" fmla="*/ 1392 w 1409"/>
                <a:gd name="T39" fmla="*/ 511 h 687"/>
                <a:gd name="T40" fmla="*/ 1397 w 1409"/>
                <a:gd name="T41" fmla="*/ 534 h 687"/>
                <a:gd name="T42" fmla="*/ 1380 w 1409"/>
                <a:gd name="T43" fmla="*/ 539 h 687"/>
                <a:gd name="T44" fmla="*/ 1382 w 1409"/>
                <a:gd name="T45" fmla="*/ 558 h 687"/>
                <a:gd name="T46" fmla="*/ 1392 w 1409"/>
                <a:gd name="T47" fmla="*/ 581 h 687"/>
                <a:gd name="T48" fmla="*/ 1392 w 1409"/>
                <a:gd name="T49" fmla="*/ 608 h 687"/>
                <a:gd name="T50" fmla="*/ 1392 w 1409"/>
                <a:gd name="T51" fmla="*/ 633 h 687"/>
                <a:gd name="T52" fmla="*/ 1385 w 1409"/>
                <a:gd name="T53" fmla="*/ 653 h 687"/>
                <a:gd name="T54" fmla="*/ 1409 w 1409"/>
                <a:gd name="T55" fmla="*/ 687 h 687"/>
                <a:gd name="T56" fmla="*/ 1315 w 1409"/>
                <a:gd name="T57" fmla="*/ 683 h 687"/>
                <a:gd name="T58" fmla="*/ 1204 w 1409"/>
                <a:gd name="T59" fmla="*/ 682 h 687"/>
                <a:gd name="T60" fmla="*/ 1060 w 1409"/>
                <a:gd name="T61" fmla="*/ 682 h 687"/>
                <a:gd name="T62" fmla="*/ 939 w 1409"/>
                <a:gd name="T63" fmla="*/ 682 h 687"/>
                <a:gd name="T64" fmla="*/ 821 w 1409"/>
                <a:gd name="T65" fmla="*/ 680 h 687"/>
                <a:gd name="T66" fmla="*/ 702 w 1409"/>
                <a:gd name="T67" fmla="*/ 680 h 687"/>
                <a:gd name="T68" fmla="*/ 571 w 1409"/>
                <a:gd name="T69" fmla="*/ 678 h 687"/>
                <a:gd name="T70" fmla="*/ 440 w 1409"/>
                <a:gd name="T71" fmla="*/ 678 h 687"/>
                <a:gd name="T72" fmla="*/ 323 w 1409"/>
                <a:gd name="T73" fmla="*/ 677 h 687"/>
                <a:gd name="T74" fmla="*/ 214 w 1409"/>
                <a:gd name="T75" fmla="*/ 677 h 687"/>
                <a:gd name="T76" fmla="*/ 173 w 1409"/>
                <a:gd name="T77" fmla="*/ 603 h 687"/>
                <a:gd name="T78" fmla="*/ 172 w 1409"/>
                <a:gd name="T79" fmla="*/ 512 h 687"/>
                <a:gd name="T80" fmla="*/ 94 w 1409"/>
                <a:gd name="T81" fmla="*/ 410 h 687"/>
                <a:gd name="T82" fmla="*/ 66 w 1409"/>
                <a:gd name="T83" fmla="*/ 313 h 687"/>
                <a:gd name="T84" fmla="*/ 12 w 1409"/>
                <a:gd name="T85" fmla="*/ 235 h 687"/>
                <a:gd name="T86" fmla="*/ 56 w 1409"/>
                <a:gd name="T87" fmla="*/ 165 h 687"/>
                <a:gd name="T88" fmla="*/ 111 w 1409"/>
                <a:gd name="T89" fmla="*/ 118 h 687"/>
                <a:gd name="T90" fmla="*/ 123 w 1409"/>
                <a:gd name="T91" fmla="*/ 44 h 687"/>
                <a:gd name="T92" fmla="*/ 175 w 1409"/>
                <a:gd name="T93" fmla="*/ 2 h 687"/>
                <a:gd name="T94" fmla="*/ 229 w 1409"/>
                <a:gd name="T95" fmla="*/ 49 h 687"/>
                <a:gd name="T96" fmla="*/ 286 w 1409"/>
                <a:gd name="T97" fmla="*/ 84 h 687"/>
                <a:gd name="T98" fmla="*/ 363 w 1409"/>
                <a:gd name="T99" fmla="*/ 104 h 687"/>
                <a:gd name="T100" fmla="*/ 440 w 1409"/>
                <a:gd name="T101" fmla="*/ 130 h 687"/>
                <a:gd name="T102" fmla="*/ 492 w 1409"/>
                <a:gd name="T103" fmla="*/ 182 h 687"/>
                <a:gd name="T104" fmla="*/ 574 w 1409"/>
                <a:gd name="T105" fmla="*/ 177 h 687"/>
                <a:gd name="T106" fmla="*/ 628 w 1409"/>
                <a:gd name="T107" fmla="*/ 214 h 687"/>
                <a:gd name="T108" fmla="*/ 690 w 1409"/>
                <a:gd name="T109" fmla="*/ 240 h 687"/>
                <a:gd name="T110" fmla="*/ 766 w 1409"/>
                <a:gd name="T111" fmla="*/ 266 h 687"/>
                <a:gd name="T112" fmla="*/ 848 w 1409"/>
                <a:gd name="T113" fmla="*/ 272 h 687"/>
                <a:gd name="T114" fmla="*/ 913 w 1409"/>
                <a:gd name="T115" fmla="*/ 247 h 687"/>
                <a:gd name="T116" fmla="*/ 984 w 1409"/>
                <a:gd name="T117" fmla="*/ 220 h 687"/>
                <a:gd name="T118" fmla="*/ 1058 w 1409"/>
                <a:gd name="T119" fmla="*/ 205 h 687"/>
                <a:gd name="T120" fmla="*/ 1128 w 1409"/>
                <a:gd name="T121" fmla="*/ 185 h 687"/>
                <a:gd name="T122" fmla="*/ 1153 w 1409"/>
                <a:gd name="T123" fmla="*/ 118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9" h="687">
                  <a:moveTo>
                    <a:pt x="1147" y="106"/>
                  </a:moveTo>
                  <a:lnTo>
                    <a:pt x="1165" y="96"/>
                  </a:lnTo>
                  <a:lnTo>
                    <a:pt x="1170" y="93"/>
                  </a:lnTo>
                  <a:lnTo>
                    <a:pt x="1177" y="88"/>
                  </a:lnTo>
                  <a:lnTo>
                    <a:pt x="1184" y="86"/>
                  </a:lnTo>
                  <a:lnTo>
                    <a:pt x="1185" y="86"/>
                  </a:lnTo>
                  <a:lnTo>
                    <a:pt x="1195" y="88"/>
                  </a:lnTo>
                  <a:lnTo>
                    <a:pt x="1200" y="89"/>
                  </a:lnTo>
                  <a:lnTo>
                    <a:pt x="1204" y="91"/>
                  </a:lnTo>
                  <a:lnTo>
                    <a:pt x="1207" y="94"/>
                  </a:lnTo>
                  <a:lnTo>
                    <a:pt x="1212" y="99"/>
                  </a:lnTo>
                  <a:lnTo>
                    <a:pt x="1214" y="106"/>
                  </a:lnTo>
                  <a:lnTo>
                    <a:pt x="1209" y="111"/>
                  </a:lnTo>
                  <a:lnTo>
                    <a:pt x="1204" y="116"/>
                  </a:lnTo>
                  <a:lnTo>
                    <a:pt x="1195" y="121"/>
                  </a:lnTo>
                  <a:lnTo>
                    <a:pt x="1192" y="123"/>
                  </a:lnTo>
                  <a:lnTo>
                    <a:pt x="1192" y="128"/>
                  </a:lnTo>
                  <a:lnTo>
                    <a:pt x="1190" y="135"/>
                  </a:lnTo>
                  <a:lnTo>
                    <a:pt x="1190" y="148"/>
                  </a:lnTo>
                  <a:lnTo>
                    <a:pt x="1187" y="155"/>
                  </a:lnTo>
                  <a:lnTo>
                    <a:pt x="1184" y="158"/>
                  </a:lnTo>
                  <a:lnTo>
                    <a:pt x="1180" y="161"/>
                  </a:lnTo>
                  <a:lnTo>
                    <a:pt x="1179" y="163"/>
                  </a:lnTo>
                  <a:lnTo>
                    <a:pt x="1179" y="165"/>
                  </a:lnTo>
                  <a:lnTo>
                    <a:pt x="1180" y="167"/>
                  </a:lnTo>
                  <a:lnTo>
                    <a:pt x="1185" y="170"/>
                  </a:lnTo>
                  <a:lnTo>
                    <a:pt x="1187" y="170"/>
                  </a:lnTo>
                  <a:lnTo>
                    <a:pt x="1207" y="167"/>
                  </a:lnTo>
                  <a:lnTo>
                    <a:pt x="1237" y="160"/>
                  </a:lnTo>
                  <a:lnTo>
                    <a:pt x="1239" y="160"/>
                  </a:lnTo>
                  <a:lnTo>
                    <a:pt x="1242" y="160"/>
                  </a:lnTo>
                  <a:lnTo>
                    <a:pt x="1244" y="161"/>
                  </a:lnTo>
                  <a:lnTo>
                    <a:pt x="1247" y="160"/>
                  </a:lnTo>
                  <a:lnTo>
                    <a:pt x="1249" y="160"/>
                  </a:lnTo>
                  <a:lnTo>
                    <a:pt x="1251" y="167"/>
                  </a:lnTo>
                  <a:lnTo>
                    <a:pt x="1247" y="173"/>
                  </a:lnTo>
                  <a:lnTo>
                    <a:pt x="1242" y="178"/>
                  </a:lnTo>
                  <a:lnTo>
                    <a:pt x="1236" y="183"/>
                  </a:lnTo>
                  <a:lnTo>
                    <a:pt x="1231" y="187"/>
                  </a:lnTo>
                  <a:lnTo>
                    <a:pt x="1227" y="190"/>
                  </a:lnTo>
                  <a:lnTo>
                    <a:pt x="1227" y="193"/>
                  </a:lnTo>
                  <a:lnTo>
                    <a:pt x="1227" y="195"/>
                  </a:lnTo>
                  <a:lnTo>
                    <a:pt x="1229" y="198"/>
                  </a:lnTo>
                  <a:lnTo>
                    <a:pt x="1232" y="198"/>
                  </a:lnTo>
                  <a:lnTo>
                    <a:pt x="1244" y="195"/>
                  </a:lnTo>
                  <a:lnTo>
                    <a:pt x="1249" y="193"/>
                  </a:lnTo>
                  <a:lnTo>
                    <a:pt x="1253" y="192"/>
                  </a:lnTo>
                  <a:lnTo>
                    <a:pt x="1254" y="192"/>
                  </a:lnTo>
                  <a:lnTo>
                    <a:pt x="1256" y="193"/>
                  </a:lnTo>
                  <a:lnTo>
                    <a:pt x="1256" y="210"/>
                  </a:lnTo>
                  <a:lnTo>
                    <a:pt x="1253" y="214"/>
                  </a:lnTo>
                  <a:lnTo>
                    <a:pt x="1251" y="215"/>
                  </a:lnTo>
                  <a:lnTo>
                    <a:pt x="1249" y="222"/>
                  </a:lnTo>
                  <a:lnTo>
                    <a:pt x="1242" y="230"/>
                  </a:lnTo>
                  <a:lnTo>
                    <a:pt x="1241" y="232"/>
                  </a:lnTo>
                  <a:lnTo>
                    <a:pt x="1244" y="237"/>
                  </a:lnTo>
                  <a:lnTo>
                    <a:pt x="1249" y="240"/>
                  </a:lnTo>
                  <a:lnTo>
                    <a:pt x="1251" y="240"/>
                  </a:lnTo>
                  <a:lnTo>
                    <a:pt x="1256" y="239"/>
                  </a:lnTo>
                  <a:lnTo>
                    <a:pt x="1263" y="237"/>
                  </a:lnTo>
                  <a:lnTo>
                    <a:pt x="1264" y="237"/>
                  </a:lnTo>
                  <a:lnTo>
                    <a:pt x="1268" y="239"/>
                  </a:lnTo>
                  <a:lnTo>
                    <a:pt x="1271" y="242"/>
                  </a:lnTo>
                  <a:lnTo>
                    <a:pt x="1273" y="247"/>
                  </a:lnTo>
                  <a:lnTo>
                    <a:pt x="1274" y="255"/>
                  </a:lnTo>
                  <a:lnTo>
                    <a:pt x="1274" y="257"/>
                  </a:lnTo>
                  <a:lnTo>
                    <a:pt x="1276" y="262"/>
                  </a:lnTo>
                  <a:lnTo>
                    <a:pt x="1278" y="266"/>
                  </a:lnTo>
                  <a:lnTo>
                    <a:pt x="1281" y="267"/>
                  </a:lnTo>
                  <a:lnTo>
                    <a:pt x="1286" y="266"/>
                  </a:lnTo>
                  <a:lnTo>
                    <a:pt x="1288" y="264"/>
                  </a:lnTo>
                  <a:lnTo>
                    <a:pt x="1291" y="264"/>
                  </a:lnTo>
                  <a:lnTo>
                    <a:pt x="1294" y="266"/>
                  </a:lnTo>
                  <a:lnTo>
                    <a:pt x="1298" y="274"/>
                  </a:lnTo>
                  <a:lnTo>
                    <a:pt x="1296" y="279"/>
                  </a:lnTo>
                  <a:lnTo>
                    <a:pt x="1298" y="284"/>
                  </a:lnTo>
                  <a:lnTo>
                    <a:pt x="1303" y="289"/>
                  </a:lnTo>
                  <a:lnTo>
                    <a:pt x="1306" y="292"/>
                  </a:lnTo>
                  <a:lnTo>
                    <a:pt x="1306" y="296"/>
                  </a:lnTo>
                  <a:lnTo>
                    <a:pt x="1301" y="297"/>
                  </a:lnTo>
                  <a:lnTo>
                    <a:pt x="1300" y="297"/>
                  </a:lnTo>
                  <a:lnTo>
                    <a:pt x="1301" y="302"/>
                  </a:lnTo>
                  <a:lnTo>
                    <a:pt x="1303" y="306"/>
                  </a:lnTo>
                  <a:lnTo>
                    <a:pt x="1305" y="311"/>
                  </a:lnTo>
                  <a:lnTo>
                    <a:pt x="1300" y="311"/>
                  </a:lnTo>
                  <a:lnTo>
                    <a:pt x="1298" y="313"/>
                  </a:lnTo>
                  <a:lnTo>
                    <a:pt x="1298" y="321"/>
                  </a:lnTo>
                  <a:lnTo>
                    <a:pt x="1300" y="324"/>
                  </a:lnTo>
                  <a:lnTo>
                    <a:pt x="1305" y="326"/>
                  </a:lnTo>
                  <a:lnTo>
                    <a:pt x="1306" y="329"/>
                  </a:lnTo>
                  <a:lnTo>
                    <a:pt x="1305" y="333"/>
                  </a:lnTo>
                  <a:lnTo>
                    <a:pt x="1300" y="336"/>
                  </a:lnTo>
                  <a:lnTo>
                    <a:pt x="1298" y="336"/>
                  </a:lnTo>
                  <a:lnTo>
                    <a:pt x="1296" y="338"/>
                  </a:lnTo>
                  <a:lnTo>
                    <a:pt x="1294" y="338"/>
                  </a:lnTo>
                  <a:lnTo>
                    <a:pt x="1293" y="341"/>
                  </a:lnTo>
                  <a:lnTo>
                    <a:pt x="1291" y="341"/>
                  </a:lnTo>
                  <a:lnTo>
                    <a:pt x="1291" y="346"/>
                  </a:lnTo>
                  <a:lnTo>
                    <a:pt x="1294" y="348"/>
                  </a:lnTo>
                  <a:lnTo>
                    <a:pt x="1296" y="349"/>
                  </a:lnTo>
                  <a:lnTo>
                    <a:pt x="1298" y="349"/>
                  </a:lnTo>
                  <a:lnTo>
                    <a:pt x="1300" y="349"/>
                  </a:lnTo>
                  <a:lnTo>
                    <a:pt x="1301" y="349"/>
                  </a:lnTo>
                  <a:lnTo>
                    <a:pt x="1305" y="351"/>
                  </a:lnTo>
                  <a:lnTo>
                    <a:pt x="1306" y="353"/>
                  </a:lnTo>
                  <a:lnTo>
                    <a:pt x="1305" y="354"/>
                  </a:lnTo>
                  <a:lnTo>
                    <a:pt x="1305" y="356"/>
                  </a:lnTo>
                  <a:lnTo>
                    <a:pt x="1305" y="360"/>
                  </a:lnTo>
                  <a:lnTo>
                    <a:pt x="1305" y="363"/>
                  </a:lnTo>
                  <a:lnTo>
                    <a:pt x="1306" y="366"/>
                  </a:lnTo>
                  <a:lnTo>
                    <a:pt x="1308" y="368"/>
                  </a:lnTo>
                  <a:lnTo>
                    <a:pt x="1311" y="370"/>
                  </a:lnTo>
                  <a:lnTo>
                    <a:pt x="1313" y="371"/>
                  </a:lnTo>
                  <a:lnTo>
                    <a:pt x="1315" y="375"/>
                  </a:lnTo>
                  <a:lnTo>
                    <a:pt x="1315" y="376"/>
                  </a:lnTo>
                  <a:lnTo>
                    <a:pt x="1315" y="378"/>
                  </a:lnTo>
                  <a:lnTo>
                    <a:pt x="1318" y="380"/>
                  </a:lnTo>
                  <a:lnTo>
                    <a:pt x="1321" y="378"/>
                  </a:lnTo>
                  <a:lnTo>
                    <a:pt x="1323" y="376"/>
                  </a:lnTo>
                  <a:lnTo>
                    <a:pt x="1325" y="378"/>
                  </a:lnTo>
                  <a:lnTo>
                    <a:pt x="1326" y="380"/>
                  </a:lnTo>
                  <a:lnTo>
                    <a:pt x="1328" y="380"/>
                  </a:lnTo>
                  <a:lnTo>
                    <a:pt x="1330" y="381"/>
                  </a:lnTo>
                  <a:lnTo>
                    <a:pt x="1331" y="381"/>
                  </a:lnTo>
                  <a:lnTo>
                    <a:pt x="1331" y="385"/>
                  </a:lnTo>
                  <a:lnTo>
                    <a:pt x="1331" y="386"/>
                  </a:lnTo>
                  <a:lnTo>
                    <a:pt x="1328" y="388"/>
                  </a:lnTo>
                  <a:lnTo>
                    <a:pt x="1328" y="390"/>
                  </a:lnTo>
                  <a:lnTo>
                    <a:pt x="1326" y="393"/>
                  </a:lnTo>
                  <a:lnTo>
                    <a:pt x="1328" y="393"/>
                  </a:lnTo>
                  <a:lnTo>
                    <a:pt x="1330" y="393"/>
                  </a:lnTo>
                  <a:lnTo>
                    <a:pt x="1331" y="391"/>
                  </a:lnTo>
                  <a:lnTo>
                    <a:pt x="1333" y="391"/>
                  </a:lnTo>
                  <a:lnTo>
                    <a:pt x="1335" y="391"/>
                  </a:lnTo>
                  <a:lnTo>
                    <a:pt x="1336" y="395"/>
                  </a:lnTo>
                  <a:lnTo>
                    <a:pt x="1338" y="395"/>
                  </a:lnTo>
                  <a:lnTo>
                    <a:pt x="1338" y="396"/>
                  </a:lnTo>
                  <a:lnTo>
                    <a:pt x="1338" y="400"/>
                  </a:lnTo>
                  <a:lnTo>
                    <a:pt x="1336" y="403"/>
                  </a:lnTo>
                  <a:lnTo>
                    <a:pt x="1336" y="405"/>
                  </a:lnTo>
                  <a:lnTo>
                    <a:pt x="1336" y="408"/>
                  </a:lnTo>
                  <a:lnTo>
                    <a:pt x="1336" y="410"/>
                  </a:lnTo>
                  <a:lnTo>
                    <a:pt x="1341" y="408"/>
                  </a:lnTo>
                  <a:lnTo>
                    <a:pt x="1345" y="408"/>
                  </a:lnTo>
                  <a:lnTo>
                    <a:pt x="1348" y="412"/>
                  </a:lnTo>
                  <a:lnTo>
                    <a:pt x="1352" y="415"/>
                  </a:lnTo>
                  <a:lnTo>
                    <a:pt x="1353" y="415"/>
                  </a:lnTo>
                  <a:lnTo>
                    <a:pt x="1355" y="415"/>
                  </a:lnTo>
                  <a:lnTo>
                    <a:pt x="1358" y="413"/>
                  </a:lnTo>
                  <a:lnTo>
                    <a:pt x="1360" y="415"/>
                  </a:lnTo>
                  <a:lnTo>
                    <a:pt x="1363" y="420"/>
                  </a:lnTo>
                  <a:lnTo>
                    <a:pt x="1362" y="425"/>
                  </a:lnTo>
                  <a:lnTo>
                    <a:pt x="1363" y="427"/>
                  </a:lnTo>
                  <a:lnTo>
                    <a:pt x="1365" y="428"/>
                  </a:lnTo>
                  <a:lnTo>
                    <a:pt x="1367" y="430"/>
                  </a:lnTo>
                  <a:lnTo>
                    <a:pt x="1368" y="432"/>
                  </a:lnTo>
                  <a:lnTo>
                    <a:pt x="1368" y="433"/>
                  </a:lnTo>
                  <a:lnTo>
                    <a:pt x="1368" y="435"/>
                  </a:lnTo>
                  <a:lnTo>
                    <a:pt x="1368" y="437"/>
                  </a:lnTo>
                  <a:lnTo>
                    <a:pt x="1365" y="440"/>
                  </a:lnTo>
                  <a:lnTo>
                    <a:pt x="1363" y="440"/>
                  </a:lnTo>
                  <a:lnTo>
                    <a:pt x="1365" y="442"/>
                  </a:lnTo>
                  <a:lnTo>
                    <a:pt x="1367" y="443"/>
                  </a:lnTo>
                  <a:lnTo>
                    <a:pt x="1367" y="445"/>
                  </a:lnTo>
                  <a:lnTo>
                    <a:pt x="1367" y="447"/>
                  </a:lnTo>
                  <a:lnTo>
                    <a:pt x="1367" y="450"/>
                  </a:lnTo>
                  <a:lnTo>
                    <a:pt x="1368" y="450"/>
                  </a:lnTo>
                  <a:lnTo>
                    <a:pt x="1370" y="450"/>
                  </a:lnTo>
                  <a:lnTo>
                    <a:pt x="1370" y="452"/>
                  </a:lnTo>
                  <a:lnTo>
                    <a:pt x="1372" y="453"/>
                  </a:lnTo>
                  <a:lnTo>
                    <a:pt x="1372" y="459"/>
                  </a:lnTo>
                  <a:lnTo>
                    <a:pt x="1372" y="460"/>
                  </a:lnTo>
                  <a:lnTo>
                    <a:pt x="1377" y="465"/>
                  </a:lnTo>
                  <a:lnTo>
                    <a:pt x="1380" y="469"/>
                  </a:lnTo>
                  <a:lnTo>
                    <a:pt x="1380" y="472"/>
                  </a:lnTo>
                  <a:lnTo>
                    <a:pt x="1378" y="475"/>
                  </a:lnTo>
                  <a:lnTo>
                    <a:pt x="1375" y="477"/>
                  </a:lnTo>
                  <a:lnTo>
                    <a:pt x="1372" y="477"/>
                  </a:lnTo>
                  <a:lnTo>
                    <a:pt x="1370" y="479"/>
                  </a:lnTo>
                  <a:lnTo>
                    <a:pt x="1368" y="479"/>
                  </a:lnTo>
                  <a:lnTo>
                    <a:pt x="1368" y="480"/>
                  </a:lnTo>
                  <a:lnTo>
                    <a:pt x="1368" y="482"/>
                  </a:lnTo>
                  <a:lnTo>
                    <a:pt x="1368" y="485"/>
                  </a:lnTo>
                  <a:lnTo>
                    <a:pt x="1367" y="485"/>
                  </a:lnTo>
                  <a:lnTo>
                    <a:pt x="1365" y="485"/>
                  </a:lnTo>
                  <a:lnTo>
                    <a:pt x="1365" y="487"/>
                  </a:lnTo>
                  <a:lnTo>
                    <a:pt x="1363" y="489"/>
                  </a:lnTo>
                  <a:lnTo>
                    <a:pt x="1365" y="489"/>
                  </a:lnTo>
                  <a:lnTo>
                    <a:pt x="1367" y="490"/>
                  </a:lnTo>
                  <a:lnTo>
                    <a:pt x="1367" y="494"/>
                  </a:lnTo>
                  <a:lnTo>
                    <a:pt x="1367" y="497"/>
                  </a:lnTo>
                  <a:lnTo>
                    <a:pt x="1372" y="502"/>
                  </a:lnTo>
                  <a:lnTo>
                    <a:pt x="1373" y="504"/>
                  </a:lnTo>
                  <a:lnTo>
                    <a:pt x="1373" y="502"/>
                  </a:lnTo>
                  <a:lnTo>
                    <a:pt x="1373" y="500"/>
                  </a:lnTo>
                  <a:lnTo>
                    <a:pt x="1378" y="504"/>
                  </a:lnTo>
                  <a:lnTo>
                    <a:pt x="1383" y="506"/>
                  </a:lnTo>
                  <a:lnTo>
                    <a:pt x="1390" y="507"/>
                  </a:lnTo>
                  <a:lnTo>
                    <a:pt x="1392" y="509"/>
                  </a:lnTo>
                  <a:lnTo>
                    <a:pt x="1392" y="511"/>
                  </a:lnTo>
                  <a:lnTo>
                    <a:pt x="1390" y="516"/>
                  </a:lnTo>
                  <a:lnTo>
                    <a:pt x="1390" y="519"/>
                  </a:lnTo>
                  <a:lnTo>
                    <a:pt x="1392" y="521"/>
                  </a:lnTo>
                  <a:lnTo>
                    <a:pt x="1390" y="524"/>
                  </a:lnTo>
                  <a:lnTo>
                    <a:pt x="1388" y="524"/>
                  </a:lnTo>
                  <a:lnTo>
                    <a:pt x="1387" y="526"/>
                  </a:lnTo>
                  <a:lnTo>
                    <a:pt x="1390" y="527"/>
                  </a:lnTo>
                  <a:lnTo>
                    <a:pt x="1393" y="531"/>
                  </a:lnTo>
                  <a:lnTo>
                    <a:pt x="1397" y="532"/>
                  </a:lnTo>
                  <a:lnTo>
                    <a:pt x="1397" y="534"/>
                  </a:lnTo>
                  <a:lnTo>
                    <a:pt x="1399" y="536"/>
                  </a:lnTo>
                  <a:lnTo>
                    <a:pt x="1399" y="537"/>
                  </a:lnTo>
                  <a:lnTo>
                    <a:pt x="1399" y="539"/>
                  </a:lnTo>
                  <a:lnTo>
                    <a:pt x="1399" y="541"/>
                  </a:lnTo>
                  <a:lnTo>
                    <a:pt x="1399" y="542"/>
                  </a:lnTo>
                  <a:lnTo>
                    <a:pt x="1397" y="542"/>
                  </a:lnTo>
                  <a:lnTo>
                    <a:pt x="1393" y="542"/>
                  </a:lnTo>
                  <a:lnTo>
                    <a:pt x="1385" y="539"/>
                  </a:lnTo>
                  <a:lnTo>
                    <a:pt x="1382" y="539"/>
                  </a:lnTo>
                  <a:lnTo>
                    <a:pt x="1380" y="539"/>
                  </a:lnTo>
                  <a:lnTo>
                    <a:pt x="1378" y="541"/>
                  </a:lnTo>
                  <a:lnTo>
                    <a:pt x="1378" y="542"/>
                  </a:lnTo>
                  <a:lnTo>
                    <a:pt x="1382" y="544"/>
                  </a:lnTo>
                  <a:lnTo>
                    <a:pt x="1387" y="546"/>
                  </a:lnTo>
                  <a:lnTo>
                    <a:pt x="1387" y="547"/>
                  </a:lnTo>
                  <a:lnTo>
                    <a:pt x="1388" y="549"/>
                  </a:lnTo>
                  <a:lnTo>
                    <a:pt x="1388" y="553"/>
                  </a:lnTo>
                  <a:lnTo>
                    <a:pt x="1387" y="556"/>
                  </a:lnTo>
                  <a:lnTo>
                    <a:pt x="1385" y="558"/>
                  </a:lnTo>
                  <a:lnTo>
                    <a:pt x="1382" y="558"/>
                  </a:lnTo>
                  <a:lnTo>
                    <a:pt x="1380" y="559"/>
                  </a:lnTo>
                  <a:lnTo>
                    <a:pt x="1380" y="563"/>
                  </a:lnTo>
                  <a:lnTo>
                    <a:pt x="1380" y="566"/>
                  </a:lnTo>
                  <a:lnTo>
                    <a:pt x="1380" y="569"/>
                  </a:lnTo>
                  <a:lnTo>
                    <a:pt x="1380" y="573"/>
                  </a:lnTo>
                  <a:lnTo>
                    <a:pt x="1380" y="574"/>
                  </a:lnTo>
                  <a:lnTo>
                    <a:pt x="1383" y="574"/>
                  </a:lnTo>
                  <a:lnTo>
                    <a:pt x="1390" y="576"/>
                  </a:lnTo>
                  <a:lnTo>
                    <a:pt x="1392" y="578"/>
                  </a:lnTo>
                  <a:lnTo>
                    <a:pt x="1392" y="581"/>
                  </a:lnTo>
                  <a:lnTo>
                    <a:pt x="1388" y="584"/>
                  </a:lnTo>
                  <a:lnTo>
                    <a:pt x="1387" y="591"/>
                  </a:lnTo>
                  <a:lnTo>
                    <a:pt x="1387" y="593"/>
                  </a:lnTo>
                  <a:lnTo>
                    <a:pt x="1387" y="594"/>
                  </a:lnTo>
                  <a:lnTo>
                    <a:pt x="1388" y="593"/>
                  </a:lnTo>
                  <a:lnTo>
                    <a:pt x="1390" y="591"/>
                  </a:lnTo>
                  <a:lnTo>
                    <a:pt x="1392" y="593"/>
                  </a:lnTo>
                  <a:lnTo>
                    <a:pt x="1393" y="601"/>
                  </a:lnTo>
                  <a:lnTo>
                    <a:pt x="1392" y="605"/>
                  </a:lnTo>
                  <a:lnTo>
                    <a:pt x="1392" y="608"/>
                  </a:lnTo>
                  <a:lnTo>
                    <a:pt x="1392" y="610"/>
                  </a:lnTo>
                  <a:lnTo>
                    <a:pt x="1392" y="613"/>
                  </a:lnTo>
                  <a:lnTo>
                    <a:pt x="1392" y="615"/>
                  </a:lnTo>
                  <a:lnTo>
                    <a:pt x="1390" y="615"/>
                  </a:lnTo>
                  <a:lnTo>
                    <a:pt x="1387" y="616"/>
                  </a:lnTo>
                  <a:lnTo>
                    <a:pt x="1385" y="618"/>
                  </a:lnTo>
                  <a:lnTo>
                    <a:pt x="1385" y="621"/>
                  </a:lnTo>
                  <a:lnTo>
                    <a:pt x="1388" y="626"/>
                  </a:lnTo>
                  <a:lnTo>
                    <a:pt x="1390" y="630"/>
                  </a:lnTo>
                  <a:lnTo>
                    <a:pt x="1392" y="633"/>
                  </a:lnTo>
                  <a:lnTo>
                    <a:pt x="1390" y="635"/>
                  </a:lnTo>
                  <a:lnTo>
                    <a:pt x="1388" y="635"/>
                  </a:lnTo>
                  <a:lnTo>
                    <a:pt x="1383" y="633"/>
                  </a:lnTo>
                  <a:lnTo>
                    <a:pt x="1382" y="635"/>
                  </a:lnTo>
                  <a:lnTo>
                    <a:pt x="1383" y="636"/>
                  </a:lnTo>
                  <a:lnTo>
                    <a:pt x="1388" y="640"/>
                  </a:lnTo>
                  <a:lnTo>
                    <a:pt x="1388" y="641"/>
                  </a:lnTo>
                  <a:lnTo>
                    <a:pt x="1388" y="645"/>
                  </a:lnTo>
                  <a:lnTo>
                    <a:pt x="1385" y="648"/>
                  </a:lnTo>
                  <a:lnTo>
                    <a:pt x="1385" y="653"/>
                  </a:lnTo>
                  <a:lnTo>
                    <a:pt x="1385" y="655"/>
                  </a:lnTo>
                  <a:lnTo>
                    <a:pt x="1388" y="657"/>
                  </a:lnTo>
                  <a:lnTo>
                    <a:pt x="1390" y="655"/>
                  </a:lnTo>
                  <a:lnTo>
                    <a:pt x="1392" y="652"/>
                  </a:lnTo>
                  <a:lnTo>
                    <a:pt x="1395" y="648"/>
                  </a:lnTo>
                  <a:lnTo>
                    <a:pt x="1397" y="646"/>
                  </a:lnTo>
                  <a:lnTo>
                    <a:pt x="1399" y="646"/>
                  </a:lnTo>
                  <a:lnTo>
                    <a:pt x="1400" y="648"/>
                  </a:lnTo>
                  <a:lnTo>
                    <a:pt x="1402" y="648"/>
                  </a:lnTo>
                  <a:lnTo>
                    <a:pt x="1409" y="687"/>
                  </a:lnTo>
                  <a:lnTo>
                    <a:pt x="1405" y="687"/>
                  </a:lnTo>
                  <a:lnTo>
                    <a:pt x="1393" y="687"/>
                  </a:lnTo>
                  <a:lnTo>
                    <a:pt x="1380" y="685"/>
                  </a:lnTo>
                  <a:lnTo>
                    <a:pt x="1377" y="685"/>
                  </a:lnTo>
                  <a:lnTo>
                    <a:pt x="1367" y="685"/>
                  </a:lnTo>
                  <a:lnTo>
                    <a:pt x="1353" y="685"/>
                  </a:lnTo>
                  <a:lnTo>
                    <a:pt x="1340" y="683"/>
                  </a:lnTo>
                  <a:lnTo>
                    <a:pt x="1338" y="683"/>
                  </a:lnTo>
                  <a:lnTo>
                    <a:pt x="1326" y="683"/>
                  </a:lnTo>
                  <a:lnTo>
                    <a:pt x="1315" y="683"/>
                  </a:lnTo>
                  <a:lnTo>
                    <a:pt x="1301" y="682"/>
                  </a:lnTo>
                  <a:lnTo>
                    <a:pt x="1288" y="682"/>
                  </a:lnTo>
                  <a:lnTo>
                    <a:pt x="1283" y="682"/>
                  </a:lnTo>
                  <a:lnTo>
                    <a:pt x="1269" y="682"/>
                  </a:lnTo>
                  <a:lnTo>
                    <a:pt x="1256" y="682"/>
                  </a:lnTo>
                  <a:lnTo>
                    <a:pt x="1244" y="682"/>
                  </a:lnTo>
                  <a:lnTo>
                    <a:pt x="1231" y="682"/>
                  </a:lnTo>
                  <a:lnTo>
                    <a:pt x="1219" y="682"/>
                  </a:lnTo>
                  <a:lnTo>
                    <a:pt x="1217" y="682"/>
                  </a:lnTo>
                  <a:lnTo>
                    <a:pt x="1204" y="682"/>
                  </a:lnTo>
                  <a:lnTo>
                    <a:pt x="1190" y="682"/>
                  </a:lnTo>
                  <a:lnTo>
                    <a:pt x="1177" y="682"/>
                  </a:lnTo>
                  <a:lnTo>
                    <a:pt x="1165" y="682"/>
                  </a:lnTo>
                  <a:lnTo>
                    <a:pt x="1152" y="682"/>
                  </a:lnTo>
                  <a:lnTo>
                    <a:pt x="1138" y="682"/>
                  </a:lnTo>
                  <a:lnTo>
                    <a:pt x="1125" y="682"/>
                  </a:lnTo>
                  <a:lnTo>
                    <a:pt x="1113" y="682"/>
                  </a:lnTo>
                  <a:lnTo>
                    <a:pt x="1088" y="682"/>
                  </a:lnTo>
                  <a:lnTo>
                    <a:pt x="1073" y="682"/>
                  </a:lnTo>
                  <a:lnTo>
                    <a:pt x="1060" y="682"/>
                  </a:lnTo>
                  <a:lnTo>
                    <a:pt x="1048" y="682"/>
                  </a:lnTo>
                  <a:lnTo>
                    <a:pt x="1034" y="682"/>
                  </a:lnTo>
                  <a:lnTo>
                    <a:pt x="1021" y="682"/>
                  </a:lnTo>
                  <a:lnTo>
                    <a:pt x="1007" y="682"/>
                  </a:lnTo>
                  <a:lnTo>
                    <a:pt x="1004" y="682"/>
                  </a:lnTo>
                  <a:lnTo>
                    <a:pt x="991" y="682"/>
                  </a:lnTo>
                  <a:lnTo>
                    <a:pt x="977" y="682"/>
                  </a:lnTo>
                  <a:lnTo>
                    <a:pt x="964" y="682"/>
                  </a:lnTo>
                  <a:lnTo>
                    <a:pt x="952" y="682"/>
                  </a:lnTo>
                  <a:lnTo>
                    <a:pt x="939" y="682"/>
                  </a:lnTo>
                  <a:lnTo>
                    <a:pt x="925" y="682"/>
                  </a:lnTo>
                  <a:lnTo>
                    <a:pt x="912" y="682"/>
                  </a:lnTo>
                  <a:lnTo>
                    <a:pt x="898" y="682"/>
                  </a:lnTo>
                  <a:lnTo>
                    <a:pt x="888" y="682"/>
                  </a:lnTo>
                  <a:lnTo>
                    <a:pt x="887" y="682"/>
                  </a:lnTo>
                  <a:lnTo>
                    <a:pt x="873" y="682"/>
                  </a:lnTo>
                  <a:lnTo>
                    <a:pt x="860" y="682"/>
                  </a:lnTo>
                  <a:lnTo>
                    <a:pt x="846" y="682"/>
                  </a:lnTo>
                  <a:lnTo>
                    <a:pt x="833" y="680"/>
                  </a:lnTo>
                  <a:lnTo>
                    <a:pt x="821" y="680"/>
                  </a:lnTo>
                  <a:lnTo>
                    <a:pt x="808" y="680"/>
                  </a:lnTo>
                  <a:lnTo>
                    <a:pt x="794" y="680"/>
                  </a:lnTo>
                  <a:lnTo>
                    <a:pt x="781" y="680"/>
                  </a:lnTo>
                  <a:lnTo>
                    <a:pt x="767" y="680"/>
                  </a:lnTo>
                  <a:lnTo>
                    <a:pt x="756" y="680"/>
                  </a:lnTo>
                  <a:lnTo>
                    <a:pt x="754" y="680"/>
                  </a:lnTo>
                  <a:lnTo>
                    <a:pt x="742" y="680"/>
                  </a:lnTo>
                  <a:lnTo>
                    <a:pt x="729" y="680"/>
                  </a:lnTo>
                  <a:lnTo>
                    <a:pt x="715" y="680"/>
                  </a:lnTo>
                  <a:lnTo>
                    <a:pt x="702" y="680"/>
                  </a:lnTo>
                  <a:lnTo>
                    <a:pt x="690" y="680"/>
                  </a:lnTo>
                  <a:lnTo>
                    <a:pt x="677" y="680"/>
                  </a:lnTo>
                  <a:lnTo>
                    <a:pt x="663" y="680"/>
                  </a:lnTo>
                  <a:lnTo>
                    <a:pt x="650" y="680"/>
                  </a:lnTo>
                  <a:lnTo>
                    <a:pt x="637" y="680"/>
                  </a:lnTo>
                  <a:lnTo>
                    <a:pt x="623" y="680"/>
                  </a:lnTo>
                  <a:lnTo>
                    <a:pt x="611" y="678"/>
                  </a:lnTo>
                  <a:lnTo>
                    <a:pt x="598" y="678"/>
                  </a:lnTo>
                  <a:lnTo>
                    <a:pt x="585" y="678"/>
                  </a:lnTo>
                  <a:lnTo>
                    <a:pt x="571" y="678"/>
                  </a:lnTo>
                  <a:lnTo>
                    <a:pt x="558" y="678"/>
                  </a:lnTo>
                  <a:lnTo>
                    <a:pt x="546" y="678"/>
                  </a:lnTo>
                  <a:lnTo>
                    <a:pt x="533" y="678"/>
                  </a:lnTo>
                  <a:lnTo>
                    <a:pt x="519" y="678"/>
                  </a:lnTo>
                  <a:lnTo>
                    <a:pt x="506" y="678"/>
                  </a:lnTo>
                  <a:lnTo>
                    <a:pt x="494" y="678"/>
                  </a:lnTo>
                  <a:lnTo>
                    <a:pt x="480" y="678"/>
                  </a:lnTo>
                  <a:lnTo>
                    <a:pt x="467" y="678"/>
                  </a:lnTo>
                  <a:lnTo>
                    <a:pt x="454" y="678"/>
                  </a:lnTo>
                  <a:lnTo>
                    <a:pt x="440" y="678"/>
                  </a:lnTo>
                  <a:lnTo>
                    <a:pt x="428" y="678"/>
                  </a:lnTo>
                  <a:lnTo>
                    <a:pt x="415" y="678"/>
                  </a:lnTo>
                  <a:lnTo>
                    <a:pt x="402" y="678"/>
                  </a:lnTo>
                  <a:lnTo>
                    <a:pt x="388" y="678"/>
                  </a:lnTo>
                  <a:lnTo>
                    <a:pt x="375" y="678"/>
                  </a:lnTo>
                  <a:lnTo>
                    <a:pt x="363" y="678"/>
                  </a:lnTo>
                  <a:lnTo>
                    <a:pt x="360" y="678"/>
                  </a:lnTo>
                  <a:lnTo>
                    <a:pt x="350" y="678"/>
                  </a:lnTo>
                  <a:lnTo>
                    <a:pt x="336" y="678"/>
                  </a:lnTo>
                  <a:lnTo>
                    <a:pt x="323" y="677"/>
                  </a:lnTo>
                  <a:lnTo>
                    <a:pt x="309" y="677"/>
                  </a:lnTo>
                  <a:lnTo>
                    <a:pt x="308" y="677"/>
                  </a:lnTo>
                  <a:lnTo>
                    <a:pt x="298" y="677"/>
                  </a:lnTo>
                  <a:lnTo>
                    <a:pt x="284" y="677"/>
                  </a:lnTo>
                  <a:lnTo>
                    <a:pt x="271" y="677"/>
                  </a:lnTo>
                  <a:lnTo>
                    <a:pt x="266" y="677"/>
                  </a:lnTo>
                  <a:lnTo>
                    <a:pt x="252" y="677"/>
                  </a:lnTo>
                  <a:lnTo>
                    <a:pt x="240" y="677"/>
                  </a:lnTo>
                  <a:lnTo>
                    <a:pt x="227" y="677"/>
                  </a:lnTo>
                  <a:lnTo>
                    <a:pt x="214" y="677"/>
                  </a:lnTo>
                  <a:lnTo>
                    <a:pt x="200" y="677"/>
                  </a:lnTo>
                  <a:lnTo>
                    <a:pt x="187" y="677"/>
                  </a:lnTo>
                  <a:lnTo>
                    <a:pt x="175" y="677"/>
                  </a:lnTo>
                  <a:lnTo>
                    <a:pt x="165" y="677"/>
                  </a:lnTo>
                  <a:lnTo>
                    <a:pt x="157" y="662"/>
                  </a:lnTo>
                  <a:lnTo>
                    <a:pt x="152" y="650"/>
                  </a:lnTo>
                  <a:lnTo>
                    <a:pt x="153" y="645"/>
                  </a:lnTo>
                  <a:lnTo>
                    <a:pt x="157" y="635"/>
                  </a:lnTo>
                  <a:lnTo>
                    <a:pt x="167" y="618"/>
                  </a:lnTo>
                  <a:lnTo>
                    <a:pt x="173" y="603"/>
                  </a:lnTo>
                  <a:lnTo>
                    <a:pt x="177" y="594"/>
                  </a:lnTo>
                  <a:lnTo>
                    <a:pt x="177" y="591"/>
                  </a:lnTo>
                  <a:lnTo>
                    <a:pt x="178" y="588"/>
                  </a:lnTo>
                  <a:lnTo>
                    <a:pt x="180" y="576"/>
                  </a:lnTo>
                  <a:lnTo>
                    <a:pt x="182" y="558"/>
                  </a:lnTo>
                  <a:lnTo>
                    <a:pt x="182" y="547"/>
                  </a:lnTo>
                  <a:lnTo>
                    <a:pt x="182" y="539"/>
                  </a:lnTo>
                  <a:lnTo>
                    <a:pt x="182" y="536"/>
                  </a:lnTo>
                  <a:lnTo>
                    <a:pt x="180" y="522"/>
                  </a:lnTo>
                  <a:lnTo>
                    <a:pt x="172" y="512"/>
                  </a:lnTo>
                  <a:lnTo>
                    <a:pt x="143" y="482"/>
                  </a:lnTo>
                  <a:lnTo>
                    <a:pt x="140" y="475"/>
                  </a:lnTo>
                  <a:lnTo>
                    <a:pt x="140" y="469"/>
                  </a:lnTo>
                  <a:lnTo>
                    <a:pt x="140" y="465"/>
                  </a:lnTo>
                  <a:lnTo>
                    <a:pt x="145" y="445"/>
                  </a:lnTo>
                  <a:lnTo>
                    <a:pt x="145" y="435"/>
                  </a:lnTo>
                  <a:lnTo>
                    <a:pt x="135" y="428"/>
                  </a:lnTo>
                  <a:lnTo>
                    <a:pt x="125" y="423"/>
                  </a:lnTo>
                  <a:lnTo>
                    <a:pt x="98" y="413"/>
                  </a:lnTo>
                  <a:lnTo>
                    <a:pt x="94" y="410"/>
                  </a:lnTo>
                  <a:lnTo>
                    <a:pt x="96" y="396"/>
                  </a:lnTo>
                  <a:lnTo>
                    <a:pt x="96" y="390"/>
                  </a:lnTo>
                  <a:lnTo>
                    <a:pt x="94" y="380"/>
                  </a:lnTo>
                  <a:lnTo>
                    <a:pt x="89" y="365"/>
                  </a:lnTo>
                  <a:lnTo>
                    <a:pt x="83" y="349"/>
                  </a:lnTo>
                  <a:lnTo>
                    <a:pt x="78" y="341"/>
                  </a:lnTo>
                  <a:lnTo>
                    <a:pt x="78" y="334"/>
                  </a:lnTo>
                  <a:lnTo>
                    <a:pt x="76" y="328"/>
                  </a:lnTo>
                  <a:lnTo>
                    <a:pt x="73" y="319"/>
                  </a:lnTo>
                  <a:lnTo>
                    <a:pt x="66" y="313"/>
                  </a:lnTo>
                  <a:lnTo>
                    <a:pt x="61" y="309"/>
                  </a:lnTo>
                  <a:lnTo>
                    <a:pt x="41" y="304"/>
                  </a:lnTo>
                  <a:lnTo>
                    <a:pt x="29" y="299"/>
                  </a:lnTo>
                  <a:lnTo>
                    <a:pt x="16" y="287"/>
                  </a:lnTo>
                  <a:lnTo>
                    <a:pt x="2" y="272"/>
                  </a:lnTo>
                  <a:lnTo>
                    <a:pt x="0" y="264"/>
                  </a:lnTo>
                  <a:lnTo>
                    <a:pt x="0" y="255"/>
                  </a:lnTo>
                  <a:lnTo>
                    <a:pt x="6" y="250"/>
                  </a:lnTo>
                  <a:lnTo>
                    <a:pt x="11" y="240"/>
                  </a:lnTo>
                  <a:lnTo>
                    <a:pt x="12" y="235"/>
                  </a:lnTo>
                  <a:lnTo>
                    <a:pt x="17" y="222"/>
                  </a:lnTo>
                  <a:lnTo>
                    <a:pt x="16" y="215"/>
                  </a:lnTo>
                  <a:lnTo>
                    <a:pt x="14" y="200"/>
                  </a:lnTo>
                  <a:lnTo>
                    <a:pt x="7" y="172"/>
                  </a:lnTo>
                  <a:lnTo>
                    <a:pt x="9" y="172"/>
                  </a:lnTo>
                  <a:lnTo>
                    <a:pt x="19" y="172"/>
                  </a:lnTo>
                  <a:lnTo>
                    <a:pt x="29" y="170"/>
                  </a:lnTo>
                  <a:lnTo>
                    <a:pt x="37" y="168"/>
                  </a:lnTo>
                  <a:lnTo>
                    <a:pt x="47" y="168"/>
                  </a:lnTo>
                  <a:lnTo>
                    <a:pt x="56" y="165"/>
                  </a:lnTo>
                  <a:lnTo>
                    <a:pt x="63" y="161"/>
                  </a:lnTo>
                  <a:lnTo>
                    <a:pt x="71" y="158"/>
                  </a:lnTo>
                  <a:lnTo>
                    <a:pt x="78" y="155"/>
                  </a:lnTo>
                  <a:lnTo>
                    <a:pt x="83" y="150"/>
                  </a:lnTo>
                  <a:lnTo>
                    <a:pt x="89" y="146"/>
                  </a:lnTo>
                  <a:lnTo>
                    <a:pt x="94" y="141"/>
                  </a:lnTo>
                  <a:lnTo>
                    <a:pt x="100" y="136"/>
                  </a:lnTo>
                  <a:lnTo>
                    <a:pt x="105" y="131"/>
                  </a:lnTo>
                  <a:lnTo>
                    <a:pt x="108" y="125"/>
                  </a:lnTo>
                  <a:lnTo>
                    <a:pt x="111" y="118"/>
                  </a:lnTo>
                  <a:lnTo>
                    <a:pt x="113" y="108"/>
                  </a:lnTo>
                  <a:lnTo>
                    <a:pt x="115" y="99"/>
                  </a:lnTo>
                  <a:lnTo>
                    <a:pt x="115" y="94"/>
                  </a:lnTo>
                  <a:lnTo>
                    <a:pt x="115" y="86"/>
                  </a:lnTo>
                  <a:lnTo>
                    <a:pt x="115" y="76"/>
                  </a:lnTo>
                  <a:lnTo>
                    <a:pt x="115" y="73"/>
                  </a:lnTo>
                  <a:lnTo>
                    <a:pt x="116" y="66"/>
                  </a:lnTo>
                  <a:lnTo>
                    <a:pt x="116" y="57"/>
                  </a:lnTo>
                  <a:lnTo>
                    <a:pt x="118" y="49"/>
                  </a:lnTo>
                  <a:lnTo>
                    <a:pt x="123" y="44"/>
                  </a:lnTo>
                  <a:lnTo>
                    <a:pt x="130" y="39"/>
                  </a:lnTo>
                  <a:lnTo>
                    <a:pt x="135" y="36"/>
                  </a:lnTo>
                  <a:lnTo>
                    <a:pt x="136" y="32"/>
                  </a:lnTo>
                  <a:lnTo>
                    <a:pt x="140" y="29"/>
                  </a:lnTo>
                  <a:lnTo>
                    <a:pt x="143" y="24"/>
                  </a:lnTo>
                  <a:lnTo>
                    <a:pt x="147" y="17"/>
                  </a:lnTo>
                  <a:lnTo>
                    <a:pt x="152" y="10"/>
                  </a:lnTo>
                  <a:lnTo>
                    <a:pt x="158" y="7"/>
                  </a:lnTo>
                  <a:lnTo>
                    <a:pt x="167" y="4"/>
                  </a:lnTo>
                  <a:lnTo>
                    <a:pt x="175" y="2"/>
                  </a:lnTo>
                  <a:lnTo>
                    <a:pt x="183" y="0"/>
                  </a:lnTo>
                  <a:lnTo>
                    <a:pt x="188" y="7"/>
                  </a:lnTo>
                  <a:lnTo>
                    <a:pt x="193" y="12"/>
                  </a:lnTo>
                  <a:lnTo>
                    <a:pt x="199" y="19"/>
                  </a:lnTo>
                  <a:lnTo>
                    <a:pt x="204" y="24"/>
                  </a:lnTo>
                  <a:lnTo>
                    <a:pt x="209" y="29"/>
                  </a:lnTo>
                  <a:lnTo>
                    <a:pt x="214" y="34"/>
                  </a:lnTo>
                  <a:lnTo>
                    <a:pt x="219" y="39"/>
                  </a:lnTo>
                  <a:lnTo>
                    <a:pt x="225" y="44"/>
                  </a:lnTo>
                  <a:lnTo>
                    <a:pt x="229" y="49"/>
                  </a:lnTo>
                  <a:lnTo>
                    <a:pt x="235" y="54"/>
                  </a:lnTo>
                  <a:lnTo>
                    <a:pt x="242" y="57"/>
                  </a:lnTo>
                  <a:lnTo>
                    <a:pt x="249" y="61"/>
                  </a:lnTo>
                  <a:lnTo>
                    <a:pt x="256" y="64"/>
                  </a:lnTo>
                  <a:lnTo>
                    <a:pt x="261" y="69"/>
                  </a:lnTo>
                  <a:lnTo>
                    <a:pt x="266" y="73"/>
                  </a:lnTo>
                  <a:lnTo>
                    <a:pt x="267" y="73"/>
                  </a:lnTo>
                  <a:lnTo>
                    <a:pt x="274" y="78"/>
                  </a:lnTo>
                  <a:lnTo>
                    <a:pt x="281" y="81"/>
                  </a:lnTo>
                  <a:lnTo>
                    <a:pt x="286" y="84"/>
                  </a:lnTo>
                  <a:lnTo>
                    <a:pt x="293" y="89"/>
                  </a:lnTo>
                  <a:lnTo>
                    <a:pt x="299" y="93"/>
                  </a:lnTo>
                  <a:lnTo>
                    <a:pt x="308" y="96"/>
                  </a:lnTo>
                  <a:lnTo>
                    <a:pt x="314" y="98"/>
                  </a:lnTo>
                  <a:lnTo>
                    <a:pt x="321" y="101"/>
                  </a:lnTo>
                  <a:lnTo>
                    <a:pt x="329" y="103"/>
                  </a:lnTo>
                  <a:lnTo>
                    <a:pt x="338" y="104"/>
                  </a:lnTo>
                  <a:lnTo>
                    <a:pt x="348" y="104"/>
                  </a:lnTo>
                  <a:lnTo>
                    <a:pt x="358" y="104"/>
                  </a:lnTo>
                  <a:lnTo>
                    <a:pt x="363" y="104"/>
                  </a:lnTo>
                  <a:lnTo>
                    <a:pt x="373" y="104"/>
                  </a:lnTo>
                  <a:lnTo>
                    <a:pt x="378" y="109"/>
                  </a:lnTo>
                  <a:lnTo>
                    <a:pt x="383" y="116"/>
                  </a:lnTo>
                  <a:lnTo>
                    <a:pt x="390" y="120"/>
                  </a:lnTo>
                  <a:lnTo>
                    <a:pt x="397" y="123"/>
                  </a:lnTo>
                  <a:lnTo>
                    <a:pt x="405" y="126"/>
                  </a:lnTo>
                  <a:lnTo>
                    <a:pt x="413" y="126"/>
                  </a:lnTo>
                  <a:lnTo>
                    <a:pt x="422" y="128"/>
                  </a:lnTo>
                  <a:lnTo>
                    <a:pt x="432" y="126"/>
                  </a:lnTo>
                  <a:lnTo>
                    <a:pt x="440" y="130"/>
                  </a:lnTo>
                  <a:lnTo>
                    <a:pt x="444" y="135"/>
                  </a:lnTo>
                  <a:lnTo>
                    <a:pt x="447" y="143"/>
                  </a:lnTo>
                  <a:lnTo>
                    <a:pt x="452" y="150"/>
                  </a:lnTo>
                  <a:lnTo>
                    <a:pt x="455" y="155"/>
                  </a:lnTo>
                  <a:lnTo>
                    <a:pt x="460" y="161"/>
                  </a:lnTo>
                  <a:lnTo>
                    <a:pt x="465" y="167"/>
                  </a:lnTo>
                  <a:lnTo>
                    <a:pt x="470" y="172"/>
                  </a:lnTo>
                  <a:lnTo>
                    <a:pt x="477" y="175"/>
                  </a:lnTo>
                  <a:lnTo>
                    <a:pt x="484" y="178"/>
                  </a:lnTo>
                  <a:lnTo>
                    <a:pt x="492" y="182"/>
                  </a:lnTo>
                  <a:lnTo>
                    <a:pt x="501" y="183"/>
                  </a:lnTo>
                  <a:lnTo>
                    <a:pt x="509" y="185"/>
                  </a:lnTo>
                  <a:lnTo>
                    <a:pt x="517" y="187"/>
                  </a:lnTo>
                  <a:lnTo>
                    <a:pt x="527" y="188"/>
                  </a:lnTo>
                  <a:lnTo>
                    <a:pt x="533" y="187"/>
                  </a:lnTo>
                  <a:lnTo>
                    <a:pt x="543" y="187"/>
                  </a:lnTo>
                  <a:lnTo>
                    <a:pt x="551" y="185"/>
                  </a:lnTo>
                  <a:lnTo>
                    <a:pt x="559" y="183"/>
                  </a:lnTo>
                  <a:lnTo>
                    <a:pt x="568" y="180"/>
                  </a:lnTo>
                  <a:lnTo>
                    <a:pt x="574" y="177"/>
                  </a:lnTo>
                  <a:lnTo>
                    <a:pt x="581" y="173"/>
                  </a:lnTo>
                  <a:lnTo>
                    <a:pt x="588" y="178"/>
                  </a:lnTo>
                  <a:lnTo>
                    <a:pt x="593" y="183"/>
                  </a:lnTo>
                  <a:lnTo>
                    <a:pt x="596" y="188"/>
                  </a:lnTo>
                  <a:lnTo>
                    <a:pt x="601" y="193"/>
                  </a:lnTo>
                  <a:lnTo>
                    <a:pt x="601" y="195"/>
                  </a:lnTo>
                  <a:lnTo>
                    <a:pt x="608" y="198"/>
                  </a:lnTo>
                  <a:lnTo>
                    <a:pt x="613" y="203"/>
                  </a:lnTo>
                  <a:lnTo>
                    <a:pt x="621" y="210"/>
                  </a:lnTo>
                  <a:lnTo>
                    <a:pt x="628" y="214"/>
                  </a:lnTo>
                  <a:lnTo>
                    <a:pt x="635" y="215"/>
                  </a:lnTo>
                  <a:lnTo>
                    <a:pt x="637" y="215"/>
                  </a:lnTo>
                  <a:lnTo>
                    <a:pt x="645" y="217"/>
                  </a:lnTo>
                  <a:lnTo>
                    <a:pt x="655" y="217"/>
                  </a:lnTo>
                  <a:lnTo>
                    <a:pt x="665" y="215"/>
                  </a:lnTo>
                  <a:lnTo>
                    <a:pt x="672" y="219"/>
                  </a:lnTo>
                  <a:lnTo>
                    <a:pt x="675" y="224"/>
                  </a:lnTo>
                  <a:lnTo>
                    <a:pt x="680" y="230"/>
                  </a:lnTo>
                  <a:lnTo>
                    <a:pt x="685" y="235"/>
                  </a:lnTo>
                  <a:lnTo>
                    <a:pt x="690" y="240"/>
                  </a:lnTo>
                  <a:lnTo>
                    <a:pt x="697" y="244"/>
                  </a:lnTo>
                  <a:lnTo>
                    <a:pt x="704" y="249"/>
                  </a:lnTo>
                  <a:lnTo>
                    <a:pt x="710" y="252"/>
                  </a:lnTo>
                  <a:lnTo>
                    <a:pt x="715" y="257"/>
                  </a:lnTo>
                  <a:lnTo>
                    <a:pt x="722" y="260"/>
                  </a:lnTo>
                  <a:lnTo>
                    <a:pt x="731" y="262"/>
                  </a:lnTo>
                  <a:lnTo>
                    <a:pt x="739" y="264"/>
                  </a:lnTo>
                  <a:lnTo>
                    <a:pt x="747" y="266"/>
                  </a:lnTo>
                  <a:lnTo>
                    <a:pt x="757" y="267"/>
                  </a:lnTo>
                  <a:lnTo>
                    <a:pt x="766" y="266"/>
                  </a:lnTo>
                  <a:lnTo>
                    <a:pt x="776" y="266"/>
                  </a:lnTo>
                  <a:lnTo>
                    <a:pt x="781" y="266"/>
                  </a:lnTo>
                  <a:lnTo>
                    <a:pt x="791" y="262"/>
                  </a:lnTo>
                  <a:lnTo>
                    <a:pt x="799" y="262"/>
                  </a:lnTo>
                  <a:lnTo>
                    <a:pt x="808" y="260"/>
                  </a:lnTo>
                  <a:lnTo>
                    <a:pt x="816" y="262"/>
                  </a:lnTo>
                  <a:lnTo>
                    <a:pt x="823" y="266"/>
                  </a:lnTo>
                  <a:lnTo>
                    <a:pt x="831" y="269"/>
                  </a:lnTo>
                  <a:lnTo>
                    <a:pt x="838" y="271"/>
                  </a:lnTo>
                  <a:lnTo>
                    <a:pt x="848" y="272"/>
                  </a:lnTo>
                  <a:lnTo>
                    <a:pt x="853" y="271"/>
                  </a:lnTo>
                  <a:lnTo>
                    <a:pt x="863" y="271"/>
                  </a:lnTo>
                  <a:lnTo>
                    <a:pt x="868" y="269"/>
                  </a:lnTo>
                  <a:lnTo>
                    <a:pt x="872" y="269"/>
                  </a:lnTo>
                  <a:lnTo>
                    <a:pt x="880" y="266"/>
                  </a:lnTo>
                  <a:lnTo>
                    <a:pt x="888" y="262"/>
                  </a:lnTo>
                  <a:lnTo>
                    <a:pt x="895" y="260"/>
                  </a:lnTo>
                  <a:lnTo>
                    <a:pt x="902" y="255"/>
                  </a:lnTo>
                  <a:lnTo>
                    <a:pt x="908" y="252"/>
                  </a:lnTo>
                  <a:lnTo>
                    <a:pt x="913" y="247"/>
                  </a:lnTo>
                  <a:lnTo>
                    <a:pt x="917" y="240"/>
                  </a:lnTo>
                  <a:lnTo>
                    <a:pt x="920" y="234"/>
                  </a:lnTo>
                  <a:lnTo>
                    <a:pt x="927" y="230"/>
                  </a:lnTo>
                  <a:lnTo>
                    <a:pt x="935" y="232"/>
                  </a:lnTo>
                  <a:lnTo>
                    <a:pt x="945" y="230"/>
                  </a:lnTo>
                  <a:lnTo>
                    <a:pt x="955" y="230"/>
                  </a:lnTo>
                  <a:lnTo>
                    <a:pt x="964" y="227"/>
                  </a:lnTo>
                  <a:lnTo>
                    <a:pt x="971" y="224"/>
                  </a:lnTo>
                  <a:lnTo>
                    <a:pt x="976" y="219"/>
                  </a:lnTo>
                  <a:lnTo>
                    <a:pt x="984" y="220"/>
                  </a:lnTo>
                  <a:lnTo>
                    <a:pt x="994" y="220"/>
                  </a:lnTo>
                  <a:lnTo>
                    <a:pt x="1002" y="220"/>
                  </a:lnTo>
                  <a:lnTo>
                    <a:pt x="1007" y="219"/>
                  </a:lnTo>
                  <a:lnTo>
                    <a:pt x="1013" y="219"/>
                  </a:lnTo>
                  <a:lnTo>
                    <a:pt x="1019" y="215"/>
                  </a:lnTo>
                  <a:lnTo>
                    <a:pt x="1028" y="212"/>
                  </a:lnTo>
                  <a:lnTo>
                    <a:pt x="1034" y="208"/>
                  </a:lnTo>
                  <a:lnTo>
                    <a:pt x="1041" y="205"/>
                  </a:lnTo>
                  <a:lnTo>
                    <a:pt x="1049" y="203"/>
                  </a:lnTo>
                  <a:lnTo>
                    <a:pt x="1058" y="205"/>
                  </a:lnTo>
                  <a:lnTo>
                    <a:pt x="1068" y="205"/>
                  </a:lnTo>
                  <a:lnTo>
                    <a:pt x="1076" y="207"/>
                  </a:lnTo>
                  <a:lnTo>
                    <a:pt x="1081" y="207"/>
                  </a:lnTo>
                  <a:lnTo>
                    <a:pt x="1086" y="207"/>
                  </a:lnTo>
                  <a:lnTo>
                    <a:pt x="1096" y="205"/>
                  </a:lnTo>
                  <a:lnTo>
                    <a:pt x="1105" y="203"/>
                  </a:lnTo>
                  <a:lnTo>
                    <a:pt x="1112" y="200"/>
                  </a:lnTo>
                  <a:lnTo>
                    <a:pt x="1118" y="195"/>
                  </a:lnTo>
                  <a:lnTo>
                    <a:pt x="1123" y="190"/>
                  </a:lnTo>
                  <a:lnTo>
                    <a:pt x="1128" y="185"/>
                  </a:lnTo>
                  <a:lnTo>
                    <a:pt x="1135" y="182"/>
                  </a:lnTo>
                  <a:lnTo>
                    <a:pt x="1140" y="177"/>
                  </a:lnTo>
                  <a:lnTo>
                    <a:pt x="1145" y="170"/>
                  </a:lnTo>
                  <a:lnTo>
                    <a:pt x="1150" y="161"/>
                  </a:lnTo>
                  <a:lnTo>
                    <a:pt x="1153" y="155"/>
                  </a:lnTo>
                  <a:lnTo>
                    <a:pt x="1155" y="141"/>
                  </a:lnTo>
                  <a:lnTo>
                    <a:pt x="1155" y="136"/>
                  </a:lnTo>
                  <a:lnTo>
                    <a:pt x="1155" y="131"/>
                  </a:lnTo>
                  <a:lnTo>
                    <a:pt x="1155" y="126"/>
                  </a:lnTo>
                  <a:lnTo>
                    <a:pt x="1153" y="118"/>
                  </a:lnTo>
                  <a:lnTo>
                    <a:pt x="1150" y="111"/>
                  </a:lnTo>
                  <a:lnTo>
                    <a:pt x="1147" y="106"/>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32"/>
            <p:cNvSpPr>
              <a:spLocks noEditPoints="1"/>
            </p:cNvSpPr>
            <p:nvPr/>
          </p:nvSpPr>
          <p:spPr bwMode="auto">
            <a:xfrm>
              <a:off x="1457" y="1022"/>
              <a:ext cx="2101" cy="838"/>
            </a:xfrm>
            <a:custGeom>
              <a:avLst/>
              <a:gdLst>
                <a:gd name="T0" fmla="*/ 13 w 2101"/>
                <a:gd name="T1" fmla="*/ 626 h 838"/>
                <a:gd name="T2" fmla="*/ 12 w 2101"/>
                <a:gd name="T3" fmla="*/ 613 h 838"/>
                <a:gd name="T4" fmla="*/ 27 w 2101"/>
                <a:gd name="T5" fmla="*/ 554 h 838"/>
                <a:gd name="T6" fmla="*/ 25 w 2101"/>
                <a:gd name="T7" fmla="*/ 514 h 838"/>
                <a:gd name="T8" fmla="*/ 43 w 2101"/>
                <a:gd name="T9" fmla="*/ 484 h 838"/>
                <a:gd name="T10" fmla="*/ 43 w 2101"/>
                <a:gd name="T11" fmla="*/ 484 h 838"/>
                <a:gd name="T12" fmla="*/ 28 w 2101"/>
                <a:gd name="T13" fmla="*/ 477 h 838"/>
                <a:gd name="T14" fmla="*/ 22 w 2101"/>
                <a:gd name="T15" fmla="*/ 512 h 838"/>
                <a:gd name="T16" fmla="*/ 18 w 2101"/>
                <a:gd name="T17" fmla="*/ 568 h 838"/>
                <a:gd name="T18" fmla="*/ 13 w 2101"/>
                <a:gd name="T19" fmla="*/ 574 h 838"/>
                <a:gd name="T20" fmla="*/ 27 w 2101"/>
                <a:gd name="T21" fmla="*/ 462 h 838"/>
                <a:gd name="T22" fmla="*/ 1230 w 2101"/>
                <a:gd name="T23" fmla="*/ 32 h 838"/>
                <a:gd name="T24" fmla="*/ 1294 w 2101"/>
                <a:gd name="T25" fmla="*/ 42 h 838"/>
                <a:gd name="T26" fmla="*/ 1354 w 2101"/>
                <a:gd name="T27" fmla="*/ 42 h 838"/>
                <a:gd name="T28" fmla="*/ 1440 w 2101"/>
                <a:gd name="T29" fmla="*/ 49 h 838"/>
                <a:gd name="T30" fmla="*/ 1509 w 2101"/>
                <a:gd name="T31" fmla="*/ 51 h 838"/>
                <a:gd name="T32" fmla="*/ 1574 w 2101"/>
                <a:gd name="T33" fmla="*/ 34 h 838"/>
                <a:gd name="T34" fmla="*/ 1631 w 2101"/>
                <a:gd name="T35" fmla="*/ 62 h 838"/>
                <a:gd name="T36" fmla="*/ 1673 w 2101"/>
                <a:gd name="T37" fmla="*/ 91 h 838"/>
                <a:gd name="T38" fmla="*/ 1715 w 2101"/>
                <a:gd name="T39" fmla="*/ 111 h 838"/>
                <a:gd name="T40" fmla="*/ 1759 w 2101"/>
                <a:gd name="T41" fmla="*/ 156 h 838"/>
                <a:gd name="T42" fmla="*/ 1809 w 2101"/>
                <a:gd name="T43" fmla="*/ 205 h 838"/>
                <a:gd name="T44" fmla="*/ 1861 w 2101"/>
                <a:gd name="T45" fmla="*/ 250 h 838"/>
                <a:gd name="T46" fmla="*/ 1891 w 2101"/>
                <a:gd name="T47" fmla="*/ 287 h 838"/>
                <a:gd name="T48" fmla="*/ 1913 w 2101"/>
                <a:gd name="T49" fmla="*/ 344 h 838"/>
                <a:gd name="T50" fmla="*/ 1973 w 2101"/>
                <a:gd name="T51" fmla="*/ 371 h 838"/>
                <a:gd name="T52" fmla="*/ 2004 w 2101"/>
                <a:gd name="T53" fmla="*/ 422 h 838"/>
                <a:gd name="T54" fmla="*/ 2074 w 2101"/>
                <a:gd name="T55" fmla="*/ 390 h 838"/>
                <a:gd name="T56" fmla="*/ 2036 w 2101"/>
                <a:gd name="T57" fmla="*/ 487 h 838"/>
                <a:gd name="T58" fmla="*/ 1601 w 2101"/>
                <a:gd name="T59" fmla="*/ 752 h 838"/>
                <a:gd name="T60" fmla="*/ 832 w 2101"/>
                <a:gd name="T61" fmla="*/ 519 h 838"/>
                <a:gd name="T62" fmla="*/ 287 w 2101"/>
                <a:gd name="T63" fmla="*/ 510 h 838"/>
                <a:gd name="T64" fmla="*/ 267 w 2101"/>
                <a:gd name="T65" fmla="*/ 546 h 838"/>
                <a:gd name="T66" fmla="*/ 90 w 2101"/>
                <a:gd name="T67" fmla="*/ 643 h 838"/>
                <a:gd name="T68" fmla="*/ 17 w 2101"/>
                <a:gd name="T69" fmla="*/ 626 h 838"/>
                <a:gd name="T70" fmla="*/ 23 w 2101"/>
                <a:gd name="T71" fmla="*/ 562 h 838"/>
                <a:gd name="T72" fmla="*/ 27 w 2101"/>
                <a:gd name="T73" fmla="*/ 532 h 838"/>
                <a:gd name="T74" fmla="*/ 35 w 2101"/>
                <a:gd name="T75" fmla="*/ 583 h 838"/>
                <a:gd name="T76" fmla="*/ 32 w 2101"/>
                <a:gd name="T77" fmla="*/ 561 h 838"/>
                <a:gd name="T78" fmla="*/ 37 w 2101"/>
                <a:gd name="T79" fmla="*/ 527 h 838"/>
                <a:gd name="T80" fmla="*/ 35 w 2101"/>
                <a:gd name="T81" fmla="*/ 526 h 838"/>
                <a:gd name="T82" fmla="*/ 27 w 2101"/>
                <a:gd name="T83" fmla="*/ 494 h 838"/>
                <a:gd name="T84" fmla="*/ 48 w 2101"/>
                <a:gd name="T85" fmla="*/ 472 h 838"/>
                <a:gd name="T86" fmla="*/ 50 w 2101"/>
                <a:gd name="T87" fmla="*/ 455 h 838"/>
                <a:gd name="T88" fmla="*/ 65 w 2101"/>
                <a:gd name="T89" fmla="*/ 390 h 838"/>
                <a:gd name="T90" fmla="*/ 129 w 2101"/>
                <a:gd name="T91" fmla="*/ 323 h 838"/>
                <a:gd name="T92" fmla="*/ 156 w 2101"/>
                <a:gd name="T93" fmla="*/ 218 h 838"/>
                <a:gd name="T94" fmla="*/ 218 w 2101"/>
                <a:gd name="T95" fmla="*/ 119 h 838"/>
                <a:gd name="T96" fmla="*/ 314 w 2101"/>
                <a:gd name="T97" fmla="*/ 108 h 838"/>
                <a:gd name="T98" fmla="*/ 356 w 2101"/>
                <a:gd name="T99" fmla="*/ 156 h 838"/>
                <a:gd name="T100" fmla="*/ 426 w 2101"/>
                <a:gd name="T101" fmla="*/ 155 h 838"/>
                <a:gd name="T102" fmla="*/ 498 w 2101"/>
                <a:gd name="T103" fmla="*/ 143 h 838"/>
                <a:gd name="T104" fmla="*/ 562 w 2101"/>
                <a:gd name="T105" fmla="*/ 150 h 838"/>
                <a:gd name="T106" fmla="*/ 646 w 2101"/>
                <a:gd name="T107" fmla="*/ 156 h 838"/>
                <a:gd name="T108" fmla="*/ 706 w 2101"/>
                <a:gd name="T109" fmla="*/ 133 h 838"/>
                <a:gd name="T110" fmla="*/ 765 w 2101"/>
                <a:gd name="T111" fmla="*/ 96 h 838"/>
                <a:gd name="T112" fmla="*/ 824 w 2101"/>
                <a:gd name="T113" fmla="*/ 104 h 838"/>
                <a:gd name="T114" fmla="*/ 896 w 2101"/>
                <a:gd name="T115" fmla="*/ 94 h 838"/>
                <a:gd name="T116" fmla="*/ 973 w 2101"/>
                <a:gd name="T117" fmla="*/ 96 h 838"/>
                <a:gd name="T118" fmla="*/ 1054 w 2101"/>
                <a:gd name="T119" fmla="*/ 83 h 838"/>
                <a:gd name="T120" fmla="*/ 1054 w 2101"/>
                <a:gd name="T121" fmla="*/ 27 h 838"/>
                <a:gd name="T122" fmla="*/ 1111 w 2101"/>
                <a:gd name="T123" fmla="*/ 47 h 838"/>
                <a:gd name="T124" fmla="*/ 1156 w 2101"/>
                <a:gd name="T125" fmla="*/ 2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1" h="838">
                  <a:moveTo>
                    <a:pt x="1" y="665"/>
                  </a:moveTo>
                  <a:lnTo>
                    <a:pt x="0" y="665"/>
                  </a:lnTo>
                  <a:lnTo>
                    <a:pt x="1" y="660"/>
                  </a:lnTo>
                  <a:lnTo>
                    <a:pt x="3" y="655"/>
                  </a:lnTo>
                  <a:lnTo>
                    <a:pt x="3" y="650"/>
                  </a:lnTo>
                  <a:lnTo>
                    <a:pt x="5" y="650"/>
                  </a:lnTo>
                  <a:lnTo>
                    <a:pt x="5" y="646"/>
                  </a:lnTo>
                  <a:lnTo>
                    <a:pt x="5" y="645"/>
                  </a:lnTo>
                  <a:lnTo>
                    <a:pt x="8" y="638"/>
                  </a:lnTo>
                  <a:lnTo>
                    <a:pt x="8" y="635"/>
                  </a:lnTo>
                  <a:lnTo>
                    <a:pt x="8" y="633"/>
                  </a:lnTo>
                  <a:lnTo>
                    <a:pt x="10" y="630"/>
                  </a:lnTo>
                  <a:lnTo>
                    <a:pt x="10" y="628"/>
                  </a:lnTo>
                  <a:lnTo>
                    <a:pt x="12" y="620"/>
                  </a:lnTo>
                  <a:lnTo>
                    <a:pt x="12" y="618"/>
                  </a:lnTo>
                  <a:lnTo>
                    <a:pt x="12" y="616"/>
                  </a:lnTo>
                  <a:lnTo>
                    <a:pt x="13" y="618"/>
                  </a:lnTo>
                  <a:lnTo>
                    <a:pt x="13" y="625"/>
                  </a:lnTo>
                  <a:lnTo>
                    <a:pt x="13" y="626"/>
                  </a:lnTo>
                  <a:lnTo>
                    <a:pt x="12" y="628"/>
                  </a:lnTo>
                  <a:lnTo>
                    <a:pt x="12" y="633"/>
                  </a:lnTo>
                  <a:lnTo>
                    <a:pt x="13" y="633"/>
                  </a:lnTo>
                  <a:lnTo>
                    <a:pt x="12" y="635"/>
                  </a:lnTo>
                  <a:lnTo>
                    <a:pt x="10" y="641"/>
                  </a:lnTo>
                  <a:lnTo>
                    <a:pt x="10" y="643"/>
                  </a:lnTo>
                  <a:lnTo>
                    <a:pt x="8" y="645"/>
                  </a:lnTo>
                  <a:lnTo>
                    <a:pt x="8" y="646"/>
                  </a:lnTo>
                  <a:lnTo>
                    <a:pt x="8" y="648"/>
                  </a:lnTo>
                  <a:lnTo>
                    <a:pt x="6" y="650"/>
                  </a:lnTo>
                  <a:lnTo>
                    <a:pt x="6" y="653"/>
                  </a:lnTo>
                  <a:lnTo>
                    <a:pt x="6" y="656"/>
                  </a:lnTo>
                  <a:lnTo>
                    <a:pt x="5" y="656"/>
                  </a:lnTo>
                  <a:lnTo>
                    <a:pt x="5" y="660"/>
                  </a:lnTo>
                  <a:lnTo>
                    <a:pt x="3" y="660"/>
                  </a:lnTo>
                  <a:lnTo>
                    <a:pt x="3" y="663"/>
                  </a:lnTo>
                  <a:lnTo>
                    <a:pt x="1" y="665"/>
                  </a:lnTo>
                  <a:close/>
                  <a:moveTo>
                    <a:pt x="15" y="613"/>
                  </a:moveTo>
                  <a:lnTo>
                    <a:pt x="12" y="613"/>
                  </a:lnTo>
                  <a:lnTo>
                    <a:pt x="12" y="611"/>
                  </a:lnTo>
                  <a:lnTo>
                    <a:pt x="12" y="609"/>
                  </a:lnTo>
                  <a:lnTo>
                    <a:pt x="13" y="606"/>
                  </a:lnTo>
                  <a:lnTo>
                    <a:pt x="15" y="606"/>
                  </a:lnTo>
                  <a:lnTo>
                    <a:pt x="15" y="608"/>
                  </a:lnTo>
                  <a:lnTo>
                    <a:pt x="15" y="611"/>
                  </a:lnTo>
                  <a:lnTo>
                    <a:pt x="15" y="613"/>
                  </a:lnTo>
                  <a:close/>
                  <a:moveTo>
                    <a:pt x="37" y="576"/>
                  </a:moveTo>
                  <a:lnTo>
                    <a:pt x="35" y="576"/>
                  </a:lnTo>
                  <a:lnTo>
                    <a:pt x="35" y="571"/>
                  </a:lnTo>
                  <a:lnTo>
                    <a:pt x="37" y="573"/>
                  </a:lnTo>
                  <a:lnTo>
                    <a:pt x="37" y="576"/>
                  </a:lnTo>
                  <a:close/>
                  <a:moveTo>
                    <a:pt x="30" y="561"/>
                  </a:moveTo>
                  <a:lnTo>
                    <a:pt x="28" y="561"/>
                  </a:lnTo>
                  <a:lnTo>
                    <a:pt x="27" y="561"/>
                  </a:lnTo>
                  <a:lnTo>
                    <a:pt x="27" y="559"/>
                  </a:lnTo>
                  <a:lnTo>
                    <a:pt x="28" y="559"/>
                  </a:lnTo>
                  <a:lnTo>
                    <a:pt x="28" y="556"/>
                  </a:lnTo>
                  <a:lnTo>
                    <a:pt x="27" y="554"/>
                  </a:lnTo>
                  <a:lnTo>
                    <a:pt x="28" y="552"/>
                  </a:lnTo>
                  <a:lnTo>
                    <a:pt x="27" y="551"/>
                  </a:lnTo>
                  <a:lnTo>
                    <a:pt x="28" y="549"/>
                  </a:lnTo>
                  <a:lnTo>
                    <a:pt x="27" y="547"/>
                  </a:lnTo>
                  <a:lnTo>
                    <a:pt x="28" y="546"/>
                  </a:lnTo>
                  <a:lnTo>
                    <a:pt x="27" y="544"/>
                  </a:lnTo>
                  <a:lnTo>
                    <a:pt x="27" y="542"/>
                  </a:lnTo>
                  <a:lnTo>
                    <a:pt x="28" y="539"/>
                  </a:lnTo>
                  <a:lnTo>
                    <a:pt x="30" y="539"/>
                  </a:lnTo>
                  <a:lnTo>
                    <a:pt x="30" y="541"/>
                  </a:lnTo>
                  <a:lnTo>
                    <a:pt x="30" y="544"/>
                  </a:lnTo>
                  <a:lnTo>
                    <a:pt x="30" y="551"/>
                  </a:lnTo>
                  <a:lnTo>
                    <a:pt x="30" y="552"/>
                  </a:lnTo>
                  <a:lnTo>
                    <a:pt x="30" y="554"/>
                  </a:lnTo>
                  <a:lnTo>
                    <a:pt x="30" y="561"/>
                  </a:lnTo>
                  <a:close/>
                  <a:moveTo>
                    <a:pt x="27" y="522"/>
                  </a:moveTo>
                  <a:lnTo>
                    <a:pt x="25" y="521"/>
                  </a:lnTo>
                  <a:lnTo>
                    <a:pt x="25" y="515"/>
                  </a:lnTo>
                  <a:lnTo>
                    <a:pt x="25" y="514"/>
                  </a:lnTo>
                  <a:lnTo>
                    <a:pt x="25" y="512"/>
                  </a:lnTo>
                  <a:lnTo>
                    <a:pt x="25" y="509"/>
                  </a:lnTo>
                  <a:lnTo>
                    <a:pt x="27" y="507"/>
                  </a:lnTo>
                  <a:lnTo>
                    <a:pt x="28" y="507"/>
                  </a:lnTo>
                  <a:lnTo>
                    <a:pt x="30" y="509"/>
                  </a:lnTo>
                  <a:lnTo>
                    <a:pt x="30" y="514"/>
                  </a:lnTo>
                  <a:lnTo>
                    <a:pt x="27" y="517"/>
                  </a:lnTo>
                  <a:lnTo>
                    <a:pt x="27" y="522"/>
                  </a:lnTo>
                  <a:close/>
                  <a:moveTo>
                    <a:pt x="25" y="499"/>
                  </a:moveTo>
                  <a:lnTo>
                    <a:pt x="23" y="500"/>
                  </a:lnTo>
                  <a:lnTo>
                    <a:pt x="22" y="500"/>
                  </a:lnTo>
                  <a:lnTo>
                    <a:pt x="22" y="489"/>
                  </a:lnTo>
                  <a:lnTo>
                    <a:pt x="23" y="485"/>
                  </a:lnTo>
                  <a:lnTo>
                    <a:pt x="25" y="485"/>
                  </a:lnTo>
                  <a:lnTo>
                    <a:pt x="27" y="489"/>
                  </a:lnTo>
                  <a:lnTo>
                    <a:pt x="25" y="492"/>
                  </a:lnTo>
                  <a:lnTo>
                    <a:pt x="25" y="495"/>
                  </a:lnTo>
                  <a:lnTo>
                    <a:pt x="25" y="499"/>
                  </a:lnTo>
                  <a:close/>
                  <a:moveTo>
                    <a:pt x="43" y="484"/>
                  </a:moveTo>
                  <a:lnTo>
                    <a:pt x="42" y="485"/>
                  </a:lnTo>
                  <a:lnTo>
                    <a:pt x="37" y="485"/>
                  </a:lnTo>
                  <a:lnTo>
                    <a:pt x="35" y="485"/>
                  </a:lnTo>
                  <a:lnTo>
                    <a:pt x="35" y="482"/>
                  </a:lnTo>
                  <a:lnTo>
                    <a:pt x="37" y="479"/>
                  </a:lnTo>
                  <a:lnTo>
                    <a:pt x="38" y="479"/>
                  </a:lnTo>
                  <a:lnTo>
                    <a:pt x="38" y="477"/>
                  </a:lnTo>
                  <a:lnTo>
                    <a:pt x="38" y="475"/>
                  </a:lnTo>
                  <a:lnTo>
                    <a:pt x="42" y="474"/>
                  </a:lnTo>
                  <a:lnTo>
                    <a:pt x="42" y="470"/>
                  </a:lnTo>
                  <a:lnTo>
                    <a:pt x="43" y="469"/>
                  </a:lnTo>
                  <a:lnTo>
                    <a:pt x="45" y="469"/>
                  </a:lnTo>
                  <a:lnTo>
                    <a:pt x="47" y="470"/>
                  </a:lnTo>
                  <a:lnTo>
                    <a:pt x="47" y="472"/>
                  </a:lnTo>
                  <a:lnTo>
                    <a:pt x="45" y="472"/>
                  </a:lnTo>
                  <a:lnTo>
                    <a:pt x="47" y="477"/>
                  </a:lnTo>
                  <a:lnTo>
                    <a:pt x="45" y="479"/>
                  </a:lnTo>
                  <a:lnTo>
                    <a:pt x="43" y="480"/>
                  </a:lnTo>
                  <a:lnTo>
                    <a:pt x="43" y="484"/>
                  </a:lnTo>
                  <a:close/>
                  <a:moveTo>
                    <a:pt x="28" y="460"/>
                  </a:moveTo>
                  <a:lnTo>
                    <a:pt x="30" y="460"/>
                  </a:lnTo>
                  <a:lnTo>
                    <a:pt x="32" y="460"/>
                  </a:lnTo>
                  <a:lnTo>
                    <a:pt x="32" y="462"/>
                  </a:lnTo>
                  <a:lnTo>
                    <a:pt x="32" y="463"/>
                  </a:lnTo>
                  <a:lnTo>
                    <a:pt x="33" y="463"/>
                  </a:lnTo>
                  <a:lnTo>
                    <a:pt x="33" y="465"/>
                  </a:lnTo>
                  <a:lnTo>
                    <a:pt x="33" y="467"/>
                  </a:lnTo>
                  <a:lnTo>
                    <a:pt x="35" y="467"/>
                  </a:lnTo>
                  <a:lnTo>
                    <a:pt x="35" y="469"/>
                  </a:lnTo>
                  <a:lnTo>
                    <a:pt x="33" y="470"/>
                  </a:lnTo>
                  <a:lnTo>
                    <a:pt x="33" y="472"/>
                  </a:lnTo>
                  <a:lnTo>
                    <a:pt x="35" y="472"/>
                  </a:lnTo>
                  <a:lnTo>
                    <a:pt x="33" y="474"/>
                  </a:lnTo>
                  <a:lnTo>
                    <a:pt x="33" y="475"/>
                  </a:lnTo>
                  <a:lnTo>
                    <a:pt x="30" y="477"/>
                  </a:lnTo>
                  <a:lnTo>
                    <a:pt x="30" y="472"/>
                  </a:lnTo>
                  <a:lnTo>
                    <a:pt x="28" y="470"/>
                  </a:lnTo>
                  <a:lnTo>
                    <a:pt x="28" y="477"/>
                  </a:lnTo>
                  <a:lnTo>
                    <a:pt x="27" y="479"/>
                  </a:lnTo>
                  <a:lnTo>
                    <a:pt x="25" y="477"/>
                  </a:lnTo>
                  <a:lnTo>
                    <a:pt x="25" y="475"/>
                  </a:lnTo>
                  <a:lnTo>
                    <a:pt x="25" y="474"/>
                  </a:lnTo>
                  <a:lnTo>
                    <a:pt x="25" y="470"/>
                  </a:lnTo>
                  <a:lnTo>
                    <a:pt x="25" y="467"/>
                  </a:lnTo>
                  <a:lnTo>
                    <a:pt x="23" y="465"/>
                  </a:lnTo>
                  <a:lnTo>
                    <a:pt x="23" y="467"/>
                  </a:lnTo>
                  <a:lnTo>
                    <a:pt x="23" y="477"/>
                  </a:lnTo>
                  <a:lnTo>
                    <a:pt x="22" y="479"/>
                  </a:lnTo>
                  <a:lnTo>
                    <a:pt x="22" y="480"/>
                  </a:lnTo>
                  <a:lnTo>
                    <a:pt x="23" y="482"/>
                  </a:lnTo>
                  <a:lnTo>
                    <a:pt x="22" y="484"/>
                  </a:lnTo>
                  <a:lnTo>
                    <a:pt x="22" y="485"/>
                  </a:lnTo>
                  <a:lnTo>
                    <a:pt x="22" y="487"/>
                  </a:lnTo>
                  <a:lnTo>
                    <a:pt x="20" y="489"/>
                  </a:lnTo>
                  <a:lnTo>
                    <a:pt x="20" y="507"/>
                  </a:lnTo>
                  <a:lnTo>
                    <a:pt x="22" y="509"/>
                  </a:lnTo>
                  <a:lnTo>
                    <a:pt x="22" y="512"/>
                  </a:lnTo>
                  <a:lnTo>
                    <a:pt x="20" y="514"/>
                  </a:lnTo>
                  <a:lnTo>
                    <a:pt x="20" y="517"/>
                  </a:lnTo>
                  <a:lnTo>
                    <a:pt x="23" y="519"/>
                  </a:lnTo>
                  <a:lnTo>
                    <a:pt x="23" y="522"/>
                  </a:lnTo>
                  <a:lnTo>
                    <a:pt x="22" y="524"/>
                  </a:lnTo>
                  <a:lnTo>
                    <a:pt x="20" y="524"/>
                  </a:lnTo>
                  <a:lnTo>
                    <a:pt x="20" y="526"/>
                  </a:lnTo>
                  <a:lnTo>
                    <a:pt x="22" y="526"/>
                  </a:lnTo>
                  <a:lnTo>
                    <a:pt x="20" y="527"/>
                  </a:lnTo>
                  <a:lnTo>
                    <a:pt x="20" y="534"/>
                  </a:lnTo>
                  <a:lnTo>
                    <a:pt x="20" y="547"/>
                  </a:lnTo>
                  <a:lnTo>
                    <a:pt x="20" y="552"/>
                  </a:lnTo>
                  <a:lnTo>
                    <a:pt x="18" y="554"/>
                  </a:lnTo>
                  <a:lnTo>
                    <a:pt x="20" y="554"/>
                  </a:lnTo>
                  <a:lnTo>
                    <a:pt x="20" y="557"/>
                  </a:lnTo>
                  <a:lnTo>
                    <a:pt x="20" y="561"/>
                  </a:lnTo>
                  <a:lnTo>
                    <a:pt x="20" y="562"/>
                  </a:lnTo>
                  <a:lnTo>
                    <a:pt x="20" y="564"/>
                  </a:lnTo>
                  <a:lnTo>
                    <a:pt x="18" y="568"/>
                  </a:lnTo>
                  <a:lnTo>
                    <a:pt x="17" y="571"/>
                  </a:lnTo>
                  <a:lnTo>
                    <a:pt x="17" y="573"/>
                  </a:lnTo>
                  <a:lnTo>
                    <a:pt x="17" y="574"/>
                  </a:lnTo>
                  <a:lnTo>
                    <a:pt x="15" y="576"/>
                  </a:lnTo>
                  <a:lnTo>
                    <a:pt x="15" y="581"/>
                  </a:lnTo>
                  <a:lnTo>
                    <a:pt x="15" y="584"/>
                  </a:lnTo>
                  <a:lnTo>
                    <a:pt x="17" y="586"/>
                  </a:lnTo>
                  <a:lnTo>
                    <a:pt x="17" y="591"/>
                  </a:lnTo>
                  <a:lnTo>
                    <a:pt x="15" y="593"/>
                  </a:lnTo>
                  <a:lnTo>
                    <a:pt x="15" y="594"/>
                  </a:lnTo>
                  <a:lnTo>
                    <a:pt x="15" y="596"/>
                  </a:lnTo>
                  <a:lnTo>
                    <a:pt x="13" y="598"/>
                  </a:lnTo>
                  <a:lnTo>
                    <a:pt x="13" y="604"/>
                  </a:lnTo>
                  <a:lnTo>
                    <a:pt x="12" y="604"/>
                  </a:lnTo>
                  <a:lnTo>
                    <a:pt x="12" y="596"/>
                  </a:lnTo>
                  <a:lnTo>
                    <a:pt x="12" y="593"/>
                  </a:lnTo>
                  <a:lnTo>
                    <a:pt x="13" y="591"/>
                  </a:lnTo>
                  <a:lnTo>
                    <a:pt x="13" y="588"/>
                  </a:lnTo>
                  <a:lnTo>
                    <a:pt x="13" y="574"/>
                  </a:lnTo>
                  <a:lnTo>
                    <a:pt x="13" y="571"/>
                  </a:lnTo>
                  <a:lnTo>
                    <a:pt x="15" y="571"/>
                  </a:lnTo>
                  <a:lnTo>
                    <a:pt x="15" y="566"/>
                  </a:lnTo>
                  <a:lnTo>
                    <a:pt x="15" y="564"/>
                  </a:lnTo>
                  <a:lnTo>
                    <a:pt x="15" y="552"/>
                  </a:lnTo>
                  <a:lnTo>
                    <a:pt x="15" y="549"/>
                  </a:lnTo>
                  <a:lnTo>
                    <a:pt x="17" y="547"/>
                  </a:lnTo>
                  <a:lnTo>
                    <a:pt x="17" y="526"/>
                  </a:lnTo>
                  <a:lnTo>
                    <a:pt x="17" y="524"/>
                  </a:lnTo>
                  <a:lnTo>
                    <a:pt x="17" y="519"/>
                  </a:lnTo>
                  <a:lnTo>
                    <a:pt x="18" y="515"/>
                  </a:lnTo>
                  <a:lnTo>
                    <a:pt x="18" y="514"/>
                  </a:lnTo>
                  <a:lnTo>
                    <a:pt x="18" y="505"/>
                  </a:lnTo>
                  <a:lnTo>
                    <a:pt x="20" y="499"/>
                  </a:lnTo>
                  <a:lnTo>
                    <a:pt x="20" y="489"/>
                  </a:lnTo>
                  <a:lnTo>
                    <a:pt x="20" y="484"/>
                  </a:lnTo>
                  <a:lnTo>
                    <a:pt x="20" y="477"/>
                  </a:lnTo>
                  <a:lnTo>
                    <a:pt x="20" y="470"/>
                  </a:lnTo>
                  <a:lnTo>
                    <a:pt x="27" y="462"/>
                  </a:lnTo>
                  <a:lnTo>
                    <a:pt x="27" y="460"/>
                  </a:lnTo>
                  <a:lnTo>
                    <a:pt x="28" y="460"/>
                  </a:lnTo>
                  <a:close/>
                  <a:moveTo>
                    <a:pt x="1178" y="39"/>
                  </a:moveTo>
                  <a:lnTo>
                    <a:pt x="1181" y="39"/>
                  </a:lnTo>
                  <a:lnTo>
                    <a:pt x="1186" y="39"/>
                  </a:lnTo>
                  <a:lnTo>
                    <a:pt x="1191" y="37"/>
                  </a:lnTo>
                  <a:lnTo>
                    <a:pt x="1195" y="36"/>
                  </a:lnTo>
                  <a:lnTo>
                    <a:pt x="1200" y="36"/>
                  </a:lnTo>
                  <a:lnTo>
                    <a:pt x="1201" y="39"/>
                  </a:lnTo>
                  <a:lnTo>
                    <a:pt x="1203" y="42"/>
                  </a:lnTo>
                  <a:lnTo>
                    <a:pt x="1206" y="44"/>
                  </a:lnTo>
                  <a:lnTo>
                    <a:pt x="1210" y="42"/>
                  </a:lnTo>
                  <a:lnTo>
                    <a:pt x="1213" y="39"/>
                  </a:lnTo>
                  <a:lnTo>
                    <a:pt x="1217" y="37"/>
                  </a:lnTo>
                  <a:lnTo>
                    <a:pt x="1218" y="34"/>
                  </a:lnTo>
                  <a:lnTo>
                    <a:pt x="1220" y="30"/>
                  </a:lnTo>
                  <a:lnTo>
                    <a:pt x="1223" y="29"/>
                  </a:lnTo>
                  <a:lnTo>
                    <a:pt x="1227" y="30"/>
                  </a:lnTo>
                  <a:lnTo>
                    <a:pt x="1230" y="32"/>
                  </a:lnTo>
                  <a:lnTo>
                    <a:pt x="1233" y="36"/>
                  </a:lnTo>
                  <a:lnTo>
                    <a:pt x="1235" y="37"/>
                  </a:lnTo>
                  <a:lnTo>
                    <a:pt x="1238" y="39"/>
                  </a:lnTo>
                  <a:lnTo>
                    <a:pt x="1240" y="41"/>
                  </a:lnTo>
                  <a:lnTo>
                    <a:pt x="1242" y="42"/>
                  </a:lnTo>
                  <a:lnTo>
                    <a:pt x="1245" y="42"/>
                  </a:lnTo>
                  <a:lnTo>
                    <a:pt x="1250" y="41"/>
                  </a:lnTo>
                  <a:lnTo>
                    <a:pt x="1255" y="41"/>
                  </a:lnTo>
                  <a:lnTo>
                    <a:pt x="1259" y="39"/>
                  </a:lnTo>
                  <a:lnTo>
                    <a:pt x="1264" y="37"/>
                  </a:lnTo>
                  <a:lnTo>
                    <a:pt x="1265" y="36"/>
                  </a:lnTo>
                  <a:lnTo>
                    <a:pt x="1269" y="34"/>
                  </a:lnTo>
                  <a:lnTo>
                    <a:pt x="1274" y="32"/>
                  </a:lnTo>
                  <a:lnTo>
                    <a:pt x="1277" y="32"/>
                  </a:lnTo>
                  <a:lnTo>
                    <a:pt x="1280" y="36"/>
                  </a:lnTo>
                  <a:lnTo>
                    <a:pt x="1284" y="37"/>
                  </a:lnTo>
                  <a:lnTo>
                    <a:pt x="1287" y="41"/>
                  </a:lnTo>
                  <a:lnTo>
                    <a:pt x="1290" y="41"/>
                  </a:lnTo>
                  <a:lnTo>
                    <a:pt x="1294" y="42"/>
                  </a:lnTo>
                  <a:lnTo>
                    <a:pt x="1299" y="41"/>
                  </a:lnTo>
                  <a:lnTo>
                    <a:pt x="1300" y="39"/>
                  </a:lnTo>
                  <a:lnTo>
                    <a:pt x="1304" y="37"/>
                  </a:lnTo>
                  <a:lnTo>
                    <a:pt x="1307" y="36"/>
                  </a:lnTo>
                  <a:lnTo>
                    <a:pt x="1312" y="34"/>
                  </a:lnTo>
                  <a:lnTo>
                    <a:pt x="1316" y="34"/>
                  </a:lnTo>
                  <a:lnTo>
                    <a:pt x="1319" y="37"/>
                  </a:lnTo>
                  <a:lnTo>
                    <a:pt x="1321" y="41"/>
                  </a:lnTo>
                  <a:lnTo>
                    <a:pt x="1322" y="42"/>
                  </a:lnTo>
                  <a:lnTo>
                    <a:pt x="1324" y="47"/>
                  </a:lnTo>
                  <a:lnTo>
                    <a:pt x="1327" y="51"/>
                  </a:lnTo>
                  <a:lnTo>
                    <a:pt x="1331" y="52"/>
                  </a:lnTo>
                  <a:lnTo>
                    <a:pt x="1334" y="51"/>
                  </a:lnTo>
                  <a:lnTo>
                    <a:pt x="1337" y="47"/>
                  </a:lnTo>
                  <a:lnTo>
                    <a:pt x="1339" y="44"/>
                  </a:lnTo>
                  <a:lnTo>
                    <a:pt x="1342" y="42"/>
                  </a:lnTo>
                  <a:lnTo>
                    <a:pt x="1346" y="41"/>
                  </a:lnTo>
                  <a:lnTo>
                    <a:pt x="1351" y="41"/>
                  </a:lnTo>
                  <a:lnTo>
                    <a:pt x="1354" y="42"/>
                  </a:lnTo>
                  <a:lnTo>
                    <a:pt x="1359" y="42"/>
                  </a:lnTo>
                  <a:lnTo>
                    <a:pt x="1364" y="42"/>
                  </a:lnTo>
                  <a:lnTo>
                    <a:pt x="1368" y="41"/>
                  </a:lnTo>
                  <a:lnTo>
                    <a:pt x="1373" y="39"/>
                  </a:lnTo>
                  <a:lnTo>
                    <a:pt x="1376" y="39"/>
                  </a:lnTo>
                  <a:lnTo>
                    <a:pt x="1381" y="37"/>
                  </a:lnTo>
                  <a:lnTo>
                    <a:pt x="1386" y="39"/>
                  </a:lnTo>
                  <a:lnTo>
                    <a:pt x="1391" y="39"/>
                  </a:lnTo>
                  <a:lnTo>
                    <a:pt x="1396" y="37"/>
                  </a:lnTo>
                  <a:lnTo>
                    <a:pt x="1401" y="37"/>
                  </a:lnTo>
                  <a:lnTo>
                    <a:pt x="1405" y="41"/>
                  </a:lnTo>
                  <a:lnTo>
                    <a:pt x="1405" y="44"/>
                  </a:lnTo>
                  <a:lnTo>
                    <a:pt x="1406" y="47"/>
                  </a:lnTo>
                  <a:lnTo>
                    <a:pt x="1410" y="51"/>
                  </a:lnTo>
                  <a:lnTo>
                    <a:pt x="1415" y="49"/>
                  </a:lnTo>
                  <a:lnTo>
                    <a:pt x="1420" y="49"/>
                  </a:lnTo>
                  <a:lnTo>
                    <a:pt x="1431" y="49"/>
                  </a:lnTo>
                  <a:lnTo>
                    <a:pt x="1435" y="49"/>
                  </a:lnTo>
                  <a:lnTo>
                    <a:pt x="1440" y="49"/>
                  </a:lnTo>
                  <a:lnTo>
                    <a:pt x="1445" y="49"/>
                  </a:lnTo>
                  <a:lnTo>
                    <a:pt x="1450" y="49"/>
                  </a:lnTo>
                  <a:lnTo>
                    <a:pt x="1455" y="47"/>
                  </a:lnTo>
                  <a:lnTo>
                    <a:pt x="1452" y="49"/>
                  </a:lnTo>
                  <a:lnTo>
                    <a:pt x="1455" y="47"/>
                  </a:lnTo>
                  <a:lnTo>
                    <a:pt x="1458" y="46"/>
                  </a:lnTo>
                  <a:lnTo>
                    <a:pt x="1462" y="42"/>
                  </a:lnTo>
                  <a:lnTo>
                    <a:pt x="1465" y="41"/>
                  </a:lnTo>
                  <a:lnTo>
                    <a:pt x="1470" y="41"/>
                  </a:lnTo>
                  <a:lnTo>
                    <a:pt x="1472" y="42"/>
                  </a:lnTo>
                  <a:lnTo>
                    <a:pt x="1475" y="44"/>
                  </a:lnTo>
                  <a:lnTo>
                    <a:pt x="1478" y="46"/>
                  </a:lnTo>
                  <a:lnTo>
                    <a:pt x="1482" y="47"/>
                  </a:lnTo>
                  <a:lnTo>
                    <a:pt x="1487" y="49"/>
                  </a:lnTo>
                  <a:lnTo>
                    <a:pt x="1492" y="49"/>
                  </a:lnTo>
                  <a:lnTo>
                    <a:pt x="1495" y="51"/>
                  </a:lnTo>
                  <a:lnTo>
                    <a:pt x="1500" y="51"/>
                  </a:lnTo>
                  <a:lnTo>
                    <a:pt x="1505" y="51"/>
                  </a:lnTo>
                  <a:lnTo>
                    <a:pt x="1509" y="51"/>
                  </a:lnTo>
                  <a:lnTo>
                    <a:pt x="1510" y="51"/>
                  </a:lnTo>
                  <a:lnTo>
                    <a:pt x="1515" y="49"/>
                  </a:lnTo>
                  <a:lnTo>
                    <a:pt x="1519" y="49"/>
                  </a:lnTo>
                  <a:lnTo>
                    <a:pt x="1524" y="47"/>
                  </a:lnTo>
                  <a:lnTo>
                    <a:pt x="1529" y="47"/>
                  </a:lnTo>
                  <a:lnTo>
                    <a:pt x="1534" y="47"/>
                  </a:lnTo>
                  <a:lnTo>
                    <a:pt x="1539" y="47"/>
                  </a:lnTo>
                  <a:lnTo>
                    <a:pt x="1542" y="46"/>
                  </a:lnTo>
                  <a:lnTo>
                    <a:pt x="1545" y="42"/>
                  </a:lnTo>
                  <a:lnTo>
                    <a:pt x="1547" y="39"/>
                  </a:lnTo>
                  <a:lnTo>
                    <a:pt x="1549" y="36"/>
                  </a:lnTo>
                  <a:lnTo>
                    <a:pt x="1551" y="32"/>
                  </a:lnTo>
                  <a:lnTo>
                    <a:pt x="1552" y="30"/>
                  </a:lnTo>
                  <a:lnTo>
                    <a:pt x="1557" y="29"/>
                  </a:lnTo>
                  <a:lnTo>
                    <a:pt x="1561" y="27"/>
                  </a:lnTo>
                  <a:lnTo>
                    <a:pt x="1564" y="29"/>
                  </a:lnTo>
                  <a:lnTo>
                    <a:pt x="1567" y="30"/>
                  </a:lnTo>
                  <a:lnTo>
                    <a:pt x="1571" y="32"/>
                  </a:lnTo>
                  <a:lnTo>
                    <a:pt x="1574" y="34"/>
                  </a:lnTo>
                  <a:lnTo>
                    <a:pt x="1577" y="36"/>
                  </a:lnTo>
                  <a:lnTo>
                    <a:pt x="1581" y="37"/>
                  </a:lnTo>
                  <a:lnTo>
                    <a:pt x="1582" y="37"/>
                  </a:lnTo>
                  <a:lnTo>
                    <a:pt x="1582" y="39"/>
                  </a:lnTo>
                  <a:lnTo>
                    <a:pt x="1586" y="41"/>
                  </a:lnTo>
                  <a:lnTo>
                    <a:pt x="1589" y="41"/>
                  </a:lnTo>
                  <a:lnTo>
                    <a:pt x="1594" y="41"/>
                  </a:lnTo>
                  <a:lnTo>
                    <a:pt x="1599" y="41"/>
                  </a:lnTo>
                  <a:lnTo>
                    <a:pt x="1604" y="41"/>
                  </a:lnTo>
                  <a:lnTo>
                    <a:pt x="1609" y="41"/>
                  </a:lnTo>
                  <a:lnTo>
                    <a:pt x="1616" y="41"/>
                  </a:lnTo>
                  <a:lnTo>
                    <a:pt x="1619" y="41"/>
                  </a:lnTo>
                  <a:lnTo>
                    <a:pt x="1623" y="42"/>
                  </a:lnTo>
                  <a:lnTo>
                    <a:pt x="1626" y="44"/>
                  </a:lnTo>
                  <a:lnTo>
                    <a:pt x="1629" y="46"/>
                  </a:lnTo>
                  <a:lnTo>
                    <a:pt x="1631" y="49"/>
                  </a:lnTo>
                  <a:lnTo>
                    <a:pt x="1631" y="54"/>
                  </a:lnTo>
                  <a:lnTo>
                    <a:pt x="1631" y="57"/>
                  </a:lnTo>
                  <a:lnTo>
                    <a:pt x="1631" y="62"/>
                  </a:lnTo>
                  <a:lnTo>
                    <a:pt x="1631" y="67"/>
                  </a:lnTo>
                  <a:lnTo>
                    <a:pt x="1629" y="72"/>
                  </a:lnTo>
                  <a:lnTo>
                    <a:pt x="1629" y="76"/>
                  </a:lnTo>
                  <a:lnTo>
                    <a:pt x="1628" y="79"/>
                  </a:lnTo>
                  <a:lnTo>
                    <a:pt x="1628" y="84"/>
                  </a:lnTo>
                  <a:lnTo>
                    <a:pt x="1631" y="88"/>
                  </a:lnTo>
                  <a:lnTo>
                    <a:pt x="1633" y="89"/>
                  </a:lnTo>
                  <a:lnTo>
                    <a:pt x="1638" y="91"/>
                  </a:lnTo>
                  <a:lnTo>
                    <a:pt x="1641" y="91"/>
                  </a:lnTo>
                  <a:lnTo>
                    <a:pt x="1646" y="91"/>
                  </a:lnTo>
                  <a:lnTo>
                    <a:pt x="1650" y="89"/>
                  </a:lnTo>
                  <a:lnTo>
                    <a:pt x="1653" y="88"/>
                  </a:lnTo>
                  <a:lnTo>
                    <a:pt x="1656" y="84"/>
                  </a:lnTo>
                  <a:lnTo>
                    <a:pt x="1660" y="83"/>
                  </a:lnTo>
                  <a:lnTo>
                    <a:pt x="1665" y="83"/>
                  </a:lnTo>
                  <a:lnTo>
                    <a:pt x="1670" y="81"/>
                  </a:lnTo>
                  <a:lnTo>
                    <a:pt x="1673" y="83"/>
                  </a:lnTo>
                  <a:lnTo>
                    <a:pt x="1673" y="88"/>
                  </a:lnTo>
                  <a:lnTo>
                    <a:pt x="1673" y="91"/>
                  </a:lnTo>
                  <a:lnTo>
                    <a:pt x="1673" y="96"/>
                  </a:lnTo>
                  <a:lnTo>
                    <a:pt x="1673" y="101"/>
                  </a:lnTo>
                  <a:lnTo>
                    <a:pt x="1673" y="104"/>
                  </a:lnTo>
                  <a:lnTo>
                    <a:pt x="1673" y="109"/>
                  </a:lnTo>
                  <a:lnTo>
                    <a:pt x="1675" y="113"/>
                  </a:lnTo>
                  <a:lnTo>
                    <a:pt x="1676" y="116"/>
                  </a:lnTo>
                  <a:lnTo>
                    <a:pt x="1680" y="118"/>
                  </a:lnTo>
                  <a:lnTo>
                    <a:pt x="1683" y="119"/>
                  </a:lnTo>
                  <a:lnTo>
                    <a:pt x="1686" y="116"/>
                  </a:lnTo>
                  <a:lnTo>
                    <a:pt x="1688" y="114"/>
                  </a:lnTo>
                  <a:lnTo>
                    <a:pt x="1692" y="111"/>
                  </a:lnTo>
                  <a:lnTo>
                    <a:pt x="1693" y="109"/>
                  </a:lnTo>
                  <a:lnTo>
                    <a:pt x="1697" y="108"/>
                  </a:lnTo>
                  <a:lnTo>
                    <a:pt x="1700" y="106"/>
                  </a:lnTo>
                  <a:lnTo>
                    <a:pt x="1702" y="106"/>
                  </a:lnTo>
                  <a:lnTo>
                    <a:pt x="1705" y="106"/>
                  </a:lnTo>
                  <a:lnTo>
                    <a:pt x="1708" y="108"/>
                  </a:lnTo>
                  <a:lnTo>
                    <a:pt x="1712" y="109"/>
                  </a:lnTo>
                  <a:lnTo>
                    <a:pt x="1715" y="111"/>
                  </a:lnTo>
                  <a:lnTo>
                    <a:pt x="1718" y="113"/>
                  </a:lnTo>
                  <a:lnTo>
                    <a:pt x="1720" y="116"/>
                  </a:lnTo>
                  <a:lnTo>
                    <a:pt x="1723" y="119"/>
                  </a:lnTo>
                  <a:lnTo>
                    <a:pt x="1725" y="123"/>
                  </a:lnTo>
                  <a:lnTo>
                    <a:pt x="1727" y="124"/>
                  </a:lnTo>
                  <a:lnTo>
                    <a:pt x="1728" y="128"/>
                  </a:lnTo>
                  <a:lnTo>
                    <a:pt x="1732" y="131"/>
                  </a:lnTo>
                  <a:lnTo>
                    <a:pt x="1735" y="133"/>
                  </a:lnTo>
                  <a:lnTo>
                    <a:pt x="1738" y="135"/>
                  </a:lnTo>
                  <a:lnTo>
                    <a:pt x="1740" y="138"/>
                  </a:lnTo>
                  <a:lnTo>
                    <a:pt x="1742" y="141"/>
                  </a:lnTo>
                  <a:lnTo>
                    <a:pt x="1745" y="143"/>
                  </a:lnTo>
                  <a:lnTo>
                    <a:pt x="1745" y="145"/>
                  </a:lnTo>
                  <a:lnTo>
                    <a:pt x="1747" y="145"/>
                  </a:lnTo>
                  <a:lnTo>
                    <a:pt x="1747" y="146"/>
                  </a:lnTo>
                  <a:lnTo>
                    <a:pt x="1750" y="148"/>
                  </a:lnTo>
                  <a:lnTo>
                    <a:pt x="1752" y="151"/>
                  </a:lnTo>
                  <a:lnTo>
                    <a:pt x="1755" y="155"/>
                  </a:lnTo>
                  <a:lnTo>
                    <a:pt x="1759" y="156"/>
                  </a:lnTo>
                  <a:lnTo>
                    <a:pt x="1762" y="158"/>
                  </a:lnTo>
                  <a:lnTo>
                    <a:pt x="1765" y="160"/>
                  </a:lnTo>
                  <a:lnTo>
                    <a:pt x="1769" y="161"/>
                  </a:lnTo>
                  <a:lnTo>
                    <a:pt x="1770" y="165"/>
                  </a:lnTo>
                  <a:lnTo>
                    <a:pt x="1772" y="168"/>
                  </a:lnTo>
                  <a:lnTo>
                    <a:pt x="1774" y="171"/>
                  </a:lnTo>
                  <a:lnTo>
                    <a:pt x="1777" y="175"/>
                  </a:lnTo>
                  <a:lnTo>
                    <a:pt x="1779" y="177"/>
                  </a:lnTo>
                  <a:lnTo>
                    <a:pt x="1782" y="180"/>
                  </a:lnTo>
                  <a:lnTo>
                    <a:pt x="1785" y="182"/>
                  </a:lnTo>
                  <a:lnTo>
                    <a:pt x="1789" y="183"/>
                  </a:lnTo>
                  <a:lnTo>
                    <a:pt x="1791" y="187"/>
                  </a:lnTo>
                  <a:lnTo>
                    <a:pt x="1794" y="188"/>
                  </a:lnTo>
                  <a:lnTo>
                    <a:pt x="1796" y="192"/>
                  </a:lnTo>
                  <a:lnTo>
                    <a:pt x="1797" y="197"/>
                  </a:lnTo>
                  <a:lnTo>
                    <a:pt x="1799" y="198"/>
                  </a:lnTo>
                  <a:lnTo>
                    <a:pt x="1802" y="202"/>
                  </a:lnTo>
                  <a:lnTo>
                    <a:pt x="1806" y="203"/>
                  </a:lnTo>
                  <a:lnTo>
                    <a:pt x="1809" y="205"/>
                  </a:lnTo>
                  <a:lnTo>
                    <a:pt x="1812" y="207"/>
                  </a:lnTo>
                  <a:lnTo>
                    <a:pt x="1816" y="208"/>
                  </a:lnTo>
                  <a:lnTo>
                    <a:pt x="1817" y="212"/>
                  </a:lnTo>
                  <a:lnTo>
                    <a:pt x="1821" y="213"/>
                  </a:lnTo>
                  <a:lnTo>
                    <a:pt x="1824" y="215"/>
                  </a:lnTo>
                  <a:lnTo>
                    <a:pt x="1826" y="218"/>
                  </a:lnTo>
                  <a:lnTo>
                    <a:pt x="1829" y="220"/>
                  </a:lnTo>
                  <a:lnTo>
                    <a:pt x="1832" y="223"/>
                  </a:lnTo>
                  <a:lnTo>
                    <a:pt x="1836" y="225"/>
                  </a:lnTo>
                  <a:lnTo>
                    <a:pt x="1839" y="227"/>
                  </a:lnTo>
                  <a:lnTo>
                    <a:pt x="1843" y="229"/>
                  </a:lnTo>
                  <a:lnTo>
                    <a:pt x="1844" y="230"/>
                  </a:lnTo>
                  <a:lnTo>
                    <a:pt x="1846" y="234"/>
                  </a:lnTo>
                  <a:lnTo>
                    <a:pt x="1848" y="239"/>
                  </a:lnTo>
                  <a:lnTo>
                    <a:pt x="1849" y="242"/>
                  </a:lnTo>
                  <a:lnTo>
                    <a:pt x="1853" y="244"/>
                  </a:lnTo>
                  <a:lnTo>
                    <a:pt x="1854" y="247"/>
                  </a:lnTo>
                  <a:lnTo>
                    <a:pt x="1856" y="249"/>
                  </a:lnTo>
                  <a:lnTo>
                    <a:pt x="1861" y="250"/>
                  </a:lnTo>
                  <a:lnTo>
                    <a:pt x="1866" y="250"/>
                  </a:lnTo>
                  <a:lnTo>
                    <a:pt x="1871" y="250"/>
                  </a:lnTo>
                  <a:lnTo>
                    <a:pt x="1876" y="252"/>
                  </a:lnTo>
                  <a:lnTo>
                    <a:pt x="1879" y="252"/>
                  </a:lnTo>
                  <a:lnTo>
                    <a:pt x="1883" y="254"/>
                  </a:lnTo>
                  <a:lnTo>
                    <a:pt x="1886" y="257"/>
                  </a:lnTo>
                  <a:lnTo>
                    <a:pt x="1888" y="259"/>
                  </a:lnTo>
                  <a:lnTo>
                    <a:pt x="1891" y="262"/>
                  </a:lnTo>
                  <a:lnTo>
                    <a:pt x="1895" y="264"/>
                  </a:lnTo>
                  <a:lnTo>
                    <a:pt x="1896" y="265"/>
                  </a:lnTo>
                  <a:lnTo>
                    <a:pt x="1900" y="269"/>
                  </a:lnTo>
                  <a:lnTo>
                    <a:pt x="1903" y="270"/>
                  </a:lnTo>
                  <a:lnTo>
                    <a:pt x="1906" y="274"/>
                  </a:lnTo>
                  <a:lnTo>
                    <a:pt x="1908" y="277"/>
                  </a:lnTo>
                  <a:lnTo>
                    <a:pt x="1905" y="281"/>
                  </a:lnTo>
                  <a:lnTo>
                    <a:pt x="1901" y="282"/>
                  </a:lnTo>
                  <a:lnTo>
                    <a:pt x="1898" y="284"/>
                  </a:lnTo>
                  <a:lnTo>
                    <a:pt x="1895" y="286"/>
                  </a:lnTo>
                  <a:lnTo>
                    <a:pt x="1891" y="287"/>
                  </a:lnTo>
                  <a:lnTo>
                    <a:pt x="1890" y="291"/>
                  </a:lnTo>
                  <a:lnTo>
                    <a:pt x="1890" y="296"/>
                  </a:lnTo>
                  <a:lnTo>
                    <a:pt x="1891" y="299"/>
                  </a:lnTo>
                  <a:lnTo>
                    <a:pt x="1895" y="302"/>
                  </a:lnTo>
                  <a:lnTo>
                    <a:pt x="1896" y="304"/>
                  </a:lnTo>
                  <a:lnTo>
                    <a:pt x="1900" y="306"/>
                  </a:lnTo>
                  <a:lnTo>
                    <a:pt x="1903" y="309"/>
                  </a:lnTo>
                  <a:lnTo>
                    <a:pt x="1905" y="312"/>
                  </a:lnTo>
                  <a:lnTo>
                    <a:pt x="1905" y="316"/>
                  </a:lnTo>
                  <a:lnTo>
                    <a:pt x="1903" y="319"/>
                  </a:lnTo>
                  <a:lnTo>
                    <a:pt x="1901" y="323"/>
                  </a:lnTo>
                  <a:lnTo>
                    <a:pt x="1901" y="328"/>
                  </a:lnTo>
                  <a:lnTo>
                    <a:pt x="1900" y="331"/>
                  </a:lnTo>
                  <a:lnTo>
                    <a:pt x="1898" y="334"/>
                  </a:lnTo>
                  <a:lnTo>
                    <a:pt x="1898" y="339"/>
                  </a:lnTo>
                  <a:lnTo>
                    <a:pt x="1901" y="341"/>
                  </a:lnTo>
                  <a:lnTo>
                    <a:pt x="1905" y="344"/>
                  </a:lnTo>
                  <a:lnTo>
                    <a:pt x="1908" y="344"/>
                  </a:lnTo>
                  <a:lnTo>
                    <a:pt x="1913" y="344"/>
                  </a:lnTo>
                  <a:lnTo>
                    <a:pt x="1915" y="343"/>
                  </a:lnTo>
                  <a:lnTo>
                    <a:pt x="1918" y="343"/>
                  </a:lnTo>
                  <a:lnTo>
                    <a:pt x="1923" y="341"/>
                  </a:lnTo>
                  <a:lnTo>
                    <a:pt x="1926" y="343"/>
                  </a:lnTo>
                  <a:lnTo>
                    <a:pt x="1930" y="346"/>
                  </a:lnTo>
                  <a:lnTo>
                    <a:pt x="1932" y="348"/>
                  </a:lnTo>
                  <a:lnTo>
                    <a:pt x="1935" y="349"/>
                  </a:lnTo>
                  <a:lnTo>
                    <a:pt x="1938" y="351"/>
                  </a:lnTo>
                  <a:lnTo>
                    <a:pt x="1942" y="354"/>
                  </a:lnTo>
                  <a:lnTo>
                    <a:pt x="1943" y="358"/>
                  </a:lnTo>
                  <a:lnTo>
                    <a:pt x="1945" y="359"/>
                  </a:lnTo>
                  <a:lnTo>
                    <a:pt x="1948" y="363"/>
                  </a:lnTo>
                  <a:lnTo>
                    <a:pt x="1952" y="364"/>
                  </a:lnTo>
                  <a:lnTo>
                    <a:pt x="1955" y="363"/>
                  </a:lnTo>
                  <a:lnTo>
                    <a:pt x="1960" y="364"/>
                  </a:lnTo>
                  <a:lnTo>
                    <a:pt x="1963" y="366"/>
                  </a:lnTo>
                  <a:lnTo>
                    <a:pt x="1968" y="366"/>
                  </a:lnTo>
                  <a:lnTo>
                    <a:pt x="1972" y="368"/>
                  </a:lnTo>
                  <a:lnTo>
                    <a:pt x="1973" y="371"/>
                  </a:lnTo>
                  <a:lnTo>
                    <a:pt x="1973" y="376"/>
                  </a:lnTo>
                  <a:lnTo>
                    <a:pt x="1973" y="381"/>
                  </a:lnTo>
                  <a:lnTo>
                    <a:pt x="1973" y="386"/>
                  </a:lnTo>
                  <a:lnTo>
                    <a:pt x="1973" y="391"/>
                  </a:lnTo>
                  <a:lnTo>
                    <a:pt x="1973" y="396"/>
                  </a:lnTo>
                  <a:lnTo>
                    <a:pt x="1975" y="400"/>
                  </a:lnTo>
                  <a:lnTo>
                    <a:pt x="1975" y="403"/>
                  </a:lnTo>
                  <a:lnTo>
                    <a:pt x="1977" y="408"/>
                  </a:lnTo>
                  <a:lnTo>
                    <a:pt x="1978" y="411"/>
                  </a:lnTo>
                  <a:lnTo>
                    <a:pt x="1980" y="415"/>
                  </a:lnTo>
                  <a:lnTo>
                    <a:pt x="1984" y="416"/>
                  </a:lnTo>
                  <a:lnTo>
                    <a:pt x="1985" y="420"/>
                  </a:lnTo>
                  <a:lnTo>
                    <a:pt x="1987" y="423"/>
                  </a:lnTo>
                  <a:lnTo>
                    <a:pt x="1989" y="427"/>
                  </a:lnTo>
                  <a:lnTo>
                    <a:pt x="1992" y="430"/>
                  </a:lnTo>
                  <a:lnTo>
                    <a:pt x="1995" y="428"/>
                  </a:lnTo>
                  <a:lnTo>
                    <a:pt x="1999" y="427"/>
                  </a:lnTo>
                  <a:lnTo>
                    <a:pt x="2000" y="423"/>
                  </a:lnTo>
                  <a:lnTo>
                    <a:pt x="2004" y="422"/>
                  </a:lnTo>
                  <a:lnTo>
                    <a:pt x="2007" y="420"/>
                  </a:lnTo>
                  <a:lnTo>
                    <a:pt x="2010" y="416"/>
                  </a:lnTo>
                  <a:lnTo>
                    <a:pt x="2014" y="415"/>
                  </a:lnTo>
                  <a:lnTo>
                    <a:pt x="2017" y="413"/>
                  </a:lnTo>
                  <a:lnTo>
                    <a:pt x="2020" y="411"/>
                  </a:lnTo>
                  <a:lnTo>
                    <a:pt x="2024" y="410"/>
                  </a:lnTo>
                  <a:lnTo>
                    <a:pt x="2029" y="410"/>
                  </a:lnTo>
                  <a:lnTo>
                    <a:pt x="2032" y="408"/>
                  </a:lnTo>
                  <a:lnTo>
                    <a:pt x="2037" y="406"/>
                  </a:lnTo>
                  <a:lnTo>
                    <a:pt x="2042" y="406"/>
                  </a:lnTo>
                  <a:lnTo>
                    <a:pt x="2047" y="406"/>
                  </a:lnTo>
                  <a:lnTo>
                    <a:pt x="2052" y="405"/>
                  </a:lnTo>
                  <a:lnTo>
                    <a:pt x="2056" y="403"/>
                  </a:lnTo>
                  <a:lnTo>
                    <a:pt x="2059" y="401"/>
                  </a:lnTo>
                  <a:lnTo>
                    <a:pt x="2062" y="400"/>
                  </a:lnTo>
                  <a:lnTo>
                    <a:pt x="2066" y="398"/>
                  </a:lnTo>
                  <a:lnTo>
                    <a:pt x="2067" y="395"/>
                  </a:lnTo>
                  <a:lnTo>
                    <a:pt x="2071" y="393"/>
                  </a:lnTo>
                  <a:lnTo>
                    <a:pt x="2074" y="390"/>
                  </a:lnTo>
                  <a:lnTo>
                    <a:pt x="2078" y="388"/>
                  </a:lnTo>
                  <a:lnTo>
                    <a:pt x="2079" y="385"/>
                  </a:lnTo>
                  <a:lnTo>
                    <a:pt x="2083" y="383"/>
                  </a:lnTo>
                  <a:lnTo>
                    <a:pt x="2086" y="381"/>
                  </a:lnTo>
                  <a:lnTo>
                    <a:pt x="2089" y="380"/>
                  </a:lnTo>
                  <a:lnTo>
                    <a:pt x="2093" y="378"/>
                  </a:lnTo>
                  <a:lnTo>
                    <a:pt x="2098" y="378"/>
                  </a:lnTo>
                  <a:lnTo>
                    <a:pt x="2101" y="380"/>
                  </a:lnTo>
                  <a:lnTo>
                    <a:pt x="2093" y="390"/>
                  </a:lnTo>
                  <a:lnTo>
                    <a:pt x="2084" y="403"/>
                  </a:lnTo>
                  <a:lnTo>
                    <a:pt x="2076" y="418"/>
                  </a:lnTo>
                  <a:lnTo>
                    <a:pt x="2071" y="430"/>
                  </a:lnTo>
                  <a:lnTo>
                    <a:pt x="2067" y="443"/>
                  </a:lnTo>
                  <a:lnTo>
                    <a:pt x="2064" y="457"/>
                  </a:lnTo>
                  <a:lnTo>
                    <a:pt x="2064" y="458"/>
                  </a:lnTo>
                  <a:lnTo>
                    <a:pt x="2062" y="469"/>
                  </a:lnTo>
                  <a:lnTo>
                    <a:pt x="2059" y="475"/>
                  </a:lnTo>
                  <a:lnTo>
                    <a:pt x="2056" y="479"/>
                  </a:lnTo>
                  <a:lnTo>
                    <a:pt x="2036" y="487"/>
                  </a:lnTo>
                  <a:lnTo>
                    <a:pt x="1984" y="509"/>
                  </a:lnTo>
                  <a:lnTo>
                    <a:pt x="1984" y="517"/>
                  </a:lnTo>
                  <a:lnTo>
                    <a:pt x="1982" y="529"/>
                  </a:lnTo>
                  <a:lnTo>
                    <a:pt x="1977" y="537"/>
                  </a:lnTo>
                  <a:lnTo>
                    <a:pt x="1965" y="546"/>
                  </a:lnTo>
                  <a:lnTo>
                    <a:pt x="1960" y="551"/>
                  </a:lnTo>
                  <a:lnTo>
                    <a:pt x="1955" y="556"/>
                  </a:lnTo>
                  <a:lnTo>
                    <a:pt x="1942" y="569"/>
                  </a:lnTo>
                  <a:lnTo>
                    <a:pt x="1901" y="613"/>
                  </a:lnTo>
                  <a:lnTo>
                    <a:pt x="1829" y="692"/>
                  </a:lnTo>
                  <a:lnTo>
                    <a:pt x="1777" y="749"/>
                  </a:lnTo>
                  <a:lnTo>
                    <a:pt x="1755" y="772"/>
                  </a:lnTo>
                  <a:lnTo>
                    <a:pt x="1738" y="784"/>
                  </a:lnTo>
                  <a:lnTo>
                    <a:pt x="1730" y="794"/>
                  </a:lnTo>
                  <a:lnTo>
                    <a:pt x="1705" y="816"/>
                  </a:lnTo>
                  <a:lnTo>
                    <a:pt x="1693" y="838"/>
                  </a:lnTo>
                  <a:lnTo>
                    <a:pt x="1686" y="819"/>
                  </a:lnTo>
                  <a:lnTo>
                    <a:pt x="1681" y="797"/>
                  </a:lnTo>
                  <a:lnTo>
                    <a:pt x="1601" y="752"/>
                  </a:lnTo>
                  <a:lnTo>
                    <a:pt x="1525" y="712"/>
                  </a:lnTo>
                  <a:lnTo>
                    <a:pt x="1522" y="710"/>
                  </a:lnTo>
                  <a:lnTo>
                    <a:pt x="1499" y="677"/>
                  </a:lnTo>
                  <a:lnTo>
                    <a:pt x="1488" y="658"/>
                  </a:lnTo>
                  <a:lnTo>
                    <a:pt x="1482" y="650"/>
                  </a:lnTo>
                  <a:lnTo>
                    <a:pt x="1473" y="641"/>
                  </a:lnTo>
                  <a:lnTo>
                    <a:pt x="1455" y="626"/>
                  </a:lnTo>
                  <a:lnTo>
                    <a:pt x="1394" y="573"/>
                  </a:lnTo>
                  <a:lnTo>
                    <a:pt x="1388" y="566"/>
                  </a:lnTo>
                  <a:lnTo>
                    <a:pt x="1344" y="562"/>
                  </a:lnTo>
                  <a:lnTo>
                    <a:pt x="1317" y="559"/>
                  </a:lnTo>
                  <a:lnTo>
                    <a:pt x="1309" y="556"/>
                  </a:lnTo>
                  <a:lnTo>
                    <a:pt x="1240" y="521"/>
                  </a:lnTo>
                  <a:lnTo>
                    <a:pt x="1213" y="521"/>
                  </a:lnTo>
                  <a:lnTo>
                    <a:pt x="1040" y="521"/>
                  </a:lnTo>
                  <a:lnTo>
                    <a:pt x="1017" y="521"/>
                  </a:lnTo>
                  <a:lnTo>
                    <a:pt x="1005" y="519"/>
                  </a:lnTo>
                  <a:lnTo>
                    <a:pt x="837" y="519"/>
                  </a:lnTo>
                  <a:lnTo>
                    <a:pt x="832" y="519"/>
                  </a:lnTo>
                  <a:lnTo>
                    <a:pt x="832" y="544"/>
                  </a:lnTo>
                  <a:lnTo>
                    <a:pt x="829" y="566"/>
                  </a:lnTo>
                  <a:lnTo>
                    <a:pt x="775" y="568"/>
                  </a:lnTo>
                  <a:lnTo>
                    <a:pt x="708" y="569"/>
                  </a:lnTo>
                  <a:lnTo>
                    <a:pt x="659" y="519"/>
                  </a:lnTo>
                  <a:lnTo>
                    <a:pt x="597" y="453"/>
                  </a:lnTo>
                  <a:lnTo>
                    <a:pt x="544" y="396"/>
                  </a:lnTo>
                  <a:lnTo>
                    <a:pt x="522" y="376"/>
                  </a:lnTo>
                  <a:lnTo>
                    <a:pt x="510" y="386"/>
                  </a:lnTo>
                  <a:lnTo>
                    <a:pt x="475" y="415"/>
                  </a:lnTo>
                  <a:lnTo>
                    <a:pt x="465" y="425"/>
                  </a:lnTo>
                  <a:lnTo>
                    <a:pt x="448" y="440"/>
                  </a:lnTo>
                  <a:lnTo>
                    <a:pt x="446" y="440"/>
                  </a:lnTo>
                  <a:lnTo>
                    <a:pt x="446" y="442"/>
                  </a:lnTo>
                  <a:lnTo>
                    <a:pt x="431" y="448"/>
                  </a:lnTo>
                  <a:lnTo>
                    <a:pt x="369" y="479"/>
                  </a:lnTo>
                  <a:lnTo>
                    <a:pt x="315" y="504"/>
                  </a:lnTo>
                  <a:lnTo>
                    <a:pt x="309" y="505"/>
                  </a:lnTo>
                  <a:lnTo>
                    <a:pt x="287" y="510"/>
                  </a:lnTo>
                  <a:lnTo>
                    <a:pt x="280" y="510"/>
                  </a:lnTo>
                  <a:lnTo>
                    <a:pt x="273" y="509"/>
                  </a:lnTo>
                  <a:lnTo>
                    <a:pt x="258" y="504"/>
                  </a:lnTo>
                  <a:lnTo>
                    <a:pt x="250" y="504"/>
                  </a:lnTo>
                  <a:lnTo>
                    <a:pt x="246" y="505"/>
                  </a:lnTo>
                  <a:lnTo>
                    <a:pt x="245" y="507"/>
                  </a:lnTo>
                  <a:lnTo>
                    <a:pt x="241" y="512"/>
                  </a:lnTo>
                  <a:lnTo>
                    <a:pt x="241" y="515"/>
                  </a:lnTo>
                  <a:lnTo>
                    <a:pt x="243" y="519"/>
                  </a:lnTo>
                  <a:lnTo>
                    <a:pt x="250" y="522"/>
                  </a:lnTo>
                  <a:lnTo>
                    <a:pt x="255" y="526"/>
                  </a:lnTo>
                  <a:lnTo>
                    <a:pt x="257" y="527"/>
                  </a:lnTo>
                  <a:lnTo>
                    <a:pt x="257" y="531"/>
                  </a:lnTo>
                  <a:lnTo>
                    <a:pt x="260" y="532"/>
                  </a:lnTo>
                  <a:lnTo>
                    <a:pt x="262" y="532"/>
                  </a:lnTo>
                  <a:lnTo>
                    <a:pt x="268" y="532"/>
                  </a:lnTo>
                  <a:lnTo>
                    <a:pt x="270" y="534"/>
                  </a:lnTo>
                  <a:lnTo>
                    <a:pt x="268" y="537"/>
                  </a:lnTo>
                  <a:lnTo>
                    <a:pt x="267" y="546"/>
                  </a:lnTo>
                  <a:lnTo>
                    <a:pt x="258" y="566"/>
                  </a:lnTo>
                  <a:lnTo>
                    <a:pt x="253" y="568"/>
                  </a:lnTo>
                  <a:lnTo>
                    <a:pt x="246" y="571"/>
                  </a:lnTo>
                  <a:lnTo>
                    <a:pt x="238" y="573"/>
                  </a:lnTo>
                  <a:lnTo>
                    <a:pt x="233" y="574"/>
                  </a:lnTo>
                  <a:lnTo>
                    <a:pt x="223" y="578"/>
                  </a:lnTo>
                  <a:lnTo>
                    <a:pt x="221" y="588"/>
                  </a:lnTo>
                  <a:lnTo>
                    <a:pt x="221" y="593"/>
                  </a:lnTo>
                  <a:lnTo>
                    <a:pt x="216" y="593"/>
                  </a:lnTo>
                  <a:lnTo>
                    <a:pt x="201" y="598"/>
                  </a:lnTo>
                  <a:lnTo>
                    <a:pt x="199" y="599"/>
                  </a:lnTo>
                  <a:lnTo>
                    <a:pt x="198" y="603"/>
                  </a:lnTo>
                  <a:lnTo>
                    <a:pt x="198" y="618"/>
                  </a:lnTo>
                  <a:lnTo>
                    <a:pt x="191" y="620"/>
                  </a:lnTo>
                  <a:lnTo>
                    <a:pt x="161" y="623"/>
                  </a:lnTo>
                  <a:lnTo>
                    <a:pt x="159" y="625"/>
                  </a:lnTo>
                  <a:lnTo>
                    <a:pt x="146" y="633"/>
                  </a:lnTo>
                  <a:lnTo>
                    <a:pt x="129" y="643"/>
                  </a:lnTo>
                  <a:lnTo>
                    <a:pt x="90" y="643"/>
                  </a:lnTo>
                  <a:lnTo>
                    <a:pt x="12" y="645"/>
                  </a:lnTo>
                  <a:lnTo>
                    <a:pt x="13" y="641"/>
                  </a:lnTo>
                  <a:lnTo>
                    <a:pt x="13" y="640"/>
                  </a:lnTo>
                  <a:lnTo>
                    <a:pt x="13" y="638"/>
                  </a:lnTo>
                  <a:lnTo>
                    <a:pt x="15" y="636"/>
                  </a:lnTo>
                  <a:lnTo>
                    <a:pt x="15" y="630"/>
                  </a:lnTo>
                  <a:lnTo>
                    <a:pt x="17" y="628"/>
                  </a:lnTo>
                  <a:lnTo>
                    <a:pt x="18" y="626"/>
                  </a:lnTo>
                  <a:lnTo>
                    <a:pt x="18" y="621"/>
                  </a:lnTo>
                  <a:lnTo>
                    <a:pt x="20" y="621"/>
                  </a:lnTo>
                  <a:lnTo>
                    <a:pt x="20" y="618"/>
                  </a:lnTo>
                  <a:lnTo>
                    <a:pt x="22" y="618"/>
                  </a:lnTo>
                  <a:lnTo>
                    <a:pt x="22" y="613"/>
                  </a:lnTo>
                  <a:lnTo>
                    <a:pt x="20" y="613"/>
                  </a:lnTo>
                  <a:lnTo>
                    <a:pt x="20" y="616"/>
                  </a:lnTo>
                  <a:lnTo>
                    <a:pt x="20" y="620"/>
                  </a:lnTo>
                  <a:lnTo>
                    <a:pt x="18" y="621"/>
                  </a:lnTo>
                  <a:lnTo>
                    <a:pt x="18" y="623"/>
                  </a:lnTo>
                  <a:lnTo>
                    <a:pt x="17" y="626"/>
                  </a:lnTo>
                  <a:lnTo>
                    <a:pt x="15" y="626"/>
                  </a:lnTo>
                  <a:lnTo>
                    <a:pt x="15" y="625"/>
                  </a:lnTo>
                  <a:lnTo>
                    <a:pt x="17" y="621"/>
                  </a:lnTo>
                  <a:lnTo>
                    <a:pt x="17" y="618"/>
                  </a:lnTo>
                  <a:lnTo>
                    <a:pt x="18" y="618"/>
                  </a:lnTo>
                  <a:lnTo>
                    <a:pt x="18" y="608"/>
                  </a:lnTo>
                  <a:lnTo>
                    <a:pt x="20" y="603"/>
                  </a:lnTo>
                  <a:lnTo>
                    <a:pt x="20" y="596"/>
                  </a:lnTo>
                  <a:lnTo>
                    <a:pt x="20" y="594"/>
                  </a:lnTo>
                  <a:lnTo>
                    <a:pt x="20" y="589"/>
                  </a:lnTo>
                  <a:lnTo>
                    <a:pt x="20" y="586"/>
                  </a:lnTo>
                  <a:lnTo>
                    <a:pt x="22" y="586"/>
                  </a:lnTo>
                  <a:lnTo>
                    <a:pt x="22" y="584"/>
                  </a:lnTo>
                  <a:lnTo>
                    <a:pt x="22" y="578"/>
                  </a:lnTo>
                  <a:lnTo>
                    <a:pt x="22" y="574"/>
                  </a:lnTo>
                  <a:lnTo>
                    <a:pt x="23" y="573"/>
                  </a:lnTo>
                  <a:lnTo>
                    <a:pt x="23" y="569"/>
                  </a:lnTo>
                  <a:lnTo>
                    <a:pt x="23" y="568"/>
                  </a:lnTo>
                  <a:lnTo>
                    <a:pt x="23" y="562"/>
                  </a:lnTo>
                  <a:lnTo>
                    <a:pt x="23" y="561"/>
                  </a:lnTo>
                  <a:lnTo>
                    <a:pt x="23" y="554"/>
                  </a:lnTo>
                  <a:lnTo>
                    <a:pt x="23" y="551"/>
                  </a:lnTo>
                  <a:lnTo>
                    <a:pt x="25" y="551"/>
                  </a:lnTo>
                  <a:lnTo>
                    <a:pt x="23" y="551"/>
                  </a:lnTo>
                  <a:lnTo>
                    <a:pt x="23" y="549"/>
                  </a:lnTo>
                  <a:lnTo>
                    <a:pt x="25" y="549"/>
                  </a:lnTo>
                  <a:lnTo>
                    <a:pt x="23" y="547"/>
                  </a:lnTo>
                  <a:lnTo>
                    <a:pt x="23" y="544"/>
                  </a:lnTo>
                  <a:lnTo>
                    <a:pt x="25" y="542"/>
                  </a:lnTo>
                  <a:lnTo>
                    <a:pt x="23" y="541"/>
                  </a:lnTo>
                  <a:lnTo>
                    <a:pt x="23" y="539"/>
                  </a:lnTo>
                  <a:lnTo>
                    <a:pt x="25" y="537"/>
                  </a:lnTo>
                  <a:lnTo>
                    <a:pt x="25" y="532"/>
                  </a:lnTo>
                  <a:lnTo>
                    <a:pt x="23" y="531"/>
                  </a:lnTo>
                  <a:lnTo>
                    <a:pt x="25" y="529"/>
                  </a:lnTo>
                  <a:lnTo>
                    <a:pt x="27" y="529"/>
                  </a:lnTo>
                  <a:lnTo>
                    <a:pt x="27" y="531"/>
                  </a:lnTo>
                  <a:lnTo>
                    <a:pt x="27" y="532"/>
                  </a:lnTo>
                  <a:lnTo>
                    <a:pt x="27" y="539"/>
                  </a:lnTo>
                  <a:lnTo>
                    <a:pt x="27" y="541"/>
                  </a:lnTo>
                  <a:lnTo>
                    <a:pt x="27" y="544"/>
                  </a:lnTo>
                  <a:lnTo>
                    <a:pt x="25" y="544"/>
                  </a:lnTo>
                  <a:lnTo>
                    <a:pt x="27" y="546"/>
                  </a:lnTo>
                  <a:lnTo>
                    <a:pt x="27" y="551"/>
                  </a:lnTo>
                  <a:lnTo>
                    <a:pt x="27" y="552"/>
                  </a:lnTo>
                  <a:lnTo>
                    <a:pt x="27" y="562"/>
                  </a:lnTo>
                  <a:lnTo>
                    <a:pt x="27" y="564"/>
                  </a:lnTo>
                  <a:lnTo>
                    <a:pt x="27" y="566"/>
                  </a:lnTo>
                  <a:lnTo>
                    <a:pt x="30" y="569"/>
                  </a:lnTo>
                  <a:lnTo>
                    <a:pt x="33" y="569"/>
                  </a:lnTo>
                  <a:lnTo>
                    <a:pt x="33" y="571"/>
                  </a:lnTo>
                  <a:lnTo>
                    <a:pt x="33" y="573"/>
                  </a:lnTo>
                  <a:lnTo>
                    <a:pt x="33" y="576"/>
                  </a:lnTo>
                  <a:lnTo>
                    <a:pt x="32" y="578"/>
                  </a:lnTo>
                  <a:lnTo>
                    <a:pt x="33" y="588"/>
                  </a:lnTo>
                  <a:lnTo>
                    <a:pt x="33" y="584"/>
                  </a:lnTo>
                  <a:lnTo>
                    <a:pt x="35" y="583"/>
                  </a:lnTo>
                  <a:lnTo>
                    <a:pt x="35" y="579"/>
                  </a:lnTo>
                  <a:lnTo>
                    <a:pt x="35" y="578"/>
                  </a:lnTo>
                  <a:lnTo>
                    <a:pt x="37" y="579"/>
                  </a:lnTo>
                  <a:lnTo>
                    <a:pt x="37" y="584"/>
                  </a:lnTo>
                  <a:lnTo>
                    <a:pt x="37" y="586"/>
                  </a:lnTo>
                  <a:lnTo>
                    <a:pt x="37" y="581"/>
                  </a:lnTo>
                  <a:lnTo>
                    <a:pt x="38" y="578"/>
                  </a:lnTo>
                  <a:lnTo>
                    <a:pt x="38" y="574"/>
                  </a:lnTo>
                  <a:lnTo>
                    <a:pt x="37" y="571"/>
                  </a:lnTo>
                  <a:lnTo>
                    <a:pt x="37" y="569"/>
                  </a:lnTo>
                  <a:lnTo>
                    <a:pt x="38" y="569"/>
                  </a:lnTo>
                  <a:lnTo>
                    <a:pt x="38" y="568"/>
                  </a:lnTo>
                  <a:lnTo>
                    <a:pt x="38" y="566"/>
                  </a:lnTo>
                  <a:lnTo>
                    <a:pt x="38" y="568"/>
                  </a:lnTo>
                  <a:lnTo>
                    <a:pt x="35" y="568"/>
                  </a:lnTo>
                  <a:lnTo>
                    <a:pt x="33" y="566"/>
                  </a:lnTo>
                  <a:lnTo>
                    <a:pt x="33" y="564"/>
                  </a:lnTo>
                  <a:lnTo>
                    <a:pt x="33" y="561"/>
                  </a:lnTo>
                  <a:lnTo>
                    <a:pt x="32" y="561"/>
                  </a:lnTo>
                  <a:lnTo>
                    <a:pt x="33" y="559"/>
                  </a:lnTo>
                  <a:lnTo>
                    <a:pt x="32" y="557"/>
                  </a:lnTo>
                  <a:lnTo>
                    <a:pt x="32" y="556"/>
                  </a:lnTo>
                  <a:lnTo>
                    <a:pt x="32" y="554"/>
                  </a:lnTo>
                  <a:lnTo>
                    <a:pt x="32" y="552"/>
                  </a:lnTo>
                  <a:lnTo>
                    <a:pt x="32" y="551"/>
                  </a:lnTo>
                  <a:lnTo>
                    <a:pt x="32" y="549"/>
                  </a:lnTo>
                  <a:lnTo>
                    <a:pt x="30" y="549"/>
                  </a:lnTo>
                  <a:lnTo>
                    <a:pt x="30" y="542"/>
                  </a:lnTo>
                  <a:lnTo>
                    <a:pt x="32" y="541"/>
                  </a:lnTo>
                  <a:lnTo>
                    <a:pt x="33" y="541"/>
                  </a:lnTo>
                  <a:lnTo>
                    <a:pt x="35" y="539"/>
                  </a:lnTo>
                  <a:lnTo>
                    <a:pt x="37" y="539"/>
                  </a:lnTo>
                  <a:lnTo>
                    <a:pt x="38" y="537"/>
                  </a:lnTo>
                  <a:lnTo>
                    <a:pt x="38" y="536"/>
                  </a:lnTo>
                  <a:lnTo>
                    <a:pt x="38" y="534"/>
                  </a:lnTo>
                  <a:lnTo>
                    <a:pt x="38" y="532"/>
                  </a:lnTo>
                  <a:lnTo>
                    <a:pt x="37" y="529"/>
                  </a:lnTo>
                  <a:lnTo>
                    <a:pt x="37" y="527"/>
                  </a:lnTo>
                  <a:lnTo>
                    <a:pt x="40" y="526"/>
                  </a:lnTo>
                  <a:lnTo>
                    <a:pt x="43" y="526"/>
                  </a:lnTo>
                  <a:lnTo>
                    <a:pt x="45" y="527"/>
                  </a:lnTo>
                  <a:lnTo>
                    <a:pt x="48" y="527"/>
                  </a:lnTo>
                  <a:lnTo>
                    <a:pt x="50" y="527"/>
                  </a:lnTo>
                  <a:lnTo>
                    <a:pt x="50" y="522"/>
                  </a:lnTo>
                  <a:lnTo>
                    <a:pt x="47" y="526"/>
                  </a:lnTo>
                  <a:lnTo>
                    <a:pt x="45" y="524"/>
                  </a:lnTo>
                  <a:lnTo>
                    <a:pt x="43" y="524"/>
                  </a:lnTo>
                  <a:lnTo>
                    <a:pt x="42" y="522"/>
                  </a:lnTo>
                  <a:lnTo>
                    <a:pt x="43" y="521"/>
                  </a:lnTo>
                  <a:lnTo>
                    <a:pt x="43" y="519"/>
                  </a:lnTo>
                  <a:lnTo>
                    <a:pt x="42" y="519"/>
                  </a:lnTo>
                  <a:lnTo>
                    <a:pt x="42" y="521"/>
                  </a:lnTo>
                  <a:lnTo>
                    <a:pt x="42" y="522"/>
                  </a:lnTo>
                  <a:lnTo>
                    <a:pt x="40" y="524"/>
                  </a:lnTo>
                  <a:lnTo>
                    <a:pt x="38" y="524"/>
                  </a:lnTo>
                  <a:lnTo>
                    <a:pt x="37" y="524"/>
                  </a:lnTo>
                  <a:lnTo>
                    <a:pt x="35" y="526"/>
                  </a:lnTo>
                  <a:lnTo>
                    <a:pt x="33" y="527"/>
                  </a:lnTo>
                  <a:lnTo>
                    <a:pt x="33" y="529"/>
                  </a:lnTo>
                  <a:lnTo>
                    <a:pt x="32" y="531"/>
                  </a:lnTo>
                  <a:lnTo>
                    <a:pt x="30" y="532"/>
                  </a:lnTo>
                  <a:lnTo>
                    <a:pt x="28" y="532"/>
                  </a:lnTo>
                  <a:lnTo>
                    <a:pt x="28" y="531"/>
                  </a:lnTo>
                  <a:lnTo>
                    <a:pt x="30" y="531"/>
                  </a:lnTo>
                  <a:lnTo>
                    <a:pt x="30" y="524"/>
                  </a:lnTo>
                  <a:lnTo>
                    <a:pt x="28" y="522"/>
                  </a:lnTo>
                  <a:lnTo>
                    <a:pt x="28" y="521"/>
                  </a:lnTo>
                  <a:lnTo>
                    <a:pt x="28" y="517"/>
                  </a:lnTo>
                  <a:lnTo>
                    <a:pt x="30" y="515"/>
                  </a:lnTo>
                  <a:lnTo>
                    <a:pt x="30" y="514"/>
                  </a:lnTo>
                  <a:lnTo>
                    <a:pt x="30" y="507"/>
                  </a:lnTo>
                  <a:lnTo>
                    <a:pt x="30" y="504"/>
                  </a:lnTo>
                  <a:lnTo>
                    <a:pt x="25" y="500"/>
                  </a:lnTo>
                  <a:lnTo>
                    <a:pt x="25" y="497"/>
                  </a:lnTo>
                  <a:lnTo>
                    <a:pt x="27" y="495"/>
                  </a:lnTo>
                  <a:lnTo>
                    <a:pt x="27" y="494"/>
                  </a:lnTo>
                  <a:lnTo>
                    <a:pt x="28" y="492"/>
                  </a:lnTo>
                  <a:lnTo>
                    <a:pt x="32" y="490"/>
                  </a:lnTo>
                  <a:lnTo>
                    <a:pt x="33" y="489"/>
                  </a:lnTo>
                  <a:lnTo>
                    <a:pt x="33" y="487"/>
                  </a:lnTo>
                  <a:lnTo>
                    <a:pt x="35" y="487"/>
                  </a:lnTo>
                  <a:lnTo>
                    <a:pt x="37" y="487"/>
                  </a:lnTo>
                  <a:lnTo>
                    <a:pt x="40" y="487"/>
                  </a:lnTo>
                  <a:lnTo>
                    <a:pt x="43" y="489"/>
                  </a:lnTo>
                  <a:lnTo>
                    <a:pt x="43" y="492"/>
                  </a:lnTo>
                  <a:lnTo>
                    <a:pt x="45" y="492"/>
                  </a:lnTo>
                  <a:lnTo>
                    <a:pt x="47" y="492"/>
                  </a:lnTo>
                  <a:lnTo>
                    <a:pt x="47" y="490"/>
                  </a:lnTo>
                  <a:lnTo>
                    <a:pt x="45" y="490"/>
                  </a:lnTo>
                  <a:lnTo>
                    <a:pt x="45" y="489"/>
                  </a:lnTo>
                  <a:lnTo>
                    <a:pt x="43" y="487"/>
                  </a:lnTo>
                  <a:lnTo>
                    <a:pt x="45" y="484"/>
                  </a:lnTo>
                  <a:lnTo>
                    <a:pt x="47" y="482"/>
                  </a:lnTo>
                  <a:lnTo>
                    <a:pt x="48" y="479"/>
                  </a:lnTo>
                  <a:lnTo>
                    <a:pt x="48" y="472"/>
                  </a:lnTo>
                  <a:lnTo>
                    <a:pt x="48" y="470"/>
                  </a:lnTo>
                  <a:lnTo>
                    <a:pt x="50" y="467"/>
                  </a:lnTo>
                  <a:lnTo>
                    <a:pt x="52" y="467"/>
                  </a:lnTo>
                  <a:lnTo>
                    <a:pt x="53" y="467"/>
                  </a:lnTo>
                  <a:lnTo>
                    <a:pt x="57" y="465"/>
                  </a:lnTo>
                  <a:lnTo>
                    <a:pt x="59" y="465"/>
                  </a:lnTo>
                  <a:lnTo>
                    <a:pt x="60" y="465"/>
                  </a:lnTo>
                  <a:lnTo>
                    <a:pt x="62" y="465"/>
                  </a:lnTo>
                  <a:lnTo>
                    <a:pt x="60" y="463"/>
                  </a:lnTo>
                  <a:lnTo>
                    <a:pt x="59" y="463"/>
                  </a:lnTo>
                  <a:lnTo>
                    <a:pt x="57" y="463"/>
                  </a:lnTo>
                  <a:lnTo>
                    <a:pt x="57" y="462"/>
                  </a:lnTo>
                  <a:lnTo>
                    <a:pt x="55" y="462"/>
                  </a:lnTo>
                  <a:lnTo>
                    <a:pt x="53" y="463"/>
                  </a:lnTo>
                  <a:lnTo>
                    <a:pt x="52" y="463"/>
                  </a:lnTo>
                  <a:lnTo>
                    <a:pt x="50" y="462"/>
                  </a:lnTo>
                  <a:lnTo>
                    <a:pt x="50" y="458"/>
                  </a:lnTo>
                  <a:lnTo>
                    <a:pt x="52" y="457"/>
                  </a:lnTo>
                  <a:lnTo>
                    <a:pt x="50" y="455"/>
                  </a:lnTo>
                  <a:lnTo>
                    <a:pt x="52" y="453"/>
                  </a:lnTo>
                  <a:lnTo>
                    <a:pt x="53" y="452"/>
                  </a:lnTo>
                  <a:lnTo>
                    <a:pt x="59" y="448"/>
                  </a:lnTo>
                  <a:lnTo>
                    <a:pt x="64" y="448"/>
                  </a:lnTo>
                  <a:lnTo>
                    <a:pt x="65" y="445"/>
                  </a:lnTo>
                  <a:lnTo>
                    <a:pt x="67" y="442"/>
                  </a:lnTo>
                  <a:lnTo>
                    <a:pt x="69" y="438"/>
                  </a:lnTo>
                  <a:lnTo>
                    <a:pt x="69" y="433"/>
                  </a:lnTo>
                  <a:lnTo>
                    <a:pt x="67" y="432"/>
                  </a:lnTo>
                  <a:lnTo>
                    <a:pt x="65" y="430"/>
                  </a:lnTo>
                  <a:lnTo>
                    <a:pt x="62" y="427"/>
                  </a:lnTo>
                  <a:lnTo>
                    <a:pt x="62" y="422"/>
                  </a:lnTo>
                  <a:lnTo>
                    <a:pt x="64" y="418"/>
                  </a:lnTo>
                  <a:lnTo>
                    <a:pt x="65" y="413"/>
                  </a:lnTo>
                  <a:lnTo>
                    <a:pt x="65" y="408"/>
                  </a:lnTo>
                  <a:lnTo>
                    <a:pt x="64" y="403"/>
                  </a:lnTo>
                  <a:lnTo>
                    <a:pt x="64" y="400"/>
                  </a:lnTo>
                  <a:lnTo>
                    <a:pt x="65" y="393"/>
                  </a:lnTo>
                  <a:lnTo>
                    <a:pt x="65" y="390"/>
                  </a:lnTo>
                  <a:lnTo>
                    <a:pt x="65" y="381"/>
                  </a:lnTo>
                  <a:lnTo>
                    <a:pt x="65" y="376"/>
                  </a:lnTo>
                  <a:lnTo>
                    <a:pt x="67" y="369"/>
                  </a:lnTo>
                  <a:lnTo>
                    <a:pt x="69" y="364"/>
                  </a:lnTo>
                  <a:lnTo>
                    <a:pt x="70" y="364"/>
                  </a:lnTo>
                  <a:lnTo>
                    <a:pt x="72" y="359"/>
                  </a:lnTo>
                  <a:lnTo>
                    <a:pt x="77" y="356"/>
                  </a:lnTo>
                  <a:lnTo>
                    <a:pt x="85" y="353"/>
                  </a:lnTo>
                  <a:lnTo>
                    <a:pt x="90" y="353"/>
                  </a:lnTo>
                  <a:lnTo>
                    <a:pt x="94" y="353"/>
                  </a:lnTo>
                  <a:lnTo>
                    <a:pt x="100" y="354"/>
                  </a:lnTo>
                  <a:lnTo>
                    <a:pt x="106" y="354"/>
                  </a:lnTo>
                  <a:lnTo>
                    <a:pt x="107" y="354"/>
                  </a:lnTo>
                  <a:lnTo>
                    <a:pt x="109" y="354"/>
                  </a:lnTo>
                  <a:lnTo>
                    <a:pt x="116" y="351"/>
                  </a:lnTo>
                  <a:lnTo>
                    <a:pt x="119" y="346"/>
                  </a:lnTo>
                  <a:lnTo>
                    <a:pt x="122" y="339"/>
                  </a:lnTo>
                  <a:lnTo>
                    <a:pt x="124" y="331"/>
                  </a:lnTo>
                  <a:lnTo>
                    <a:pt x="129" y="323"/>
                  </a:lnTo>
                  <a:lnTo>
                    <a:pt x="137" y="316"/>
                  </a:lnTo>
                  <a:lnTo>
                    <a:pt x="137" y="312"/>
                  </a:lnTo>
                  <a:lnTo>
                    <a:pt x="137" y="309"/>
                  </a:lnTo>
                  <a:lnTo>
                    <a:pt x="136" y="306"/>
                  </a:lnTo>
                  <a:lnTo>
                    <a:pt x="132" y="301"/>
                  </a:lnTo>
                  <a:lnTo>
                    <a:pt x="129" y="292"/>
                  </a:lnTo>
                  <a:lnTo>
                    <a:pt x="129" y="291"/>
                  </a:lnTo>
                  <a:lnTo>
                    <a:pt x="127" y="281"/>
                  </a:lnTo>
                  <a:lnTo>
                    <a:pt x="131" y="274"/>
                  </a:lnTo>
                  <a:lnTo>
                    <a:pt x="132" y="270"/>
                  </a:lnTo>
                  <a:lnTo>
                    <a:pt x="136" y="269"/>
                  </a:lnTo>
                  <a:lnTo>
                    <a:pt x="147" y="262"/>
                  </a:lnTo>
                  <a:lnTo>
                    <a:pt x="149" y="259"/>
                  </a:lnTo>
                  <a:lnTo>
                    <a:pt x="151" y="254"/>
                  </a:lnTo>
                  <a:lnTo>
                    <a:pt x="152" y="245"/>
                  </a:lnTo>
                  <a:lnTo>
                    <a:pt x="151" y="240"/>
                  </a:lnTo>
                  <a:lnTo>
                    <a:pt x="151" y="237"/>
                  </a:lnTo>
                  <a:lnTo>
                    <a:pt x="152" y="222"/>
                  </a:lnTo>
                  <a:lnTo>
                    <a:pt x="156" y="218"/>
                  </a:lnTo>
                  <a:lnTo>
                    <a:pt x="159" y="215"/>
                  </a:lnTo>
                  <a:lnTo>
                    <a:pt x="163" y="215"/>
                  </a:lnTo>
                  <a:lnTo>
                    <a:pt x="166" y="217"/>
                  </a:lnTo>
                  <a:lnTo>
                    <a:pt x="169" y="215"/>
                  </a:lnTo>
                  <a:lnTo>
                    <a:pt x="171" y="210"/>
                  </a:lnTo>
                  <a:lnTo>
                    <a:pt x="171" y="182"/>
                  </a:lnTo>
                  <a:lnTo>
                    <a:pt x="171" y="177"/>
                  </a:lnTo>
                  <a:lnTo>
                    <a:pt x="174" y="170"/>
                  </a:lnTo>
                  <a:lnTo>
                    <a:pt x="178" y="166"/>
                  </a:lnTo>
                  <a:lnTo>
                    <a:pt x="183" y="163"/>
                  </a:lnTo>
                  <a:lnTo>
                    <a:pt x="186" y="158"/>
                  </a:lnTo>
                  <a:lnTo>
                    <a:pt x="189" y="148"/>
                  </a:lnTo>
                  <a:lnTo>
                    <a:pt x="189" y="140"/>
                  </a:lnTo>
                  <a:lnTo>
                    <a:pt x="194" y="131"/>
                  </a:lnTo>
                  <a:lnTo>
                    <a:pt x="196" y="128"/>
                  </a:lnTo>
                  <a:lnTo>
                    <a:pt x="198" y="126"/>
                  </a:lnTo>
                  <a:lnTo>
                    <a:pt x="206" y="121"/>
                  </a:lnTo>
                  <a:lnTo>
                    <a:pt x="213" y="119"/>
                  </a:lnTo>
                  <a:lnTo>
                    <a:pt x="218" y="119"/>
                  </a:lnTo>
                  <a:lnTo>
                    <a:pt x="231" y="128"/>
                  </a:lnTo>
                  <a:lnTo>
                    <a:pt x="243" y="130"/>
                  </a:lnTo>
                  <a:lnTo>
                    <a:pt x="252" y="130"/>
                  </a:lnTo>
                  <a:lnTo>
                    <a:pt x="260" y="126"/>
                  </a:lnTo>
                  <a:lnTo>
                    <a:pt x="265" y="124"/>
                  </a:lnTo>
                  <a:lnTo>
                    <a:pt x="267" y="124"/>
                  </a:lnTo>
                  <a:lnTo>
                    <a:pt x="268" y="121"/>
                  </a:lnTo>
                  <a:lnTo>
                    <a:pt x="272" y="119"/>
                  </a:lnTo>
                  <a:lnTo>
                    <a:pt x="275" y="116"/>
                  </a:lnTo>
                  <a:lnTo>
                    <a:pt x="277" y="114"/>
                  </a:lnTo>
                  <a:lnTo>
                    <a:pt x="278" y="111"/>
                  </a:lnTo>
                  <a:lnTo>
                    <a:pt x="282" y="109"/>
                  </a:lnTo>
                  <a:lnTo>
                    <a:pt x="285" y="106"/>
                  </a:lnTo>
                  <a:lnTo>
                    <a:pt x="290" y="106"/>
                  </a:lnTo>
                  <a:lnTo>
                    <a:pt x="295" y="106"/>
                  </a:lnTo>
                  <a:lnTo>
                    <a:pt x="300" y="106"/>
                  </a:lnTo>
                  <a:lnTo>
                    <a:pt x="305" y="104"/>
                  </a:lnTo>
                  <a:lnTo>
                    <a:pt x="310" y="106"/>
                  </a:lnTo>
                  <a:lnTo>
                    <a:pt x="314" y="108"/>
                  </a:lnTo>
                  <a:lnTo>
                    <a:pt x="317" y="109"/>
                  </a:lnTo>
                  <a:lnTo>
                    <a:pt x="319" y="113"/>
                  </a:lnTo>
                  <a:lnTo>
                    <a:pt x="322" y="114"/>
                  </a:lnTo>
                  <a:lnTo>
                    <a:pt x="324" y="118"/>
                  </a:lnTo>
                  <a:lnTo>
                    <a:pt x="324" y="123"/>
                  </a:lnTo>
                  <a:lnTo>
                    <a:pt x="324" y="126"/>
                  </a:lnTo>
                  <a:lnTo>
                    <a:pt x="325" y="130"/>
                  </a:lnTo>
                  <a:lnTo>
                    <a:pt x="329" y="133"/>
                  </a:lnTo>
                  <a:lnTo>
                    <a:pt x="330" y="135"/>
                  </a:lnTo>
                  <a:lnTo>
                    <a:pt x="334" y="136"/>
                  </a:lnTo>
                  <a:lnTo>
                    <a:pt x="337" y="140"/>
                  </a:lnTo>
                  <a:lnTo>
                    <a:pt x="339" y="141"/>
                  </a:lnTo>
                  <a:lnTo>
                    <a:pt x="340" y="143"/>
                  </a:lnTo>
                  <a:lnTo>
                    <a:pt x="344" y="145"/>
                  </a:lnTo>
                  <a:lnTo>
                    <a:pt x="346" y="148"/>
                  </a:lnTo>
                  <a:lnTo>
                    <a:pt x="347" y="150"/>
                  </a:lnTo>
                  <a:lnTo>
                    <a:pt x="351" y="153"/>
                  </a:lnTo>
                  <a:lnTo>
                    <a:pt x="352" y="155"/>
                  </a:lnTo>
                  <a:lnTo>
                    <a:pt x="356" y="156"/>
                  </a:lnTo>
                  <a:lnTo>
                    <a:pt x="359" y="158"/>
                  </a:lnTo>
                  <a:lnTo>
                    <a:pt x="361" y="158"/>
                  </a:lnTo>
                  <a:lnTo>
                    <a:pt x="366" y="158"/>
                  </a:lnTo>
                  <a:lnTo>
                    <a:pt x="369" y="156"/>
                  </a:lnTo>
                  <a:lnTo>
                    <a:pt x="372" y="156"/>
                  </a:lnTo>
                  <a:lnTo>
                    <a:pt x="376" y="155"/>
                  </a:lnTo>
                  <a:lnTo>
                    <a:pt x="381" y="153"/>
                  </a:lnTo>
                  <a:lnTo>
                    <a:pt x="384" y="151"/>
                  </a:lnTo>
                  <a:lnTo>
                    <a:pt x="387" y="150"/>
                  </a:lnTo>
                  <a:lnTo>
                    <a:pt x="392" y="150"/>
                  </a:lnTo>
                  <a:lnTo>
                    <a:pt x="396" y="150"/>
                  </a:lnTo>
                  <a:lnTo>
                    <a:pt x="398" y="150"/>
                  </a:lnTo>
                  <a:lnTo>
                    <a:pt x="401" y="150"/>
                  </a:lnTo>
                  <a:lnTo>
                    <a:pt x="404" y="150"/>
                  </a:lnTo>
                  <a:lnTo>
                    <a:pt x="408" y="151"/>
                  </a:lnTo>
                  <a:lnTo>
                    <a:pt x="413" y="153"/>
                  </a:lnTo>
                  <a:lnTo>
                    <a:pt x="416" y="153"/>
                  </a:lnTo>
                  <a:lnTo>
                    <a:pt x="421" y="155"/>
                  </a:lnTo>
                  <a:lnTo>
                    <a:pt x="426" y="155"/>
                  </a:lnTo>
                  <a:lnTo>
                    <a:pt x="429" y="151"/>
                  </a:lnTo>
                  <a:lnTo>
                    <a:pt x="433" y="150"/>
                  </a:lnTo>
                  <a:lnTo>
                    <a:pt x="436" y="148"/>
                  </a:lnTo>
                  <a:lnTo>
                    <a:pt x="439" y="146"/>
                  </a:lnTo>
                  <a:lnTo>
                    <a:pt x="443" y="145"/>
                  </a:lnTo>
                  <a:lnTo>
                    <a:pt x="446" y="143"/>
                  </a:lnTo>
                  <a:lnTo>
                    <a:pt x="450" y="141"/>
                  </a:lnTo>
                  <a:lnTo>
                    <a:pt x="455" y="140"/>
                  </a:lnTo>
                  <a:lnTo>
                    <a:pt x="458" y="138"/>
                  </a:lnTo>
                  <a:lnTo>
                    <a:pt x="461" y="136"/>
                  </a:lnTo>
                  <a:lnTo>
                    <a:pt x="466" y="135"/>
                  </a:lnTo>
                  <a:lnTo>
                    <a:pt x="471" y="135"/>
                  </a:lnTo>
                  <a:lnTo>
                    <a:pt x="476" y="135"/>
                  </a:lnTo>
                  <a:lnTo>
                    <a:pt x="480" y="135"/>
                  </a:lnTo>
                  <a:lnTo>
                    <a:pt x="485" y="136"/>
                  </a:lnTo>
                  <a:lnTo>
                    <a:pt x="488" y="136"/>
                  </a:lnTo>
                  <a:lnTo>
                    <a:pt x="492" y="138"/>
                  </a:lnTo>
                  <a:lnTo>
                    <a:pt x="495" y="141"/>
                  </a:lnTo>
                  <a:lnTo>
                    <a:pt x="498" y="143"/>
                  </a:lnTo>
                  <a:lnTo>
                    <a:pt x="500" y="145"/>
                  </a:lnTo>
                  <a:lnTo>
                    <a:pt x="502" y="145"/>
                  </a:lnTo>
                  <a:lnTo>
                    <a:pt x="505" y="146"/>
                  </a:lnTo>
                  <a:lnTo>
                    <a:pt x="508" y="148"/>
                  </a:lnTo>
                  <a:lnTo>
                    <a:pt x="513" y="148"/>
                  </a:lnTo>
                  <a:lnTo>
                    <a:pt x="518" y="146"/>
                  </a:lnTo>
                  <a:lnTo>
                    <a:pt x="522" y="146"/>
                  </a:lnTo>
                  <a:lnTo>
                    <a:pt x="525" y="145"/>
                  </a:lnTo>
                  <a:lnTo>
                    <a:pt x="527" y="145"/>
                  </a:lnTo>
                  <a:lnTo>
                    <a:pt x="528" y="143"/>
                  </a:lnTo>
                  <a:lnTo>
                    <a:pt x="533" y="141"/>
                  </a:lnTo>
                  <a:lnTo>
                    <a:pt x="539" y="143"/>
                  </a:lnTo>
                  <a:lnTo>
                    <a:pt x="542" y="143"/>
                  </a:lnTo>
                  <a:lnTo>
                    <a:pt x="544" y="145"/>
                  </a:lnTo>
                  <a:lnTo>
                    <a:pt x="545" y="145"/>
                  </a:lnTo>
                  <a:lnTo>
                    <a:pt x="549" y="146"/>
                  </a:lnTo>
                  <a:lnTo>
                    <a:pt x="554" y="146"/>
                  </a:lnTo>
                  <a:lnTo>
                    <a:pt x="557" y="148"/>
                  </a:lnTo>
                  <a:lnTo>
                    <a:pt x="562" y="150"/>
                  </a:lnTo>
                  <a:lnTo>
                    <a:pt x="565" y="150"/>
                  </a:lnTo>
                  <a:lnTo>
                    <a:pt x="570" y="151"/>
                  </a:lnTo>
                  <a:lnTo>
                    <a:pt x="574" y="151"/>
                  </a:lnTo>
                  <a:lnTo>
                    <a:pt x="579" y="151"/>
                  </a:lnTo>
                  <a:lnTo>
                    <a:pt x="584" y="153"/>
                  </a:lnTo>
                  <a:lnTo>
                    <a:pt x="589" y="153"/>
                  </a:lnTo>
                  <a:lnTo>
                    <a:pt x="594" y="153"/>
                  </a:lnTo>
                  <a:lnTo>
                    <a:pt x="597" y="153"/>
                  </a:lnTo>
                  <a:lnTo>
                    <a:pt x="601" y="155"/>
                  </a:lnTo>
                  <a:lnTo>
                    <a:pt x="606" y="155"/>
                  </a:lnTo>
                  <a:lnTo>
                    <a:pt x="609" y="156"/>
                  </a:lnTo>
                  <a:lnTo>
                    <a:pt x="614" y="158"/>
                  </a:lnTo>
                  <a:lnTo>
                    <a:pt x="617" y="158"/>
                  </a:lnTo>
                  <a:lnTo>
                    <a:pt x="622" y="160"/>
                  </a:lnTo>
                  <a:lnTo>
                    <a:pt x="627" y="160"/>
                  </a:lnTo>
                  <a:lnTo>
                    <a:pt x="632" y="160"/>
                  </a:lnTo>
                  <a:lnTo>
                    <a:pt x="638" y="158"/>
                  </a:lnTo>
                  <a:lnTo>
                    <a:pt x="641" y="158"/>
                  </a:lnTo>
                  <a:lnTo>
                    <a:pt x="646" y="156"/>
                  </a:lnTo>
                  <a:lnTo>
                    <a:pt x="649" y="155"/>
                  </a:lnTo>
                  <a:lnTo>
                    <a:pt x="654" y="155"/>
                  </a:lnTo>
                  <a:lnTo>
                    <a:pt x="658" y="153"/>
                  </a:lnTo>
                  <a:lnTo>
                    <a:pt x="661" y="151"/>
                  </a:lnTo>
                  <a:lnTo>
                    <a:pt x="664" y="150"/>
                  </a:lnTo>
                  <a:lnTo>
                    <a:pt x="668" y="148"/>
                  </a:lnTo>
                  <a:lnTo>
                    <a:pt x="671" y="145"/>
                  </a:lnTo>
                  <a:lnTo>
                    <a:pt x="673" y="141"/>
                  </a:lnTo>
                  <a:lnTo>
                    <a:pt x="673" y="138"/>
                  </a:lnTo>
                  <a:lnTo>
                    <a:pt x="674" y="135"/>
                  </a:lnTo>
                  <a:lnTo>
                    <a:pt x="676" y="130"/>
                  </a:lnTo>
                  <a:lnTo>
                    <a:pt x="678" y="128"/>
                  </a:lnTo>
                  <a:lnTo>
                    <a:pt x="683" y="126"/>
                  </a:lnTo>
                  <a:lnTo>
                    <a:pt x="688" y="128"/>
                  </a:lnTo>
                  <a:lnTo>
                    <a:pt x="691" y="128"/>
                  </a:lnTo>
                  <a:lnTo>
                    <a:pt x="695" y="130"/>
                  </a:lnTo>
                  <a:lnTo>
                    <a:pt x="700" y="131"/>
                  </a:lnTo>
                  <a:lnTo>
                    <a:pt x="703" y="133"/>
                  </a:lnTo>
                  <a:lnTo>
                    <a:pt x="706" y="133"/>
                  </a:lnTo>
                  <a:lnTo>
                    <a:pt x="711" y="135"/>
                  </a:lnTo>
                  <a:lnTo>
                    <a:pt x="716" y="135"/>
                  </a:lnTo>
                  <a:lnTo>
                    <a:pt x="721" y="135"/>
                  </a:lnTo>
                  <a:lnTo>
                    <a:pt x="725" y="135"/>
                  </a:lnTo>
                  <a:lnTo>
                    <a:pt x="732" y="135"/>
                  </a:lnTo>
                  <a:lnTo>
                    <a:pt x="735" y="135"/>
                  </a:lnTo>
                  <a:lnTo>
                    <a:pt x="740" y="133"/>
                  </a:lnTo>
                  <a:lnTo>
                    <a:pt x="743" y="131"/>
                  </a:lnTo>
                  <a:lnTo>
                    <a:pt x="748" y="130"/>
                  </a:lnTo>
                  <a:lnTo>
                    <a:pt x="750" y="128"/>
                  </a:lnTo>
                  <a:lnTo>
                    <a:pt x="753" y="126"/>
                  </a:lnTo>
                  <a:lnTo>
                    <a:pt x="757" y="123"/>
                  </a:lnTo>
                  <a:lnTo>
                    <a:pt x="758" y="119"/>
                  </a:lnTo>
                  <a:lnTo>
                    <a:pt x="758" y="116"/>
                  </a:lnTo>
                  <a:lnTo>
                    <a:pt x="760" y="111"/>
                  </a:lnTo>
                  <a:lnTo>
                    <a:pt x="760" y="106"/>
                  </a:lnTo>
                  <a:lnTo>
                    <a:pt x="760" y="103"/>
                  </a:lnTo>
                  <a:lnTo>
                    <a:pt x="762" y="98"/>
                  </a:lnTo>
                  <a:lnTo>
                    <a:pt x="765" y="96"/>
                  </a:lnTo>
                  <a:lnTo>
                    <a:pt x="768" y="94"/>
                  </a:lnTo>
                  <a:lnTo>
                    <a:pt x="772" y="93"/>
                  </a:lnTo>
                  <a:lnTo>
                    <a:pt x="775" y="91"/>
                  </a:lnTo>
                  <a:lnTo>
                    <a:pt x="780" y="89"/>
                  </a:lnTo>
                  <a:lnTo>
                    <a:pt x="784" y="88"/>
                  </a:lnTo>
                  <a:lnTo>
                    <a:pt x="785" y="88"/>
                  </a:lnTo>
                  <a:lnTo>
                    <a:pt x="787" y="86"/>
                  </a:lnTo>
                  <a:lnTo>
                    <a:pt x="790" y="84"/>
                  </a:lnTo>
                  <a:lnTo>
                    <a:pt x="795" y="84"/>
                  </a:lnTo>
                  <a:lnTo>
                    <a:pt x="800" y="83"/>
                  </a:lnTo>
                  <a:lnTo>
                    <a:pt x="804" y="83"/>
                  </a:lnTo>
                  <a:lnTo>
                    <a:pt x="809" y="83"/>
                  </a:lnTo>
                  <a:lnTo>
                    <a:pt x="810" y="86"/>
                  </a:lnTo>
                  <a:lnTo>
                    <a:pt x="814" y="88"/>
                  </a:lnTo>
                  <a:lnTo>
                    <a:pt x="815" y="91"/>
                  </a:lnTo>
                  <a:lnTo>
                    <a:pt x="817" y="96"/>
                  </a:lnTo>
                  <a:lnTo>
                    <a:pt x="819" y="99"/>
                  </a:lnTo>
                  <a:lnTo>
                    <a:pt x="820" y="103"/>
                  </a:lnTo>
                  <a:lnTo>
                    <a:pt x="824" y="104"/>
                  </a:lnTo>
                  <a:lnTo>
                    <a:pt x="825" y="108"/>
                  </a:lnTo>
                  <a:lnTo>
                    <a:pt x="829" y="109"/>
                  </a:lnTo>
                  <a:lnTo>
                    <a:pt x="832" y="111"/>
                  </a:lnTo>
                  <a:lnTo>
                    <a:pt x="837" y="111"/>
                  </a:lnTo>
                  <a:lnTo>
                    <a:pt x="842" y="111"/>
                  </a:lnTo>
                  <a:lnTo>
                    <a:pt x="846" y="111"/>
                  </a:lnTo>
                  <a:lnTo>
                    <a:pt x="849" y="109"/>
                  </a:lnTo>
                  <a:lnTo>
                    <a:pt x="852" y="108"/>
                  </a:lnTo>
                  <a:lnTo>
                    <a:pt x="856" y="106"/>
                  </a:lnTo>
                  <a:lnTo>
                    <a:pt x="861" y="104"/>
                  </a:lnTo>
                  <a:lnTo>
                    <a:pt x="864" y="103"/>
                  </a:lnTo>
                  <a:lnTo>
                    <a:pt x="867" y="101"/>
                  </a:lnTo>
                  <a:lnTo>
                    <a:pt x="871" y="99"/>
                  </a:lnTo>
                  <a:lnTo>
                    <a:pt x="876" y="98"/>
                  </a:lnTo>
                  <a:lnTo>
                    <a:pt x="879" y="99"/>
                  </a:lnTo>
                  <a:lnTo>
                    <a:pt x="884" y="99"/>
                  </a:lnTo>
                  <a:lnTo>
                    <a:pt x="888" y="96"/>
                  </a:lnTo>
                  <a:lnTo>
                    <a:pt x="893" y="96"/>
                  </a:lnTo>
                  <a:lnTo>
                    <a:pt x="896" y="94"/>
                  </a:lnTo>
                  <a:lnTo>
                    <a:pt x="899" y="93"/>
                  </a:lnTo>
                  <a:lnTo>
                    <a:pt x="904" y="91"/>
                  </a:lnTo>
                  <a:lnTo>
                    <a:pt x="908" y="91"/>
                  </a:lnTo>
                  <a:lnTo>
                    <a:pt x="911" y="91"/>
                  </a:lnTo>
                  <a:lnTo>
                    <a:pt x="914" y="89"/>
                  </a:lnTo>
                  <a:lnTo>
                    <a:pt x="919" y="89"/>
                  </a:lnTo>
                  <a:lnTo>
                    <a:pt x="925" y="91"/>
                  </a:lnTo>
                  <a:lnTo>
                    <a:pt x="928" y="93"/>
                  </a:lnTo>
                  <a:lnTo>
                    <a:pt x="931" y="94"/>
                  </a:lnTo>
                  <a:lnTo>
                    <a:pt x="936" y="94"/>
                  </a:lnTo>
                  <a:lnTo>
                    <a:pt x="940" y="96"/>
                  </a:lnTo>
                  <a:lnTo>
                    <a:pt x="943" y="98"/>
                  </a:lnTo>
                  <a:lnTo>
                    <a:pt x="948" y="98"/>
                  </a:lnTo>
                  <a:lnTo>
                    <a:pt x="951" y="99"/>
                  </a:lnTo>
                  <a:lnTo>
                    <a:pt x="956" y="101"/>
                  </a:lnTo>
                  <a:lnTo>
                    <a:pt x="961" y="101"/>
                  </a:lnTo>
                  <a:lnTo>
                    <a:pt x="966" y="99"/>
                  </a:lnTo>
                  <a:lnTo>
                    <a:pt x="970" y="98"/>
                  </a:lnTo>
                  <a:lnTo>
                    <a:pt x="973" y="96"/>
                  </a:lnTo>
                  <a:lnTo>
                    <a:pt x="977" y="94"/>
                  </a:lnTo>
                  <a:lnTo>
                    <a:pt x="980" y="93"/>
                  </a:lnTo>
                  <a:lnTo>
                    <a:pt x="983" y="91"/>
                  </a:lnTo>
                  <a:lnTo>
                    <a:pt x="988" y="91"/>
                  </a:lnTo>
                  <a:lnTo>
                    <a:pt x="992" y="89"/>
                  </a:lnTo>
                  <a:lnTo>
                    <a:pt x="997" y="88"/>
                  </a:lnTo>
                  <a:lnTo>
                    <a:pt x="1000" y="86"/>
                  </a:lnTo>
                  <a:lnTo>
                    <a:pt x="1005" y="84"/>
                  </a:lnTo>
                  <a:lnTo>
                    <a:pt x="1008" y="84"/>
                  </a:lnTo>
                  <a:lnTo>
                    <a:pt x="1013" y="83"/>
                  </a:lnTo>
                  <a:lnTo>
                    <a:pt x="1017" y="81"/>
                  </a:lnTo>
                  <a:lnTo>
                    <a:pt x="1022" y="81"/>
                  </a:lnTo>
                  <a:lnTo>
                    <a:pt x="1025" y="81"/>
                  </a:lnTo>
                  <a:lnTo>
                    <a:pt x="1032" y="81"/>
                  </a:lnTo>
                  <a:lnTo>
                    <a:pt x="1035" y="81"/>
                  </a:lnTo>
                  <a:lnTo>
                    <a:pt x="1040" y="83"/>
                  </a:lnTo>
                  <a:lnTo>
                    <a:pt x="1045" y="83"/>
                  </a:lnTo>
                  <a:lnTo>
                    <a:pt x="1049" y="83"/>
                  </a:lnTo>
                  <a:lnTo>
                    <a:pt x="1054" y="83"/>
                  </a:lnTo>
                  <a:lnTo>
                    <a:pt x="1059" y="81"/>
                  </a:lnTo>
                  <a:lnTo>
                    <a:pt x="1060" y="77"/>
                  </a:lnTo>
                  <a:lnTo>
                    <a:pt x="1064" y="76"/>
                  </a:lnTo>
                  <a:lnTo>
                    <a:pt x="1065" y="72"/>
                  </a:lnTo>
                  <a:lnTo>
                    <a:pt x="1069" y="69"/>
                  </a:lnTo>
                  <a:lnTo>
                    <a:pt x="1071" y="67"/>
                  </a:lnTo>
                  <a:lnTo>
                    <a:pt x="1072" y="64"/>
                  </a:lnTo>
                  <a:lnTo>
                    <a:pt x="1074" y="59"/>
                  </a:lnTo>
                  <a:lnTo>
                    <a:pt x="1072" y="54"/>
                  </a:lnTo>
                  <a:lnTo>
                    <a:pt x="1071" y="51"/>
                  </a:lnTo>
                  <a:lnTo>
                    <a:pt x="1067" y="51"/>
                  </a:lnTo>
                  <a:lnTo>
                    <a:pt x="1064" y="49"/>
                  </a:lnTo>
                  <a:lnTo>
                    <a:pt x="1060" y="47"/>
                  </a:lnTo>
                  <a:lnTo>
                    <a:pt x="1057" y="46"/>
                  </a:lnTo>
                  <a:lnTo>
                    <a:pt x="1054" y="42"/>
                  </a:lnTo>
                  <a:lnTo>
                    <a:pt x="1054" y="39"/>
                  </a:lnTo>
                  <a:lnTo>
                    <a:pt x="1052" y="34"/>
                  </a:lnTo>
                  <a:lnTo>
                    <a:pt x="1052" y="29"/>
                  </a:lnTo>
                  <a:lnTo>
                    <a:pt x="1054" y="27"/>
                  </a:lnTo>
                  <a:lnTo>
                    <a:pt x="1057" y="24"/>
                  </a:lnTo>
                  <a:lnTo>
                    <a:pt x="1060" y="22"/>
                  </a:lnTo>
                  <a:lnTo>
                    <a:pt x="1062" y="19"/>
                  </a:lnTo>
                  <a:lnTo>
                    <a:pt x="1065" y="17"/>
                  </a:lnTo>
                  <a:lnTo>
                    <a:pt x="1071" y="17"/>
                  </a:lnTo>
                  <a:lnTo>
                    <a:pt x="1076" y="17"/>
                  </a:lnTo>
                  <a:lnTo>
                    <a:pt x="1077" y="20"/>
                  </a:lnTo>
                  <a:lnTo>
                    <a:pt x="1081" y="22"/>
                  </a:lnTo>
                  <a:lnTo>
                    <a:pt x="1084" y="25"/>
                  </a:lnTo>
                  <a:lnTo>
                    <a:pt x="1086" y="29"/>
                  </a:lnTo>
                  <a:lnTo>
                    <a:pt x="1087" y="32"/>
                  </a:lnTo>
                  <a:lnTo>
                    <a:pt x="1089" y="36"/>
                  </a:lnTo>
                  <a:lnTo>
                    <a:pt x="1091" y="39"/>
                  </a:lnTo>
                  <a:lnTo>
                    <a:pt x="1092" y="42"/>
                  </a:lnTo>
                  <a:lnTo>
                    <a:pt x="1096" y="44"/>
                  </a:lnTo>
                  <a:lnTo>
                    <a:pt x="1097" y="47"/>
                  </a:lnTo>
                  <a:lnTo>
                    <a:pt x="1102" y="47"/>
                  </a:lnTo>
                  <a:lnTo>
                    <a:pt x="1107" y="47"/>
                  </a:lnTo>
                  <a:lnTo>
                    <a:pt x="1111" y="47"/>
                  </a:lnTo>
                  <a:lnTo>
                    <a:pt x="1114" y="46"/>
                  </a:lnTo>
                  <a:lnTo>
                    <a:pt x="1119" y="44"/>
                  </a:lnTo>
                  <a:lnTo>
                    <a:pt x="1123" y="42"/>
                  </a:lnTo>
                  <a:lnTo>
                    <a:pt x="1124" y="39"/>
                  </a:lnTo>
                  <a:lnTo>
                    <a:pt x="1128" y="36"/>
                  </a:lnTo>
                  <a:lnTo>
                    <a:pt x="1129" y="32"/>
                  </a:lnTo>
                  <a:lnTo>
                    <a:pt x="1131" y="29"/>
                  </a:lnTo>
                  <a:lnTo>
                    <a:pt x="1133" y="25"/>
                  </a:lnTo>
                  <a:lnTo>
                    <a:pt x="1134" y="22"/>
                  </a:lnTo>
                  <a:lnTo>
                    <a:pt x="1136" y="19"/>
                  </a:lnTo>
                  <a:lnTo>
                    <a:pt x="1136" y="15"/>
                  </a:lnTo>
                  <a:lnTo>
                    <a:pt x="1138" y="12"/>
                  </a:lnTo>
                  <a:lnTo>
                    <a:pt x="1138" y="10"/>
                  </a:lnTo>
                  <a:lnTo>
                    <a:pt x="1139" y="9"/>
                  </a:lnTo>
                  <a:lnTo>
                    <a:pt x="1141" y="7"/>
                  </a:lnTo>
                  <a:lnTo>
                    <a:pt x="1144" y="5"/>
                  </a:lnTo>
                  <a:lnTo>
                    <a:pt x="1148" y="2"/>
                  </a:lnTo>
                  <a:lnTo>
                    <a:pt x="1153" y="0"/>
                  </a:lnTo>
                  <a:lnTo>
                    <a:pt x="1156" y="2"/>
                  </a:lnTo>
                  <a:lnTo>
                    <a:pt x="1161" y="4"/>
                  </a:lnTo>
                  <a:lnTo>
                    <a:pt x="1165" y="4"/>
                  </a:lnTo>
                  <a:lnTo>
                    <a:pt x="1166" y="7"/>
                  </a:lnTo>
                  <a:lnTo>
                    <a:pt x="1168" y="10"/>
                  </a:lnTo>
                  <a:lnTo>
                    <a:pt x="1170" y="15"/>
                  </a:lnTo>
                  <a:lnTo>
                    <a:pt x="1170" y="17"/>
                  </a:lnTo>
                  <a:lnTo>
                    <a:pt x="1170" y="20"/>
                  </a:lnTo>
                  <a:lnTo>
                    <a:pt x="1171" y="24"/>
                  </a:lnTo>
                  <a:lnTo>
                    <a:pt x="1171" y="29"/>
                  </a:lnTo>
                  <a:lnTo>
                    <a:pt x="1173" y="32"/>
                  </a:lnTo>
                  <a:lnTo>
                    <a:pt x="1175" y="37"/>
                  </a:lnTo>
                  <a:lnTo>
                    <a:pt x="1178" y="3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 name="Freeform 5"/>
            <p:cNvSpPr>
              <a:spLocks noEditPoints="1"/>
            </p:cNvSpPr>
            <p:nvPr/>
          </p:nvSpPr>
          <p:spPr bwMode="auto">
            <a:xfrm>
              <a:off x="710" y="2361"/>
              <a:ext cx="314" cy="227"/>
            </a:xfrm>
            <a:custGeom>
              <a:avLst/>
              <a:gdLst>
                <a:gd name="T0" fmla="*/ 52 w 314"/>
                <a:gd name="T1" fmla="*/ 172 h 227"/>
                <a:gd name="T2" fmla="*/ 52 w 314"/>
                <a:gd name="T3" fmla="*/ 168 h 227"/>
                <a:gd name="T4" fmla="*/ 106 w 314"/>
                <a:gd name="T5" fmla="*/ 158 h 227"/>
                <a:gd name="T6" fmla="*/ 0 w 314"/>
                <a:gd name="T7" fmla="*/ 106 h 227"/>
                <a:gd name="T8" fmla="*/ 3 w 314"/>
                <a:gd name="T9" fmla="*/ 103 h 227"/>
                <a:gd name="T10" fmla="*/ 23 w 314"/>
                <a:gd name="T11" fmla="*/ 94 h 227"/>
                <a:gd name="T12" fmla="*/ 18 w 314"/>
                <a:gd name="T13" fmla="*/ 96 h 227"/>
                <a:gd name="T14" fmla="*/ 49 w 314"/>
                <a:gd name="T15" fmla="*/ 86 h 227"/>
                <a:gd name="T16" fmla="*/ 50 w 314"/>
                <a:gd name="T17" fmla="*/ 86 h 227"/>
                <a:gd name="T18" fmla="*/ 297 w 314"/>
                <a:gd name="T19" fmla="*/ 78 h 227"/>
                <a:gd name="T20" fmla="*/ 297 w 314"/>
                <a:gd name="T21" fmla="*/ 227 h 227"/>
                <a:gd name="T22" fmla="*/ 292 w 314"/>
                <a:gd name="T23" fmla="*/ 214 h 227"/>
                <a:gd name="T24" fmla="*/ 284 w 314"/>
                <a:gd name="T25" fmla="*/ 199 h 227"/>
                <a:gd name="T26" fmla="*/ 265 w 314"/>
                <a:gd name="T27" fmla="*/ 177 h 227"/>
                <a:gd name="T28" fmla="*/ 250 w 314"/>
                <a:gd name="T29" fmla="*/ 162 h 227"/>
                <a:gd name="T30" fmla="*/ 230 w 314"/>
                <a:gd name="T31" fmla="*/ 148 h 227"/>
                <a:gd name="T32" fmla="*/ 206 w 314"/>
                <a:gd name="T33" fmla="*/ 135 h 227"/>
                <a:gd name="T34" fmla="*/ 195 w 314"/>
                <a:gd name="T35" fmla="*/ 130 h 227"/>
                <a:gd name="T36" fmla="*/ 180 w 314"/>
                <a:gd name="T37" fmla="*/ 126 h 227"/>
                <a:gd name="T38" fmla="*/ 146 w 314"/>
                <a:gd name="T39" fmla="*/ 111 h 227"/>
                <a:gd name="T40" fmla="*/ 131 w 314"/>
                <a:gd name="T41" fmla="*/ 110 h 227"/>
                <a:gd name="T42" fmla="*/ 106 w 314"/>
                <a:gd name="T43" fmla="*/ 111 h 227"/>
                <a:gd name="T44" fmla="*/ 92 w 314"/>
                <a:gd name="T45" fmla="*/ 115 h 227"/>
                <a:gd name="T46" fmla="*/ 82 w 314"/>
                <a:gd name="T47" fmla="*/ 128 h 227"/>
                <a:gd name="T48" fmla="*/ 94 w 314"/>
                <a:gd name="T49" fmla="*/ 136 h 227"/>
                <a:gd name="T50" fmla="*/ 89 w 314"/>
                <a:gd name="T51" fmla="*/ 145 h 227"/>
                <a:gd name="T52" fmla="*/ 89 w 314"/>
                <a:gd name="T53" fmla="*/ 152 h 227"/>
                <a:gd name="T54" fmla="*/ 82 w 314"/>
                <a:gd name="T55" fmla="*/ 146 h 227"/>
                <a:gd name="T56" fmla="*/ 82 w 314"/>
                <a:gd name="T57" fmla="*/ 153 h 227"/>
                <a:gd name="T58" fmla="*/ 87 w 314"/>
                <a:gd name="T59" fmla="*/ 155 h 227"/>
                <a:gd name="T60" fmla="*/ 87 w 314"/>
                <a:gd name="T61" fmla="*/ 162 h 227"/>
                <a:gd name="T62" fmla="*/ 84 w 314"/>
                <a:gd name="T63" fmla="*/ 175 h 227"/>
                <a:gd name="T64" fmla="*/ 77 w 314"/>
                <a:gd name="T65" fmla="*/ 172 h 227"/>
                <a:gd name="T66" fmla="*/ 69 w 314"/>
                <a:gd name="T67" fmla="*/ 158 h 227"/>
                <a:gd name="T68" fmla="*/ 59 w 314"/>
                <a:gd name="T69" fmla="*/ 155 h 227"/>
                <a:gd name="T70" fmla="*/ 52 w 314"/>
                <a:gd name="T71" fmla="*/ 155 h 227"/>
                <a:gd name="T72" fmla="*/ 52 w 314"/>
                <a:gd name="T73" fmla="*/ 148 h 227"/>
                <a:gd name="T74" fmla="*/ 49 w 314"/>
                <a:gd name="T75" fmla="*/ 141 h 227"/>
                <a:gd name="T76" fmla="*/ 42 w 314"/>
                <a:gd name="T77" fmla="*/ 135 h 227"/>
                <a:gd name="T78" fmla="*/ 35 w 314"/>
                <a:gd name="T79" fmla="*/ 126 h 227"/>
                <a:gd name="T80" fmla="*/ 27 w 314"/>
                <a:gd name="T81" fmla="*/ 116 h 227"/>
                <a:gd name="T82" fmla="*/ 10 w 314"/>
                <a:gd name="T83" fmla="*/ 103 h 227"/>
                <a:gd name="T84" fmla="*/ 15 w 314"/>
                <a:gd name="T85" fmla="*/ 101 h 227"/>
                <a:gd name="T86" fmla="*/ 28 w 314"/>
                <a:gd name="T87" fmla="*/ 96 h 227"/>
                <a:gd name="T88" fmla="*/ 40 w 314"/>
                <a:gd name="T89" fmla="*/ 93 h 227"/>
                <a:gd name="T90" fmla="*/ 54 w 314"/>
                <a:gd name="T91" fmla="*/ 91 h 227"/>
                <a:gd name="T92" fmla="*/ 64 w 314"/>
                <a:gd name="T93" fmla="*/ 89 h 227"/>
                <a:gd name="T94" fmla="*/ 79 w 314"/>
                <a:gd name="T95" fmla="*/ 86 h 227"/>
                <a:gd name="T96" fmla="*/ 94 w 314"/>
                <a:gd name="T97" fmla="*/ 79 h 227"/>
                <a:gd name="T98" fmla="*/ 102 w 314"/>
                <a:gd name="T99" fmla="*/ 76 h 227"/>
                <a:gd name="T100" fmla="*/ 117 w 314"/>
                <a:gd name="T101" fmla="*/ 73 h 227"/>
                <a:gd name="T102" fmla="*/ 131 w 314"/>
                <a:gd name="T103" fmla="*/ 64 h 227"/>
                <a:gd name="T104" fmla="*/ 153 w 314"/>
                <a:gd name="T105" fmla="*/ 56 h 227"/>
                <a:gd name="T106" fmla="*/ 171 w 314"/>
                <a:gd name="T107" fmla="*/ 46 h 227"/>
                <a:gd name="T108" fmla="*/ 183 w 314"/>
                <a:gd name="T109" fmla="*/ 42 h 227"/>
                <a:gd name="T110" fmla="*/ 211 w 314"/>
                <a:gd name="T111" fmla="*/ 29 h 227"/>
                <a:gd name="T112" fmla="*/ 223 w 314"/>
                <a:gd name="T113" fmla="*/ 24 h 227"/>
                <a:gd name="T114" fmla="*/ 248 w 314"/>
                <a:gd name="T115" fmla="*/ 12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4" h="227">
                  <a:moveTo>
                    <a:pt x="52" y="168"/>
                  </a:moveTo>
                  <a:lnTo>
                    <a:pt x="52" y="170"/>
                  </a:lnTo>
                  <a:lnTo>
                    <a:pt x="54" y="170"/>
                  </a:lnTo>
                  <a:lnTo>
                    <a:pt x="54" y="170"/>
                  </a:lnTo>
                  <a:lnTo>
                    <a:pt x="54" y="172"/>
                  </a:lnTo>
                  <a:lnTo>
                    <a:pt x="52" y="172"/>
                  </a:lnTo>
                  <a:lnTo>
                    <a:pt x="52" y="172"/>
                  </a:lnTo>
                  <a:lnTo>
                    <a:pt x="52" y="172"/>
                  </a:lnTo>
                  <a:lnTo>
                    <a:pt x="50" y="172"/>
                  </a:lnTo>
                  <a:lnTo>
                    <a:pt x="52" y="172"/>
                  </a:lnTo>
                  <a:lnTo>
                    <a:pt x="52" y="170"/>
                  </a:lnTo>
                  <a:lnTo>
                    <a:pt x="50" y="170"/>
                  </a:lnTo>
                  <a:lnTo>
                    <a:pt x="50" y="168"/>
                  </a:lnTo>
                  <a:lnTo>
                    <a:pt x="52" y="168"/>
                  </a:lnTo>
                  <a:close/>
                  <a:moveTo>
                    <a:pt x="107" y="165"/>
                  </a:moveTo>
                  <a:lnTo>
                    <a:pt x="106" y="165"/>
                  </a:lnTo>
                  <a:lnTo>
                    <a:pt x="104" y="162"/>
                  </a:lnTo>
                  <a:lnTo>
                    <a:pt x="104" y="162"/>
                  </a:lnTo>
                  <a:lnTo>
                    <a:pt x="104" y="160"/>
                  </a:lnTo>
                  <a:lnTo>
                    <a:pt x="104" y="160"/>
                  </a:lnTo>
                  <a:lnTo>
                    <a:pt x="106" y="158"/>
                  </a:lnTo>
                  <a:lnTo>
                    <a:pt x="106" y="158"/>
                  </a:lnTo>
                  <a:lnTo>
                    <a:pt x="109" y="162"/>
                  </a:lnTo>
                  <a:lnTo>
                    <a:pt x="109" y="163"/>
                  </a:lnTo>
                  <a:lnTo>
                    <a:pt x="107" y="165"/>
                  </a:lnTo>
                  <a:close/>
                  <a:moveTo>
                    <a:pt x="0" y="108"/>
                  </a:moveTo>
                  <a:lnTo>
                    <a:pt x="0" y="108"/>
                  </a:lnTo>
                  <a:lnTo>
                    <a:pt x="0" y="106"/>
                  </a:lnTo>
                  <a:lnTo>
                    <a:pt x="0" y="105"/>
                  </a:lnTo>
                  <a:lnTo>
                    <a:pt x="0" y="105"/>
                  </a:lnTo>
                  <a:lnTo>
                    <a:pt x="0" y="105"/>
                  </a:lnTo>
                  <a:lnTo>
                    <a:pt x="0" y="105"/>
                  </a:lnTo>
                  <a:lnTo>
                    <a:pt x="0" y="106"/>
                  </a:lnTo>
                  <a:lnTo>
                    <a:pt x="0" y="108"/>
                  </a:lnTo>
                  <a:close/>
                  <a:moveTo>
                    <a:pt x="3" y="103"/>
                  </a:moveTo>
                  <a:lnTo>
                    <a:pt x="3" y="103"/>
                  </a:lnTo>
                  <a:lnTo>
                    <a:pt x="3" y="103"/>
                  </a:lnTo>
                  <a:lnTo>
                    <a:pt x="5" y="101"/>
                  </a:lnTo>
                  <a:lnTo>
                    <a:pt x="5" y="101"/>
                  </a:lnTo>
                  <a:lnTo>
                    <a:pt x="5" y="101"/>
                  </a:lnTo>
                  <a:lnTo>
                    <a:pt x="3" y="103"/>
                  </a:lnTo>
                  <a:close/>
                  <a:moveTo>
                    <a:pt x="23" y="94"/>
                  </a:moveTo>
                  <a:lnTo>
                    <a:pt x="23" y="94"/>
                  </a:lnTo>
                  <a:lnTo>
                    <a:pt x="23" y="96"/>
                  </a:lnTo>
                  <a:lnTo>
                    <a:pt x="22" y="98"/>
                  </a:lnTo>
                  <a:lnTo>
                    <a:pt x="22" y="96"/>
                  </a:lnTo>
                  <a:lnTo>
                    <a:pt x="20" y="96"/>
                  </a:lnTo>
                  <a:lnTo>
                    <a:pt x="18" y="96"/>
                  </a:lnTo>
                  <a:lnTo>
                    <a:pt x="18" y="96"/>
                  </a:lnTo>
                  <a:lnTo>
                    <a:pt x="20" y="94"/>
                  </a:lnTo>
                  <a:lnTo>
                    <a:pt x="20" y="94"/>
                  </a:lnTo>
                  <a:lnTo>
                    <a:pt x="22" y="94"/>
                  </a:lnTo>
                  <a:lnTo>
                    <a:pt x="22" y="94"/>
                  </a:lnTo>
                  <a:lnTo>
                    <a:pt x="23" y="94"/>
                  </a:lnTo>
                  <a:close/>
                  <a:moveTo>
                    <a:pt x="50" y="86"/>
                  </a:moveTo>
                  <a:lnTo>
                    <a:pt x="49" y="86"/>
                  </a:lnTo>
                  <a:lnTo>
                    <a:pt x="49" y="86"/>
                  </a:lnTo>
                  <a:lnTo>
                    <a:pt x="49" y="86"/>
                  </a:lnTo>
                  <a:lnTo>
                    <a:pt x="49" y="84"/>
                  </a:lnTo>
                  <a:lnTo>
                    <a:pt x="49" y="84"/>
                  </a:lnTo>
                  <a:lnTo>
                    <a:pt x="50" y="84"/>
                  </a:lnTo>
                  <a:lnTo>
                    <a:pt x="50" y="84"/>
                  </a:lnTo>
                  <a:lnTo>
                    <a:pt x="50" y="86"/>
                  </a:lnTo>
                  <a:lnTo>
                    <a:pt x="50" y="86"/>
                  </a:lnTo>
                  <a:lnTo>
                    <a:pt x="50" y="86"/>
                  </a:lnTo>
                  <a:close/>
                  <a:moveTo>
                    <a:pt x="272" y="0"/>
                  </a:moveTo>
                  <a:lnTo>
                    <a:pt x="294" y="44"/>
                  </a:lnTo>
                  <a:lnTo>
                    <a:pt x="294" y="53"/>
                  </a:lnTo>
                  <a:lnTo>
                    <a:pt x="294" y="71"/>
                  </a:lnTo>
                  <a:lnTo>
                    <a:pt x="297" y="78"/>
                  </a:lnTo>
                  <a:lnTo>
                    <a:pt x="314" y="93"/>
                  </a:lnTo>
                  <a:lnTo>
                    <a:pt x="312" y="111"/>
                  </a:lnTo>
                  <a:lnTo>
                    <a:pt x="312" y="113"/>
                  </a:lnTo>
                  <a:lnTo>
                    <a:pt x="312" y="128"/>
                  </a:lnTo>
                  <a:lnTo>
                    <a:pt x="310" y="135"/>
                  </a:lnTo>
                  <a:lnTo>
                    <a:pt x="297" y="227"/>
                  </a:lnTo>
                  <a:lnTo>
                    <a:pt x="297" y="227"/>
                  </a:lnTo>
                  <a:lnTo>
                    <a:pt x="295" y="225"/>
                  </a:lnTo>
                  <a:lnTo>
                    <a:pt x="295" y="224"/>
                  </a:lnTo>
                  <a:lnTo>
                    <a:pt x="295" y="222"/>
                  </a:lnTo>
                  <a:lnTo>
                    <a:pt x="294" y="222"/>
                  </a:lnTo>
                  <a:lnTo>
                    <a:pt x="292" y="219"/>
                  </a:lnTo>
                  <a:lnTo>
                    <a:pt x="292" y="215"/>
                  </a:lnTo>
                  <a:lnTo>
                    <a:pt x="292" y="214"/>
                  </a:lnTo>
                  <a:lnTo>
                    <a:pt x="290" y="212"/>
                  </a:lnTo>
                  <a:lnTo>
                    <a:pt x="290" y="210"/>
                  </a:lnTo>
                  <a:lnTo>
                    <a:pt x="289" y="205"/>
                  </a:lnTo>
                  <a:lnTo>
                    <a:pt x="287" y="204"/>
                  </a:lnTo>
                  <a:lnTo>
                    <a:pt x="285" y="202"/>
                  </a:lnTo>
                  <a:lnTo>
                    <a:pt x="284" y="200"/>
                  </a:lnTo>
                  <a:lnTo>
                    <a:pt x="284" y="199"/>
                  </a:lnTo>
                  <a:lnTo>
                    <a:pt x="280" y="195"/>
                  </a:lnTo>
                  <a:lnTo>
                    <a:pt x="280" y="193"/>
                  </a:lnTo>
                  <a:lnTo>
                    <a:pt x="277" y="190"/>
                  </a:lnTo>
                  <a:lnTo>
                    <a:pt x="273" y="185"/>
                  </a:lnTo>
                  <a:lnTo>
                    <a:pt x="273" y="185"/>
                  </a:lnTo>
                  <a:lnTo>
                    <a:pt x="265" y="177"/>
                  </a:lnTo>
                  <a:lnTo>
                    <a:pt x="265" y="177"/>
                  </a:lnTo>
                  <a:lnTo>
                    <a:pt x="260" y="173"/>
                  </a:lnTo>
                  <a:lnTo>
                    <a:pt x="260" y="172"/>
                  </a:lnTo>
                  <a:lnTo>
                    <a:pt x="257" y="168"/>
                  </a:lnTo>
                  <a:lnTo>
                    <a:pt x="257" y="168"/>
                  </a:lnTo>
                  <a:lnTo>
                    <a:pt x="253" y="165"/>
                  </a:lnTo>
                  <a:lnTo>
                    <a:pt x="252" y="163"/>
                  </a:lnTo>
                  <a:lnTo>
                    <a:pt x="250" y="162"/>
                  </a:lnTo>
                  <a:lnTo>
                    <a:pt x="248" y="162"/>
                  </a:lnTo>
                  <a:lnTo>
                    <a:pt x="242" y="153"/>
                  </a:lnTo>
                  <a:lnTo>
                    <a:pt x="240" y="153"/>
                  </a:lnTo>
                  <a:lnTo>
                    <a:pt x="238" y="153"/>
                  </a:lnTo>
                  <a:lnTo>
                    <a:pt x="237" y="152"/>
                  </a:lnTo>
                  <a:lnTo>
                    <a:pt x="233" y="150"/>
                  </a:lnTo>
                  <a:lnTo>
                    <a:pt x="230" y="148"/>
                  </a:lnTo>
                  <a:lnTo>
                    <a:pt x="220" y="140"/>
                  </a:lnTo>
                  <a:lnTo>
                    <a:pt x="220" y="140"/>
                  </a:lnTo>
                  <a:lnTo>
                    <a:pt x="216" y="138"/>
                  </a:lnTo>
                  <a:lnTo>
                    <a:pt x="211" y="135"/>
                  </a:lnTo>
                  <a:lnTo>
                    <a:pt x="210" y="135"/>
                  </a:lnTo>
                  <a:lnTo>
                    <a:pt x="208" y="135"/>
                  </a:lnTo>
                  <a:lnTo>
                    <a:pt x="206" y="135"/>
                  </a:lnTo>
                  <a:lnTo>
                    <a:pt x="205" y="133"/>
                  </a:lnTo>
                  <a:lnTo>
                    <a:pt x="203" y="133"/>
                  </a:lnTo>
                  <a:lnTo>
                    <a:pt x="201" y="131"/>
                  </a:lnTo>
                  <a:lnTo>
                    <a:pt x="200" y="130"/>
                  </a:lnTo>
                  <a:lnTo>
                    <a:pt x="200" y="130"/>
                  </a:lnTo>
                  <a:lnTo>
                    <a:pt x="196" y="130"/>
                  </a:lnTo>
                  <a:lnTo>
                    <a:pt x="195" y="130"/>
                  </a:lnTo>
                  <a:lnTo>
                    <a:pt x="191" y="131"/>
                  </a:lnTo>
                  <a:lnTo>
                    <a:pt x="188" y="131"/>
                  </a:lnTo>
                  <a:lnTo>
                    <a:pt x="185" y="128"/>
                  </a:lnTo>
                  <a:lnTo>
                    <a:pt x="183" y="128"/>
                  </a:lnTo>
                  <a:lnTo>
                    <a:pt x="181" y="128"/>
                  </a:lnTo>
                  <a:lnTo>
                    <a:pt x="181" y="126"/>
                  </a:lnTo>
                  <a:lnTo>
                    <a:pt x="180" y="126"/>
                  </a:lnTo>
                  <a:lnTo>
                    <a:pt x="176" y="125"/>
                  </a:lnTo>
                  <a:lnTo>
                    <a:pt x="176" y="125"/>
                  </a:lnTo>
                  <a:lnTo>
                    <a:pt x="171" y="123"/>
                  </a:lnTo>
                  <a:lnTo>
                    <a:pt x="163" y="118"/>
                  </a:lnTo>
                  <a:lnTo>
                    <a:pt x="161" y="118"/>
                  </a:lnTo>
                  <a:lnTo>
                    <a:pt x="153" y="115"/>
                  </a:lnTo>
                  <a:lnTo>
                    <a:pt x="146" y="111"/>
                  </a:lnTo>
                  <a:lnTo>
                    <a:pt x="141" y="111"/>
                  </a:lnTo>
                  <a:lnTo>
                    <a:pt x="141" y="110"/>
                  </a:lnTo>
                  <a:lnTo>
                    <a:pt x="138" y="110"/>
                  </a:lnTo>
                  <a:lnTo>
                    <a:pt x="138" y="110"/>
                  </a:lnTo>
                  <a:lnTo>
                    <a:pt x="136" y="110"/>
                  </a:lnTo>
                  <a:lnTo>
                    <a:pt x="134" y="110"/>
                  </a:lnTo>
                  <a:lnTo>
                    <a:pt x="131" y="110"/>
                  </a:lnTo>
                  <a:lnTo>
                    <a:pt x="131" y="108"/>
                  </a:lnTo>
                  <a:lnTo>
                    <a:pt x="117" y="108"/>
                  </a:lnTo>
                  <a:lnTo>
                    <a:pt x="117" y="110"/>
                  </a:lnTo>
                  <a:lnTo>
                    <a:pt x="111" y="110"/>
                  </a:lnTo>
                  <a:lnTo>
                    <a:pt x="109" y="110"/>
                  </a:lnTo>
                  <a:lnTo>
                    <a:pt x="106" y="110"/>
                  </a:lnTo>
                  <a:lnTo>
                    <a:pt x="106" y="111"/>
                  </a:lnTo>
                  <a:lnTo>
                    <a:pt x="104" y="111"/>
                  </a:lnTo>
                  <a:lnTo>
                    <a:pt x="102" y="111"/>
                  </a:lnTo>
                  <a:lnTo>
                    <a:pt x="101" y="111"/>
                  </a:lnTo>
                  <a:lnTo>
                    <a:pt x="99" y="111"/>
                  </a:lnTo>
                  <a:lnTo>
                    <a:pt x="96" y="113"/>
                  </a:lnTo>
                  <a:lnTo>
                    <a:pt x="92" y="115"/>
                  </a:lnTo>
                  <a:lnTo>
                    <a:pt x="92" y="115"/>
                  </a:lnTo>
                  <a:lnTo>
                    <a:pt x="91" y="115"/>
                  </a:lnTo>
                  <a:lnTo>
                    <a:pt x="86" y="120"/>
                  </a:lnTo>
                  <a:lnTo>
                    <a:pt x="84" y="123"/>
                  </a:lnTo>
                  <a:lnTo>
                    <a:pt x="84" y="125"/>
                  </a:lnTo>
                  <a:lnTo>
                    <a:pt x="84" y="125"/>
                  </a:lnTo>
                  <a:lnTo>
                    <a:pt x="82" y="126"/>
                  </a:lnTo>
                  <a:lnTo>
                    <a:pt x="82" y="128"/>
                  </a:lnTo>
                  <a:lnTo>
                    <a:pt x="84" y="130"/>
                  </a:lnTo>
                  <a:lnTo>
                    <a:pt x="87" y="133"/>
                  </a:lnTo>
                  <a:lnTo>
                    <a:pt x="89" y="131"/>
                  </a:lnTo>
                  <a:lnTo>
                    <a:pt x="91" y="133"/>
                  </a:lnTo>
                  <a:lnTo>
                    <a:pt x="92" y="133"/>
                  </a:lnTo>
                  <a:lnTo>
                    <a:pt x="94" y="133"/>
                  </a:lnTo>
                  <a:lnTo>
                    <a:pt x="94" y="136"/>
                  </a:lnTo>
                  <a:lnTo>
                    <a:pt x="91" y="138"/>
                  </a:lnTo>
                  <a:lnTo>
                    <a:pt x="89" y="140"/>
                  </a:lnTo>
                  <a:lnTo>
                    <a:pt x="87" y="141"/>
                  </a:lnTo>
                  <a:lnTo>
                    <a:pt x="87" y="143"/>
                  </a:lnTo>
                  <a:lnTo>
                    <a:pt x="87" y="143"/>
                  </a:lnTo>
                  <a:lnTo>
                    <a:pt x="89" y="145"/>
                  </a:lnTo>
                  <a:lnTo>
                    <a:pt x="89" y="145"/>
                  </a:lnTo>
                  <a:lnTo>
                    <a:pt x="91" y="146"/>
                  </a:lnTo>
                  <a:lnTo>
                    <a:pt x="91" y="148"/>
                  </a:lnTo>
                  <a:lnTo>
                    <a:pt x="92" y="150"/>
                  </a:lnTo>
                  <a:lnTo>
                    <a:pt x="92" y="152"/>
                  </a:lnTo>
                  <a:lnTo>
                    <a:pt x="91" y="153"/>
                  </a:lnTo>
                  <a:lnTo>
                    <a:pt x="89" y="153"/>
                  </a:lnTo>
                  <a:lnTo>
                    <a:pt x="89" y="152"/>
                  </a:lnTo>
                  <a:lnTo>
                    <a:pt x="89" y="150"/>
                  </a:lnTo>
                  <a:lnTo>
                    <a:pt x="89" y="148"/>
                  </a:lnTo>
                  <a:lnTo>
                    <a:pt x="87" y="148"/>
                  </a:lnTo>
                  <a:lnTo>
                    <a:pt x="86" y="146"/>
                  </a:lnTo>
                  <a:lnTo>
                    <a:pt x="84" y="146"/>
                  </a:lnTo>
                  <a:lnTo>
                    <a:pt x="84" y="146"/>
                  </a:lnTo>
                  <a:lnTo>
                    <a:pt x="82" y="146"/>
                  </a:lnTo>
                  <a:lnTo>
                    <a:pt x="82" y="146"/>
                  </a:lnTo>
                  <a:lnTo>
                    <a:pt x="80" y="148"/>
                  </a:lnTo>
                  <a:lnTo>
                    <a:pt x="80" y="148"/>
                  </a:lnTo>
                  <a:lnTo>
                    <a:pt x="82" y="150"/>
                  </a:lnTo>
                  <a:lnTo>
                    <a:pt x="82" y="152"/>
                  </a:lnTo>
                  <a:lnTo>
                    <a:pt x="84" y="152"/>
                  </a:lnTo>
                  <a:lnTo>
                    <a:pt x="82" y="153"/>
                  </a:lnTo>
                  <a:lnTo>
                    <a:pt x="82" y="155"/>
                  </a:lnTo>
                  <a:lnTo>
                    <a:pt x="84" y="155"/>
                  </a:lnTo>
                  <a:lnTo>
                    <a:pt x="86" y="153"/>
                  </a:lnTo>
                  <a:lnTo>
                    <a:pt x="86" y="153"/>
                  </a:lnTo>
                  <a:lnTo>
                    <a:pt x="86" y="155"/>
                  </a:lnTo>
                  <a:lnTo>
                    <a:pt x="87" y="155"/>
                  </a:lnTo>
                  <a:lnTo>
                    <a:pt x="87" y="155"/>
                  </a:lnTo>
                  <a:lnTo>
                    <a:pt x="89" y="157"/>
                  </a:lnTo>
                  <a:lnTo>
                    <a:pt x="91" y="155"/>
                  </a:lnTo>
                  <a:lnTo>
                    <a:pt x="92" y="155"/>
                  </a:lnTo>
                  <a:lnTo>
                    <a:pt x="92" y="157"/>
                  </a:lnTo>
                  <a:lnTo>
                    <a:pt x="91" y="160"/>
                  </a:lnTo>
                  <a:lnTo>
                    <a:pt x="89" y="162"/>
                  </a:lnTo>
                  <a:lnTo>
                    <a:pt x="87" y="162"/>
                  </a:lnTo>
                  <a:lnTo>
                    <a:pt x="84" y="163"/>
                  </a:lnTo>
                  <a:lnTo>
                    <a:pt x="82" y="165"/>
                  </a:lnTo>
                  <a:lnTo>
                    <a:pt x="82" y="168"/>
                  </a:lnTo>
                  <a:lnTo>
                    <a:pt x="84" y="172"/>
                  </a:lnTo>
                  <a:lnTo>
                    <a:pt x="84" y="175"/>
                  </a:lnTo>
                  <a:lnTo>
                    <a:pt x="84" y="175"/>
                  </a:lnTo>
                  <a:lnTo>
                    <a:pt x="84" y="175"/>
                  </a:lnTo>
                  <a:lnTo>
                    <a:pt x="84" y="177"/>
                  </a:lnTo>
                  <a:lnTo>
                    <a:pt x="82" y="177"/>
                  </a:lnTo>
                  <a:lnTo>
                    <a:pt x="80" y="177"/>
                  </a:lnTo>
                  <a:lnTo>
                    <a:pt x="79" y="177"/>
                  </a:lnTo>
                  <a:lnTo>
                    <a:pt x="79" y="175"/>
                  </a:lnTo>
                  <a:lnTo>
                    <a:pt x="77" y="173"/>
                  </a:lnTo>
                  <a:lnTo>
                    <a:pt x="77" y="172"/>
                  </a:lnTo>
                  <a:lnTo>
                    <a:pt x="74" y="170"/>
                  </a:lnTo>
                  <a:lnTo>
                    <a:pt x="72" y="168"/>
                  </a:lnTo>
                  <a:lnTo>
                    <a:pt x="72" y="167"/>
                  </a:lnTo>
                  <a:lnTo>
                    <a:pt x="72" y="165"/>
                  </a:lnTo>
                  <a:lnTo>
                    <a:pt x="70" y="162"/>
                  </a:lnTo>
                  <a:lnTo>
                    <a:pt x="70" y="162"/>
                  </a:lnTo>
                  <a:lnTo>
                    <a:pt x="69" y="158"/>
                  </a:lnTo>
                  <a:lnTo>
                    <a:pt x="67" y="158"/>
                  </a:lnTo>
                  <a:lnTo>
                    <a:pt x="67" y="158"/>
                  </a:lnTo>
                  <a:lnTo>
                    <a:pt x="64" y="158"/>
                  </a:lnTo>
                  <a:lnTo>
                    <a:pt x="62" y="158"/>
                  </a:lnTo>
                  <a:lnTo>
                    <a:pt x="60" y="155"/>
                  </a:lnTo>
                  <a:lnTo>
                    <a:pt x="59" y="155"/>
                  </a:lnTo>
                  <a:lnTo>
                    <a:pt x="59" y="155"/>
                  </a:lnTo>
                  <a:lnTo>
                    <a:pt x="59" y="157"/>
                  </a:lnTo>
                  <a:lnTo>
                    <a:pt x="57" y="157"/>
                  </a:lnTo>
                  <a:lnTo>
                    <a:pt x="55" y="157"/>
                  </a:lnTo>
                  <a:lnTo>
                    <a:pt x="55" y="157"/>
                  </a:lnTo>
                  <a:lnTo>
                    <a:pt x="54" y="157"/>
                  </a:lnTo>
                  <a:lnTo>
                    <a:pt x="54" y="157"/>
                  </a:lnTo>
                  <a:lnTo>
                    <a:pt x="52" y="155"/>
                  </a:lnTo>
                  <a:lnTo>
                    <a:pt x="52" y="155"/>
                  </a:lnTo>
                  <a:lnTo>
                    <a:pt x="54" y="153"/>
                  </a:lnTo>
                  <a:lnTo>
                    <a:pt x="54" y="152"/>
                  </a:lnTo>
                  <a:lnTo>
                    <a:pt x="52" y="152"/>
                  </a:lnTo>
                  <a:lnTo>
                    <a:pt x="52" y="150"/>
                  </a:lnTo>
                  <a:lnTo>
                    <a:pt x="54" y="148"/>
                  </a:lnTo>
                  <a:lnTo>
                    <a:pt x="52" y="148"/>
                  </a:lnTo>
                  <a:lnTo>
                    <a:pt x="50" y="148"/>
                  </a:lnTo>
                  <a:lnTo>
                    <a:pt x="49" y="146"/>
                  </a:lnTo>
                  <a:lnTo>
                    <a:pt x="49" y="146"/>
                  </a:lnTo>
                  <a:lnTo>
                    <a:pt x="49" y="145"/>
                  </a:lnTo>
                  <a:lnTo>
                    <a:pt x="47" y="143"/>
                  </a:lnTo>
                  <a:lnTo>
                    <a:pt x="47" y="143"/>
                  </a:lnTo>
                  <a:lnTo>
                    <a:pt x="49" y="141"/>
                  </a:lnTo>
                  <a:lnTo>
                    <a:pt x="49" y="140"/>
                  </a:lnTo>
                  <a:lnTo>
                    <a:pt x="47" y="140"/>
                  </a:lnTo>
                  <a:lnTo>
                    <a:pt x="47" y="140"/>
                  </a:lnTo>
                  <a:lnTo>
                    <a:pt x="45" y="138"/>
                  </a:lnTo>
                  <a:lnTo>
                    <a:pt x="45" y="136"/>
                  </a:lnTo>
                  <a:lnTo>
                    <a:pt x="44" y="135"/>
                  </a:lnTo>
                  <a:lnTo>
                    <a:pt x="42" y="135"/>
                  </a:lnTo>
                  <a:lnTo>
                    <a:pt x="42" y="133"/>
                  </a:lnTo>
                  <a:lnTo>
                    <a:pt x="42" y="133"/>
                  </a:lnTo>
                  <a:lnTo>
                    <a:pt x="40" y="133"/>
                  </a:lnTo>
                  <a:lnTo>
                    <a:pt x="39" y="130"/>
                  </a:lnTo>
                  <a:lnTo>
                    <a:pt x="39" y="128"/>
                  </a:lnTo>
                  <a:lnTo>
                    <a:pt x="37" y="126"/>
                  </a:lnTo>
                  <a:lnTo>
                    <a:pt x="35" y="126"/>
                  </a:lnTo>
                  <a:lnTo>
                    <a:pt x="33" y="126"/>
                  </a:lnTo>
                  <a:lnTo>
                    <a:pt x="30" y="125"/>
                  </a:lnTo>
                  <a:lnTo>
                    <a:pt x="28" y="125"/>
                  </a:lnTo>
                  <a:lnTo>
                    <a:pt x="27" y="123"/>
                  </a:lnTo>
                  <a:lnTo>
                    <a:pt x="27" y="118"/>
                  </a:lnTo>
                  <a:lnTo>
                    <a:pt x="27" y="118"/>
                  </a:lnTo>
                  <a:lnTo>
                    <a:pt x="27" y="116"/>
                  </a:lnTo>
                  <a:lnTo>
                    <a:pt x="18" y="110"/>
                  </a:lnTo>
                  <a:lnTo>
                    <a:pt x="18" y="108"/>
                  </a:lnTo>
                  <a:lnTo>
                    <a:pt x="17" y="108"/>
                  </a:lnTo>
                  <a:lnTo>
                    <a:pt x="17" y="108"/>
                  </a:lnTo>
                  <a:lnTo>
                    <a:pt x="8" y="108"/>
                  </a:lnTo>
                  <a:lnTo>
                    <a:pt x="10" y="106"/>
                  </a:lnTo>
                  <a:lnTo>
                    <a:pt x="10" y="103"/>
                  </a:lnTo>
                  <a:lnTo>
                    <a:pt x="10" y="103"/>
                  </a:lnTo>
                  <a:lnTo>
                    <a:pt x="10" y="101"/>
                  </a:lnTo>
                  <a:lnTo>
                    <a:pt x="12" y="100"/>
                  </a:lnTo>
                  <a:lnTo>
                    <a:pt x="13" y="100"/>
                  </a:lnTo>
                  <a:lnTo>
                    <a:pt x="13" y="100"/>
                  </a:lnTo>
                  <a:lnTo>
                    <a:pt x="15" y="101"/>
                  </a:lnTo>
                  <a:lnTo>
                    <a:pt x="15" y="101"/>
                  </a:lnTo>
                  <a:lnTo>
                    <a:pt x="17" y="101"/>
                  </a:lnTo>
                  <a:lnTo>
                    <a:pt x="18" y="100"/>
                  </a:lnTo>
                  <a:lnTo>
                    <a:pt x="20" y="100"/>
                  </a:lnTo>
                  <a:lnTo>
                    <a:pt x="22" y="100"/>
                  </a:lnTo>
                  <a:lnTo>
                    <a:pt x="25" y="96"/>
                  </a:lnTo>
                  <a:lnTo>
                    <a:pt x="28" y="96"/>
                  </a:lnTo>
                  <a:lnTo>
                    <a:pt x="28" y="96"/>
                  </a:lnTo>
                  <a:lnTo>
                    <a:pt x="32" y="94"/>
                  </a:lnTo>
                  <a:lnTo>
                    <a:pt x="32" y="94"/>
                  </a:lnTo>
                  <a:lnTo>
                    <a:pt x="33" y="96"/>
                  </a:lnTo>
                  <a:lnTo>
                    <a:pt x="35" y="96"/>
                  </a:lnTo>
                  <a:lnTo>
                    <a:pt x="37" y="96"/>
                  </a:lnTo>
                  <a:lnTo>
                    <a:pt x="39" y="94"/>
                  </a:lnTo>
                  <a:lnTo>
                    <a:pt x="40" y="93"/>
                  </a:lnTo>
                  <a:lnTo>
                    <a:pt x="40" y="93"/>
                  </a:lnTo>
                  <a:lnTo>
                    <a:pt x="45" y="88"/>
                  </a:lnTo>
                  <a:lnTo>
                    <a:pt x="47" y="88"/>
                  </a:lnTo>
                  <a:lnTo>
                    <a:pt x="49" y="89"/>
                  </a:lnTo>
                  <a:lnTo>
                    <a:pt x="50" y="91"/>
                  </a:lnTo>
                  <a:lnTo>
                    <a:pt x="54" y="91"/>
                  </a:lnTo>
                  <a:lnTo>
                    <a:pt x="54" y="91"/>
                  </a:lnTo>
                  <a:lnTo>
                    <a:pt x="55" y="91"/>
                  </a:lnTo>
                  <a:lnTo>
                    <a:pt x="57" y="91"/>
                  </a:lnTo>
                  <a:lnTo>
                    <a:pt x="59" y="91"/>
                  </a:lnTo>
                  <a:lnTo>
                    <a:pt x="60" y="91"/>
                  </a:lnTo>
                  <a:lnTo>
                    <a:pt x="60" y="91"/>
                  </a:lnTo>
                  <a:lnTo>
                    <a:pt x="62" y="91"/>
                  </a:lnTo>
                  <a:lnTo>
                    <a:pt x="64" y="89"/>
                  </a:lnTo>
                  <a:lnTo>
                    <a:pt x="65" y="88"/>
                  </a:lnTo>
                  <a:lnTo>
                    <a:pt x="67" y="88"/>
                  </a:lnTo>
                  <a:lnTo>
                    <a:pt x="70" y="88"/>
                  </a:lnTo>
                  <a:lnTo>
                    <a:pt x="72" y="86"/>
                  </a:lnTo>
                  <a:lnTo>
                    <a:pt x="75" y="86"/>
                  </a:lnTo>
                  <a:lnTo>
                    <a:pt x="75" y="86"/>
                  </a:lnTo>
                  <a:lnTo>
                    <a:pt x="79" y="86"/>
                  </a:lnTo>
                  <a:lnTo>
                    <a:pt x="82" y="84"/>
                  </a:lnTo>
                  <a:lnTo>
                    <a:pt x="84" y="83"/>
                  </a:lnTo>
                  <a:lnTo>
                    <a:pt x="86" y="83"/>
                  </a:lnTo>
                  <a:lnTo>
                    <a:pt x="89" y="81"/>
                  </a:lnTo>
                  <a:lnTo>
                    <a:pt x="91" y="81"/>
                  </a:lnTo>
                  <a:lnTo>
                    <a:pt x="91" y="79"/>
                  </a:lnTo>
                  <a:lnTo>
                    <a:pt x="94" y="79"/>
                  </a:lnTo>
                  <a:lnTo>
                    <a:pt x="94" y="79"/>
                  </a:lnTo>
                  <a:lnTo>
                    <a:pt x="96" y="79"/>
                  </a:lnTo>
                  <a:lnTo>
                    <a:pt x="96" y="78"/>
                  </a:lnTo>
                  <a:lnTo>
                    <a:pt x="99" y="78"/>
                  </a:lnTo>
                  <a:lnTo>
                    <a:pt x="99" y="78"/>
                  </a:lnTo>
                  <a:lnTo>
                    <a:pt x="101" y="78"/>
                  </a:lnTo>
                  <a:lnTo>
                    <a:pt x="102" y="76"/>
                  </a:lnTo>
                  <a:lnTo>
                    <a:pt x="104" y="76"/>
                  </a:lnTo>
                  <a:lnTo>
                    <a:pt x="104" y="76"/>
                  </a:lnTo>
                  <a:lnTo>
                    <a:pt x="107" y="76"/>
                  </a:lnTo>
                  <a:lnTo>
                    <a:pt x="109" y="74"/>
                  </a:lnTo>
                  <a:lnTo>
                    <a:pt x="111" y="74"/>
                  </a:lnTo>
                  <a:lnTo>
                    <a:pt x="114" y="73"/>
                  </a:lnTo>
                  <a:lnTo>
                    <a:pt x="117" y="73"/>
                  </a:lnTo>
                  <a:lnTo>
                    <a:pt x="119" y="71"/>
                  </a:lnTo>
                  <a:lnTo>
                    <a:pt x="119" y="71"/>
                  </a:lnTo>
                  <a:lnTo>
                    <a:pt x="122" y="69"/>
                  </a:lnTo>
                  <a:lnTo>
                    <a:pt x="124" y="68"/>
                  </a:lnTo>
                  <a:lnTo>
                    <a:pt x="126" y="66"/>
                  </a:lnTo>
                  <a:lnTo>
                    <a:pt x="129" y="64"/>
                  </a:lnTo>
                  <a:lnTo>
                    <a:pt x="131" y="64"/>
                  </a:lnTo>
                  <a:lnTo>
                    <a:pt x="133" y="63"/>
                  </a:lnTo>
                  <a:lnTo>
                    <a:pt x="134" y="63"/>
                  </a:lnTo>
                  <a:lnTo>
                    <a:pt x="138" y="61"/>
                  </a:lnTo>
                  <a:lnTo>
                    <a:pt x="139" y="61"/>
                  </a:lnTo>
                  <a:lnTo>
                    <a:pt x="143" y="59"/>
                  </a:lnTo>
                  <a:lnTo>
                    <a:pt x="143" y="59"/>
                  </a:lnTo>
                  <a:lnTo>
                    <a:pt x="153" y="56"/>
                  </a:lnTo>
                  <a:lnTo>
                    <a:pt x="153" y="56"/>
                  </a:lnTo>
                  <a:lnTo>
                    <a:pt x="158" y="54"/>
                  </a:lnTo>
                  <a:lnTo>
                    <a:pt x="158" y="54"/>
                  </a:lnTo>
                  <a:lnTo>
                    <a:pt x="159" y="53"/>
                  </a:lnTo>
                  <a:lnTo>
                    <a:pt x="161" y="53"/>
                  </a:lnTo>
                  <a:lnTo>
                    <a:pt x="163" y="51"/>
                  </a:lnTo>
                  <a:lnTo>
                    <a:pt x="171" y="46"/>
                  </a:lnTo>
                  <a:lnTo>
                    <a:pt x="173" y="46"/>
                  </a:lnTo>
                  <a:lnTo>
                    <a:pt x="174" y="46"/>
                  </a:lnTo>
                  <a:lnTo>
                    <a:pt x="176" y="44"/>
                  </a:lnTo>
                  <a:lnTo>
                    <a:pt x="180" y="44"/>
                  </a:lnTo>
                  <a:lnTo>
                    <a:pt x="180" y="42"/>
                  </a:lnTo>
                  <a:lnTo>
                    <a:pt x="181" y="42"/>
                  </a:lnTo>
                  <a:lnTo>
                    <a:pt x="183" y="42"/>
                  </a:lnTo>
                  <a:lnTo>
                    <a:pt x="185" y="42"/>
                  </a:lnTo>
                  <a:lnTo>
                    <a:pt x="190" y="39"/>
                  </a:lnTo>
                  <a:lnTo>
                    <a:pt x="191" y="39"/>
                  </a:lnTo>
                  <a:lnTo>
                    <a:pt x="200" y="34"/>
                  </a:lnTo>
                  <a:lnTo>
                    <a:pt x="200" y="34"/>
                  </a:lnTo>
                  <a:lnTo>
                    <a:pt x="210" y="29"/>
                  </a:lnTo>
                  <a:lnTo>
                    <a:pt x="211" y="29"/>
                  </a:lnTo>
                  <a:lnTo>
                    <a:pt x="213" y="27"/>
                  </a:lnTo>
                  <a:lnTo>
                    <a:pt x="215" y="27"/>
                  </a:lnTo>
                  <a:lnTo>
                    <a:pt x="216" y="27"/>
                  </a:lnTo>
                  <a:lnTo>
                    <a:pt x="218" y="27"/>
                  </a:lnTo>
                  <a:lnTo>
                    <a:pt x="220" y="26"/>
                  </a:lnTo>
                  <a:lnTo>
                    <a:pt x="221" y="26"/>
                  </a:lnTo>
                  <a:lnTo>
                    <a:pt x="223" y="24"/>
                  </a:lnTo>
                  <a:lnTo>
                    <a:pt x="225" y="24"/>
                  </a:lnTo>
                  <a:lnTo>
                    <a:pt x="230" y="22"/>
                  </a:lnTo>
                  <a:lnTo>
                    <a:pt x="230" y="21"/>
                  </a:lnTo>
                  <a:lnTo>
                    <a:pt x="235" y="19"/>
                  </a:lnTo>
                  <a:lnTo>
                    <a:pt x="238" y="16"/>
                  </a:lnTo>
                  <a:lnTo>
                    <a:pt x="245" y="12"/>
                  </a:lnTo>
                  <a:lnTo>
                    <a:pt x="248" y="12"/>
                  </a:lnTo>
                  <a:lnTo>
                    <a:pt x="253" y="9"/>
                  </a:lnTo>
                  <a:lnTo>
                    <a:pt x="257" y="9"/>
                  </a:lnTo>
                  <a:lnTo>
                    <a:pt x="258" y="7"/>
                  </a:lnTo>
                  <a:lnTo>
                    <a:pt x="268" y="2"/>
                  </a:lnTo>
                  <a:lnTo>
                    <a:pt x="272" y="0"/>
                  </a:lnTo>
                  <a:close/>
                </a:path>
              </a:pathLst>
            </a:custGeom>
            <a:solidFill>
              <a:schemeClr val="tx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 name="Freeform 6"/>
            <p:cNvSpPr>
              <a:spLocks/>
            </p:cNvSpPr>
            <p:nvPr/>
          </p:nvSpPr>
          <p:spPr bwMode="auto">
            <a:xfrm>
              <a:off x="1356" y="2262"/>
              <a:ext cx="735" cy="378"/>
            </a:xfrm>
            <a:custGeom>
              <a:avLst/>
              <a:gdLst>
                <a:gd name="T0" fmla="*/ 379 w 735"/>
                <a:gd name="T1" fmla="*/ 42 h 378"/>
                <a:gd name="T2" fmla="*/ 431 w 735"/>
                <a:gd name="T3" fmla="*/ 46 h 378"/>
                <a:gd name="T4" fmla="*/ 455 w 735"/>
                <a:gd name="T5" fmla="*/ 42 h 378"/>
                <a:gd name="T6" fmla="*/ 505 w 735"/>
                <a:gd name="T7" fmla="*/ 34 h 378"/>
                <a:gd name="T8" fmla="*/ 527 w 735"/>
                <a:gd name="T9" fmla="*/ 26 h 378"/>
                <a:gd name="T10" fmla="*/ 547 w 735"/>
                <a:gd name="T11" fmla="*/ 27 h 378"/>
                <a:gd name="T12" fmla="*/ 579 w 735"/>
                <a:gd name="T13" fmla="*/ 12 h 378"/>
                <a:gd name="T14" fmla="*/ 598 w 735"/>
                <a:gd name="T15" fmla="*/ 9 h 378"/>
                <a:gd name="T16" fmla="*/ 645 w 735"/>
                <a:gd name="T17" fmla="*/ 34 h 378"/>
                <a:gd name="T18" fmla="*/ 661 w 735"/>
                <a:gd name="T19" fmla="*/ 76 h 378"/>
                <a:gd name="T20" fmla="*/ 687 w 735"/>
                <a:gd name="T21" fmla="*/ 108 h 378"/>
                <a:gd name="T22" fmla="*/ 735 w 735"/>
                <a:gd name="T23" fmla="*/ 128 h 378"/>
                <a:gd name="T24" fmla="*/ 708 w 735"/>
                <a:gd name="T25" fmla="*/ 165 h 378"/>
                <a:gd name="T26" fmla="*/ 673 w 735"/>
                <a:gd name="T27" fmla="*/ 188 h 378"/>
                <a:gd name="T28" fmla="*/ 673 w 735"/>
                <a:gd name="T29" fmla="*/ 210 h 378"/>
                <a:gd name="T30" fmla="*/ 651 w 735"/>
                <a:gd name="T31" fmla="*/ 224 h 378"/>
                <a:gd name="T32" fmla="*/ 648 w 735"/>
                <a:gd name="T33" fmla="*/ 254 h 378"/>
                <a:gd name="T34" fmla="*/ 650 w 735"/>
                <a:gd name="T35" fmla="*/ 306 h 378"/>
                <a:gd name="T36" fmla="*/ 624 w 735"/>
                <a:gd name="T37" fmla="*/ 339 h 378"/>
                <a:gd name="T38" fmla="*/ 584 w 735"/>
                <a:gd name="T39" fmla="*/ 358 h 378"/>
                <a:gd name="T40" fmla="*/ 542 w 735"/>
                <a:gd name="T41" fmla="*/ 370 h 378"/>
                <a:gd name="T42" fmla="*/ 477 w 735"/>
                <a:gd name="T43" fmla="*/ 378 h 378"/>
                <a:gd name="T44" fmla="*/ 452 w 735"/>
                <a:gd name="T45" fmla="*/ 366 h 378"/>
                <a:gd name="T46" fmla="*/ 408 w 735"/>
                <a:gd name="T47" fmla="*/ 361 h 378"/>
                <a:gd name="T48" fmla="*/ 379 w 735"/>
                <a:gd name="T49" fmla="*/ 350 h 378"/>
                <a:gd name="T50" fmla="*/ 341 w 735"/>
                <a:gd name="T51" fmla="*/ 334 h 378"/>
                <a:gd name="T52" fmla="*/ 307 w 735"/>
                <a:gd name="T53" fmla="*/ 329 h 378"/>
                <a:gd name="T54" fmla="*/ 252 w 735"/>
                <a:gd name="T55" fmla="*/ 333 h 378"/>
                <a:gd name="T56" fmla="*/ 228 w 735"/>
                <a:gd name="T57" fmla="*/ 316 h 378"/>
                <a:gd name="T58" fmla="*/ 218 w 735"/>
                <a:gd name="T59" fmla="*/ 318 h 378"/>
                <a:gd name="T60" fmla="*/ 181 w 735"/>
                <a:gd name="T61" fmla="*/ 314 h 378"/>
                <a:gd name="T62" fmla="*/ 143 w 735"/>
                <a:gd name="T63" fmla="*/ 324 h 378"/>
                <a:gd name="T64" fmla="*/ 116 w 735"/>
                <a:gd name="T65" fmla="*/ 311 h 378"/>
                <a:gd name="T66" fmla="*/ 82 w 735"/>
                <a:gd name="T67" fmla="*/ 306 h 378"/>
                <a:gd name="T68" fmla="*/ 47 w 735"/>
                <a:gd name="T69" fmla="*/ 299 h 378"/>
                <a:gd name="T70" fmla="*/ 35 w 735"/>
                <a:gd name="T71" fmla="*/ 279 h 378"/>
                <a:gd name="T72" fmla="*/ 47 w 735"/>
                <a:gd name="T73" fmla="*/ 256 h 378"/>
                <a:gd name="T74" fmla="*/ 49 w 735"/>
                <a:gd name="T75" fmla="*/ 237 h 378"/>
                <a:gd name="T76" fmla="*/ 55 w 735"/>
                <a:gd name="T77" fmla="*/ 222 h 378"/>
                <a:gd name="T78" fmla="*/ 55 w 735"/>
                <a:gd name="T79" fmla="*/ 195 h 378"/>
                <a:gd name="T80" fmla="*/ 39 w 735"/>
                <a:gd name="T81" fmla="*/ 168 h 378"/>
                <a:gd name="T82" fmla="*/ 27 w 735"/>
                <a:gd name="T83" fmla="*/ 150 h 378"/>
                <a:gd name="T84" fmla="*/ 32 w 735"/>
                <a:gd name="T85" fmla="*/ 143 h 378"/>
                <a:gd name="T86" fmla="*/ 44 w 735"/>
                <a:gd name="T87" fmla="*/ 133 h 378"/>
                <a:gd name="T88" fmla="*/ 40 w 735"/>
                <a:gd name="T89" fmla="*/ 126 h 378"/>
                <a:gd name="T90" fmla="*/ 25 w 735"/>
                <a:gd name="T91" fmla="*/ 99 h 378"/>
                <a:gd name="T92" fmla="*/ 29 w 735"/>
                <a:gd name="T93" fmla="*/ 89 h 378"/>
                <a:gd name="T94" fmla="*/ 24 w 735"/>
                <a:gd name="T95" fmla="*/ 79 h 378"/>
                <a:gd name="T96" fmla="*/ 0 w 735"/>
                <a:gd name="T97" fmla="*/ 71 h 378"/>
                <a:gd name="T98" fmla="*/ 8 w 735"/>
                <a:gd name="T99" fmla="*/ 59 h 378"/>
                <a:gd name="T100" fmla="*/ 55 w 735"/>
                <a:gd name="T101" fmla="*/ 39 h 378"/>
                <a:gd name="T102" fmla="*/ 153 w 735"/>
                <a:gd name="T103" fmla="*/ 11 h 378"/>
                <a:gd name="T104" fmla="*/ 185 w 735"/>
                <a:gd name="T105" fmla="*/ 0 h 378"/>
                <a:gd name="T106" fmla="*/ 235 w 735"/>
                <a:gd name="T107" fmla="*/ 12 h 378"/>
                <a:gd name="T108" fmla="*/ 274 w 735"/>
                <a:gd name="T109" fmla="*/ 16 h 378"/>
                <a:gd name="T110" fmla="*/ 327 w 735"/>
                <a:gd name="T111" fmla="*/ 49 h 378"/>
                <a:gd name="T112" fmla="*/ 349 w 735"/>
                <a:gd name="T113" fmla="*/ 5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5" h="378">
                  <a:moveTo>
                    <a:pt x="363" y="46"/>
                  </a:moveTo>
                  <a:lnTo>
                    <a:pt x="368" y="44"/>
                  </a:lnTo>
                  <a:lnTo>
                    <a:pt x="379" y="42"/>
                  </a:lnTo>
                  <a:lnTo>
                    <a:pt x="416" y="47"/>
                  </a:lnTo>
                  <a:lnTo>
                    <a:pt x="425" y="46"/>
                  </a:lnTo>
                  <a:lnTo>
                    <a:pt x="431" y="46"/>
                  </a:lnTo>
                  <a:lnTo>
                    <a:pt x="436" y="44"/>
                  </a:lnTo>
                  <a:lnTo>
                    <a:pt x="443" y="42"/>
                  </a:lnTo>
                  <a:lnTo>
                    <a:pt x="455" y="42"/>
                  </a:lnTo>
                  <a:lnTo>
                    <a:pt x="480" y="42"/>
                  </a:lnTo>
                  <a:lnTo>
                    <a:pt x="493" y="39"/>
                  </a:lnTo>
                  <a:lnTo>
                    <a:pt x="505" y="34"/>
                  </a:lnTo>
                  <a:lnTo>
                    <a:pt x="519" y="26"/>
                  </a:lnTo>
                  <a:lnTo>
                    <a:pt x="524" y="26"/>
                  </a:lnTo>
                  <a:lnTo>
                    <a:pt x="527" y="26"/>
                  </a:lnTo>
                  <a:lnTo>
                    <a:pt x="529" y="26"/>
                  </a:lnTo>
                  <a:lnTo>
                    <a:pt x="535" y="27"/>
                  </a:lnTo>
                  <a:lnTo>
                    <a:pt x="547" y="27"/>
                  </a:lnTo>
                  <a:lnTo>
                    <a:pt x="557" y="26"/>
                  </a:lnTo>
                  <a:lnTo>
                    <a:pt x="569" y="19"/>
                  </a:lnTo>
                  <a:lnTo>
                    <a:pt x="579" y="12"/>
                  </a:lnTo>
                  <a:lnTo>
                    <a:pt x="582" y="9"/>
                  </a:lnTo>
                  <a:lnTo>
                    <a:pt x="584" y="7"/>
                  </a:lnTo>
                  <a:lnTo>
                    <a:pt x="598" y="9"/>
                  </a:lnTo>
                  <a:lnTo>
                    <a:pt x="641" y="12"/>
                  </a:lnTo>
                  <a:lnTo>
                    <a:pt x="643" y="19"/>
                  </a:lnTo>
                  <a:lnTo>
                    <a:pt x="645" y="34"/>
                  </a:lnTo>
                  <a:lnTo>
                    <a:pt x="646" y="47"/>
                  </a:lnTo>
                  <a:lnTo>
                    <a:pt x="658" y="52"/>
                  </a:lnTo>
                  <a:lnTo>
                    <a:pt x="661" y="76"/>
                  </a:lnTo>
                  <a:lnTo>
                    <a:pt x="668" y="91"/>
                  </a:lnTo>
                  <a:lnTo>
                    <a:pt x="675" y="98"/>
                  </a:lnTo>
                  <a:lnTo>
                    <a:pt x="687" y="108"/>
                  </a:lnTo>
                  <a:lnTo>
                    <a:pt x="712" y="118"/>
                  </a:lnTo>
                  <a:lnTo>
                    <a:pt x="733" y="125"/>
                  </a:lnTo>
                  <a:lnTo>
                    <a:pt x="735" y="128"/>
                  </a:lnTo>
                  <a:lnTo>
                    <a:pt x="732" y="136"/>
                  </a:lnTo>
                  <a:lnTo>
                    <a:pt x="725" y="152"/>
                  </a:lnTo>
                  <a:lnTo>
                    <a:pt x="708" y="165"/>
                  </a:lnTo>
                  <a:lnTo>
                    <a:pt x="692" y="175"/>
                  </a:lnTo>
                  <a:lnTo>
                    <a:pt x="687" y="178"/>
                  </a:lnTo>
                  <a:lnTo>
                    <a:pt x="673" y="188"/>
                  </a:lnTo>
                  <a:lnTo>
                    <a:pt x="673" y="193"/>
                  </a:lnTo>
                  <a:lnTo>
                    <a:pt x="676" y="209"/>
                  </a:lnTo>
                  <a:lnTo>
                    <a:pt x="673" y="210"/>
                  </a:lnTo>
                  <a:lnTo>
                    <a:pt x="668" y="214"/>
                  </a:lnTo>
                  <a:lnTo>
                    <a:pt x="658" y="219"/>
                  </a:lnTo>
                  <a:lnTo>
                    <a:pt x="651" y="224"/>
                  </a:lnTo>
                  <a:lnTo>
                    <a:pt x="648" y="232"/>
                  </a:lnTo>
                  <a:lnTo>
                    <a:pt x="646" y="242"/>
                  </a:lnTo>
                  <a:lnTo>
                    <a:pt x="648" y="254"/>
                  </a:lnTo>
                  <a:lnTo>
                    <a:pt x="651" y="272"/>
                  </a:lnTo>
                  <a:lnTo>
                    <a:pt x="651" y="294"/>
                  </a:lnTo>
                  <a:lnTo>
                    <a:pt x="650" y="306"/>
                  </a:lnTo>
                  <a:lnTo>
                    <a:pt x="645" y="316"/>
                  </a:lnTo>
                  <a:lnTo>
                    <a:pt x="634" y="329"/>
                  </a:lnTo>
                  <a:lnTo>
                    <a:pt x="624" y="339"/>
                  </a:lnTo>
                  <a:lnTo>
                    <a:pt x="611" y="348"/>
                  </a:lnTo>
                  <a:lnTo>
                    <a:pt x="598" y="353"/>
                  </a:lnTo>
                  <a:lnTo>
                    <a:pt x="584" y="358"/>
                  </a:lnTo>
                  <a:lnTo>
                    <a:pt x="579" y="358"/>
                  </a:lnTo>
                  <a:lnTo>
                    <a:pt x="567" y="361"/>
                  </a:lnTo>
                  <a:lnTo>
                    <a:pt x="542" y="370"/>
                  </a:lnTo>
                  <a:lnTo>
                    <a:pt x="524" y="371"/>
                  </a:lnTo>
                  <a:lnTo>
                    <a:pt x="485" y="378"/>
                  </a:lnTo>
                  <a:lnTo>
                    <a:pt x="477" y="378"/>
                  </a:lnTo>
                  <a:lnTo>
                    <a:pt x="468" y="373"/>
                  </a:lnTo>
                  <a:lnTo>
                    <a:pt x="457" y="368"/>
                  </a:lnTo>
                  <a:lnTo>
                    <a:pt x="452" y="366"/>
                  </a:lnTo>
                  <a:lnTo>
                    <a:pt x="443" y="363"/>
                  </a:lnTo>
                  <a:lnTo>
                    <a:pt x="435" y="363"/>
                  </a:lnTo>
                  <a:lnTo>
                    <a:pt x="408" y="361"/>
                  </a:lnTo>
                  <a:lnTo>
                    <a:pt x="394" y="360"/>
                  </a:lnTo>
                  <a:lnTo>
                    <a:pt x="386" y="355"/>
                  </a:lnTo>
                  <a:lnTo>
                    <a:pt x="379" y="350"/>
                  </a:lnTo>
                  <a:lnTo>
                    <a:pt x="368" y="343"/>
                  </a:lnTo>
                  <a:lnTo>
                    <a:pt x="361" y="339"/>
                  </a:lnTo>
                  <a:lnTo>
                    <a:pt x="341" y="334"/>
                  </a:lnTo>
                  <a:lnTo>
                    <a:pt x="327" y="331"/>
                  </a:lnTo>
                  <a:lnTo>
                    <a:pt x="317" y="328"/>
                  </a:lnTo>
                  <a:lnTo>
                    <a:pt x="307" y="329"/>
                  </a:lnTo>
                  <a:lnTo>
                    <a:pt x="304" y="329"/>
                  </a:lnTo>
                  <a:lnTo>
                    <a:pt x="259" y="338"/>
                  </a:lnTo>
                  <a:lnTo>
                    <a:pt x="252" y="333"/>
                  </a:lnTo>
                  <a:lnTo>
                    <a:pt x="235" y="316"/>
                  </a:lnTo>
                  <a:lnTo>
                    <a:pt x="232" y="314"/>
                  </a:lnTo>
                  <a:lnTo>
                    <a:pt x="228" y="316"/>
                  </a:lnTo>
                  <a:lnTo>
                    <a:pt x="225" y="318"/>
                  </a:lnTo>
                  <a:lnTo>
                    <a:pt x="222" y="318"/>
                  </a:lnTo>
                  <a:lnTo>
                    <a:pt x="218" y="318"/>
                  </a:lnTo>
                  <a:lnTo>
                    <a:pt x="208" y="316"/>
                  </a:lnTo>
                  <a:lnTo>
                    <a:pt x="195" y="314"/>
                  </a:lnTo>
                  <a:lnTo>
                    <a:pt x="181" y="314"/>
                  </a:lnTo>
                  <a:lnTo>
                    <a:pt x="158" y="316"/>
                  </a:lnTo>
                  <a:lnTo>
                    <a:pt x="149" y="319"/>
                  </a:lnTo>
                  <a:lnTo>
                    <a:pt x="143" y="324"/>
                  </a:lnTo>
                  <a:lnTo>
                    <a:pt x="136" y="321"/>
                  </a:lnTo>
                  <a:lnTo>
                    <a:pt x="119" y="313"/>
                  </a:lnTo>
                  <a:lnTo>
                    <a:pt x="116" y="311"/>
                  </a:lnTo>
                  <a:lnTo>
                    <a:pt x="106" y="308"/>
                  </a:lnTo>
                  <a:lnTo>
                    <a:pt x="92" y="304"/>
                  </a:lnTo>
                  <a:lnTo>
                    <a:pt x="82" y="306"/>
                  </a:lnTo>
                  <a:lnTo>
                    <a:pt x="74" y="306"/>
                  </a:lnTo>
                  <a:lnTo>
                    <a:pt x="64" y="303"/>
                  </a:lnTo>
                  <a:lnTo>
                    <a:pt x="47" y="299"/>
                  </a:lnTo>
                  <a:lnTo>
                    <a:pt x="37" y="289"/>
                  </a:lnTo>
                  <a:lnTo>
                    <a:pt x="35" y="282"/>
                  </a:lnTo>
                  <a:lnTo>
                    <a:pt x="35" y="279"/>
                  </a:lnTo>
                  <a:lnTo>
                    <a:pt x="37" y="276"/>
                  </a:lnTo>
                  <a:lnTo>
                    <a:pt x="40" y="266"/>
                  </a:lnTo>
                  <a:lnTo>
                    <a:pt x="47" y="256"/>
                  </a:lnTo>
                  <a:lnTo>
                    <a:pt x="52" y="247"/>
                  </a:lnTo>
                  <a:lnTo>
                    <a:pt x="52" y="244"/>
                  </a:lnTo>
                  <a:lnTo>
                    <a:pt x="49" y="237"/>
                  </a:lnTo>
                  <a:lnTo>
                    <a:pt x="50" y="232"/>
                  </a:lnTo>
                  <a:lnTo>
                    <a:pt x="52" y="225"/>
                  </a:lnTo>
                  <a:lnTo>
                    <a:pt x="55" y="222"/>
                  </a:lnTo>
                  <a:lnTo>
                    <a:pt x="55" y="215"/>
                  </a:lnTo>
                  <a:lnTo>
                    <a:pt x="54" y="207"/>
                  </a:lnTo>
                  <a:lnTo>
                    <a:pt x="55" y="195"/>
                  </a:lnTo>
                  <a:lnTo>
                    <a:pt x="50" y="178"/>
                  </a:lnTo>
                  <a:lnTo>
                    <a:pt x="42" y="170"/>
                  </a:lnTo>
                  <a:lnTo>
                    <a:pt x="39" y="168"/>
                  </a:lnTo>
                  <a:lnTo>
                    <a:pt x="34" y="165"/>
                  </a:lnTo>
                  <a:lnTo>
                    <a:pt x="30" y="155"/>
                  </a:lnTo>
                  <a:lnTo>
                    <a:pt x="27" y="150"/>
                  </a:lnTo>
                  <a:lnTo>
                    <a:pt x="29" y="146"/>
                  </a:lnTo>
                  <a:lnTo>
                    <a:pt x="30" y="145"/>
                  </a:lnTo>
                  <a:lnTo>
                    <a:pt x="32" y="143"/>
                  </a:lnTo>
                  <a:lnTo>
                    <a:pt x="37" y="141"/>
                  </a:lnTo>
                  <a:lnTo>
                    <a:pt x="40" y="136"/>
                  </a:lnTo>
                  <a:lnTo>
                    <a:pt x="44" y="133"/>
                  </a:lnTo>
                  <a:lnTo>
                    <a:pt x="44" y="131"/>
                  </a:lnTo>
                  <a:lnTo>
                    <a:pt x="42" y="130"/>
                  </a:lnTo>
                  <a:lnTo>
                    <a:pt x="40" y="126"/>
                  </a:lnTo>
                  <a:lnTo>
                    <a:pt x="35" y="123"/>
                  </a:lnTo>
                  <a:lnTo>
                    <a:pt x="30" y="118"/>
                  </a:lnTo>
                  <a:lnTo>
                    <a:pt x="25" y="99"/>
                  </a:lnTo>
                  <a:lnTo>
                    <a:pt x="25" y="94"/>
                  </a:lnTo>
                  <a:lnTo>
                    <a:pt x="27" y="91"/>
                  </a:lnTo>
                  <a:lnTo>
                    <a:pt x="29" y="89"/>
                  </a:lnTo>
                  <a:lnTo>
                    <a:pt x="32" y="86"/>
                  </a:lnTo>
                  <a:lnTo>
                    <a:pt x="32" y="81"/>
                  </a:lnTo>
                  <a:lnTo>
                    <a:pt x="24" y="79"/>
                  </a:lnTo>
                  <a:lnTo>
                    <a:pt x="10" y="81"/>
                  </a:lnTo>
                  <a:lnTo>
                    <a:pt x="3" y="76"/>
                  </a:lnTo>
                  <a:lnTo>
                    <a:pt x="0" y="71"/>
                  </a:lnTo>
                  <a:lnTo>
                    <a:pt x="2" y="69"/>
                  </a:lnTo>
                  <a:lnTo>
                    <a:pt x="3" y="66"/>
                  </a:lnTo>
                  <a:lnTo>
                    <a:pt x="8" y="59"/>
                  </a:lnTo>
                  <a:lnTo>
                    <a:pt x="12" y="56"/>
                  </a:lnTo>
                  <a:lnTo>
                    <a:pt x="32" y="47"/>
                  </a:lnTo>
                  <a:lnTo>
                    <a:pt x="55" y="39"/>
                  </a:lnTo>
                  <a:lnTo>
                    <a:pt x="96" y="26"/>
                  </a:lnTo>
                  <a:lnTo>
                    <a:pt x="148" y="12"/>
                  </a:lnTo>
                  <a:lnTo>
                    <a:pt x="153" y="11"/>
                  </a:lnTo>
                  <a:lnTo>
                    <a:pt x="160" y="4"/>
                  </a:lnTo>
                  <a:lnTo>
                    <a:pt x="165" y="0"/>
                  </a:lnTo>
                  <a:lnTo>
                    <a:pt x="185" y="0"/>
                  </a:lnTo>
                  <a:lnTo>
                    <a:pt x="217" y="6"/>
                  </a:lnTo>
                  <a:lnTo>
                    <a:pt x="230" y="11"/>
                  </a:lnTo>
                  <a:lnTo>
                    <a:pt x="235" y="12"/>
                  </a:lnTo>
                  <a:lnTo>
                    <a:pt x="242" y="16"/>
                  </a:lnTo>
                  <a:lnTo>
                    <a:pt x="259" y="17"/>
                  </a:lnTo>
                  <a:lnTo>
                    <a:pt x="274" y="16"/>
                  </a:lnTo>
                  <a:lnTo>
                    <a:pt x="289" y="22"/>
                  </a:lnTo>
                  <a:lnTo>
                    <a:pt x="316" y="39"/>
                  </a:lnTo>
                  <a:lnTo>
                    <a:pt x="327" y="49"/>
                  </a:lnTo>
                  <a:lnTo>
                    <a:pt x="339" y="56"/>
                  </a:lnTo>
                  <a:lnTo>
                    <a:pt x="342" y="56"/>
                  </a:lnTo>
                  <a:lnTo>
                    <a:pt x="349" y="56"/>
                  </a:lnTo>
                  <a:lnTo>
                    <a:pt x="354" y="52"/>
                  </a:lnTo>
                  <a:lnTo>
                    <a:pt x="363" y="46"/>
                  </a:lnTo>
                  <a:close/>
                </a:path>
              </a:pathLst>
            </a:custGeom>
            <a:solidFill>
              <a:schemeClr val="bg2">
                <a:lumMod val="75000"/>
              </a:schemeClr>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1" name="Freeform 7"/>
            <p:cNvSpPr>
              <a:spLocks noEditPoints="1"/>
            </p:cNvSpPr>
            <p:nvPr/>
          </p:nvSpPr>
          <p:spPr bwMode="auto">
            <a:xfrm>
              <a:off x="1265" y="2380"/>
              <a:ext cx="1064" cy="941"/>
            </a:xfrm>
            <a:custGeom>
              <a:avLst/>
              <a:gdLst>
                <a:gd name="T0" fmla="*/ 115 w 1064"/>
                <a:gd name="T1" fmla="*/ 891 h 941"/>
                <a:gd name="T2" fmla="*/ 105 w 1064"/>
                <a:gd name="T3" fmla="*/ 904 h 941"/>
                <a:gd name="T4" fmla="*/ 105 w 1064"/>
                <a:gd name="T5" fmla="*/ 876 h 941"/>
                <a:gd name="T6" fmla="*/ 121 w 1064"/>
                <a:gd name="T7" fmla="*/ 883 h 941"/>
                <a:gd name="T8" fmla="*/ 105 w 1064"/>
                <a:gd name="T9" fmla="*/ 799 h 941"/>
                <a:gd name="T10" fmla="*/ 106 w 1064"/>
                <a:gd name="T11" fmla="*/ 795 h 941"/>
                <a:gd name="T12" fmla="*/ 113 w 1064"/>
                <a:gd name="T13" fmla="*/ 779 h 941"/>
                <a:gd name="T14" fmla="*/ 135 w 1064"/>
                <a:gd name="T15" fmla="*/ 787 h 941"/>
                <a:gd name="T16" fmla="*/ 116 w 1064"/>
                <a:gd name="T17" fmla="*/ 784 h 941"/>
                <a:gd name="T18" fmla="*/ 146 w 1064"/>
                <a:gd name="T19" fmla="*/ 777 h 941"/>
                <a:gd name="T20" fmla="*/ 39 w 1064"/>
                <a:gd name="T21" fmla="*/ 706 h 941"/>
                <a:gd name="T22" fmla="*/ 986 w 1064"/>
                <a:gd name="T23" fmla="*/ 22 h 941"/>
                <a:gd name="T24" fmla="*/ 871 w 1064"/>
                <a:gd name="T25" fmla="*/ 238 h 941"/>
                <a:gd name="T26" fmla="*/ 736 w 1064"/>
                <a:gd name="T27" fmla="*/ 379 h 941"/>
                <a:gd name="T28" fmla="*/ 638 w 1064"/>
                <a:gd name="T29" fmla="*/ 562 h 941"/>
                <a:gd name="T30" fmla="*/ 549 w 1064"/>
                <a:gd name="T31" fmla="*/ 517 h 941"/>
                <a:gd name="T32" fmla="*/ 489 w 1064"/>
                <a:gd name="T33" fmla="*/ 374 h 941"/>
                <a:gd name="T34" fmla="*/ 373 w 1064"/>
                <a:gd name="T35" fmla="*/ 426 h 941"/>
                <a:gd name="T36" fmla="*/ 319 w 1064"/>
                <a:gd name="T37" fmla="*/ 524 h 941"/>
                <a:gd name="T38" fmla="*/ 435 w 1064"/>
                <a:gd name="T39" fmla="*/ 582 h 941"/>
                <a:gd name="T40" fmla="*/ 449 w 1064"/>
                <a:gd name="T41" fmla="*/ 730 h 941"/>
                <a:gd name="T42" fmla="*/ 480 w 1064"/>
                <a:gd name="T43" fmla="*/ 832 h 941"/>
                <a:gd name="T44" fmla="*/ 532 w 1064"/>
                <a:gd name="T45" fmla="*/ 940 h 941"/>
                <a:gd name="T46" fmla="*/ 331 w 1064"/>
                <a:gd name="T47" fmla="*/ 940 h 941"/>
                <a:gd name="T48" fmla="*/ 185 w 1064"/>
                <a:gd name="T49" fmla="*/ 936 h 941"/>
                <a:gd name="T50" fmla="*/ 165 w 1064"/>
                <a:gd name="T51" fmla="*/ 915 h 941"/>
                <a:gd name="T52" fmla="*/ 163 w 1064"/>
                <a:gd name="T53" fmla="*/ 898 h 941"/>
                <a:gd name="T54" fmla="*/ 135 w 1064"/>
                <a:gd name="T55" fmla="*/ 891 h 941"/>
                <a:gd name="T56" fmla="*/ 130 w 1064"/>
                <a:gd name="T57" fmla="*/ 891 h 941"/>
                <a:gd name="T58" fmla="*/ 136 w 1064"/>
                <a:gd name="T59" fmla="*/ 837 h 941"/>
                <a:gd name="T60" fmla="*/ 128 w 1064"/>
                <a:gd name="T61" fmla="*/ 816 h 941"/>
                <a:gd name="T62" fmla="*/ 167 w 1064"/>
                <a:gd name="T63" fmla="*/ 775 h 941"/>
                <a:gd name="T64" fmla="*/ 192 w 1064"/>
                <a:gd name="T65" fmla="*/ 764 h 941"/>
                <a:gd name="T66" fmla="*/ 185 w 1064"/>
                <a:gd name="T67" fmla="*/ 755 h 941"/>
                <a:gd name="T68" fmla="*/ 198 w 1064"/>
                <a:gd name="T69" fmla="*/ 737 h 941"/>
                <a:gd name="T70" fmla="*/ 180 w 1064"/>
                <a:gd name="T71" fmla="*/ 737 h 941"/>
                <a:gd name="T72" fmla="*/ 163 w 1064"/>
                <a:gd name="T73" fmla="*/ 750 h 941"/>
                <a:gd name="T74" fmla="*/ 125 w 1064"/>
                <a:gd name="T75" fmla="*/ 765 h 941"/>
                <a:gd name="T76" fmla="*/ 108 w 1064"/>
                <a:gd name="T77" fmla="*/ 764 h 941"/>
                <a:gd name="T78" fmla="*/ 94 w 1064"/>
                <a:gd name="T79" fmla="*/ 780 h 941"/>
                <a:gd name="T80" fmla="*/ 88 w 1064"/>
                <a:gd name="T81" fmla="*/ 795 h 941"/>
                <a:gd name="T82" fmla="*/ 54 w 1064"/>
                <a:gd name="T83" fmla="*/ 779 h 941"/>
                <a:gd name="T84" fmla="*/ 46 w 1064"/>
                <a:gd name="T85" fmla="*/ 742 h 941"/>
                <a:gd name="T86" fmla="*/ 44 w 1064"/>
                <a:gd name="T87" fmla="*/ 728 h 941"/>
                <a:gd name="T88" fmla="*/ 41 w 1064"/>
                <a:gd name="T89" fmla="*/ 696 h 941"/>
                <a:gd name="T90" fmla="*/ 59 w 1064"/>
                <a:gd name="T91" fmla="*/ 649 h 941"/>
                <a:gd name="T92" fmla="*/ 73 w 1064"/>
                <a:gd name="T93" fmla="*/ 624 h 941"/>
                <a:gd name="T94" fmla="*/ 74 w 1064"/>
                <a:gd name="T95" fmla="*/ 612 h 941"/>
                <a:gd name="T96" fmla="*/ 58 w 1064"/>
                <a:gd name="T97" fmla="*/ 619 h 941"/>
                <a:gd name="T98" fmla="*/ 31 w 1064"/>
                <a:gd name="T99" fmla="*/ 658 h 941"/>
                <a:gd name="T100" fmla="*/ 27 w 1064"/>
                <a:gd name="T101" fmla="*/ 720 h 941"/>
                <a:gd name="T102" fmla="*/ 24 w 1064"/>
                <a:gd name="T103" fmla="*/ 745 h 941"/>
                <a:gd name="T104" fmla="*/ 21 w 1064"/>
                <a:gd name="T105" fmla="*/ 658 h 941"/>
                <a:gd name="T106" fmla="*/ 14 w 1064"/>
                <a:gd name="T107" fmla="*/ 604 h 941"/>
                <a:gd name="T108" fmla="*/ 2 w 1064"/>
                <a:gd name="T109" fmla="*/ 555 h 941"/>
                <a:gd name="T110" fmla="*/ 29 w 1064"/>
                <a:gd name="T111" fmla="*/ 456 h 941"/>
                <a:gd name="T112" fmla="*/ 249 w 1064"/>
                <a:gd name="T113" fmla="*/ 198 h 941"/>
                <a:gd name="T114" fmla="*/ 452 w 1064"/>
                <a:gd name="T115" fmla="*/ 221 h 941"/>
                <a:gd name="T116" fmla="*/ 675 w 1064"/>
                <a:gd name="T117" fmla="*/ 240 h 941"/>
                <a:gd name="T118" fmla="*/ 764 w 1064"/>
                <a:gd name="T119" fmla="*/ 75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4" h="941">
                  <a:moveTo>
                    <a:pt x="168" y="915"/>
                  </a:moveTo>
                  <a:lnTo>
                    <a:pt x="167" y="915"/>
                  </a:lnTo>
                  <a:lnTo>
                    <a:pt x="168" y="913"/>
                  </a:lnTo>
                  <a:lnTo>
                    <a:pt x="170" y="915"/>
                  </a:lnTo>
                  <a:lnTo>
                    <a:pt x="168" y="915"/>
                  </a:lnTo>
                  <a:close/>
                  <a:moveTo>
                    <a:pt x="115" y="891"/>
                  </a:moveTo>
                  <a:lnTo>
                    <a:pt x="116" y="893"/>
                  </a:lnTo>
                  <a:lnTo>
                    <a:pt x="118" y="893"/>
                  </a:lnTo>
                  <a:lnTo>
                    <a:pt x="118" y="891"/>
                  </a:lnTo>
                  <a:lnTo>
                    <a:pt x="120" y="893"/>
                  </a:lnTo>
                  <a:lnTo>
                    <a:pt x="120" y="894"/>
                  </a:lnTo>
                  <a:lnTo>
                    <a:pt x="118" y="894"/>
                  </a:lnTo>
                  <a:lnTo>
                    <a:pt x="115" y="896"/>
                  </a:lnTo>
                  <a:lnTo>
                    <a:pt x="113" y="894"/>
                  </a:lnTo>
                  <a:lnTo>
                    <a:pt x="113" y="893"/>
                  </a:lnTo>
                  <a:lnTo>
                    <a:pt x="113" y="891"/>
                  </a:lnTo>
                  <a:lnTo>
                    <a:pt x="115" y="891"/>
                  </a:lnTo>
                  <a:close/>
                  <a:moveTo>
                    <a:pt x="94" y="893"/>
                  </a:moveTo>
                  <a:lnTo>
                    <a:pt x="98" y="893"/>
                  </a:lnTo>
                  <a:lnTo>
                    <a:pt x="98" y="894"/>
                  </a:lnTo>
                  <a:lnTo>
                    <a:pt x="98" y="898"/>
                  </a:lnTo>
                  <a:lnTo>
                    <a:pt x="99" y="898"/>
                  </a:lnTo>
                  <a:lnTo>
                    <a:pt x="103" y="899"/>
                  </a:lnTo>
                  <a:lnTo>
                    <a:pt x="105" y="901"/>
                  </a:lnTo>
                  <a:lnTo>
                    <a:pt x="105" y="903"/>
                  </a:lnTo>
                  <a:lnTo>
                    <a:pt x="106" y="904"/>
                  </a:lnTo>
                  <a:lnTo>
                    <a:pt x="108" y="904"/>
                  </a:lnTo>
                  <a:lnTo>
                    <a:pt x="111" y="903"/>
                  </a:lnTo>
                  <a:lnTo>
                    <a:pt x="113" y="903"/>
                  </a:lnTo>
                  <a:lnTo>
                    <a:pt x="113" y="904"/>
                  </a:lnTo>
                  <a:lnTo>
                    <a:pt x="113" y="906"/>
                  </a:lnTo>
                  <a:lnTo>
                    <a:pt x="111" y="908"/>
                  </a:lnTo>
                  <a:lnTo>
                    <a:pt x="108" y="908"/>
                  </a:lnTo>
                  <a:lnTo>
                    <a:pt x="105" y="904"/>
                  </a:lnTo>
                  <a:lnTo>
                    <a:pt x="101" y="899"/>
                  </a:lnTo>
                  <a:lnTo>
                    <a:pt x="96" y="899"/>
                  </a:lnTo>
                  <a:lnTo>
                    <a:pt x="91" y="894"/>
                  </a:lnTo>
                  <a:lnTo>
                    <a:pt x="91" y="893"/>
                  </a:lnTo>
                  <a:lnTo>
                    <a:pt x="91" y="888"/>
                  </a:lnTo>
                  <a:lnTo>
                    <a:pt x="93" y="886"/>
                  </a:lnTo>
                  <a:lnTo>
                    <a:pt x="93" y="888"/>
                  </a:lnTo>
                  <a:lnTo>
                    <a:pt x="93" y="889"/>
                  </a:lnTo>
                  <a:lnTo>
                    <a:pt x="94" y="889"/>
                  </a:lnTo>
                  <a:lnTo>
                    <a:pt x="94" y="893"/>
                  </a:lnTo>
                  <a:close/>
                  <a:moveTo>
                    <a:pt x="105" y="876"/>
                  </a:moveTo>
                  <a:lnTo>
                    <a:pt x="101" y="878"/>
                  </a:lnTo>
                  <a:lnTo>
                    <a:pt x="98" y="876"/>
                  </a:lnTo>
                  <a:lnTo>
                    <a:pt x="99" y="876"/>
                  </a:lnTo>
                  <a:lnTo>
                    <a:pt x="103" y="876"/>
                  </a:lnTo>
                  <a:lnTo>
                    <a:pt x="103" y="874"/>
                  </a:lnTo>
                  <a:lnTo>
                    <a:pt x="105" y="876"/>
                  </a:lnTo>
                  <a:close/>
                  <a:moveTo>
                    <a:pt x="120" y="888"/>
                  </a:moveTo>
                  <a:lnTo>
                    <a:pt x="116" y="889"/>
                  </a:lnTo>
                  <a:lnTo>
                    <a:pt x="115" y="889"/>
                  </a:lnTo>
                  <a:lnTo>
                    <a:pt x="115" y="888"/>
                  </a:lnTo>
                  <a:lnTo>
                    <a:pt x="115" y="886"/>
                  </a:lnTo>
                  <a:lnTo>
                    <a:pt x="115" y="884"/>
                  </a:lnTo>
                  <a:lnTo>
                    <a:pt x="115" y="881"/>
                  </a:lnTo>
                  <a:lnTo>
                    <a:pt x="116" y="881"/>
                  </a:lnTo>
                  <a:lnTo>
                    <a:pt x="116" y="876"/>
                  </a:lnTo>
                  <a:lnTo>
                    <a:pt x="116" y="873"/>
                  </a:lnTo>
                  <a:lnTo>
                    <a:pt x="116" y="871"/>
                  </a:lnTo>
                  <a:lnTo>
                    <a:pt x="116" y="866"/>
                  </a:lnTo>
                  <a:lnTo>
                    <a:pt x="118" y="866"/>
                  </a:lnTo>
                  <a:lnTo>
                    <a:pt x="118" y="876"/>
                  </a:lnTo>
                  <a:lnTo>
                    <a:pt x="121" y="879"/>
                  </a:lnTo>
                  <a:lnTo>
                    <a:pt x="121" y="881"/>
                  </a:lnTo>
                  <a:lnTo>
                    <a:pt x="121" y="883"/>
                  </a:lnTo>
                  <a:lnTo>
                    <a:pt x="120" y="884"/>
                  </a:lnTo>
                  <a:lnTo>
                    <a:pt x="120" y="888"/>
                  </a:lnTo>
                  <a:close/>
                  <a:moveTo>
                    <a:pt x="88" y="864"/>
                  </a:moveTo>
                  <a:lnTo>
                    <a:pt x="86" y="866"/>
                  </a:lnTo>
                  <a:lnTo>
                    <a:pt x="84" y="866"/>
                  </a:lnTo>
                  <a:lnTo>
                    <a:pt x="84" y="864"/>
                  </a:lnTo>
                  <a:lnTo>
                    <a:pt x="86" y="864"/>
                  </a:lnTo>
                  <a:lnTo>
                    <a:pt x="88" y="863"/>
                  </a:lnTo>
                  <a:lnTo>
                    <a:pt x="89" y="863"/>
                  </a:lnTo>
                  <a:lnTo>
                    <a:pt x="91" y="864"/>
                  </a:lnTo>
                  <a:lnTo>
                    <a:pt x="88" y="864"/>
                  </a:lnTo>
                  <a:close/>
                  <a:moveTo>
                    <a:pt x="106" y="802"/>
                  </a:moveTo>
                  <a:lnTo>
                    <a:pt x="101" y="807"/>
                  </a:lnTo>
                  <a:lnTo>
                    <a:pt x="99" y="805"/>
                  </a:lnTo>
                  <a:lnTo>
                    <a:pt x="101" y="804"/>
                  </a:lnTo>
                  <a:lnTo>
                    <a:pt x="105" y="800"/>
                  </a:lnTo>
                  <a:lnTo>
                    <a:pt x="105" y="799"/>
                  </a:lnTo>
                  <a:lnTo>
                    <a:pt x="108" y="795"/>
                  </a:lnTo>
                  <a:lnTo>
                    <a:pt x="110" y="795"/>
                  </a:lnTo>
                  <a:lnTo>
                    <a:pt x="111" y="797"/>
                  </a:lnTo>
                  <a:lnTo>
                    <a:pt x="110" y="799"/>
                  </a:lnTo>
                  <a:lnTo>
                    <a:pt x="106" y="802"/>
                  </a:lnTo>
                  <a:close/>
                  <a:moveTo>
                    <a:pt x="99" y="804"/>
                  </a:moveTo>
                  <a:lnTo>
                    <a:pt x="98" y="804"/>
                  </a:lnTo>
                  <a:lnTo>
                    <a:pt x="96" y="804"/>
                  </a:lnTo>
                  <a:lnTo>
                    <a:pt x="98" y="802"/>
                  </a:lnTo>
                  <a:lnTo>
                    <a:pt x="98" y="800"/>
                  </a:lnTo>
                  <a:lnTo>
                    <a:pt x="99" y="797"/>
                  </a:lnTo>
                  <a:lnTo>
                    <a:pt x="101" y="794"/>
                  </a:lnTo>
                  <a:lnTo>
                    <a:pt x="101" y="792"/>
                  </a:lnTo>
                  <a:lnTo>
                    <a:pt x="103" y="790"/>
                  </a:lnTo>
                  <a:lnTo>
                    <a:pt x="105" y="792"/>
                  </a:lnTo>
                  <a:lnTo>
                    <a:pt x="106" y="794"/>
                  </a:lnTo>
                  <a:lnTo>
                    <a:pt x="106" y="795"/>
                  </a:lnTo>
                  <a:lnTo>
                    <a:pt x="105" y="797"/>
                  </a:lnTo>
                  <a:lnTo>
                    <a:pt x="103" y="800"/>
                  </a:lnTo>
                  <a:lnTo>
                    <a:pt x="99" y="804"/>
                  </a:lnTo>
                  <a:close/>
                  <a:moveTo>
                    <a:pt x="93" y="787"/>
                  </a:moveTo>
                  <a:lnTo>
                    <a:pt x="89" y="790"/>
                  </a:lnTo>
                  <a:lnTo>
                    <a:pt x="89" y="789"/>
                  </a:lnTo>
                  <a:lnTo>
                    <a:pt x="89" y="785"/>
                  </a:lnTo>
                  <a:lnTo>
                    <a:pt x="89" y="784"/>
                  </a:lnTo>
                  <a:lnTo>
                    <a:pt x="93" y="784"/>
                  </a:lnTo>
                  <a:lnTo>
                    <a:pt x="93" y="787"/>
                  </a:lnTo>
                  <a:close/>
                  <a:moveTo>
                    <a:pt x="108" y="790"/>
                  </a:moveTo>
                  <a:lnTo>
                    <a:pt x="106" y="792"/>
                  </a:lnTo>
                  <a:lnTo>
                    <a:pt x="103" y="789"/>
                  </a:lnTo>
                  <a:lnTo>
                    <a:pt x="103" y="787"/>
                  </a:lnTo>
                  <a:lnTo>
                    <a:pt x="110" y="780"/>
                  </a:lnTo>
                  <a:lnTo>
                    <a:pt x="111" y="777"/>
                  </a:lnTo>
                  <a:lnTo>
                    <a:pt x="113" y="779"/>
                  </a:lnTo>
                  <a:lnTo>
                    <a:pt x="113" y="780"/>
                  </a:lnTo>
                  <a:lnTo>
                    <a:pt x="113" y="782"/>
                  </a:lnTo>
                  <a:lnTo>
                    <a:pt x="110" y="789"/>
                  </a:lnTo>
                  <a:lnTo>
                    <a:pt x="108" y="790"/>
                  </a:lnTo>
                  <a:close/>
                  <a:moveTo>
                    <a:pt x="116" y="782"/>
                  </a:moveTo>
                  <a:lnTo>
                    <a:pt x="115" y="784"/>
                  </a:lnTo>
                  <a:lnTo>
                    <a:pt x="113" y="784"/>
                  </a:lnTo>
                  <a:lnTo>
                    <a:pt x="115" y="780"/>
                  </a:lnTo>
                  <a:lnTo>
                    <a:pt x="115" y="779"/>
                  </a:lnTo>
                  <a:lnTo>
                    <a:pt x="113" y="777"/>
                  </a:lnTo>
                  <a:lnTo>
                    <a:pt x="115" y="775"/>
                  </a:lnTo>
                  <a:lnTo>
                    <a:pt x="118" y="775"/>
                  </a:lnTo>
                  <a:lnTo>
                    <a:pt x="120" y="779"/>
                  </a:lnTo>
                  <a:lnTo>
                    <a:pt x="118" y="779"/>
                  </a:lnTo>
                  <a:lnTo>
                    <a:pt x="116" y="782"/>
                  </a:lnTo>
                  <a:close/>
                  <a:moveTo>
                    <a:pt x="136" y="785"/>
                  </a:moveTo>
                  <a:lnTo>
                    <a:pt x="135" y="787"/>
                  </a:lnTo>
                  <a:lnTo>
                    <a:pt x="133" y="787"/>
                  </a:lnTo>
                  <a:lnTo>
                    <a:pt x="130" y="790"/>
                  </a:lnTo>
                  <a:lnTo>
                    <a:pt x="126" y="792"/>
                  </a:lnTo>
                  <a:lnTo>
                    <a:pt x="125" y="794"/>
                  </a:lnTo>
                  <a:lnTo>
                    <a:pt x="123" y="794"/>
                  </a:lnTo>
                  <a:lnTo>
                    <a:pt x="123" y="795"/>
                  </a:lnTo>
                  <a:lnTo>
                    <a:pt x="120" y="795"/>
                  </a:lnTo>
                  <a:lnTo>
                    <a:pt x="118" y="795"/>
                  </a:lnTo>
                  <a:lnTo>
                    <a:pt x="115" y="795"/>
                  </a:lnTo>
                  <a:lnTo>
                    <a:pt x="115" y="797"/>
                  </a:lnTo>
                  <a:lnTo>
                    <a:pt x="113" y="797"/>
                  </a:lnTo>
                  <a:lnTo>
                    <a:pt x="110" y="794"/>
                  </a:lnTo>
                  <a:lnTo>
                    <a:pt x="110" y="790"/>
                  </a:lnTo>
                  <a:lnTo>
                    <a:pt x="111" y="789"/>
                  </a:lnTo>
                  <a:lnTo>
                    <a:pt x="111" y="787"/>
                  </a:lnTo>
                  <a:lnTo>
                    <a:pt x="113" y="785"/>
                  </a:lnTo>
                  <a:lnTo>
                    <a:pt x="116" y="784"/>
                  </a:lnTo>
                  <a:lnTo>
                    <a:pt x="118" y="782"/>
                  </a:lnTo>
                  <a:lnTo>
                    <a:pt x="120" y="779"/>
                  </a:lnTo>
                  <a:lnTo>
                    <a:pt x="121" y="777"/>
                  </a:lnTo>
                  <a:lnTo>
                    <a:pt x="121" y="774"/>
                  </a:lnTo>
                  <a:lnTo>
                    <a:pt x="125" y="770"/>
                  </a:lnTo>
                  <a:lnTo>
                    <a:pt x="126" y="769"/>
                  </a:lnTo>
                  <a:lnTo>
                    <a:pt x="130" y="769"/>
                  </a:lnTo>
                  <a:lnTo>
                    <a:pt x="131" y="767"/>
                  </a:lnTo>
                  <a:lnTo>
                    <a:pt x="135" y="767"/>
                  </a:lnTo>
                  <a:lnTo>
                    <a:pt x="136" y="765"/>
                  </a:lnTo>
                  <a:lnTo>
                    <a:pt x="138" y="765"/>
                  </a:lnTo>
                  <a:lnTo>
                    <a:pt x="141" y="765"/>
                  </a:lnTo>
                  <a:lnTo>
                    <a:pt x="148" y="765"/>
                  </a:lnTo>
                  <a:lnTo>
                    <a:pt x="151" y="769"/>
                  </a:lnTo>
                  <a:lnTo>
                    <a:pt x="151" y="772"/>
                  </a:lnTo>
                  <a:lnTo>
                    <a:pt x="151" y="774"/>
                  </a:lnTo>
                  <a:lnTo>
                    <a:pt x="146" y="777"/>
                  </a:lnTo>
                  <a:lnTo>
                    <a:pt x="145" y="779"/>
                  </a:lnTo>
                  <a:lnTo>
                    <a:pt x="141" y="784"/>
                  </a:lnTo>
                  <a:lnTo>
                    <a:pt x="138" y="784"/>
                  </a:lnTo>
                  <a:lnTo>
                    <a:pt x="136" y="785"/>
                  </a:lnTo>
                  <a:close/>
                  <a:moveTo>
                    <a:pt x="44" y="755"/>
                  </a:moveTo>
                  <a:lnTo>
                    <a:pt x="42" y="753"/>
                  </a:lnTo>
                  <a:lnTo>
                    <a:pt x="41" y="748"/>
                  </a:lnTo>
                  <a:lnTo>
                    <a:pt x="41" y="745"/>
                  </a:lnTo>
                  <a:lnTo>
                    <a:pt x="42" y="743"/>
                  </a:lnTo>
                  <a:lnTo>
                    <a:pt x="42" y="745"/>
                  </a:lnTo>
                  <a:lnTo>
                    <a:pt x="42" y="750"/>
                  </a:lnTo>
                  <a:lnTo>
                    <a:pt x="44" y="752"/>
                  </a:lnTo>
                  <a:lnTo>
                    <a:pt x="44" y="753"/>
                  </a:lnTo>
                  <a:lnTo>
                    <a:pt x="44" y="755"/>
                  </a:lnTo>
                  <a:close/>
                  <a:moveTo>
                    <a:pt x="41" y="706"/>
                  </a:moveTo>
                  <a:lnTo>
                    <a:pt x="39" y="708"/>
                  </a:lnTo>
                  <a:lnTo>
                    <a:pt x="39" y="706"/>
                  </a:lnTo>
                  <a:lnTo>
                    <a:pt x="41" y="706"/>
                  </a:lnTo>
                  <a:close/>
                  <a:moveTo>
                    <a:pt x="36" y="696"/>
                  </a:moveTo>
                  <a:lnTo>
                    <a:pt x="34" y="700"/>
                  </a:lnTo>
                  <a:lnTo>
                    <a:pt x="32" y="700"/>
                  </a:lnTo>
                  <a:lnTo>
                    <a:pt x="32" y="698"/>
                  </a:lnTo>
                  <a:lnTo>
                    <a:pt x="34" y="698"/>
                  </a:lnTo>
                  <a:lnTo>
                    <a:pt x="34" y="695"/>
                  </a:lnTo>
                  <a:lnTo>
                    <a:pt x="36" y="693"/>
                  </a:lnTo>
                  <a:lnTo>
                    <a:pt x="36" y="695"/>
                  </a:lnTo>
                  <a:lnTo>
                    <a:pt x="36" y="696"/>
                  </a:lnTo>
                  <a:close/>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2" name="Freeform 8"/>
            <p:cNvSpPr>
              <a:spLocks/>
            </p:cNvSpPr>
            <p:nvPr/>
          </p:nvSpPr>
          <p:spPr bwMode="auto">
            <a:xfrm>
              <a:off x="1432" y="3293"/>
              <a:ext cx="3" cy="2"/>
            </a:xfrm>
            <a:custGeom>
              <a:avLst/>
              <a:gdLst>
                <a:gd name="T0" fmla="*/ 1 w 3"/>
                <a:gd name="T1" fmla="*/ 2 h 2"/>
                <a:gd name="T2" fmla="*/ 0 w 3"/>
                <a:gd name="T3" fmla="*/ 2 h 2"/>
                <a:gd name="T4" fmla="*/ 1 w 3"/>
                <a:gd name="T5" fmla="*/ 0 h 2"/>
                <a:gd name="T6" fmla="*/ 3 w 3"/>
                <a:gd name="T7" fmla="*/ 2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lnTo>
                    <a:pt x="0" y="2"/>
                  </a:lnTo>
                  <a:lnTo>
                    <a:pt x="1" y="0"/>
                  </a:lnTo>
                  <a:lnTo>
                    <a:pt x="3" y="2"/>
                  </a:lnTo>
                  <a:lnTo>
                    <a:pt x="1"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 name="Freeform 9"/>
            <p:cNvSpPr>
              <a:spLocks/>
            </p:cNvSpPr>
            <p:nvPr/>
          </p:nvSpPr>
          <p:spPr bwMode="auto">
            <a:xfrm>
              <a:off x="1378" y="3271"/>
              <a:ext cx="7" cy="5"/>
            </a:xfrm>
            <a:custGeom>
              <a:avLst/>
              <a:gdLst>
                <a:gd name="T0" fmla="*/ 2 w 7"/>
                <a:gd name="T1" fmla="*/ 0 h 5"/>
                <a:gd name="T2" fmla="*/ 3 w 7"/>
                <a:gd name="T3" fmla="*/ 2 h 5"/>
                <a:gd name="T4" fmla="*/ 5 w 7"/>
                <a:gd name="T5" fmla="*/ 2 h 5"/>
                <a:gd name="T6" fmla="*/ 5 w 7"/>
                <a:gd name="T7" fmla="*/ 0 h 5"/>
                <a:gd name="T8" fmla="*/ 7 w 7"/>
                <a:gd name="T9" fmla="*/ 2 h 5"/>
                <a:gd name="T10" fmla="*/ 7 w 7"/>
                <a:gd name="T11" fmla="*/ 3 h 5"/>
                <a:gd name="T12" fmla="*/ 5 w 7"/>
                <a:gd name="T13" fmla="*/ 3 h 5"/>
                <a:gd name="T14" fmla="*/ 2 w 7"/>
                <a:gd name="T15" fmla="*/ 5 h 5"/>
                <a:gd name="T16" fmla="*/ 0 w 7"/>
                <a:gd name="T17" fmla="*/ 3 h 5"/>
                <a:gd name="T18" fmla="*/ 0 w 7"/>
                <a:gd name="T19" fmla="*/ 2 h 5"/>
                <a:gd name="T20" fmla="*/ 0 w 7"/>
                <a:gd name="T21" fmla="*/ 0 h 5"/>
                <a:gd name="T22" fmla="*/ 2 w 7"/>
                <a:gd name="T2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5">
                  <a:moveTo>
                    <a:pt x="2" y="0"/>
                  </a:moveTo>
                  <a:lnTo>
                    <a:pt x="3" y="2"/>
                  </a:lnTo>
                  <a:lnTo>
                    <a:pt x="5" y="2"/>
                  </a:lnTo>
                  <a:lnTo>
                    <a:pt x="5" y="0"/>
                  </a:lnTo>
                  <a:lnTo>
                    <a:pt x="7" y="2"/>
                  </a:lnTo>
                  <a:lnTo>
                    <a:pt x="7" y="3"/>
                  </a:lnTo>
                  <a:lnTo>
                    <a:pt x="5" y="3"/>
                  </a:lnTo>
                  <a:lnTo>
                    <a:pt x="2" y="5"/>
                  </a:lnTo>
                  <a:lnTo>
                    <a:pt x="0" y="3"/>
                  </a:ln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4" name="Freeform 10"/>
            <p:cNvSpPr>
              <a:spLocks/>
            </p:cNvSpPr>
            <p:nvPr/>
          </p:nvSpPr>
          <p:spPr bwMode="auto">
            <a:xfrm>
              <a:off x="1356" y="3266"/>
              <a:ext cx="22" cy="22"/>
            </a:xfrm>
            <a:custGeom>
              <a:avLst/>
              <a:gdLst>
                <a:gd name="T0" fmla="*/ 3 w 22"/>
                <a:gd name="T1" fmla="*/ 7 h 22"/>
                <a:gd name="T2" fmla="*/ 7 w 22"/>
                <a:gd name="T3" fmla="*/ 7 h 22"/>
                <a:gd name="T4" fmla="*/ 7 w 22"/>
                <a:gd name="T5" fmla="*/ 8 h 22"/>
                <a:gd name="T6" fmla="*/ 7 w 22"/>
                <a:gd name="T7" fmla="*/ 12 h 22"/>
                <a:gd name="T8" fmla="*/ 8 w 22"/>
                <a:gd name="T9" fmla="*/ 12 h 22"/>
                <a:gd name="T10" fmla="*/ 12 w 22"/>
                <a:gd name="T11" fmla="*/ 13 h 22"/>
                <a:gd name="T12" fmla="*/ 14 w 22"/>
                <a:gd name="T13" fmla="*/ 15 h 22"/>
                <a:gd name="T14" fmla="*/ 14 w 22"/>
                <a:gd name="T15" fmla="*/ 17 h 22"/>
                <a:gd name="T16" fmla="*/ 15 w 22"/>
                <a:gd name="T17" fmla="*/ 18 h 22"/>
                <a:gd name="T18" fmla="*/ 17 w 22"/>
                <a:gd name="T19" fmla="*/ 18 h 22"/>
                <a:gd name="T20" fmla="*/ 20 w 22"/>
                <a:gd name="T21" fmla="*/ 17 h 22"/>
                <a:gd name="T22" fmla="*/ 22 w 22"/>
                <a:gd name="T23" fmla="*/ 17 h 22"/>
                <a:gd name="T24" fmla="*/ 22 w 22"/>
                <a:gd name="T25" fmla="*/ 18 h 22"/>
                <a:gd name="T26" fmla="*/ 22 w 22"/>
                <a:gd name="T27" fmla="*/ 20 h 22"/>
                <a:gd name="T28" fmla="*/ 20 w 22"/>
                <a:gd name="T29" fmla="*/ 22 h 22"/>
                <a:gd name="T30" fmla="*/ 17 w 22"/>
                <a:gd name="T31" fmla="*/ 22 h 22"/>
                <a:gd name="T32" fmla="*/ 14 w 22"/>
                <a:gd name="T33" fmla="*/ 18 h 22"/>
                <a:gd name="T34" fmla="*/ 10 w 22"/>
                <a:gd name="T35" fmla="*/ 13 h 22"/>
                <a:gd name="T36" fmla="*/ 5 w 22"/>
                <a:gd name="T37" fmla="*/ 13 h 22"/>
                <a:gd name="T38" fmla="*/ 0 w 22"/>
                <a:gd name="T39" fmla="*/ 8 h 22"/>
                <a:gd name="T40" fmla="*/ 0 w 22"/>
                <a:gd name="T41" fmla="*/ 7 h 22"/>
                <a:gd name="T42" fmla="*/ 0 w 22"/>
                <a:gd name="T43" fmla="*/ 2 h 22"/>
                <a:gd name="T44" fmla="*/ 2 w 22"/>
                <a:gd name="T45" fmla="*/ 0 h 22"/>
                <a:gd name="T46" fmla="*/ 2 w 22"/>
                <a:gd name="T47" fmla="*/ 2 h 22"/>
                <a:gd name="T48" fmla="*/ 2 w 22"/>
                <a:gd name="T49" fmla="*/ 3 h 22"/>
                <a:gd name="T50" fmla="*/ 3 w 22"/>
                <a:gd name="T51" fmla="*/ 3 h 22"/>
                <a:gd name="T52" fmla="*/ 3 w 22"/>
                <a:gd name="T53"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22">
                  <a:moveTo>
                    <a:pt x="3" y="7"/>
                  </a:moveTo>
                  <a:lnTo>
                    <a:pt x="7" y="7"/>
                  </a:lnTo>
                  <a:lnTo>
                    <a:pt x="7" y="8"/>
                  </a:lnTo>
                  <a:lnTo>
                    <a:pt x="7" y="12"/>
                  </a:lnTo>
                  <a:lnTo>
                    <a:pt x="8" y="12"/>
                  </a:lnTo>
                  <a:lnTo>
                    <a:pt x="12" y="13"/>
                  </a:lnTo>
                  <a:lnTo>
                    <a:pt x="14" y="15"/>
                  </a:lnTo>
                  <a:lnTo>
                    <a:pt x="14" y="17"/>
                  </a:lnTo>
                  <a:lnTo>
                    <a:pt x="15" y="18"/>
                  </a:lnTo>
                  <a:lnTo>
                    <a:pt x="17" y="18"/>
                  </a:lnTo>
                  <a:lnTo>
                    <a:pt x="20" y="17"/>
                  </a:lnTo>
                  <a:lnTo>
                    <a:pt x="22" y="17"/>
                  </a:lnTo>
                  <a:lnTo>
                    <a:pt x="22" y="18"/>
                  </a:lnTo>
                  <a:lnTo>
                    <a:pt x="22" y="20"/>
                  </a:lnTo>
                  <a:lnTo>
                    <a:pt x="20" y="22"/>
                  </a:lnTo>
                  <a:lnTo>
                    <a:pt x="17" y="22"/>
                  </a:lnTo>
                  <a:lnTo>
                    <a:pt x="14" y="18"/>
                  </a:lnTo>
                  <a:lnTo>
                    <a:pt x="10" y="13"/>
                  </a:lnTo>
                  <a:lnTo>
                    <a:pt x="5" y="13"/>
                  </a:lnTo>
                  <a:lnTo>
                    <a:pt x="0" y="8"/>
                  </a:lnTo>
                  <a:lnTo>
                    <a:pt x="0" y="7"/>
                  </a:lnTo>
                  <a:lnTo>
                    <a:pt x="0" y="2"/>
                  </a:lnTo>
                  <a:lnTo>
                    <a:pt x="2" y="0"/>
                  </a:lnTo>
                  <a:lnTo>
                    <a:pt x="2" y="2"/>
                  </a:lnTo>
                  <a:lnTo>
                    <a:pt x="2" y="3"/>
                  </a:lnTo>
                  <a:lnTo>
                    <a:pt x="3" y="3"/>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5" name="Freeform 11"/>
            <p:cNvSpPr>
              <a:spLocks/>
            </p:cNvSpPr>
            <p:nvPr/>
          </p:nvSpPr>
          <p:spPr bwMode="auto">
            <a:xfrm>
              <a:off x="1363" y="3254"/>
              <a:ext cx="7" cy="4"/>
            </a:xfrm>
            <a:custGeom>
              <a:avLst/>
              <a:gdLst>
                <a:gd name="T0" fmla="*/ 7 w 7"/>
                <a:gd name="T1" fmla="*/ 2 h 4"/>
                <a:gd name="T2" fmla="*/ 3 w 7"/>
                <a:gd name="T3" fmla="*/ 4 h 4"/>
                <a:gd name="T4" fmla="*/ 0 w 7"/>
                <a:gd name="T5" fmla="*/ 2 h 4"/>
                <a:gd name="T6" fmla="*/ 1 w 7"/>
                <a:gd name="T7" fmla="*/ 2 h 4"/>
                <a:gd name="T8" fmla="*/ 5 w 7"/>
                <a:gd name="T9" fmla="*/ 2 h 4"/>
                <a:gd name="T10" fmla="*/ 5 w 7"/>
                <a:gd name="T11" fmla="*/ 0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3" y="4"/>
                  </a:lnTo>
                  <a:lnTo>
                    <a:pt x="0" y="2"/>
                  </a:lnTo>
                  <a:lnTo>
                    <a:pt x="1" y="2"/>
                  </a:lnTo>
                  <a:lnTo>
                    <a:pt x="5" y="2"/>
                  </a:lnTo>
                  <a:lnTo>
                    <a:pt x="5" y="0"/>
                  </a:lnTo>
                  <a:lnTo>
                    <a:pt x="7"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2"/>
            <p:cNvSpPr>
              <a:spLocks/>
            </p:cNvSpPr>
            <p:nvPr/>
          </p:nvSpPr>
          <p:spPr bwMode="auto">
            <a:xfrm>
              <a:off x="1380" y="3246"/>
              <a:ext cx="6" cy="23"/>
            </a:xfrm>
            <a:custGeom>
              <a:avLst/>
              <a:gdLst>
                <a:gd name="T0" fmla="*/ 5 w 6"/>
                <a:gd name="T1" fmla="*/ 22 h 23"/>
                <a:gd name="T2" fmla="*/ 1 w 6"/>
                <a:gd name="T3" fmla="*/ 23 h 23"/>
                <a:gd name="T4" fmla="*/ 0 w 6"/>
                <a:gd name="T5" fmla="*/ 23 h 23"/>
                <a:gd name="T6" fmla="*/ 0 w 6"/>
                <a:gd name="T7" fmla="*/ 22 h 23"/>
                <a:gd name="T8" fmla="*/ 0 w 6"/>
                <a:gd name="T9" fmla="*/ 20 h 23"/>
                <a:gd name="T10" fmla="*/ 0 w 6"/>
                <a:gd name="T11" fmla="*/ 18 h 23"/>
                <a:gd name="T12" fmla="*/ 0 w 6"/>
                <a:gd name="T13" fmla="*/ 15 h 23"/>
                <a:gd name="T14" fmla="*/ 1 w 6"/>
                <a:gd name="T15" fmla="*/ 15 h 23"/>
                <a:gd name="T16" fmla="*/ 1 w 6"/>
                <a:gd name="T17" fmla="*/ 10 h 23"/>
                <a:gd name="T18" fmla="*/ 1 w 6"/>
                <a:gd name="T19" fmla="*/ 7 h 23"/>
                <a:gd name="T20" fmla="*/ 1 w 6"/>
                <a:gd name="T21" fmla="*/ 5 h 23"/>
                <a:gd name="T22" fmla="*/ 1 w 6"/>
                <a:gd name="T23" fmla="*/ 0 h 23"/>
                <a:gd name="T24" fmla="*/ 3 w 6"/>
                <a:gd name="T25" fmla="*/ 0 h 23"/>
                <a:gd name="T26" fmla="*/ 3 w 6"/>
                <a:gd name="T27" fmla="*/ 10 h 23"/>
                <a:gd name="T28" fmla="*/ 6 w 6"/>
                <a:gd name="T29" fmla="*/ 13 h 23"/>
                <a:gd name="T30" fmla="*/ 6 w 6"/>
                <a:gd name="T31" fmla="*/ 15 h 23"/>
                <a:gd name="T32" fmla="*/ 6 w 6"/>
                <a:gd name="T33" fmla="*/ 17 h 23"/>
                <a:gd name="T34" fmla="*/ 5 w 6"/>
                <a:gd name="T35" fmla="*/ 18 h 23"/>
                <a:gd name="T36" fmla="*/ 5 w 6"/>
                <a:gd name="T3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5" y="22"/>
                  </a:moveTo>
                  <a:lnTo>
                    <a:pt x="1" y="23"/>
                  </a:lnTo>
                  <a:lnTo>
                    <a:pt x="0" y="23"/>
                  </a:lnTo>
                  <a:lnTo>
                    <a:pt x="0" y="22"/>
                  </a:lnTo>
                  <a:lnTo>
                    <a:pt x="0" y="20"/>
                  </a:lnTo>
                  <a:lnTo>
                    <a:pt x="0" y="18"/>
                  </a:lnTo>
                  <a:lnTo>
                    <a:pt x="0" y="15"/>
                  </a:lnTo>
                  <a:lnTo>
                    <a:pt x="1" y="15"/>
                  </a:lnTo>
                  <a:lnTo>
                    <a:pt x="1" y="10"/>
                  </a:lnTo>
                  <a:lnTo>
                    <a:pt x="1" y="7"/>
                  </a:lnTo>
                  <a:lnTo>
                    <a:pt x="1" y="5"/>
                  </a:lnTo>
                  <a:lnTo>
                    <a:pt x="1" y="0"/>
                  </a:lnTo>
                  <a:lnTo>
                    <a:pt x="3" y="0"/>
                  </a:lnTo>
                  <a:lnTo>
                    <a:pt x="3" y="10"/>
                  </a:lnTo>
                  <a:lnTo>
                    <a:pt x="6" y="13"/>
                  </a:lnTo>
                  <a:lnTo>
                    <a:pt x="6" y="15"/>
                  </a:lnTo>
                  <a:lnTo>
                    <a:pt x="6" y="17"/>
                  </a:lnTo>
                  <a:lnTo>
                    <a:pt x="5" y="18"/>
                  </a:lnTo>
                  <a:lnTo>
                    <a:pt x="5"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7" name="Freeform 13"/>
            <p:cNvSpPr>
              <a:spLocks/>
            </p:cNvSpPr>
            <p:nvPr/>
          </p:nvSpPr>
          <p:spPr bwMode="auto">
            <a:xfrm>
              <a:off x="1349" y="3243"/>
              <a:ext cx="7" cy="3"/>
            </a:xfrm>
            <a:custGeom>
              <a:avLst/>
              <a:gdLst>
                <a:gd name="T0" fmla="*/ 4 w 7"/>
                <a:gd name="T1" fmla="*/ 1 h 3"/>
                <a:gd name="T2" fmla="*/ 2 w 7"/>
                <a:gd name="T3" fmla="*/ 3 h 3"/>
                <a:gd name="T4" fmla="*/ 0 w 7"/>
                <a:gd name="T5" fmla="*/ 3 h 3"/>
                <a:gd name="T6" fmla="*/ 0 w 7"/>
                <a:gd name="T7" fmla="*/ 1 h 3"/>
                <a:gd name="T8" fmla="*/ 2 w 7"/>
                <a:gd name="T9" fmla="*/ 1 h 3"/>
                <a:gd name="T10" fmla="*/ 4 w 7"/>
                <a:gd name="T11" fmla="*/ 0 h 3"/>
                <a:gd name="T12" fmla="*/ 5 w 7"/>
                <a:gd name="T13" fmla="*/ 0 h 3"/>
                <a:gd name="T14" fmla="*/ 7 w 7"/>
                <a:gd name="T15" fmla="*/ 1 h 3"/>
                <a:gd name="T16" fmla="*/ 4 w 7"/>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4" y="1"/>
                  </a:moveTo>
                  <a:lnTo>
                    <a:pt x="2" y="3"/>
                  </a:lnTo>
                  <a:lnTo>
                    <a:pt x="0" y="3"/>
                  </a:lnTo>
                  <a:lnTo>
                    <a:pt x="0" y="1"/>
                  </a:lnTo>
                  <a:lnTo>
                    <a:pt x="2" y="1"/>
                  </a:lnTo>
                  <a:lnTo>
                    <a:pt x="4" y="0"/>
                  </a:lnTo>
                  <a:lnTo>
                    <a:pt x="5" y="0"/>
                  </a:lnTo>
                  <a:lnTo>
                    <a:pt x="7" y="1"/>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8" name="Freeform 14"/>
            <p:cNvSpPr>
              <a:spLocks/>
            </p:cNvSpPr>
            <p:nvPr/>
          </p:nvSpPr>
          <p:spPr bwMode="auto">
            <a:xfrm>
              <a:off x="1364" y="3175"/>
              <a:ext cx="12" cy="12"/>
            </a:xfrm>
            <a:custGeom>
              <a:avLst/>
              <a:gdLst>
                <a:gd name="T0" fmla="*/ 7 w 12"/>
                <a:gd name="T1" fmla="*/ 7 h 12"/>
                <a:gd name="T2" fmla="*/ 2 w 12"/>
                <a:gd name="T3" fmla="*/ 12 h 12"/>
                <a:gd name="T4" fmla="*/ 0 w 12"/>
                <a:gd name="T5" fmla="*/ 10 h 12"/>
                <a:gd name="T6" fmla="*/ 2 w 12"/>
                <a:gd name="T7" fmla="*/ 9 h 12"/>
                <a:gd name="T8" fmla="*/ 6 w 12"/>
                <a:gd name="T9" fmla="*/ 5 h 12"/>
                <a:gd name="T10" fmla="*/ 6 w 12"/>
                <a:gd name="T11" fmla="*/ 4 h 12"/>
                <a:gd name="T12" fmla="*/ 9 w 12"/>
                <a:gd name="T13" fmla="*/ 0 h 12"/>
                <a:gd name="T14" fmla="*/ 11 w 12"/>
                <a:gd name="T15" fmla="*/ 0 h 12"/>
                <a:gd name="T16" fmla="*/ 12 w 12"/>
                <a:gd name="T17" fmla="*/ 2 h 12"/>
                <a:gd name="T18" fmla="*/ 11 w 12"/>
                <a:gd name="T19" fmla="*/ 4 h 12"/>
                <a:gd name="T20" fmla="*/ 7 w 12"/>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7" y="7"/>
                  </a:moveTo>
                  <a:lnTo>
                    <a:pt x="2" y="12"/>
                  </a:lnTo>
                  <a:lnTo>
                    <a:pt x="0" y="10"/>
                  </a:lnTo>
                  <a:lnTo>
                    <a:pt x="2" y="9"/>
                  </a:lnTo>
                  <a:lnTo>
                    <a:pt x="6" y="5"/>
                  </a:lnTo>
                  <a:lnTo>
                    <a:pt x="6" y="4"/>
                  </a:lnTo>
                  <a:lnTo>
                    <a:pt x="9" y="0"/>
                  </a:lnTo>
                  <a:lnTo>
                    <a:pt x="11" y="0"/>
                  </a:lnTo>
                  <a:lnTo>
                    <a:pt x="12" y="2"/>
                  </a:lnTo>
                  <a:lnTo>
                    <a:pt x="11" y="4"/>
                  </a:lnTo>
                  <a:lnTo>
                    <a:pt x="7"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 name="Freeform 15"/>
            <p:cNvSpPr>
              <a:spLocks/>
            </p:cNvSpPr>
            <p:nvPr/>
          </p:nvSpPr>
          <p:spPr bwMode="auto">
            <a:xfrm>
              <a:off x="1361" y="3170"/>
              <a:ext cx="10" cy="14"/>
            </a:xfrm>
            <a:custGeom>
              <a:avLst/>
              <a:gdLst>
                <a:gd name="T0" fmla="*/ 3 w 10"/>
                <a:gd name="T1" fmla="*/ 14 h 14"/>
                <a:gd name="T2" fmla="*/ 2 w 10"/>
                <a:gd name="T3" fmla="*/ 14 h 14"/>
                <a:gd name="T4" fmla="*/ 0 w 10"/>
                <a:gd name="T5" fmla="*/ 14 h 14"/>
                <a:gd name="T6" fmla="*/ 2 w 10"/>
                <a:gd name="T7" fmla="*/ 12 h 14"/>
                <a:gd name="T8" fmla="*/ 2 w 10"/>
                <a:gd name="T9" fmla="*/ 10 h 14"/>
                <a:gd name="T10" fmla="*/ 3 w 10"/>
                <a:gd name="T11" fmla="*/ 7 h 14"/>
                <a:gd name="T12" fmla="*/ 5 w 10"/>
                <a:gd name="T13" fmla="*/ 4 h 14"/>
                <a:gd name="T14" fmla="*/ 5 w 10"/>
                <a:gd name="T15" fmla="*/ 2 h 14"/>
                <a:gd name="T16" fmla="*/ 7 w 10"/>
                <a:gd name="T17" fmla="*/ 0 h 14"/>
                <a:gd name="T18" fmla="*/ 9 w 10"/>
                <a:gd name="T19" fmla="*/ 2 h 14"/>
                <a:gd name="T20" fmla="*/ 10 w 10"/>
                <a:gd name="T21" fmla="*/ 4 h 14"/>
                <a:gd name="T22" fmla="*/ 10 w 10"/>
                <a:gd name="T23" fmla="*/ 5 h 14"/>
                <a:gd name="T24" fmla="*/ 9 w 10"/>
                <a:gd name="T25" fmla="*/ 7 h 14"/>
                <a:gd name="T26" fmla="*/ 7 w 10"/>
                <a:gd name="T27" fmla="*/ 10 h 14"/>
                <a:gd name="T28" fmla="*/ 3 w 10"/>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4">
                  <a:moveTo>
                    <a:pt x="3" y="14"/>
                  </a:moveTo>
                  <a:lnTo>
                    <a:pt x="2" y="14"/>
                  </a:lnTo>
                  <a:lnTo>
                    <a:pt x="0" y="14"/>
                  </a:lnTo>
                  <a:lnTo>
                    <a:pt x="2" y="12"/>
                  </a:lnTo>
                  <a:lnTo>
                    <a:pt x="2" y="10"/>
                  </a:lnTo>
                  <a:lnTo>
                    <a:pt x="3" y="7"/>
                  </a:lnTo>
                  <a:lnTo>
                    <a:pt x="5" y="4"/>
                  </a:lnTo>
                  <a:lnTo>
                    <a:pt x="5" y="2"/>
                  </a:lnTo>
                  <a:lnTo>
                    <a:pt x="7" y="0"/>
                  </a:lnTo>
                  <a:lnTo>
                    <a:pt x="9" y="2"/>
                  </a:lnTo>
                  <a:lnTo>
                    <a:pt x="10" y="4"/>
                  </a:lnTo>
                  <a:lnTo>
                    <a:pt x="10" y="5"/>
                  </a:lnTo>
                  <a:lnTo>
                    <a:pt x="9" y="7"/>
                  </a:lnTo>
                  <a:lnTo>
                    <a:pt x="7"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0" name="Freeform 16"/>
            <p:cNvSpPr>
              <a:spLocks/>
            </p:cNvSpPr>
            <p:nvPr/>
          </p:nvSpPr>
          <p:spPr bwMode="auto">
            <a:xfrm>
              <a:off x="1354" y="3164"/>
              <a:ext cx="4" cy="6"/>
            </a:xfrm>
            <a:custGeom>
              <a:avLst/>
              <a:gdLst>
                <a:gd name="T0" fmla="*/ 4 w 4"/>
                <a:gd name="T1" fmla="*/ 3 h 6"/>
                <a:gd name="T2" fmla="*/ 0 w 4"/>
                <a:gd name="T3" fmla="*/ 6 h 6"/>
                <a:gd name="T4" fmla="*/ 0 w 4"/>
                <a:gd name="T5" fmla="*/ 5 h 6"/>
                <a:gd name="T6" fmla="*/ 0 w 4"/>
                <a:gd name="T7" fmla="*/ 1 h 6"/>
                <a:gd name="T8" fmla="*/ 0 w 4"/>
                <a:gd name="T9" fmla="*/ 0 h 6"/>
                <a:gd name="T10" fmla="*/ 4 w 4"/>
                <a:gd name="T11" fmla="*/ 0 h 6"/>
                <a:gd name="T12" fmla="*/ 4 w 4"/>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3"/>
                  </a:moveTo>
                  <a:lnTo>
                    <a:pt x="0" y="6"/>
                  </a:lnTo>
                  <a:lnTo>
                    <a:pt x="0" y="5"/>
                  </a:lnTo>
                  <a:lnTo>
                    <a:pt x="0" y="1"/>
                  </a:lnTo>
                  <a:lnTo>
                    <a:pt x="0" y="0"/>
                  </a:lnTo>
                  <a:lnTo>
                    <a:pt x="4" y="0"/>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1" name="Freeform 17"/>
            <p:cNvSpPr>
              <a:spLocks/>
            </p:cNvSpPr>
            <p:nvPr/>
          </p:nvSpPr>
          <p:spPr bwMode="auto">
            <a:xfrm>
              <a:off x="1368" y="3157"/>
              <a:ext cx="10" cy="15"/>
            </a:xfrm>
            <a:custGeom>
              <a:avLst/>
              <a:gdLst>
                <a:gd name="T0" fmla="*/ 5 w 10"/>
                <a:gd name="T1" fmla="*/ 13 h 15"/>
                <a:gd name="T2" fmla="*/ 3 w 10"/>
                <a:gd name="T3" fmla="*/ 15 h 15"/>
                <a:gd name="T4" fmla="*/ 0 w 10"/>
                <a:gd name="T5" fmla="*/ 12 h 15"/>
                <a:gd name="T6" fmla="*/ 0 w 10"/>
                <a:gd name="T7" fmla="*/ 10 h 15"/>
                <a:gd name="T8" fmla="*/ 7 w 10"/>
                <a:gd name="T9" fmla="*/ 3 h 15"/>
                <a:gd name="T10" fmla="*/ 8 w 10"/>
                <a:gd name="T11" fmla="*/ 0 h 15"/>
                <a:gd name="T12" fmla="*/ 10 w 10"/>
                <a:gd name="T13" fmla="*/ 2 h 15"/>
                <a:gd name="T14" fmla="*/ 10 w 10"/>
                <a:gd name="T15" fmla="*/ 3 h 15"/>
                <a:gd name="T16" fmla="*/ 10 w 10"/>
                <a:gd name="T17" fmla="*/ 5 h 15"/>
                <a:gd name="T18" fmla="*/ 7 w 10"/>
                <a:gd name="T19" fmla="*/ 12 h 15"/>
                <a:gd name="T20" fmla="*/ 5 w 10"/>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5">
                  <a:moveTo>
                    <a:pt x="5" y="13"/>
                  </a:moveTo>
                  <a:lnTo>
                    <a:pt x="3" y="15"/>
                  </a:lnTo>
                  <a:lnTo>
                    <a:pt x="0" y="12"/>
                  </a:lnTo>
                  <a:lnTo>
                    <a:pt x="0" y="10"/>
                  </a:lnTo>
                  <a:lnTo>
                    <a:pt x="7" y="3"/>
                  </a:lnTo>
                  <a:lnTo>
                    <a:pt x="8" y="0"/>
                  </a:lnTo>
                  <a:lnTo>
                    <a:pt x="10" y="2"/>
                  </a:lnTo>
                  <a:lnTo>
                    <a:pt x="10" y="3"/>
                  </a:lnTo>
                  <a:lnTo>
                    <a:pt x="10" y="5"/>
                  </a:lnTo>
                  <a:lnTo>
                    <a:pt x="7" y="12"/>
                  </a:lnTo>
                  <a:lnTo>
                    <a:pt x="5" y="1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2" name="Freeform 18"/>
            <p:cNvSpPr>
              <a:spLocks/>
            </p:cNvSpPr>
            <p:nvPr/>
          </p:nvSpPr>
          <p:spPr bwMode="auto">
            <a:xfrm>
              <a:off x="1378" y="3155"/>
              <a:ext cx="7" cy="9"/>
            </a:xfrm>
            <a:custGeom>
              <a:avLst/>
              <a:gdLst>
                <a:gd name="T0" fmla="*/ 3 w 7"/>
                <a:gd name="T1" fmla="*/ 7 h 9"/>
                <a:gd name="T2" fmla="*/ 2 w 7"/>
                <a:gd name="T3" fmla="*/ 9 h 9"/>
                <a:gd name="T4" fmla="*/ 0 w 7"/>
                <a:gd name="T5" fmla="*/ 9 h 9"/>
                <a:gd name="T6" fmla="*/ 2 w 7"/>
                <a:gd name="T7" fmla="*/ 5 h 9"/>
                <a:gd name="T8" fmla="*/ 2 w 7"/>
                <a:gd name="T9" fmla="*/ 4 h 9"/>
                <a:gd name="T10" fmla="*/ 0 w 7"/>
                <a:gd name="T11" fmla="*/ 2 h 9"/>
                <a:gd name="T12" fmla="*/ 2 w 7"/>
                <a:gd name="T13" fmla="*/ 0 h 9"/>
                <a:gd name="T14" fmla="*/ 5 w 7"/>
                <a:gd name="T15" fmla="*/ 0 h 9"/>
                <a:gd name="T16" fmla="*/ 7 w 7"/>
                <a:gd name="T17" fmla="*/ 4 h 9"/>
                <a:gd name="T18" fmla="*/ 5 w 7"/>
                <a:gd name="T19" fmla="*/ 4 h 9"/>
                <a:gd name="T20" fmla="*/ 3 w 7"/>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3" y="7"/>
                  </a:moveTo>
                  <a:lnTo>
                    <a:pt x="2" y="9"/>
                  </a:lnTo>
                  <a:lnTo>
                    <a:pt x="0" y="9"/>
                  </a:lnTo>
                  <a:lnTo>
                    <a:pt x="2" y="5"/>
                  </a:lnTo>
                  <a:lnTo>
                    <a:pt x="2" y="4"/>
                  </a:lnTo>
                  <a:lnTo>
                    <a:pt x="0" y="2"/>
                  </a:lnTo>
                  <a:lnTo>
                    <a:pt x="2" y="0"/>
                  </a:lnTo>
                  <a:lnTo>
                    <a:pt x="5" y="0"/>
                  </a:lnTo>
                  <a:lnTo>
                    <a:pt x="7" y="4"/>
                  </a:lnTo>
                  <a:lnTo>
                    <a:pt x="5" y="4"/>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3" name="Freeform 19"/>
            <p:cNvSpPr>
              <a:spLocks/>
            </p:cNvSpPr>
            <p:nvPr/>
          </p:nvSpPr>
          <p:spPr bwMode="auto">
            <a:xfrm>
              <a:off x="1375" y="3145"/>
              <a:ext cx="41" cy="32"/>
            </a:xfrm>
            <a:custGeom>
              <a:avLst/>
              <a:gdLst>
                <a:gd name="T0" fmla="*/ 26 w 41"/>
                <a:gd name="T1" fmla="*/ 20 h 32"/>
                <a:gd name="T2" fmla="*/ 25 w 41"/>
                <a:gd name="T3" fmla="*/ 22 h 32"/>
                <a:gd name="T4" fmla="*/ 23 w 41"/>
                <a:gd name="T5" fmla="*/ 22 h 32"/>
                <a:gd name="T6" fmla="*/ 20 w 41"/>
                <a:gd name="T7" fmla="*/ 25 h 32"/>
                <a:gd name="T8" fmla="*/ 16 w 41"/>
                <a:gd name="T9" fmla="*/ 27 h 32"/>
                <a:gd name="T10" fmla="*/ 15 w 41"/>
                <a:gd name="T11" fmla="*/ 29 h 32"/>
                <a:gd name="T12" fmla="*/ 13 w 41"/>
                <a:gd name="T13" fmla="*/ 29 h 32"/>
                <a:gd name="T14" fmla="*/ 13 w 41"/>
                <a:gd name="T15" fmla="*/ 30 h 32"/>
                <a:gd name="T16" fmla="*/ 10 w 41"/>
                <a:gd name="T17" fmla="*/ 30 h 32"/>
                <a:gd name="T18" fmla="*/ 8 w 41"/>
                <a:gd name="T19" fmla="*/ 30 h 32"/>
                <a:gd name="T20" fmla="*/ 5 w 41"/>
                <a:gd name="T21" fmla="*/ 30 h 32"/>
                <a:gd name="T22" fmla="*/ 5 w 41"/>
                <a:gd name="T23" fmla="*/ 32 h 32"/>
                <a:gd name="T24" fmla="*/ 3 w 41"/>
                <a:gd name="T25" fmla="*/ 32 h 32"/>
                <a:gd name="T26" fmla="*/ 0 w 41"/>
                <a:gd name="T27" fmla="*/ 29 h 32"/>
                <a:gd name="T28" fmla="*/ 0 w 41"/>
                <a:gd name="T29" fmla="*/ 25 h 32"/>
                <a:gd name="T30" fmla="*/ 1 w 41"/>
                <a:gd name="T31" fmla="*/ 24 h 32"/>
                <a:gd name="T32" fmla="*/ 1 w 41"/>
                <a:gd name="T33" fmla="*/ 22 h 32"/>
                <a:gd name="T34" fmla="*/ 3 w 41"/>
                <a:gd name="T35" fmla="*/ 20 h 32"/>
                <a:gd name="T36" fmla="*/ 6 w 41"/>
                <a:gd name="T37" fmla="*/ 19 h 32"/>
                <a:gd name="T38" fmla="*/ 8 w 41"/>
                <a:gd name="T39" fmla="*/ 17 h 32"/>
                <a:gd name="T40" fmla="*/ 10 w 41"/>
                <a:gd name="T41" fmla="*/ 14 h 32"/>
                <a:gd name="T42" fmla="*/ 11 w 41"/>
                <a:gd name="T43" fmla="*/ 12 h 32"/>
                <a:gd name="T44" fmla="*/ 11 w 41"/>
                <a:gd name="T45" fmla="*/ 9 h 32"/>
                <a:gd name="T46" fmla="*/ 15 w 41"/>
                <a:gd name="T47" fmla="*/ 5 h 32"/>
                <a:gd name="T48" fmla="*/ 16 w 41"/>
                <a:gd name="T49" fmla="*/ 4 h 32"/>
                <a:gd name="T50" fmla="*/ 20 w 41"/>
                <a:gd name="T51" fmla="*/ 4 h 32"/>
                <a:gd name="T52" fmla="*/ 21 w 41"/>
                <a:gd name="T53" fmla="*/ 2 h 32"/>
                <a:gd name="T54" fmla="*/ 25 w 41"/>
                <a:gd name="T55" fmla="*/ 2 h 32"/>
                <a:gd name="T56" fmla="*/ 26 w 41"/>
                <a:gd name="T57" fmla="*/ 0 h 32"/>
                <a:gd name="T58" fmla="*/ 28 w 41"/>
                <a:gd name="T59" fmla="*/ 0 h 32"/>
                <a:gd name="T60" fmla="*/ 31 w 41"/>
                <a:gd name="T61" fmla="*/ 0 h 32"/>
                <a:gd name="T62" fmla="*/ 38 w 41"/>
                <a:gd name="T63" fmla="*/ 0 h 32"/>
                <a:gd name="T64" fmla="*/ 41 w 41"/>
                <a:gd name="T65" fmla="*/ 4 h 32"/>
                <a:gd name="T66" fmla="*/ 41 w 41"/>
                <a:gd name="T67" fmla="*/ 7 h 32"/>
                <a:gd name="T68" fmla="*/ 41 w 41"/>
                <a:gd name="T69" fmla="*/ 9 h 32"/>
                <a:gd name="T70" fmla="*/ 36 w 41"/>
                <a:gd name="T71" fmla="*/ 12 h 32"/>
                <a:gd name="T72" fmla="*/ 35 w 41"/>
                <a:gd name="T73" fmla="*/ 14 h 32"/>
                <a:gd name="T74" fmla="*/ 31 w 41"/>
                <a:gd name="T75" fmla="*/ 19 h 32"/>
                <a:gd name="T76" fmla="*/ 28 w 41"/>
                <a:gd name="T77" fmla="*/ 19 h 32"/>
                <a:gd name="T78" fmla="*/ 26 w 41"/>
                <a:gd name="T79"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32">
                  <a:moveTo>
                    <a:pt x="26" y="20"/>
                  </a:moveTo>
                  <a:lnTo>
                    <a:pt x="25" y="22"/>
                  </a:lnTo>
                  <a:lnTo>
                    <a:pt x="23" y="22"/>
                  </a:lnTo>
                  <a:lnTo>
                    <a:pt x="20" y="25"/>
                  </a:lnTo>
                  <a:lnTo>
                    <a:pt x="16" y="27"/>
                  </a:lnTo>
                  <a:lnTo>
                    <a:pt x="15" y="29"/>
                  </a:lnTo>
                  <a:lnTo>
                    <a:pt x="13" y="29"/>
                  </a:lnTo>
                  <a:lnTo>
                    <a:pt x="13" y="30"/>
                  </a:lnTo>
                  <a:lnTo>
                    <a:pt x="10" y="30"/>
                  </a:lnTo>
                  <a:lnTo>
                    <a:pt x="8" y="30"/>
                  </a:lnTo>
                  <a:lnTo>
                    <a:pt x="5" y="30"/>
                  </a:lnTo>
                  <a:lnTo>
                    <a:pt x="5" y="32"/>
                  </a:lnTo>
                  <a:lnTo>
                    <a:pt x="3" y="32"/>
                  </a:lnTo>
                  <a:lnTo>
                    <a:pt x="0" y="29"/>
                  </a:lnTo>
                  <a:lnTo>
                    <a:pt x="0" y="25"/>
                  </a:lnTo>
                  <a:lnTo>
                    <a:pt x="1" y="24"/>
                  </a:lnTo>
                  <a:lnTo>
                    <a:pt x="1" y="22"/>
                  </a:lnTo>
                  <a:lnTo>
                    <a:pt x="3" y="20"/>
                  </a:lnTo>
                  <a:lnTo>
                    <a:pt x="6" y="19"/>
                  </a:lnTo>
                  <a:lnTo>
                    <a:pt x="8" y="17"/>
                  </a:lnTo>
                  <a:lnTo>
                    <a:pt x="10" y="14"/>
                  </a:lnTo>
                  <a:lnTo>
                    <a:pt x="11" y="12"/>
                  </a:lnTo>
                  <a:lnTo>
                    <a:pt x="11" y="9"/>
                  </a:lnTo>
                  <a:lnTo>
                    <a:pt x="15" y="5"/>
                  </a:lnTo>
                  <a:lnTo>
                    <a:pt x="16" y="4"/>
                  </a:lnTo>
                  <a:lnTo>
                    <a:pt x="20" y="4"/>
                  </a:lnTo>
                  <a:lnTo>
                    <a:pt x="21" y="2"/>
                  </a:lnTo>
                  <a:lnTo>
                    <a:pt x="25" y="2"/>
                  </a:lnTo>
                  <a:lnTo>
                    <a:pt x="26" y="0"/>
                  </a:lnTo>
                  <a:lnTo>
                    <a:pt x="28" y="0"/>
                  </a:lnTo>
                  <a:lnTo>
                    <a:pt x="31" y="0"/>
                  </a:lnTo>
                  <a:lnTo>
                    <a:pt x="38" y="0"/>
                  </a:lnTo>
                  <a:lnTo>
                    <a:pt x="41" y="4"/>
                  </a:lnTo>
                  <a:lnTo>
                    <a:pt x="41" y="7"/>
                  </a:lnTo>
                  <a:lnTo>
                    <a:pt x="41" y="9"/>
                  </a:lnTo>
                  <a:lnTo>
                    <a:pt x="36" y="12"/>
                  </a:lnTo>
                  <a:lnTo>
                    <a:pt x="35" y="14"/>
                  </a:lnTo>
                  <a:lnTo>
                    <a:pt x="31" y="19"/>
                  </a:lnTo>
                  <a:lnTo>
                    <a:pt x="28" y="19"/>
                  </a:lnTo>
                  <a:lnTo>
                    <a:pt x="26" y="2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Freeform 20"/>
            <p:cNvSpPr>
              <a:spLocks/>
            </p:cNvSpPr>
            <p:nvPr/>
          </p:nvSpPr>
          <p:spPr bwMode="auto">
            <a:xfrm>
              <a:off x="1306" y="3123"/>
              <a:ext cx="3" cy="12"/>
            </a:xfrm>
            <a:custGeom>
              <a:avLst/>
              <a:gdLst>
                <a:gd name="T0" fmla="*/ 3 w 3"/>
                <a:gd name="T1" fmla="*/ 12 h 12"/>
                <a:gd name="T2" fmla="*/ 1 w 3"/>
                <a:gd name="T3" fmla="*/ 10 h 12"/>
                <a:gd name="T4" fmla="*/ 0 w 3"/>
                <a:gd name="T5" fmla="*/ 5 h 12"/>
                <a:gd name="T6" fmla="*/ 0 w 3"/>
                <a:gd name="T7" fmla="*/ 2 h 12"/>
                <a:gd name="T8" fmla="*/ 1 w 3"/>
                <a:gd name="T9" fmla="*/ 0 h 12"/>
                <a:gd name="T10" fmla="*/ 1 w 3"/>
                <a:gd name="T11" fmla="*/ 2 h 12"/>
                <a:gd name="T12" fmla="*/ 1 w 3"/>
                <a:gd name="T13" fmla="*/ 7 h 12"/>
                <a:gd name="T14" fmla="*/ 3 w 3"/>
                <a:gd name="T15" fmla="*/ 9 h 12"/>
                <a:gd name="T16" fmla="*/ 3 w 3"/>
                <a:gd name="T17" fmla="*/ 10 h 12"/>
                <a:gd name="T18" fmla="*/ 3 w 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2">
                  <a:moveTo>
                    <a:pt x="3" y="12"/>
                  </a:moveTo>
                  <a:lnTo>
                    <a:pt x="1" y="10"/>
                  </a:lnTo>
                  <a:lnTo>
                    <a:pt x="0" y="5"/>
                  </a:lnTo>
                  <a:lnTo>
                    <a:pt x="0" y="2"/>
                  </a:lnTo>
                  <a:lnTo>
                    <a:pt x="1" y="0"/>
                  </a:lnTo>
                  <a:lnTo>
                    <a:pt x="1" y="2"/>
                  </a:lnTo>
                  <a:lnTo>
                    <a:pt x="1" y="7"/>
                  </a:lnTo>
                  <a:lnTo>
                    <a:pt x="3" y="9"/>
                  </a:lnTo>
                  <a:lnTo>
                    <a:pt x="3" y="10"/>
                  </a:lnTo>
                  <a:lnTo>
                    <a:pt x="3" y="1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5" name="Freeform 21"/>
            <p:cNvSpPr>
              <a:spLocks/>
            </p:cNvSpPr>
            <p:nvPr/>
          </p:nvSpPr>
          <p:spPr bwMode="auto">
            <a:xfrm>
              <a:off x="1304" y="3086"/>
              <a:ext cx="2" cy="2"/>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6" name="Freeform 22"/>
            <p:cNvSpPr>
              <a:spLocks/>
            </p:cNvSpPr>
            <p:nvPr/>
          </p:nvSpPr>
          <p:spPr bwMode="auto">
            <a:xfrm>
              <a:off x="1297" y="3073"/>
              <a:ext cx="4" cy="7"/>
            </a:xfrm>
            <a:custGeom>
              <a:avLst/>
              <a:gdLst>
                <a:gd name="T0" fmla="*/ 4 w 4"/>
                <a:gd name="T1" fmla="*/ 3 h 7"/>
                <a:gd name="T2" fmla="*/ 2 w 4"/>
                <a:gd name="T3" fmla="*/ 7 h 7"/>
                <a:gd name="T4" fmla="*/ 0 w 4"/>
                <a:gd name="T5" fmla="*/ 7 h 7"/>
                <a:gd name="T6" fmla="*/ 0 w 4"/>
                <a:gd name="T7" fmla="*/ 5 h 7"/>
                <a:gd name="T8" fmla="*/ 2 w 4"/>
                <a:gd name="T9" fmla="*/ 5 h 7"/>
                <a:gd name="T10" fmla="*/ 2 w 4"/>
                <a:gd name="T11" fmla="*/ 2 h 7"/>
                <a:gd name="T12" fmla="*/ 4 w 4"/>
                <a:gd name="T13" fmla="*/ 0 h 7"/>
                <a:gd name="T14" fmla="*/ 4 w 4"/>
                <a:gd name="T15" fmla="*/ 2 h 7"/>
                <a:gd name="T16" fmla="*/ 4 w 4"/>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3"/>
                  </a:moveTo>
                  <a:lnTo>
                    <a:pt x="2" y="7"/>
                  </a:lnTo>
                  <a:lnTo>
                    <a:pt x="0" y="7"/>
                  </a:lnTo>
                  <a:lnTo>
                    <a:pt x="0" y="5"/>
                  </a:lnTo>
                  <a:lnTo>
                    <a:pt x="2" y="5"/>
                  </a:lnTo>
                  <a:lnTo>
                    <a:pt x="2" y="2"/>
                  </a:lnTo>
                  <a:lnTo>
                    <a:pt x="4" y="0"/>
                  </a:lnTo>
                  <a:lnTo>
                    <a:pt x="4" y="2"/>
                  </a:lnTo>
                  <a:lnTo>
                    <a:pt x="4"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7" name="Freeform 23"/>
            <p:cNvSpPr>
              <a:spLocks/>
            </p:cNvSpPr>
            <p:nvPr/>
          </p:nvSpPr>
          <p:spPr bwMode="auto">
            <a:xfrm>
              <a:off x="1265" y="2380"/>
              <a:ext cx="1064" cy="941"/>
            </a:xfrm>
            <a:custGeom>
              <a:avLst/>
              <a:gdLst>
                <a:gd name="T0" fmla="*/ 1053 w 1064"/>
                <a:gd name="T1" fmla="*/ 148 h 941"/>
                <a:gd name="T2" fmla="*/ 826 w 1064"/>
                <a:gd name="T3" fmla="*/ 262 h 941"/>
                <a:gd name="T4" fmla="*/ 742 w 1064"/>
                <a:gd name="T5" fmla="*/ 403 h 941"/>
                <a:gd name="T6" fmla="*/ 647 w 1064"/>
                <a:gd name="T7" fmla="*/ 562 h 941"/>
                <a:gd name="T8" fmla="*/ 573 w 1064"/>
                <a:gd name="T9" fmla="*/ 539 h 941"/>
                <a:gd name="T10" fmla="*/ 497 w 1064"/>
                <a:gd name="T11" fmla="*/ 446 h 941"/>
                <a:gd name="T12" fmla="*/ 428 w 1064"/>
                <a:gd name="T13" fmla="*/ 389 h 941"/>
                <a:gd name="T14" fmla="*/ 341 w 1064"/>
                <a:gd name="T15" fmla="*/ 460 h 941"/>
                <a:gd name="T16" fmla="*/ 319 w 1064"/>
                <a:gd name="T17" fmla="*/ 524 h 941"/>
                <a:gd name="T18" fmla="*/ 410 w 1064"/>
                <a:gd name="T19" fmla="*/ 547 h 941"/>
                <a:gd name="T20" fmla="*/ 428 w 1064"/>
                <a:gd name="T21" fmla="*/ 641 h 941"/>
                <a:gd name="T22" fmla="*/ 422 w 1064"/>
                <a:gd name="T23" fmla="*/ 779 h 941"/>
                <a:gd name="T24" fmla="*/ 487 w 1064"/>
                <a:gd name="T25" fmla="*/ 884 h 941"/>
                <a:gd name="T26" fmla="*/ 524 w 1064"/>
                <a:gd name="T27" fmla="*/ 940 h 941"/>
                <a:gd name="T28" fmla="*/ 344 w 1064"/>
                <a:gd name="T29" fmla="*/ 940 h 941"/>
                <a:gd name="T30" fmla="*/ 187 w 1064"/>
                <a:gd name="T31" fmla="*/ 941 h 941"/>
                <a:gd name="T32" fmla="*/ 175 w 1064"/>
                <a:gd name="T33" fmla="*/ 933 h 941"/>
                <a:gd name="T34" fmla="*/ 172 w 1064"/>
                <a:gd name="T35" fmla="*/ 911 h 941"/>
                <a:gd name="T36" fmla="*/ 168 w 1064"/>
                <a:gd name="T37" fmla="*/ 889 h 941"/>
                <a:gd name="T38" fmla="*/ 136 w 1064"/>
                <a:gd name="T39" fmla="*/ 889 h 941"/>
                <a:gd name="T40" fmla="*/ 133 w 1064"/>
                <a:gd name="T41" fmla="*/ 894 h 941"/>
                <a:gd name="T42" fmla="*/ 123 w 1064"/>
                <a:gd name="T43" fmla="*/ 841 h 941"/>
                <a:gd name="T44" fmla="*/ 130 w 1064"/>
                <a:gd name="T45" fmla="*/ 836 h 941"/>
                <a:gd name="T46" fmla="*/ 143 w 1064"/>
                <a:gd name="T47" fmla="*/ 794 h 941"/>
                <a:gd name="T48" fmla="*/ 163 w 1064"/>
                <a:gd name="T49" fmla="*/ 769 h 941"/>
                <a:gd name="T50" fmla="*/ 192 w 1064"/>
                <a:gd name="T51" fmla="*/ 764 h 941"/>
                <a:gd name="T52" fmla="*/ 182 w 1064"/>
                <a:gd name="T53" fmla="*/ 758 h 941"/>
                <a:gd name="T54" fmla="*/ 209 w 1064"/>
                <a:gd name="T55" fmla="*/ 727 h 941"/>
                <a:gd name="T56" fmla="*/ 190 w 1064"/>
                <a:gd name="T57" fmla="*/ 735 h 941"/>
                <a:gd name="T58" fmla="*/ 188 w 1064"/>
                <a:gd name="T59" fmla="*/ 722 h 941"/>
                <a:gd name="T60" fmla="*/ 158 w 1064"/>
                <a:gd name="T61" fmla="*/ 753 h 941"/>
                <a:gd name="T62" fmla="*/ 128 w 1064"/>
                <a:gd name="T63" fmla="*/ 764 h 941"/>
                <a:gd name="T64" fmla="*/ 108 w 1064"/>
                <a:gd name="T65" fmla="*/ 762 h 941"/>
                <a:gd name="T66" fmla="*/ 98 w 1064"/>
                <a:gd name="T67" fmla="*/ 782 h 941"/>
                <a:gd name="T68" fmla="*/ 88 w 1064"/>
                <a:gd name="T69" fmla="*/ 787 h 941"/>
                <a:gd name="T70" fmla="*/ 83 w 1064"/>
                <a:gd name="T71" fmla="*/ 804 h 941"/>
                <a:gd name="T72" fmla="*/ 52 w 1064"/>
                <a:gd name="T73" fmla="*/ 774 h 941"/>
                <a:gd name="T74" fmla="*/ 44 w 1064"/>
                <a:gd name="T75" fmla="*/ 745 h 941"/>
                <a:gd name="T76" fmla="*/ 54 w 1064"/>
                <a:gd name="T77" fmla="*/ 737 h 941"/>
                <a:gd name="T78" fmla="*/ 47 w 1064"/>
                <a:gd name="T79" fmla="*/ 706 h 941"/>
                <a:gd name="T80" fmla="*/ 39 w 1064"/>
                <a:gd name="T81" fmla="*/ 676 h 941"/>
                <a:gd name="T82" fmla="*/ 69 w 1064"/>
                <a:gd name="T83" fmla="*/ 638 h 941"/>
                <a:gd name="T84" fmla="*/ 73 w 1064"/>
                <a:gd name="T85" fmla="*/ 624 h 941"/>
                <a:gd name="T86" fmla="*/ 66 w 1064"/>
                <a:gd name="T87" fmla="*/ 618 h 941"/>
                <a:gd name="T88" fmla="*/ 63 w 1064"/>
                <a:gd name="T89" fmla="*/ 614 h 941"/>
                <a:gd name="T90" fmla="*/ 54 w 1064"/>
                <a:gd name="T91" fmla="*/ 641 h 941"/>
                <a:gd name="T92" fmla="*/ 26 w 1064"/>
                <a:gd name="T93" fmla="*/ 675 h 941"/>
                <a:gd name="T94" fmla="*/ 29 w 1064"/>
                <a:gd name="T95" fmla="*/ 732 h 941"/>
                <a:gd name="T96" fmla="*/ 24 w 1064"/>
                <a:gd name="T97" fmla="*/ 748 h 941"/>
                <a:gd name="T98" fmla="*/ 21 w 1064"/>
                <a:gd name="T99" fmla="*/ 670 h 941"/>
                <a:gd name="T100" fmla="*/ 16 w 1064"/>
                <a:gd name="T101" fmla="*/ 631 h 941"/>
                <a:gd name="T102" fmla="*/ 9 w 1064"/>
                <a:gd name="T103" fmla="*/ 584 h 941"/>
                <a:gd name="T104" fmla="*/ 14 w 1064"/>
                <a:gd name="T105" fmla="*/ 542 h 941"/>
                <a:gd name="T106" fmla="*/ 49 w 1064"/>
                <a:gd name="T107" fmla="*/ 440 h 941"/>
                <a:gd name="T108" fmla="*/ 234 w 1064"/>
                <a:gd name="T109" fmla="*/ 206 h 941"/>
                <a:gd name="T110" fmla="*/ 395 w 1064"/>
                <a:gd name="T111" fmla="*/ 211 h 941"/>
                <a:gd name="T112" fmla="*/ 548 w 1064"/>
                <a:gd name="T113" fmla="*/ 250 h 941"/>
                <a:gd name="T114" fmla="*/ 741 w 1064"/>
                <a:gd name="T115" fmla="*/ 188 h 941"/>
                <a:gd name="T116" fmla="*/ 783 w 1064"/>
                <a:gd name="T117" fmla="*/ 5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4" h="941">
                  <a:moveTo>
                    <a:pt x="932" y="27"/>
                  </a:moveTo>
                  <a:lnTo>
                    <a:pt x="940" y="27"/>
                  </a:lnTo>
                  <a:lnTo>
                    <a:pt x="954" y="23"/>
                  </a:lnTo>
                  <a:lnTo>
                    <a:pt x="976" y="18"/>
                  </a:lnTo>
                  <a:lnTo>
                    <a:pt x="977" y="18"/>
                  </a:lnTo>
                  <a:lnTo>
                    <a:pt x="981" y="18"/>
                  </a:lnTo>
                  <a:lnTo>
                    <a:pt x="986" y="22"/>
                  </a:lnTo>
                  <a:lnTo>
                    <a:pt x="991" y="25"/>
                  </a:lnTo>
                  <a:lnTo>
                    <a:pt x="997" y="34"/>
                  </a:lnTo>
                  <a:lnTo>
                    <a:pt x="1034" y="74"/>
                  </a:lnTo>
                  <a:lnTo>
                    <a:pt x="1064" y="109"/>
                  </a:lnTo>
                  <a:lnTo>
                    <a:pt x="1059" y="127"/>
                  </a:lnTo>
                  <a:lnTo>
                    <a:pt x="1056" y="141"/>
                  </a:lnTo>
                  <a:lnTo>
                    <a:pt x="1053" y="148"/>
                  </a:lnTo>
                  <a:lnTo>
                    <a:pt x="1039" y="185"/>
                  </a:lnTo>
                  <a:lnTo>
                    <a:pt x="1033" y="190"/>
                  </a:lnTo>
                  <a:lnTo>
                    <a:pt x="1023" y="196"/>
                  </a:lnTo>
                  <a:lnTo>
                    <a:pt x="997" y="198"/>
                  </a:lnTo>
                  <a:lnTo>
                    <a:pt x="977" y="203"/>
                  </a:lnTo>
                  <a:lnTo>
                    <a:pt x="965" y="205"/>
                  </a:lnTo>
                  <a:lnTo>
                    <a:pt x="922" y="205"/>
                  </a:lnTo>
                  <a:lnTo>
                    <a:pt x="915" y="205"/>
                  </a:lnTo>
                  <a:lnTo>
                    <a:pt x="890" y="227"/>
                  </a:lnTo>
                  <a:lnTo>
                    <a:pt x="871" y="238"/>
                  </a:lnTo>
                  <a:lnTo>
                    <a:pt x="860" y="247"/>
                  </a:lnTo>
                  <a:lnTo>
                    <a:pt x="848" y="253"/>
                  </a:lnTo>
                  <a:lnTo>
                    <a:pt x="835" y="260"/>
                  </a:lnTo>
                  <a:lnTo>
                    <a:pt x="826" y="262"/>
                  </a:lnTo>
                  <a:lnTo>
                    <a:pt x="818" y="260"/>
                  </a:lnTo>
                  <a:lnTo>
                    <a:pt x="811" y="262"/>
                  </a:lnTo>
                  <a:lnTo>
                    <a:pt x="806" y="265"/>
                  </a:lnTo>
                  <a:lnTo>
                    <a:pt x="798" y="282"/>
                  </a:lnTo>
                  <a:lnTo>
                    <a:pt x="788" y="294"/>
                  </a:lnTo>
                  <a:lnTo>
                    <a:pt x="778" y="304"/>
                  </a:lnTo>
                  <a:lnTo>
                    <a:pt x="767" y="310"/>
                  </a:lnTo>
                  <a:lnTo>
                    <a:pt x="757" y="320"/>
                  </a:lnTo>
                  <a:lnTo>
                    <a:pt x="754" y="326"/>
                  </a:lnTo>
                  <a:lnTo>
                    <a:pt x="747" y="337"/>
                  </a:lnTo>
                  <a:lnTo>
                    <a:pt x="737" y="364"/>
                  </a:lnTo>
                  <a:lnTo>
                    <a:pt x="737" y="373"/>
                  </a:lnTo>
                  <a:lnTo>
                    <a:pt x="736" y="379"/>
                  </a:lnTo>
                  <a:lnTo>
                    <a:pt x="742" y="403"/>
                  </a:lnTo>
                  <a:lnTo>
                    <a:pt x="744" y="413"/>
                  </a:lnTo>
                  <a:lnTo>
                    <a:pt x="746" y="419"/>
                  </a:lnTo>
                  <a:lnTo>
                    <a:pt x="742" y="425"/>
                  </a:lnTo>
                  <a:lnTo>
                    <a:pt x="734" y="441"/>
                  </a:lnTo>
                  <a:lnTo>
                    <a:pt x="731" y="446"/>
                  </a:lnTo>
                  <a:lnTo>
                    <a:pt x="727" y="456"/>
                  </a:lnTo>
                  <a:lnTo>
                    <a:pt x="720" y="475"/>
                  </a:lnTo>
                  <a:lnTo>
                    <a:pt x="720" y="478"/>
                  </a:lnTo>
                  <a:lnTo>
                    <a:pt x="712" y="500"/>
                  </a:lnTo>
                  <a:lnTo>
                    <a:pt x="709" y="520"/>
                  </a:lnTo>
                  <a:lnTo>
                    <a:pt x="702" y="554"/>
                  </a:lnTo>
                  <a:lnTo>
                    <a:pt x="682" y="555"/>
                  </a:lnTo>
                  <a:lnTo>
                    <a:pt x="655" y="560"/>
                  </a:lnTo>
                  <a:lnTo>
                    <a:pt x="647" y="562"/>
                  </a:lnTo>
                  <a:lnTo>
                    <a:pt x="642" y="562"/>
                  </a:lnTo>
                  <a:lnTo>
                    <a:pt x="638" y="562"/>
                  </a:lnTo>
                  <a:lnTo>
                    <a:pt x="633" y="562"/>
                  </a:lnTo>
                  <a:lnTo>
                    <a:pt x="631" y="562"/>
                  </a:lnTo>
                  <a:lnTo>
                    <a:pt x="628" y="562"/>
                  </a:lnTo>
                  <a:lnTo>
                    <a:pt x="623" y="559"/>
                  </a:lnTo>
                  <a:lnTo>
                    <a:pt x="620" y="559"/>
                  </a:lnTo>
                  <a:lnTo>
                    <a:pt x="611" y="555"/>
                  </a:lnTo>
                  <a:lnTo>
                    <a:pt x="608" y="554"/>
                  </a:lnTo>
                  <a:lnTo>
                    <a:pt x="606" y="554"/>
                  </a:lnTo>
                  <a:lnTo>
                    <a:pt x="605" y="554"/>
                  </a:lnTo>
                  <a:lnTo>
                    <a:pt x="588" y="545"/>
                  </a:lnTo>
                  <a:lnTo>
                    <a:pt x="576" y="540"/>
                  </a:lnTo>
                  <a:lnTo>
                    <a:pt x="573" y="539"/>
                  </a:lnTo>
                  <a:lnTo>
                    <a:pt x="571" y="537"/>
                  </a:lnTo>
                  <a:lnTo>
                    <a:pt x="563" y="534"/>
                  </a:lnTo>
                  <a:lnTo>
                    <a:pt x="556" y="532"/>
                  </a:lnTo>
                  <a:lnTo>
                    <a:pt x="554" y="532"/>
                  </a:lnTo>
                  <a:lnTo>
                    <a:pt x="549" y="517"/>
                  </a:lnTo>
                  <a:lnTo>
                    <a:pt x="544" y="508"/>
                  </a:lnTo>
                  <a:lnTo>
                    <a:pt x="541" y="502"/>
                  </a:lnTo>
                  <a:lnTo>
                    <a:pt x="531" y="498"/>
                  </a:lnTo>
                  <a:lnTo>
                    <a:pt x="522" y="497"/>
                  </a:lnTo>
                  <a:lnTo>
                    <a:pt x="512" y="497"/>
                  </a:lnTo>
                  <a:lnTo>
                    <a:pt x="506" y="495"/>
                  </a:lnTo>
                  <a:lnTo>
                    <a:pt x="502" y="485"/>
                  </a:lnTo>
                  <a:lnTo>
                    <a:pt x="501" y="465"/>
                  </a:lnTo>
                  <a:lnTo>
                    <a:pt x="497" y="446"/>
                  </a:lnTo>
                  <a:lnTo>
                    <a:pt x="497" y="436"/>
                  </a:lnTo>
                  <a:lnTo>
                    <a:pt x="504" y="419"/>
                  </a:lnTo>
                  <a:lnTo>
                    <a:pt x="512" y="383"/>
                  </a:lnTo>
                  <a:lnTo>
                    <a:pt x="522" y="373"/>
                  </a:lnTo>
                  <a:lnTo>
                    <a:pt x="519" y="371"/>
                  </a:lnTo>
                  <a:lnTo>
                    <a:pt x="512" y="371"/>
                  </a:lnTo>
                  <a:lnTo>
                    <a:pt x="502" y="371"/>
                  </a:lnTo>
                  <a:lnTo>
                    <a:pt x="489" y="374"/>
                  </a:lnTo>
                  <a:lnTo>
                    <a:pt x="475" y="378"/>
                  </a:lnTo>
                  <a:lnTo>
                    <a:pt x="464" y="379"/>
                  </a:lnTo>
                  <a:lnTo>
                    <a:pt x="449" y="383"/>
                  </a:lnTo>
                  <a:lnTo>
                    <a:pt x="440" y="386"/>
                  </a:lnTo>
                  <a:lnTo>
                    <a:pt x="433" y="389"/>
                  </a:lnTo>
                  <a:lnTo>
                    <a:pt x="428" y="389"/>
                  </a:lnTo>
                  <a:lnTo>
                    <a:pt x="415" y="384"/>
                  </a:lnTo>
                  <a:lnTo>
                    <a:pt x="410" y="386"/>
                  </a:lnTo>
                  <a:lnTo>
                    <a:pt x="408" y="386"/>
                  </a:lnTo>
                  <a:lnTo>
                    <a:pt x="403" y="388"/>
                  </a:lnTo>
                  <a:lnTo>
                    <a:pt x="400" y="389"/>
                  </a:lnTo>
                  <a:lnTo>
                    <a:pt x="400" y="393"/>
                  </a:lnTo>
                  <a:lnTo>
                    <a:pt x="397" y="399"/>
                  </a:lnTo>
                  <a:lnTo>
                    <a:pt x="393" y="409"/>
                  </a:lnTo>
                  <a:lnTo>
                    <a:pt x="390" y="414"/>
                  </a:lnTo>
                  <a:lnTo>
                    <a:pt x="383" y="419"/>
                  </a:lnTo>
                  <a:lnTo>
                    <a:pt x="373" y="426"/>
                  </a:lnTo>
                  <a:lnTo>
                    <a:pt x="366" y="436"/>
                  </a:lnTo>
                  <a:lnTo>
                    <a:pt x="355" y="446"/>
                  </a:lnTo>
                  <a:lnTo>
                    <a:pt x="341" y="460"/>
                  </a:lnTo>
                  <a:lnTo>
                    <a:pt x="336" y="463"/>
                  </a:lnTo>
                  <a:lnTo>
                    <a:pt x="331" y="465"/>
                  </a:lnTo>
                  <a:lnTo>
                    <a:pt x="324" y="465"/>
                  </a:lnTo>
                  <a:lnTo>
                    <a:pt x="323" y="472"/>
                  </a:lnTo>
                  <a:lnTo>
                    <a:pt x="321" y="493"/>
                  </a:lnTo>
                  <a:lnTo>
                    <a:pt x="323" y="502"/>
                  </a:lnTo>
                  <a:lnTo>
                    <a:pt x="324" y="508"/>
                  </a:lnTo>
                  <a:lnTo>
                    <a:pt x="328" y="510"/>
                  </a:lnTo>
                  <a:lnTo>
                    <a:pt x="326" y="513"/>
                  </a:lnTo>
                  <a:lnTo>
                    <a:pt x="324" y="513"/>
                  </a:lnTo>
                  <a:lnTo>
                    <a:pt x="321" y="515"/>
                  </a:lnTo>
                  <a:lnTo>
                    <a:pt x="319" y="517"/>
                  </a:lnTo>
                  <a:lnTo>
                    <a:pt x="319" y="519"/>
                  </a:lnTo>
                  <a:lnTo>
                    <a:pt x="319" y="524"/>
                  </a:lnTo>
                  <a:lnTo>
                    <a:pt x="319" y="525"/>
                  </a:lnTo>
                  <a:lnTo>
                    <a:pt x="326" y="522"/>
                  </a:lnTo>
                  <a:lnTo>
                    <a:pt x="334" y="522"/>
                  </a:lnTo>
                  <a:lnTo>
                    <a:pt x="341" y="519"/>
                  </a:lnTo>
                  <a:lnTo>
                    <a:pt x="355" y="517"/>
                  </a:lnTo>
                  <a:lnTo>
                    <a:pt x="371" y="519"/>
                  </a:lnTo>
                  <a:lnTo>
                    <a:pt x="371" y="520"/>
                  </a:lnTo>
                  <a:lnTo>
                    <a:pt x="378" y="524"/>
                  </a:lnTo>
                  <a:lnTo>
                    <a:pt x="380" y="525"/>
                  </a:lnTo>
                  <a:lnTo>
                    <a:pt x="383" y="529"/>
                  </a:lnTo>
                  <a:lnTo>
                    <a:pt x="385" y="530"/>
                  </a:lnTo>
                  <a:lnTo>
                    <a:pt x="390" y="535"/>
                  </a:lnTo>
                  <a:lnTo>
                    <a:pt x="393" y="537"/>
                  </a:lnTo>
                  <a:lnTo>
                    <a:pt x="410" y="547"/>
                  </a:lnTo>
                  <a:lnTo>
                    <a:pt x="422" y="559"/>
                  </a:lnTo>
                  <a:lnTo>
                    <a:pt x="433" y="574"/>
                  </a:lnTo>
                  <a:lnTo>
                    <a:pt x="435" y="582"/>
                  </a:lnTo>
                  <a:lnTo>
                    <a:pt x="433" y="589"/>
                  </a:lnTo>
                  <a:lnTo>
                    <a:pt x="430" y="596"/>
                  </a:lnTo>
                  <a:lnTo>
                    <a:pt x="427" y="602"/>
                  </a:lnTo>
                  <a:lnTo>
                    <a:pt x="418" y="611"/>
                  </a:lnTo>
                  <a:lnTo>
                    <a:pt x="407" y="621"/>
                  </a:lnTo>
                  <a:lnTo>
                    <a:pt x="398" y="629"/>
                  </a:lnTo>
                  <a:lnTo>
                    <a:pt x="393" y="634"/>
                  </a:lnTo>
                  <a:lnTo>
                    <a:pt x="393" y="636"/>
                  </a:lnTo>
                  <a:lnTo>
                    <a:pt x="402" y="638"/>
                  </a:lnTo>
                  <a:lnTo>
                    <a:pt x="415" y="638"/>
                  </a:lnTo>
                  <a:lnTo>
                    <a:pt x="428" y="641"/>
                  </a:lnTo>
                  <a:lnTo>
                    <a:pt x="437" y="646"/>
                  </a:lnTo>
                  <a:lnTo>
                    <a:pt x="442" y="651"/>
                  </a:lnTo>
                  <a:lnTo>
                    <a:pt x="447" y="659"/>
                  </a:lnTo>
                  <a:lnTo>
                    <a:pt x="452" y="685"/>
                  </a:lnTo>
                  <a:lnTo>
                    <a:pt x="455" y="725"/>
                  </a:lnTo>
                  <a:lnTo>
                    <a:pt x="449" y="730"/>
                  </a:lnTo>
                  <a:lnTo>
                    <a:pt x="444" y="737"/>
                  </a:lnTo>
                  <a:lnTo>
                    <a:pt x="440" y="742"/>
                  </a:lnTo>
                  <a:lnTo>
                    <a:pt x="433" y="748"/>
                  </a:lnTo>
                  <a:lnTo>
                    <a:pt x="427" y="755"/>
                  </a:lnTo>
                  <a:lnTo>
                    <a:pt x="423" y="760"/>
                  </a:lnTo>
                  <a:lnTo>
                    <a:pt x="422" y="767"/>
                  </a:lnTo>
                  <a:lnTo>
                    <a:pt x="422" y="772"/>
                  </a:lnTo>
                  <a:lnTo>
                    <a:pt x="422" y="779"/>
                  </a:lnTo>
                  <a:lnTo>
                    <a:pt x="420" y="782"/>
                  </a:lnTo>
                  <a:lnTo>
                    <a:pt x="420" y="785"/>
                  </a:lnTo>
                  <a:lnTo>
                    <a:pt x="422" y="789"/>
                  </a:lnTo>
                  <a:lnTo>
                    <a:pt x="423" y="794"/>
                  </a:lnTo>
                  <a:lnTo>
                    <a:pt x="440" y="809"/>
                  </a:lnTo>
                  <a:lnTo>
                    <a:pt x="457" y="821"/>
                  </a:lnTo>
                  <a:lnTo>
                    <a:pt x="467" y="826"/>
                  </a:lnTo>
                  <a:lnTo>
                    <a:pt x="475" y="827"/>
                  </a:lnTo>
                  <a:lnTo>
                    <a:pt x="480" y="832"/>
                  </a:lnTo>
                  <a:lnTo>
                    <a:pt x="484" y="846"/>
                  </a:lnTo>
                  <a:lnTo>
                    <a:pt x="485" y="858"/>
                  </a:lnTo>
                  <a:lnTo>
                    <a:pt x="487" y="873"/>
                  </a:lnTo>
                  <a:lnTo>
                    <a:pt x="487" y="881"/>
                  </a:lnTo>
                  <a:lnTo>
                    <a:pt x="487" y="884"/>
                  </a:lnTo>
                  <a:lnTo>
                    <a:pt x="489" y="891"/>
                  </a:lnTo>
                  <a:lnTo>
                    <a:pt x="489" y="893"/>
                  </a:lnTo>
                  <a:lnTo>
                    <a:pt x="491" y="904"/>
                  </a:lnTo>
                  <a:lnTo>
                    <a:pt x="496" y="915"/>
                  </a:lnTo>
                  <a:lnTo>
                    <a:pt x="506" y="920"/>
                  </a:lnTo>
                  <a:lnTo>
                    <a:pt x="512" y="921"/>
                  </a:lnTo>
                  <a:lnTo>
                    <a:pt x="516" y="925"/>
                  </a:lnTo>
                  <a:lnTo>
                    <a:pt x="521" y="926"/>
                  </a:lnTo>
                  <a:lnTo>
                    <a:pt x="527" y="928"/>
                  </a:lnTo>
                  <a:lnTo>
                    <a:pt x="529" y="931"/>
                  </a:lnTo>
                  <a:lnTo>
                    <a:pt x="531" y="933"/>
                  </a:lnTo>
                  <a:lnTo>
                    <a:pt x="532" y="940"/>
                  </a:lnTo>
                  <a:lnTo>
                    <a:pt x="529" y="940"/>
                  </a:lnTo>
                  <a:lnTo>
                    <a:pt x="524" y="940"/>
                  </a:lnTo>
                  <a:lnTo>
                    <a:pt x="516" y="940"/>
                  </a:lnTo>
                  <a:lnTo>
                    <a:pt x="502" y="940"/>
                  </a:lnTo>
                  <a:lnTo>
                    <a:pt x="489" y="940"/>
                  </a:lnTo>
                  <a:lnTo>
                    <a:pt x="475" y="940"/>
                  </a:lnTo>
                  <a:lnTo>
                    <a:pt x="464" y="940"/>
                  </a:lnTo>
                  <a:lnTo>
                    <a:pt x="450" y="940"/>
                  </a:lnTo>
                  <a:lnTo>
                    <a:pt x="437" y="940"/>
                  </a:lnTo>
                  <a:lnTo>
                    <a:pt x="423" y="940"/>
                  </a:lnTo>
                  <a:lnTo>
                    <a:pt x="410" y="940"/>
                  </a:lnTo>
                  <a:lnTo>
                    <a:pt x="397" y="940"/>
                  </a:lnTo>
                  <a:lnTo>
                    <a:pt x="385" y="940"/>
                  </a:lnTo>
                  <a:lnTo>
                    <a:pt x="371" y="940"/>
                  </a:lnTo>
                  <a:lnTo>
                    <a:pt x="358" y="940"/>
                  </a:lnTo>
                  <a:lnTo>
                    <a:pt x="344" y="940"/>
                  </a:lnTo>
                  <a:lnTo>
                    <a:pt x="331" y="940"/>
                  </a:lnTo>
                  <a:lnTo>
                    <a:pt x="319" y="940"/>
                  </a:lnTo>
                  <a:lnTo>
                    <a:pt x="306" y="940"/>
                  </a:lnTo>
                  <a:lnTo>
                    <a:pt x="292" y="940"/>
                  </a:lnTo>
                  <a:lnTo>
                    <a:pt x="279" y="941"/>
                  </a:lnTo>
                  <a:lnTo>
                    <a:pt x="271" y="941"/>
                  </a:lnTo>
                  <a:lnTo>
                    <a:pt x="266" y="941"/>
                  </a:lnTo>
                  <a:lnTo>
                    <a:pt x="252" y="941"/>
                  </a:lnTo>
                  <a:lnTo>
                    <a:pt x="239" y="941"/>
                  </a:lnTo>
                  <a:lnTo>
                    <a:pt x="227" y="941"/>
                  </a:lnTo>
                  <a:lnTo>
                    <a:pt x="219" y="941"/>
                  </a:lnTo>
                  <a:lnTo>
                    <a:pt x="214" y="941"/>
                  </a:lnTo>
                  <a:lnTo>
                    <a:pt x="200" y="941"/>
                  </a:lnTo>
                  <a:lnTo>
                    <a:pt x="187" y="941"/>
                  </a:lnTo>
                  <a:lnTo>
                    <a:pt x="185" y="941"/>
                  </a:lnTo>
                  <a:lnTo>
                    <a:pt x="185" y="940"/>
                  </a:lnTo>
                  <a:lnTo>
                    <a:pt x="185" y="938"/>
                  </a:lnTo>
                  <a:lnTo>
                    <a:pt x="185" y="936"/>
                  </a:lnTo>
                  <a:lnTo>
                    <a:pt x="185" y="935"/>
                  </a:lnTo>
                  <a:lnTo>
                    <a:pt x="185" y="933"/>
                  </a:lnTo>
                  <a:lnTo>
                    <a:pt x="183" y="930"/>
                  </a:lnTo>
                  <a:lnTo>
                    <a:pt x="183" y="931"/>
                  </a:lnTo>
                  <a:lnTo>
                    <a:pt x="182" y="931"/>
                  </a:lnTo>
                  <a:lnTo>
                    <a:pt x="180" y="933"/>
                  </a:lnTo>
                  <a:lnTo>
                    <a:pt x="180" y="935"/>
                  </a:lnTo>
                  <a:lnTo>
                    <a:pt x="177" y="936"/>
                  </a:lnTo>
                  <a:lnTo>
                    <a:pt x="175" y="935"/>
                  </a:lnTo>
                  <a:lnTo>
                    <a:pt x="175" y="933"/>
                  </a:lnTo>
                  <a:lnTo>
                    <a:pt x="172" y="928"/>
                  </a:lnTo>
                  <a:lnTo>
                    <a:pt x="168" y="925"/>
                  </a:lnTo>
                  <a:lnTo>
                    <a:pt x="162" y="918"/>
                  </a:lnTo>
                  <a:lnTo>
                    <a:pt x="162" y="916"/>
                  </a:lnTo>
                  <a:lnTo>
                    <a:pt x="162" y="915"/>
                  </a:lnTo>
                  <a:lnTo>
                    <a:pt x="163" y="915"/>
                  </a:lnTo>
                  <a:lnTo>
                    <a:pt x="165" y="915"/>
                  </a:lnTo>
                  <a:lnTo>
                    <a:pt x="167" y="916"/>
                  </a:lnTo>
                  <a:lnTo>
                    <a:pt x="170" y="916"/>
                  </a:lnTo>
                  <a:lnTo>
                    <a:pt x="170" y="915"/>
                  </a:lnTo>
                  <a:lnTo>
                    <a:pt x="172" y="915"/>
                  </a:lnTo>
                  <a:lnTo>
                    <a:pt x="173" y="916"/>
                  </a:lnTo>
                  <a:lnTo>
                    <a:pt x="173" y="915"/>
                  </a:lnTo>
                  <a:lnTo>
                    <a:pt x="172" y="911"/>
                  </a:lnTo>
                  <a:lnTo>
                    <a:pt x="165" y="911"/>
                  </a:lnTo>
                  <a:lnTo>
                    <a:pt x="163" y="911"/>
                  </a:lnTo>
                  <a:lnTo>
                    <a:pt x="162" y="911"/>
                  </a:lnTo>
                  <a:lnTo>
                    <a:pt x="158" y="908"/>
                  </a:lnTo>
                  <a:lnTo>
                    <a:pt x="155" y="908"/>
                  </a:lnTo>
                  <a:lnTo>
                    <a:pt x="157" y="908"/>
                  </a:lnTo>
                  <a:lnTo>
                    <a:pt x="158" y="906"/>
                  </a:lnTo>
                  <a:lnTo>
                    <a:pt x="158" y="904"/>
                  </a:lnTo>
                  <a:lnTo>
                    <a:pt x="160" y="901"/>
                  </a:lnTo>
                  <a:lnTo>
                    <a:pt x="163" y="898"/>
                  </a:lnTo>
                  <a:lnTo>
                    <a:pt x="167" y="896"/>
                  </a:lnTo>
                  <a:lnTo>
                    <a:pt x="168" y="894"/>
                  </a:lnTo>
                  <a:lnTo>
                    <a:pt x="170" y="888"/>
                  </a:lnTo>
                  <a:lnTo>
                    <a:pt x="168" y="889"/>
                  </a:lnTo>
                  <a:lnTo>
                    <a:pt x="168" y="891"/>
                  </a:lnTo>
                  <a:lnTo>
                    <a:pt x="167" y="891"/>
                  </a:lnTo>
                  <a:lnTo>
                    <a:pt x="163" y="893"/>
                  </a:lnTo>
                  <a:lnTo>
                    <a:pt x="155" y="901"/>
                  </a:lnTo>
                  <a:lnTo>
                    <a:pt x="153" y="901"/>
                  </a:lnTo>
                  <a:lnTo>
                    <a:pt x="146" y="901"/>
                  </a:lnTo>
                  <a:lnTo>
                    <a:pt x="143" y="899"/>
                  </a:lnTo>
                  <a:lnTo>
                    <a:pt x="141" y="898"/>
                  </a:lnTo>
                  <a:lnTo>
                    <a:pt x="138" y="898"/>
                  </a:lnTo>
                  <a:lnTo>
                    <a:pt x="138" y="896"/>
                  </a:lnTo>
                  <a:lnTo>
                    <a:pt x="136" y="896"/>
                  </a:lnTo>
                  <a:lnTo>
                    <a:pt x="135" y="893"/>
                  </a:lnTo>
                  <a:lnTo>
                    <a:pt x="135" y="891"/>
                  </a:lnTo>
                  <a:lnTo>
                    <a:pt x="136" y="889"/>
                  </a:lnTo>
                  <a:lnTo>
                    <a:pt x="138" y="889"/>
                  </a:lnTo>
                  <a:lnTo>
                    <a:pt x="140" y="893"/>
                  </a:lnTo>
                  <a:lnTo>
                    <a:pt x="140" y="886"/>
                  </a:lnTo>
                  <a:lnTo>
                    <a:pt x="138" y="886"/>
                  </a:lnTo>
                  <a:lnTo>
                    <a:pt x="136" y="888"/>
                  </a:lnTo>
                  <a:lnTo>
                    <a:pt x="135" y="889"/>
                  </a:lnTo>
                  <a:lnTo>
                    <a:pt x="133" y="886"/>
                  </a:lnTo>
                  <a:lnTo>
                    <a:pt x="133" y="883"/>
                  </a:lnTo>
                  <a:lnTo>
                    <a:pt x="133" y="888"/>
                  </a:lnTo>
                  <a:lnTo>
                    <a:pt x="131" y="888"/>
                  </a:lnTo>
                  <a:lnTo>
                    <a:pt x="131" y="891"/>
                  </a:lnTo>
                  <a:lnTo>
                    <a:pt x="133" y="891"/>
                  </a:lnTo>
                  <a:lnTo>
                    <a:pt x="133" y="893"/>
                  </a:lnTo>
                  <a:lnTo>
                    <a:pt x="133" y="894"/>
                  </a:lnTo>
                  <a:lnTo>
                    <a:pt x="131" y="894"/>
                  </a:lnTo>
                  <a:lnTo>
                    <a:pt x="130" y="891"/>
                  </a:lnTo>
                  <a:lnTo>
                    <a:pt x="130" y="888"/>
                  </a:lnTo>
                  <a:lnTo>
                    <a:pt x="130" y="886"/>
                  </a:lnTo>
                  <a:lnTo>
                    <a:pt x="125" y="876"/>
                  </a:lnTo>
                  <a:lnTo>
                    <a:pt x="123" y="874"/>
                  </a:lnTo>
                  <a:lnTo>
                    <a:pt x="121" y="873"/>
                  </a:lnTo>
                  <a:lnTo>
                    <a:pt x="121" y="871"/>
                  </a:lnTo>
                  <a:lnTo>
                    <a:pt x="120" y="868"/>
                  </a:lnTo>
                  <a:lnTo>
                    <a:pt x="120" y="866"/>
                  </a:lnTo>
                  <a:lnTo>
                    <a:pt x="116" y="859"/>
                  </a:lnTo>
                  <a:lnTo>
                    <a:pt x="116" y="849"/>
                  </a:lnTo>
                  <a:lnTo>
                    <a:pt x="120" y="842"/>
                  </a:lnTo>
                  <a:lnTo>
                    <a:pt x="123" y="841"/>
                  </a:lnTo>
                  <a:lnTo>
                    <a:pt x="125" y="841"/>
                  </a:lnTo>
                  <a:lnTo>
                    <a:pt x="125" y="839"/>
                  </a:lnTo>
                  <a:lnTo>
                    <a:pt x="131" y="839"/>
                  </a:lnTo>
                  <a:lnTo>
                    <a:pt x="135" y="839"/>
                  </a:lnTo>
                  <a:lnTo>
                    <a:pt x="136" y="837"/>
                  </a:lnTo>
                  <a:lnTo>
                    <a:pt x="138" y="837"/>
                  </a:lnTo>
                  <a:lnTo>
                    <a:pt x="141" y="836"/>
                  </a:lnTo>
                  <a:lnTo>
                    <a:pt x="141" y="834"/>
                  </a:lnTo>
                  <a:lnTo>
                    <a:pt x="140" y="834"/>
                  </a:lnTo>
                  <a:lnTo>
                    <a:pt x="136" y="834"/>
                  </a:lnTo>
                  <a:lnTo>
                    <a:pt x="136" y="836"/>
                  </a:lnTo>
                  <a:lnTo>
                    <a:pt x="135" y="836"/>
                  </a:lnTo>
                  <a:lnTo>
                    <a:pt x="133" y="836"/>
                  </a:lnTo>
                  <a:lnTo>
                    <a:pt x="130" y="836"/>
                  </a:lnTo>
                  <a:lnTo>
                    <a:pt x="128" y="837"/>
                  </a:lnTo>
                  <a:lnTo>
                    <a:pt x="123" y="837"/>
                  </a:lnTo>
                  <a:lnTo>
                    <a:pt x="121" y="836"/>
                  </a:lnTo>
                  <a:lnTo>
                    <a:pt x="121" y="827"/>
                  </a:lnTo>
                  <a:lnTo>
                    <a:pt x="125" y="819"/>
                  </a:lnTo>
                  <a:lnTo>
                    <a:pt x="125" y="816"/>
                  </a:lnTo>
                  <a:lnTo>
                    <a:pt x="126" y="814"/>
                  </a:lnTo>
                  <a:lnTo>
                    <a:pt x="128" y="816"/>
                  </a:lnTo>
                  <a:lnTo>
                    <a:pt x="128" y="809"/>
                  </a:lnTo>
                  <a:lnTo>
                    <a:pt x="133" y="804"/>
                  </a:lnTo>
                  <a:lnTo>
                    <a:pt x="136" y="799"/>
                  </a:lnTo>
                  <a:lnTo>
                    <a:pt x="140" y="795"/>
                  </a:lnTo>
                  <a:lnTo>
                    <a:pt x="141" y="794"/>
                  </a:lnTo>
                  <a:lnTo>
                    <a:pt x="143" y="794"/>
                  </a:lnTo>
                  <a:lnTo>
                    <a:pt x="143" y="795"/>
                  </a:lnTo>
                  <a:lnTo>
                    <a:pt x="145" y="794"/>
                  </a:lnTo>
                  <a:lnTo>
                    <a:pt x="143" y="792"/>
                  </a:lnTo>
                  <a:lnTo>
                    <a:pt x="143" y="790"/>
                  </a:lnTo>
                  <a:lnTo>
                    <a:pt x="146" y="789"/>
                  </a:lnTo>
                  <a:lnTo>
                    <a:pt x="148" y="787"/>
                  </a:lnTo>
                  <a:lnTo>
                    <a:pt x="150" y="787"/>
                  </a:lnTo>
                  <a:lnTo>
                    <a:pt x="155" y="780"/>
                  </a:lnTo>
                  <a:lnTo>
                    <a:pt x="158" y="779"/>
                  </a:lnTo>
                  <a:lnTo>
                    <a:pt x="162" y="775"/>
                  </a:lnTo>
                  <a:lnTo>
                    <a:pt x="167" y="775"/>
                  </a:lnTo>
                  <a:lnTo>
                    <a:pt x="165" y="774"/>
                  </a:lnTo>
                  <a:lnTo>
                    <a:pt x="163" y="774"/>
                  </a:lnTo>
                  <a:lnTo>
                    <a:pt x="163" y="769"/>
                  </a:lnTo>
                  <a:lnTo>
                    <a:pt x="165" y="767"/>
                  </a:lnTo>
                  <a:lnTo>
                    <a:pt x="167" y="765"/>
                  </a:lnTo>
                  <a:lnTo>
                    <a:pt x="168" y="765"/>
                  </a:lnTo>
                  <a:lnTo>
                    <a:pt x="170" y="765"/>
                  </a:lnTo>
                  <a:lnTo>
                    <a:pt x="170" y="764"/>
                  </a:lnTo>
                  <a:lnTo>
                    <a:pt x="173" y="764"/>
                  </a:lnTo>
                  <a:lnTo>
                    <a:pt x="177" y="764"/>
                  </a:lnTo>
                  <a:lnTo>
                    <a:pt x="177" y="762"/>
                  </a:lnTo>
                  <a:lnTo>
                    <a:pt x="178" y="762"/>
                  </a:lnTo>
                  <a:lnTo>
                    <a:pt x="183" y="762"/>
                  </a:lnTo>
                  <a:lnTo>
                    <a:pt x="188" y="762"/>
                  </a:lnTo>
                  <a:lnTo>
                    <a:pt x="188" y="764"/>
                  </a:lnTo>
                  <a:lnTo>
                    <a:pt x="190" y="764"/>
                  </a:lnTo>
                  <a:lnTo>
                    <a:pt x="192" y="764"/>
                  </a:lnTo>
                  <a:lnTo>
                    <a:pt x="190" y="767"/>
                  </a:lnTo>
                  <a:lnTo>
                    <a:pt x="188" y="765"/>
                  </a:lnTo>
                  <a:lnTo>
                    <a:pt x="188" y="769"/>
                  </a:lnTo>
                  <a:lnTo>
                    <a:pt x="190" y="769"/>
                  </a:lnTo>
                  <a:lnTo>
                    <a:pt x="192" y="770"/>
                  </a:lnTo>
                  <a:lnTo>
                    <a:pt x="193" y="770"/>
                  </a:lnTo>
                  <a:lnTo>
                    <a:pt x="193" y="767"/>
                  </a:lnTo>
                  <a:lnTo>
                    <a:pt x="195" y="765"/>
                  </a:lnTo>
                  <a:lnTo>
                    <a:pt x="195" y="764"/>
                  </a:lnTo>
                  <a:lnTo>
                    <a:pt x="193" y="764"/>
                  </a:lnTo>
                  <a:lnTo>
                    <a:pt x="192" y="762"/>
                  </a:lnTo>
                  <a:lnTo>
                    <a:pt x="185" y="762"/>
                  </a:lnTo>
                  <a:lnTo>
                    <a:pt x="185" y="760"/>
                  </a:lnTo>
                  <a:lnTo>
                    <a:pt x="182" y="758"/>
                  </a:lnTo>
                  <a:lnTo>
                    <a:pt x="182" y="757"/>
                  </a:lnTo>
                  <a:lnTo>
                    <a:pt x="183" y="755"/>
                  </a:lnTo>
                  <a:lnTo>
                    <a:pt x="185" y="755"/>
                  </a:lnTo>
                  <a:lnTo>
                    <a:pt x="187" y="755"/>
                  </a:lnTo>
                  <a:lnTo>
                    <a:pt x="188" y="755"/>
                  </a:lnTo>
                  <a:lnTo>
                    <a:pt x="190" y="753"/>
                  </a:lnTo>
                  <a:lnTo>
                    <a:pt x="192" y="753"/>
                  </a:lnTo>
                  <a:lnTo>
                    <a:pt x="195" y="752"/>
                  </a:lnTo>
                  <a:lnTo>
                    <a:pt x="197" y="752"/>
                  </a:lnTo>
                  <a:lnTo>
                    <a:pt x="198" y="752"/>
                  </a:lnTo>
                  <a:lnTo>
                    <a:pt x="200" y="750"/>
                  </a:lnTo>
                  <a:lnTo>
                    <a:pt x="204" y="750"/>
                  </a:lnTo>
                  <a:lnTo>
                    <a:pt x="207" y="752"/>
                  </a:lnTo>
                  <a:lnTo>
                    <a:pt x="209" y="727"/>
                  </a:lnTo>
                  <a:lnTo>
                    <a:pt x="207" y="730"/>
                  </a:lnTo>
                  <a:lnTo>
                    <a:pt x="205" y="733"/>
                  </a:lnTo>
                  <a:lnTo>
                    <a:pt x="204" y="733"/>
                  </a:lnTo>
                  <a:lnTo>
                    <a:pt x="202" y="735"/>
                  </a:lnTo>
                  <a:lnTo>
                    <a:pt x="200" y="737"/>
                  </a:lnTo>
                  <a:lnTo>
                    <a:pt x="198" y="737"/>
                  </a:lnTo>
                  <a:lnTo>
                    <a:pt x="197" y="737"/>
                  </a:lnTo>
                  <a:lnTo>
                    <a:pt x="195" y="737"/>
                  </a:lnTo>
                  <a:lnTo>
                    <a:pt x="193" y="738"/>
                  </a:lnTo>
                  <a:lnTo>
                    <a:pt x="192" y="738"/>
                  </a:lnTo>
                  <a:lnTo>
                    <a:pt x="190" y="737"/>
                  </a:lnTo>
                  <a:lnTo>
                    <a:pt x="190" y="735"/>
                  </a:lnTo>
                  <a:lnTo>
                    <a:pt x="188" y="735"/>
                  </a:lnTo>
                  <a:lnTo>
                    <a:pt x="190" y="735"/>
                  </a:lnTo>
                  <a:lnTo>
                    <a:pt x="192" y="735"/>
                  </a:lnTo>
                  <a:lnTo>
                    <a:pt x="192" y="733"/>
                  </a:lnTo>
                  <a:lnTo>
                    <a:pt x="188" y="733"/>
                  </a:lnTo>
                  <a:lnTo>
                    <a:pt x="188" y="735"/>
                  </a:lnTo>
                  <a:lnTo>
                    <a:pt x="188" y="737"/>
                  </a:lnTo>
                  <a:lnTo>
                    <a:pt x="188" y="740"/>
                  </a:lnTo>
                  <a:lnTo>
                    <a:pt x="183" y="740"/>
                  </a:lnTo>
                  <a:lnTo>
                    <a:pt x="182" y="738"/>
                  </a:lnTo>
                  <a:lnTo>
                    <a:pt x="180" y="737"/>
                  </a:lnTo>
                  <a:lnTo>
                    <a:pt x="180" y="733"/>
                  </a:lnTo>
                  <a:lnTo>
                    <a:pt x="185" y="728"/>
                  </a:lnTo>
                  <a:lnTo>
                    <a:pt x="187" y="725"/>
                  </a:lnTo>
                  <a:lnTo>
                    <a:pt x="187" y="723"/>
                  </a:lnTo>
                  <a:lnTo>
                    <a:pt x="188" y="722"/>
                  </a:lnTo>
                  <a:lnTo>
                    <a:pt x="183" y="717"/>
                  </a:lnTo>
                  <a:lnTo>
                    <a:pt x="183" y="722"/>
                  </a:lnTo>
                  <a:lnTo>
                    <a:pt x="182" y="723"/>
                  </a:lnTo>
                  <a:lnTo>
                    <a:pt x="180" y="727"/>
                  </a:lnTo>
                  <a:lnTo>
                    <a:pt x="178" y="728"/>
                  </a:lnTo>
                  <a:lnTo>
                    <a:pt x="173" y="735"/>
                  </a:lnTo>
                  <a:lnTo>
                    <a:pt x="172" y="737"/>
                  </a:lnTo>
                  <a:lnTo>
                    <a:pt x="170" y="740"/>
                  </a:lnTo>
                  <a:lnTo>
                    <a:pt x="168" y="743"/>
                  </a:lnTo>
                  <a:lnTo>
                    <a:pt x="168" y="745"/>
                  </a:lnTo>
                  <a:lnTo>
                    <a:pt x="167" y="747"/>
                  </a:lnTo>
                  <a:lnTo>
                    <a:pt x="163" y="750"/>
                  </a:lnTo>
                  <a:lnTo>
                    <a:pt x="162" y="750"/>
                  </a:lnTo>
                  <a:lnTo>
                    <a:pt x="158" y="753"/>
                  </a:lnTo>
                  <a:lnTo>
                    <a:pt x="155" y="753"/>
                  </a:lnTo>
                  <a:lnTo>
                    <a:pt x="153" y="757"/>
                  </a:lnTo>
                  <a:lnTo>
                    <a:pt x="151" y="757"/>
                  </a:lnTo>
                  <a:lnTo>
                    <a:pt x="150" y="758"/>
                  </a:lnTo>
                  <a:lnTo>
                    <a:pt x="148" y="758"/>
                  </a:lnTo>
                  <a:lnTo>
                    <a:pt x="143" y="758"/>
                  </a:lnTo>
                  <a:lnTo>
                    <a:pt x="141" y="758"/>
                  </a:lnTo>
                  <a:lnTo>
                    <a:pt x="140" y="758"/>
                  </a:lnTo>
                  <a:lnTo>
                    <a:pt x="138" y="760"/>
                  </a:lnTo>
                  <a:lnTo>
                    <a:pt x="136" y="760"/>
                  </a:lnTo>
                  <a:lnTo>
                    <a:pt x="135" y="760"/>
                  </a:lnTo>
                  <a:lnTo>
                    <a:pt x="135" y="762"/>
                  </a:lnTo>
                  <a:lnTo>
                    <a:pt x="130" y="760"/>
                  </a:lnTo>
                  <a:lnTo>
                    <a:pt x="128" y="764"/>
                  </a:lnTo>
                  <a:lnTo>
                    <a:pt x="125" y="765"/>
                  </a:lnTo>
                  <a:lnTo>
                    <a:pt x="121" y="765"/>
                  </a:lnTo>
                  <a:lnTo>
                    <a:pt x="120" y="767"/>
                  </a:lnTo>
                  <a:lnTo>
                    <a:pt x="118" y="767"/>
                  </a:lnTo>
                  <a:lnTo>
                    <a:pt x="118" y="769"/>
                  </a:lnTo>
                  <a:lnTo>
                    <a:pt x="116" y="769"/>
                  </a:lnTo>
                  <a:lnTo>
                    <a:pt x="115" y="767"/>
                  </a:lnTo>
                  <a:lnTo>
                    <a:pt x="115" y="765"/>
                  </a:lnTo>
                  <a:lnTo>
                    <a:pt x="113" y="765"/>
                  </a:lnTo>
                  <a:lnTo>
                    <a:pt x="113" y="767"/>
                  </a:lnTo>
                  <a:lnTo>
                    <a:pt x="111" y="767"/>
                  </a:lnTo>
                  <a:lnTo>
                    <a:pt x="110" y="765"/>
                  </a:lnTo>
                  <a:lnTo>
                    <a:pt x="110" y="762"/>
                  </a:lnTo>
                  <a:lnTo>
                    <a:pt x="108" y="762"/>
                  </a:lnTo>
                  <a:lnTo>
                    <a:pt x="108" y="758"/>
                  </a:lnTo>
                  <a:lnTo>
                    <a:pt x="106" y="757"/>
                  </a:lnTo>
                  <a:lnTo>
                    <a:pt x="106" y="758"/>
                  </a:lnTo>
                  <a:lnTo>
                    <a:pt x="108" y="764"/>
                  </a:lnTo>
                  <a:lnTo>
                    <a:pt x="110" y="767"/>
                  </a:lnTo>
                  <a:lnTo>
                    <a:pt x="110" y="769"/>
                  </a:lnTo>
                  <a:lnTo>
                    <a:pt x="111" y="770"/>
                  </a:lnTo>
                  <a:lnTo>
                    <a:pt x="111" y="775"/>
                  </a:lnTo>
                  <a:lnTo>
                    <a:pt x="110" y="775"/>
                  </a:lnTo>
                  <a:lnTo>
                    <a:pt x="108" y="777"/>
                  </a:lnTo>
                  <a:lnTo>
                    <a:pt x="106" y="777"/>
                  </a:lnTo>
                  <a:lnTo>
                    <a:pt x="105" y="777"/>
                  </a:lnTo>
                  <a:lnTo>
                    <a:pt x="103" y="779"/>
                  </a:lnTo>
                  <a:lnTo>
                    <a:pt x="98" y="782"/>
                  </a:lnTo>
                  <a:lnTo>
                    <a:pt x="98" y="784"/>
                  </a:lnTo>
                  <a:lnTo>
                    <a:pt x="96" y="785"/>
                  </a:lnTo>
                  <a:lnTo>
                    <a:pt x="94" y="785"/>
                  </a:lnTo>
                  <a:lnTo>
                    <a:pt x="94" y="784"/>
                  </a:lnTo>
                  <a:lnTo>
                    <a:pt x="93" y="784"/>
                  </a:lnTo>
                  <a:lnTo>
                    <a:pt x="93" y="780"/>
                  </a:lnTo>
                  <a:lnTo>
                    <a:pt x="94" y="780"/>
                  </a:lnTo>
                  <a:lnTo>
                    <a:pt x="94" y="779"/>
                  </a:lnTo>
                  <a:lnTo>
                    <a:pt x="91" y="782"/>
                  </a:lnTo>
                  <a:lnTo>
                    <a:pt x="89" y="782"/>
                  </a:lnTo>
                  <a:lnTo>
                    <a:pt x="88" y="780"/>
                  </a:lnTo>
                  <a:lnTo>
                    <a:pt x="86" y="780"/>
                  </a:lnTo>
                  <a:lnTo>
                    <a:pt x="88" y="784"/>
                  </a:lnTo>
                  <a:lnTo>
                    <a:pt x="88" y="787"/>
                  </a:lnTo>
                  <a:lnTo>
                    <a:pt x="88" y="794"/>
                  </a:lnTo>
                  <a:lnTo>
                    <a:pt x="86" y="795"/>
                  </a:lnTo>
                  <a:lnTo>
                    <a:pt x="84" y="795"/>
                  </a:lnTo>
                  <a:lnTo>
                    <a:pt x="83" y="797"/>
                  </a:lnTo>
                  <a:lnTo>
                    <a:pt x="81" y="799"/>
                  </a:lnTo>
                  <a:lnTo>
                    <a:pt x="79" y="800"/>
                  </a:lnTo>
                  <a:lnTo>
                    <a:pt x="81" y="802"/>
                  </a:lnTo>
                  <a:lnTo>
                    <a:pt x="83" y="799"/>
                  </a:lnTo>
                  <a:lnTo>
                    <a:pt x="84" y="797"/>
                  </a:lnTo>
                  <a:lnTo>
                    <a:pt x="88" y="795"/>
                  </a:lnTo>
                  <a:lnTo>
                    <a:pt x="88" y="797"/>
                  </a:lnTo>
                  <a:lnTo>
                    <a:pt x="84" y="800"/>
                  </a:lnTo>
                  <a:lnTo>
                    <a:pt x="84" y="802"/>
                  </a:lnTo>
                  <a:lnTo>
                    <a:pt x="83" y="804"/>
                  </a:lnTo>
                  <a:lnTo>
                    <a:pt x="81" y="804"/>
                  </a:lnTo>
                  <a:lnTo>
                    <a:pt x="79" y="804"/>
                  </a:lnTo>
                  <a:lnTo>
                    <a:pt x="78" y="805"/>
                  </a:lnTo>
                  <a:lnTo>
                    <a:pt x="76" y="805"/>
                  </a:lnTo>
                  <a:lnTo>
                    <a:pt x="76" y="804"/>
                  </a:lnTo>
                  <a:lnTo>
                    <a:pt x="73" y="802"/>
                  </a:lnTo>
                  <a:lnTo>
                    <a:pt x="69" y="797"/>
                  </a:lnTo>
                  <a:lnTo>
                    <a:pt x="69" y="792"/>
                  </a:lnTo>
                  <a:lnTo>
                    <a:pt x="66" y="787"/>
                  </a:lnTo>
                  <a:lnTo>
                    <a:pt x="63" y="784"/>
                  </a:lnTo>
                  <a:lnTo>
                    <a:pt x="59" y="782"/>
                  </a:lnTo>
                  <a:lnTo>
                    <a:pt x="58" y="782"/>
                  </a:lnTo>
                  <a:lnTo>
                    <a:pt x="54" y="779"/>
                  </a:lnTo>
                  <a:lnTo>
                    <a:pt x="52" y="774"/>
                  </a:lnTo>
                  <a:lnTo>
                    <a:pt x="49" y="772"/>
                  </a:lnTo>
                  <a:lnTo>
                    <a:pt x="47" y="769"/>
                  </a:lnTo>
                  <a:lnTo>
                    <a:pt x="47" y="767"/>
                  </a:lnTo>
                  <a:lnTo>
                    <a:pt x="46" y="767"/>
                  </a:lnTo>
                  <a:lnTo>
                    <a:pt x="47" y="762"/>
                  </a:lnTo>
                  <a:lnTo>
                    <a:pt x="44" y="758"/>
                  </a:lnTo>
                  <a:lnTo>
                    <a:pt x="44" y="757"/>
                  </a:lnTo>
                  <a:lnTo>
                    <a:pt x="47" y="757"/>
                  </a:lnTo>
                  <a:lnTo>
                    <a:pt x="47" y="755"/>
                  </a:lnTo>
                  <a:lnTo>
                    <a:pt x="46" y="752"/>
                  </a:lnTo>
                  <a:lnTo>
                    <a:pt x="46" y="750"/>
                  </a:lnTo>
                  <a:lnTo>
                    <a:pt x="46" y="748"/>
                  </a:lnTo>
                  <a:lnTo>
                    <a:pt x="44" y="748"/>
                  </a:lnTo>
                  <a:lnTo>
                    <a:pt x="44" y="745"/>
                  </a:lnTo>
                  <a:lnTo>
                    <a:pt x="44" y="742"/>
                  </a:lnTo>
                  <a:lnTo>
                    <a:pt x="46" y="742"/>
                  </a:lnTo>
                  <a:lnTo>
                    <a:pt x="47" y="740"/>
                  </a:lnTo>
                  <a:lnTo>
                    <a:pt x="49" y="740"/>
                  </a:lnTo>
                  <a:lnTo>
                    <a:pt x="49" y="745"/>
                  </a:lnTo>
                  <a:lnTo>
                    <a:pt x="47" y="745"/>
                  </a:lnTo>
                  <a:lnTo>
                    <a:pt x="47" y="747"/>
                  </a:lnTo>
                  <a:lnTo>
                    <a:pt x="49" y="745"/>
                  </a:lnTo>
                  <a:lnTo>
                    <a:pt x="51" y="743"/>
                  </a:lnTo>
                  <a:lnTo>
                    <a:pt x="51" y="737"/>
                  </a:lnTo>
                  <a:lnTo>
                    <a:pt x="49" y="735"/>
                  </a:lnTo>
                  <a:lnTo>
                    <a:pt x="52" y="735"/>
                  </a:lnTo>
                  <a:lnTo>
                    <a:pt x="52" y="737"/>
                  </a:lnTo>
                  <a:lnTo>
                    <a:pt x="54" y="737"/>
                  </a:lnTo>
                  <a:lnTo>
                    <a:pt x="54" y="735"/>
                  </a:lnTo>
                  <a:lnTo>
                    <a:pt x="52" y="735"/>
                  </a:lnTo>
                  <a:lnTo>
                    <a:pt x="49" y="732"/>
                  </a:lnTo>
                  <a:lnTo>
                    <a:pt x="46" y="732"/>
                  </a:lnTo>
                  <a:lnTo>
                    <a:pt x="44" y="728"/>
                  </a:lnTo>
                  <a:lnTo>
                    <a:pt x="44" y="725"/>
                  </a:lnTo>
                  <a:lnTo>
                    <a:pt x="46" y="723"/>
                  </a:lnTo>
                  <a:lnTo>
                    <a:pt x="46" y="722"/>
                  </a:lnTo>
                  <a:lnTo>
                    <a:pt x="46" y="715"/>
                  </a:lnTo>
                  <a:lnTo>
                    <a:pt x="44" y="713"/>
                  </a:lnTo>
                  <a:lnTo>
                    <a:pt x="44" y="712"/>
                  </a:lnTo>
                  <a:lnTo>
                    <a:pt x="44" y="710"/>
                  </a:lnTo>
                  <a:lnTo>
                    <a:pt x="44" y="708"/>
                  </a:lnTo>
                  <a:lnTo>
                    <a:pt x="47" y="706"/>
                  </a:lnTo>
                  <a:lnTo>
                    <a:pt x="58" y="705"/>
                  </a:lnTo>
                  <a:lnTo>
                    <a:pt x="52" y="705"/>
                  </a:lnTo>
                  <a:lnTo>
                    <a:pt x="44" y="705"/>
                  </a:lnTo>
                  <a:lnTo>
                    <a:pt x="42" y="703"/>
                  </a:lnTo>
                  <a:lnTo>
                    <a:pt x="39" y="703"/>
                  </a:lnTo>
                  <a:lnTo>
                    <a:pt x="37" y="703"/>
                  </a:lnTo>
                  <a:lnTo>
                    <a:pt x="41" y="698"/>
                  </a:lnTo>
                  <a:lnTo>
                    <a:pt x="41" y="696"/>
                  </a:lnTo>
                  <a:lnTo>
                    <a:pt x="44" y="693"/>
                  </a:lnTo>
                  <a:lnTo>
                    <a:pt x="44" y="691"/>
                  </a:lnTo>
                  <a:lnTo>
                    <a:pt x="42" y="690"/>
                  </a:lnTo>
                  <a:lnTo>
                    <a:pt x="42" y="681"/>
                  </a:lnTo>
                  <a:lnTo>
                    <a:pt x="41" y="680"/>
                  </a:lnTo>
                  <a:lnTo>
                    <a:pt x="39" y="676"/>
                  </a:lnTo>
                  <a:lnTo>
                    <a:pt x="39" y="673"/>
                  </a:lnTo>
                  <a:lnTo>
                    <a:pt x="39" y="671"/>
                  </a:lnTo>
                  <a:lnTo>
                    <a:pt x="47" y="663"/>
                  </a:lnTo>
                  <a:lnTo>
                    <a:pt x="47" y="661"/>
                  </a:lnTo>
                  <a:lnTo>
                    <a:pt x="51" y="658"/>
                  </a:lnTo>
                  <a:lnTo>
                    <a:pt x="52" y="656"/>
                  </a:lnTo>
                  <a:lnTo>
                    <a:pt x="54" y="654"/>
                  </a:lnTo>
                  <a:lnTo>
                    <a:pt x="56" y="651"/>
                  </a:lnTo>
                  <a:lnTo>
                    <a:pt x="56" y="653"/>
                  </a:lnTo>
                  <a:lnTo>
                    <a:pt x="59" y="654"/>
                  </a:lnTo>
                  <a:lnTo>
                    <a:pt x="59" y="649"/>
                  </a:lnTo>
                  <a:lnTo>
                    <a:pt x="61" y="648"/>
                  </a:lnTo>
                  <a:lnTo>
                    <a:pt x="61" y="646"/>
                  </a:lnTo>
                  <a:lnTo>
                    <a:pt x="69" y="638"/>
                  </a:lnTo>
                  <a:lnTo>
                    <a:pt x="68" y="636"/>
                  </a:lnTo>
                  <a:lnTo>
                    <a:pt x="71" y="634"/>
                  </a:lnTo>
                  <a:lnTo>
                    <a:pt x="74" y="633"/>
                  </a:lnTo>
                  <a:lnTo>
                    <a:pt x="76" y="633"/>
                  </a:lnTo>
                  <a:lnTo>
                    <a:pt x="78" y="634"/>
                  </a:lnTo>
                  <a:lnTo>
                    <a:pt x="81" y="636"/>
                  </a:lnTo>
                  <a:lnTo>
                    <a:pt x="83" y="636"/>
                  </a:lnTo>
                  <a:lnTo>
                    <a:pt x="86" y="633"/>
                  </a:lnTo>
                  <a:lnTo>
                    <a:pt x="88" y="628"/>
                  </a:lnTo>
                  <a:lnTo>
                    <a:pt x="84" y="626"/>
                  </a:lnTo>
                  <a:lnTo>
                    <a:pt x="86" y="624"/>
                  </a:lnTo>
                  <a:lnTo>
                    <a:pt x="84" y="624"/>
                  </a:lnTo>
                  <a:lnTo>
                    <a:pt x="83" y="624"/>
                  </a:lnTo>
                  <a:lnTo>
                    <a:pt x="73" y="624"/>
                  </a:lnTo>
                  <a:lnTo>
                    <a:pt x="68" y="628"/>
                  </a:lnTo>
                  <a:lnTo>
                    <a:pt x="66" y="629"/>
                  </a:lnTo>
                  <a:lnTo>
                    <a:pt x="64" y="629"/>
                  </a:lnTo>
                  <a:lnTo>
                    <a:pt x="61" y="629"/>
                  </a:lnTo>
                  <a:lnTo>
                    <a:pt x="59" y="631"/>
                  </a:lnTo>
                  <a:lnTo>
                    <a:pt x="58" y="631"/>
                  </a:lnTo>
                  <a:lnTo>
                    <a:pt x="56" y="629"/>
                  </a:lnTo>
                  <a:lnTo>
                    <a:pt x="54" y="628"/>
                  </a:lnTo>
                  <a:lnTo>
                    <a:pt x="54" y="626"/>
                  </a:lnTo>
                  <a:lnTo>
                    <a:pt x="56" y="624"/>
                  </a:lnTo>
                  <a:lnTo>
                    <a:pt x="58" y="623"/>
                  </a:lnTo>
                  <a:lnTo>
                    <a:pt x="59" y="623"/>
                  </a:lnTo>
                  <a:lnTo>
                    <a:pt x="63" y="619"/>
                  </a:lnTo>
                  <a:lnTo>
                    <a:pt x="66" y="618"/>
                  </a:lnTo>
                  <a:lnTo>
                    <a:pt x="68" y="616"/>
                  </a:lnTo>
                  <a:lnTo>
                    <a:pt x="69" y="614"/>
                  </a:lnTo>
                  <a:lnTo>
                    <a:pt x="74" y="612"/>
                  </a:lnTo>
                  <a:lnTo>
                    <a:pt x="78" y="609"/>
                  </a:lnTo>
                  <a:lnTo>
                    <a:pt x="79" y="606"/>
                  </a:lnTo>
                  <a:lnTo>
                    <a:pt x="79" y="604"/>
                  </a:lnTo>
                  <a:lnTo>
                    <a:pt x="78" y="604"/>
                  </a:lnTo>
                  <a:lnTo>
                    <a:pt x="76" y="607"/>
                  </a:lnTo>
                  <a:lnTo>
                    <a:pt x="73" y="609"/>
                  </a:lnTo>
                  <a:lnTo>
                    <a:pt x="71" y="609"/>
                  </a:lnTo>
                  <a:lnTo>
                    <a:pt x="69" y="611"/>
                  </a:lnTo>
                  <a:lnTo>
                    <a:pt x="66" y="612"/>
                  </a:lnTo>
                  <a:lnTo>
                    <a:pt x="64" y="614"/>
                  </a:lnTo>
                  <a:lnTo>
                    <a:pt x="63" y="614"/>
                  </a:lnTo>
                  <a:lnTo>
                    <a:pt x="63" y="612"/>
                  </a:lnTo>
                  <a:lnTo>
                    <a:pt x="61" y="612"/>
                  </a:lnTo>
                  <a:lnTo>
                    <a:pt x="59" y="614"/>
                  </a:lnTo>
                  <a:lnTo>
                    <a:pt x="59" y="616"/>
                  </a:lnTo>
                  <a:lnTo>
                    <a:pt x="59" y="618"/>
                  </a:lnTo>
                  <a:lnTo>
                    <a:pt x="58" y="619"/>
                  </a:lnTo>
                  <a:lnTo>
                    <a:pt x="56" y="621"/>
                  </a:lnTo>
                  <a:lnTo>
                    <a:pt x="54" y="621"/>
                  </a:lnTo>
                  <a:lnTo>
                    <a:pt x="51" y="623"/>
                  </a:lnTo>
                  <a:lnTo>
                    <a:pt x="52" y="624"/>
                  </a:lnTo>
                  <a:lnTo>
                    <a:pt x="52" y="638"/>
                  </a:lnTo>
                  <a:lnTo>
                    <a:pt x="54" y="638"/>
                  </a:lnTo>
                  <a:lnTo>
                    <a:pt x="54" y="639"/>
                  </a:lnTo>
                  <a:lnTo>
                    <a:pt x="54" y="641"/>
                  </a:lnTo>
                  <a:lnTo>
                    <a:pt x="49" y="644"/>
                  </a:lnTo>
                  <a:lnTo>
                    <a:pt x="47" y="646"/>
                  </a:lnTo>
                  <a:lnTo>
                    <a:pt x="42" y="651"/>
                  </a:lnTo>
                  <a:lnTo>
                    <a:pt x="39" y="651"/>
                  </a:lnTo>
                  <a:lnTo>
                    <a:pt x="37" y="651"/>
                  </a:lnTo>
                  <a:lnTo>
                    <a:pt x="34" y="653"/>
                  </a:lnTo>
                  <a:lnTo>
                    <a:pt x="32" y="653"/>
                  </a:lnTo>
                  <a:lnTo>
                    <a:pt x="31" y="654"/>
                  </a:lnTo>
                  <a:lnTo>
                    <a:pt x="31" y="658"/>
                  </a:lnTo>
                  <a:lnTo>
                    <a:pt x="29" y="659"/>
                  </a:lnTo>
                  <a:lnTo>
                    <a:pt x="27" y="663"/>
                  </a:lnTo>
                  <a:lnTo>
                    <a:pt x="27" y="665"/>
                  </a:lnTo>
                  <a:lnTo>
                    <a:pt x="26" y="668"/>
                  </a:lnTo>
                  <a:lnTo>
                    <a:pt x="26" y="675"/>
                  </a:lnTo>
                  <a:lnTo>
                    <a:pt x="26" y="678"/>
                  </a:lnTo>
                  <a:lnTo>
                    <a:pt x="26" y="685"/>
                  </a:lnTo>
                  <a:lnTo>
                    <a:pt x="26" y="695"/>
                  </a:lnTo>
                  <a:lnTo>
                    <a:pt x="24" y="701"/>
                  </a:lnTo>
                  <a:lnTo>
                    <a:pt x="24" y="705"/>
                  </a:lnTo>
                  <a:lnTo>
                    <a:pt x="24" y="706"/>
                  </a:lnTo>
                  <a:lnTo>
                    <a:pt x="24" y="708"/>
                  </a:lnTo>
                  <a:lnTo>
                    <a:pt x="26" y="712"/>
                  </a:lnTo>
                  <a:lnTo>
                    <a:pt x="27" y="712"/>
                  </a:lnTo>
                  <a:lnTo>
                    <a:pt x="27" y="715"/>
                  </a:lnTo>
                  <a:lnTo>
                    <a:pt x="27" y="717"/>
                  </a:lnTo>
                  <a:lnTo>
                    <a:pt x="27" y="720"/>
                  </a:lnTo>
                  <a:lnTo>
                    <a:pt x="29" y="720"/>
                  </a:lnTo>
                  <a:lnTo>
                    <a:pt x="29" y="732"/>
                  </a:lnTo>
                  <a:lnTo>
                    <a:pt x="27" y="732"/>
                  </a:lnTo>
                  <a:lnTo>
                    <a:pt x="29" y="733"/>
                  </a:lnTo>
                  <a:lnTo>
                    <a:pt x="29" y="735"/>
                  </a:lnTo>
                  <a:lnTo>
                    <a:pt x="29" y="737"/>
                  </a:lnTo>
                  <a:lnTo>
                    <a:pt x="27" y="740"/>
                  </a:lnTo>
                  <a:lnTo>
                    <a:pt x="27" y="742"/>
                  </a:lnTo>
                  <a:lnTo>
                    <a:pt x="27" y="743"/>
                  </a:lnTo>
                  <a:lnTo>
                    <a:pt x="27" y="750"/>
                  </a:lnTo>
                  <a:lnTo>
                    <a:pt x="29" y="750"/>
                  </a:lnTo>
                  <a:lnTo>
                    <a:pt x="29" y="758"/>
                  </a:lnTo>
                  <a:lnTo>
                    <a:pt x="27" y="760"/>
                  </a:lnTo>
                  <a:lnTo>
                    <a:pt x="26" y="760"/>
                  </a:lnTo>
                  <a:lnTo>
                    <a:pt x="26" y="750"/>
                  </a:lnTo>
                  <a:lnTo>
                    <a:pt x="24" y="748"/>
                  </a:lnTo>
                  <a:lnTo>
                    <a:pt x="24" y="745"/>
                  </a:lnTo>
                  <a:lnTo>
                    <a:pt x="22" y="735"/>
                  </a:lnTo>
                  <a:lnTo>
                    <a:pt x="22" y="728"/>
                  </a:lnTo>
                  <a:lnTo>
                    <a:pt x="22" y="720"/>
                  </a:lnTo>
                  <a:lnTo>
                    <a:pt x="22" y="715"/>
                  </a:lnTo>
                  <a:lnTo>
                    <a:pt x="21" y="713"/>
                  </a:lnTo>
                  <a:lnTo>
                    <a:pt x="21" y="696"/>
                  </a:lnTo>
                  <a:lnTo>
                    <a:pt x="21" y="686"/>
                  </a:lnTo>
                  <a:lnTo>
                    <a:pt x="21" y="680"/>
                  </a:lnTo>
                  <a:lnTo>
                    <a:pt x="19" y="680"/>
                  </a:lnTo>
                  <a:lnTo>
                    <a:pt x="21" y="678"/>
                  </a:lnTo>
                  <a:lnTo>
                    <a:pt x="21" y="675"/>
                  </a:lnTo>
                  <a:lnTo>
                    <a:pt x="21" y="673"/>
                  </a:lnTo>
                  <a:lnTo>
                    <a:pt x="21" y="670"/>
                  </a:lnTo>
                  <a:lnTo>
                    <a:pt x="21" y="668"/>
                  </a:lnTo>
                  <a:lnTo>
                    <a:pt x="21" y="663"/>
                  </a:lnTo>
                  <a:lnTo>
                    <a:pt x="21" y="661"/>
                  </a:lnTo>
                  <a:lnTo>
                    <a:pt x="21" y="658"/>
                  </a:lnTo>
                  <a:lnTo>
                    <a:pt x="19" y="656"/>
                  </a:lnTo>
                  <a:lnTo>
                    <a:pt x="19" y="654"/>
                  </a:lnTo>
                  <a:lnTo>
                    <a:pt x="21" y="654"/>
                  </a:lnTo>
                  <a:lnTo>
                    <a:pt x="21" y="648"/>
                  </a:lnTo>
                  <a:lnTo>
                    <a:pt x="19" y="648"/>
                  </a:lnTo>
                  <a:lnTo>
                    <a:pt x="19" y="644"/>
                  </a:lnTo>
                  <a:lnTo>
                    <a:pt x="19" y="638"/>
                  </a:lnTo>
                  <a:lnTo>
                    <a:pt x="19" y="634"/>
                  </a:lnTo>
                  <a:lnTo>
                    <a:pt x="17" y="633"/>
                  </a:lnTo>
                  <a:lnTo>
                    <a:pt x="16" y="631"/>
                  </a:lnTo>
                  <a:lnTo>
                    <a:pt x="17" y="624"/>
                  </a:lnTo>
                  <a:lnTo>
                    <a:pt x="16" y="623"/>
                  </a:lnTo>
                  <a:lnTo>
                    <a:pt x="16" y="621"/>
                  </a:lnTo>
                  <a:lnTo>
                    <a:pt x="16" y="614"/>
                  </a:lnTo>
                  <a:lnTo>
                    <a:pt x="16" y="609"/>
                  </a:lnTo>
                  <a:lnTo>
                    <a:pt x="16" y="604"/>
                  </a:lnTo>
                  <a:lnTo>
                    <a:pt x="14" y="604"/>
                  </a:lnTo>
                  <a:lnTo>
                    <a:pt x="14" y="601"/>
                  </a:lnTo>
                  <a:lnTo>
                    <a:pt x="14" y="597"/>
                  </a:lnTo>
                  <a:lnTo>
                    <a:pt x="14" y="596"/>
                  </a:lnTo>
                  <a:lnTo>
                    <a:pt x="12" y="594"/>
                  </a:lnTo>
                  <a:lnTo>
                    <a:pt x="12" y="591"/>
                  </a:lnTo>
                  <a:lnTo>
                    <a:pt x="11" y="586"/>
                  </a:lnTo>
                  <a:lnTo>
                    <a:pt x="9" y="584"/>
                  </a:lnTo>
                  <a:lnTo>
                    <a:pt x="9" y="582"/>
                  </a:lnTo>
                  <a:lnTo>
                    <a:pt x="7" y="582"/>
                  </a:lnTo>
                  <a:lnTo>
                    <a:pt x="7" y="574"/>
                  </a:lnTo>
                  <a:lnTo>
                    <a:pt x="7" y="572"/>
                  </a:lnTo>
                  <a:lnTo>
                    <a:pt x="7" y="571"/>
                  </a:lnTo>
                  <a:lnTo>
                    <a:pt x="5" y="565"/>
                  </a:lnTo>
                  <a:lnTo>
                    <a:pt x="2" y="560"/>
                  </a:lnTo>
                  <a:lnTo>
                    <a:pt x="2" y="559"/>
                  </a:lnTo>
                  <a:lnTo>
                    <a:pt x="2" y="557"/>
                  </a:lnTo>
                  <a:lnTo>
                    <a:pt x="2" y="555"/>
                  </a:lnTo>
                  <a:lnTo>
                    <a:pt x="0" y="555"/>
                  </a:lnTo>
                  <a:lnTo>
                    <a:pt x="0" y="554"/>
                  </a:lnTo>
                  <a:lnTo>
                    <a:pt x="0" y="552"/>
                  </a:lnTo>
                  <a:lnTo>
                    <a:pt x="14" y="542"/>
                  </a:lnTo>
                  <a:lnTo>
                    <a:pt x="27" y="535"/>
                  </a:lnTo>
                  <a:lnTo>
                    <a:pt x="27" y="532"/>
                  </a:lnTo>
                  <a:lnTo>
                    <a:pt x="26" y="525"/>
                  </a:lnTo>
                  <a:lnTo>
                    <a:pt x="27" y="517"/>
                  </a:lnTo>
                  <a:lnTo>
                    <a:pt x="29" y="512"/>
                  </a:lnTo>
                  <a:lnTo>
                    <a:pt x="34" y="508"/>
                  </a:lnTo>
                  <a:lnTo>
                    <a:pt x="49" y="502"/>
                  </a:lnTo>
                  <a:lnTo>
                    <a:pt x="49" y="490"/>
                  </a:lnTo>
                  <a:lnTo>
                    <a:pt x="47" y="488"/>
                  </a:lnTo>
                  <a:lnTo>
                    <a:pt x="42" y="485"/>
                  </a:lnTo>
                  <a:lnTo>
                    <a:pt x="39" y="480"/>
                  </a:lnTo>
                  <a:lnTo>
                    <a:pt x="29" y="461"/>
                  </a:lnTo>
                  <a:lnTo>
                    <a:pt x="29" y="456"/>
                  </a:lnTo>
                  <a:lnTo>
                    <a:pt x="49" y="440"/>
                  </a:lnTo>
                  <a:lnTo>
                    <a:pt x="69" y="364"/>
                  </a:lnTo>
                  <a:lnTo>
                    <a:pt x="74" y="344"/>
                  </a:lnTo>
                  <a:lnTo>
                    <a:pt x="93" y="329"/>
                  </a:lnTo>
                  <a:lnTo>
                    <a:pt x="118" y="326"/>
                  </a:lnTo>
                  <a:lnTo>
                    <a:pt x="130" y="312"/>
                  </a:lnTo>
                  <a:lnTo>
                    <a:pt x="135" y="304"/>
                  </a:lnTo>
                  <a:lnTo>
                    <a:pt x="150" y="307"/>
                  </a:lnTo>
                  <a:lnTo>
                    <a:pt x="187" y="277"/>
                  </a:lnTo>
                  <a:lnTo>
                    <a:pt x="192" y="258"/>
                  </a:lnTo>
                  <a:lnTo>
                    <a:pt x="193" y="253"/>
                  </a:lnTo>
                  <a:lnTo>
                    <a:pt x="202" y="223"/>
                  </a:lnTo>
                  <a:lnTo>
                    <a:pt x="210" y="195"/>
                  </a:lnTo>
                  <a:lnTo>
                    <a:pt x="227" y="203"/>
                  </a:lnTo>
                  <a:lnTo>
                    <a:pt x="234" y="206"/>
                  </a:lnTo>
                  <a:lnTo>
                    <a:pt x="240" y="201"/>
                  </a:lnTo>
                  <a:lnTo>
                    <a:pt x="249" y="198"/>
                  </a:lnTo>
                  <a:lnTo>
                    <a:pt x="272" y="196"/>
                  </a:lnTo>
                  <a:lnTo>
                    <a:pt x="286" y="196"/>
                  </a:lnTo>
                  <a:lnTo>
                    <a:pt x="299" y="198"/>
                  </a:lnTo>
                  <a:lnTo>
                    <a:pt x="309" y="200"/>
                  </a:lnTo>
                  <a:lnTo>
                    <a:pt x="313" y="200"/>
                  </a:lnTo>
                  <a:lnTo>
                    <a:pt x="316" y="200"/>
                  </a:lnTo>
                  <a:lnTo>
                    <a:pt x="319" y="198"/>
                  </a:lnTo>
                  <a:lnTo>
                    <a:pt x="323" y="196"/>
                  </a:lnTo>
                  <a:lnTo>
                    <a:pt x="326" y="198"/>
                  </a:lnTo>
                  <a:lnTo>
                    <a:pt x="343" y="215"/>
                  </a:lnTo>
                  <a:lnTo>
                    <a:pt x="350" y="220"/>
                  </a:lnTo>
                  <a:lnTo>
                    <a:pt x="395" y="211"/>
                  </a:lnTo>
                  <a:lnTo>
                    <a:pt x="398" y="211"/>
                  </a:lnTo>
                  <a:lnTo>
                    <a:pt x="408" y="210"/>
                  </a:lnTo>
                  <a:lnTo>
                    <a:pt x="418" y="213"/>
                  </a:lnTo>
                  <a:lnTo>
                    <a:pt x="432" y="216"/>
                  </a:lnTo>
                  <a:lnTo>
                    <a:pt x="452" y="221"/>
                  </a:lnTo>
                  <a:lnTo>
                    <a:pt x="459" y="225"/>
                  </a:lnTo>
                  <a:lnTo>
                    <a:pt x="470" y="232"/>
                  </a:lnTo>
                  <a:lnTo>
                    <a:pt x="477" y="237"/>
                  </a:lnTo>
                  <a:lnTo>
                    <a:pt x="485" y="242"/>
                  </a:lnTo>
                  <a:lnTo>
                    <a:pt x="499" y="243"/>
                  </a:lnTo>
                  <a:lnTo>
                    <a:pt x="526" y="245"/>
                  </a:lnTo>
                  <a:lnTo>
                    <a:pt x="534" y="245"/>
                  </a:lnTo>
                  <a:lnTo>
                    <a:pt x="543" y="248"/>
                  </a:lnTo>
                  <a:lnTo>
                    <a:pt x="548" y="250"/>
                  </a:lnTo>
                  <a:lnTo>
                    <a:pt x="559" y="255"/>
                  </a:lnTo>
                  <a:lnTo>
                    <a:pt x="568" y="260"/>
                  </a:lnTo>
                  <a:lnTo>
                    <a:pt x="576" y="260"/>
                  </a:lnTo>
                  <a:lnTo>
                    <a:pt x="615" y="253"/>
                  </a:lnTo>
                  <a:lnTo>
                    <a:pt x="633" y="252"/>
                  </a:lnTo>
                  <a:lnTo>
                    <a:pt x="658" y="243"/>
                  </a:lnTo>
                  <a:lnTo>
                    <a:pt x="670" y="240"/>
                  </a:lnTo>
                  <a:lnTo>
                    <a:pt x="675" y="240"/>
                  </a:lnTo>
                  <a:lnTo>
                    <a:pt x="689" y="235"/>
                  </a:lnTo>
                  <a:lnTo>
                    <a:pt x="702" y="230"/>
                  </a:lnTo>
                  <a:lnTo>
                    <a:pt x="715" y="221"/>
                  </a:lnTo>
                  <a:lnTo>
                    <a:pt x="725" y="211"/>
                  </a:lnTo>
                  <a:lnTo>
                    <a:pt x="736" y="198"/>
                  </a:lnTo>
                  <a:lnTo>
                    <a:pt x="741" y="188"/>
                  </a:lnTo>
                  <a:lnTo>
                    <a:pt x="742" y="176"/>
                  </a:lnTo>
                  <a:lnTo>
                    <a:pt x="742" y="154"/>
                  </a:lnTo>
                  <a:lnTo>
                    <a:pt x="739" y="136"/>
                  </a:lnTo>
                  <a:lnTo>
                    <a:pt x="737" y="124"/>
                  </a:lnTo>
                  <a:lnTo>
                    <a:pt x="739" y="114"/>
                  </a:lnTo>
                  <a:lnTo>
                    <a:pt x="742" y="106"/>
                  </a:lnTo>
                  <a:lnTo>
                    <a:pt x="749" y="101"/>
                  </a:lnTo>
                  <a:lnTo>
                    <a:pt x="759" y="96"/>
                  </a:lnTo>
                  <a:lnTo>
                    <a:pt x="764" y="92"/>
                  </a:lnTo>
                  <a:lnTo>
                    <a:pt x="767" y="91"/>
                  </a:lnTo>
                  <a:lnTo>
                    <a:pt x="764" y="75"/>
                  </a:lnTo>
                  <a:lnTo>
                    <a:pt x="764" y="70"/>
                  </a:lnTo>
                  <a:lnTo>
                    <a:pt x="778" y="60"/>
                  </a:lnTo>
                  <a:lnTo>
                    <a:pt x="783" y="57"/>
                  </a:lnTo>
                  <a:lnTo>
                    <a:pt x="799" y="47"/>
                  </a:lnTo>
                  <a:lnTo>
                    <a:pt x="816" y="34"/>
                  </a:lnTo>
                  <a:lnTo>
                    <a:pt x="823" y="18"/>
                  </a:lnTo>
                  <a:lnTo>
                    <a:pt x="826" y="10"/>
                  </a:lnTo>
                  <a:lnTo>
                    <a:pt x="824" y="7"/>
                  </a:lnTo>
                  <a:lnTo>
                    <a:pt x="838" y="5"/>
                  </a:lnTo>
                  <a:lnTo>
                    <a:pt x="848" y="3"/>
                  </a:lnTo>
                  <a:lnTo>
                    <a:pt x="870" y="0"/>
                  </a:lnTo>
                  <a:lnTo>
                    <a:pt x="924" y="25"/>
                  </a:lnTo>
                  <a:lnTo>
                    <a:pt x="932" y="27"/>
                  </a:lnTo>
                </a:path>
              </a:pathLst>
            </a:custGeom>
            <a:noFill/>
            <a:ln w="3">
              <a:solidFill>
                <a:schemeClr val="accent1">
                  <a:lumMod val="20000"/>
                  <a:lumOff val="8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8" name="Freeform 24"/>
            <p:cNvSpPr>
              <a:spLocks/>
            </p:cNvSpPr>
            <p:nvPr/>
          </p:nvSpPr>
          <p:spPr bwMode="auto">
            <a:xfrm>
              <a:off x="1967" y="2489"/>
              <a:ext cx="945" cy="718"/>
            </a:xfrm>
            <a:custGeom>
              <a:avLst/>
              <a:gdLst>
                <a:gd name="T0" fmla="*/ 930 w 945"/>
                <a:gd name="T1" fmla="*/ 336 h 718"/>
                <a:gd name="T2" fmla="*/ 935 w 945"/>
                <a:gd name="T3" fmla="*/ 404 h 718"/>
                <a:gd name="T4" fmla="*/ 942 w 945"/>
                <a:gd name="T5" fmla="*/ 458 h 718"/>
                <a:gd name="T6" fmla="*/ 942 w 945"/>
                <a:gd name="T7" fmla="*/ 492 h 718"/>
                <a:gd name="T8" fmla="*/ 930 w 945"/>
                <a:gd name="T9" fmla="*/ 549 h 718"/>
                <a:gd name="T10" fmla="*/ 903 w 945"/>
                <a:gd name="T11" fmla="*/ 584 h 718"/>
                <a:gd name="T12" fmla="*/ 863 w 945"/>
                <a:gd name="T13" fmla="*/ 619 h 718"/>
                <a:gd name="T14" fmla="*/ 839 w 945"/>
                <a:gd name="T15" fmla="*/ 673 h 718"/>
                <a:gd name="T16" fmla="*/ 780 w 945"/>
                <a:gd name="T17" fmla="*/ 676 h 718"/>
                <a:gd name="T18" fmla="*/ 752 w 945"/>
                <a:gd name="T19" fmla="*/ 707 h 718"/>
                <a:gd name="T20" fmla="*/ 740 w 945"/>
                <a:gd name="T21" fmla="*/ 696 h 718"/>
                <a:gd name="T22" fmla="*/ 732 w 945"/>
                <a:gd name="T23" fmla="*/ 691 h 718"/>
                <a:gd name="T24" fmla="*/ 718 w 945"/>
                <a:gd name="T25" fmla="*/ 683 h 718"/>
                <a:gd name="T26" fmla="*/ 703 w 945"/>
                <a:gd name="T27" fmla="*/ 678 h 718"/>
                <a:gd name="T28" fmla="*/ 686 w 945"/>
                <a:gd name="T29" fmla="*/ 673 h 718"/>
                <a:gd name="T30" fmla="*/ 668 w 945"/>
                <a:gd name="T31" fmla="*/ 673 h 718"/>
                <a:gd name="T32" fmla="*/ 649 w 945"/>
                <a:gd name="T33" fmla="*/ 676 h 718"/>
                <a:gd name="T34" fmla="*/ 634 w 945"/>
                <a:gd name="T35" fmla="*/ 680 h 718"/>
                <a:gd name="T36" fmla="*/ 602 w 945"/>
                <a:gd name="T37" fmla="*/ 668 h 718"/>
                <a:gd name="T38" fmla="*/ 559 w 945"/>
                <a:gd name="T39" fmla="*/ 663 h 718"/>
                <a:gd name="T40" fmla="*/ 507 w 945"/>
                <a:gd name="T41" fmla="*/ 680 h 718"/>
                <a:gd name="T42" fmla="*/ 468 w 945"/>
                <a:gd name="T43" fmla="*/ 703 h 718"/>
                <a:gd name="T44" fmla="*/ 440 w 945"/>
                <a:gd name="T45" fmla="*/ 713 h 718"/>
                <a:gd name="T46" fmla="*/ 430 w 945"/>
                <a:gd name="T47" fmla="*/ 702 h 718"/>
                <a:gd name="T48" fmla="*/ 420 w 945"/>
                <a:gd name="T49" fmla="*/ 691 h 718"/>
                <a:gd name="T50" fmla="*/ 406 w 945"/>
                <a:gd name="T51" fmla="*/ 685 h 718"/>
                <a:gd name="T52" fmla="*/ 389 w 945"/>
                <a:gd name="T53" fmla="*/ 680 h 718"/>
                <a:gd name="T54" fmla="*/ 373 w 945"/>
                <a:gd name="T55" fmla="*/ 683 h 718"/>
                <a:gd name="T56" fmla="*/ 357 w 945"/>
                <a:gd name="T57" fmla="*/ 690 h 718"/>
                <a:gd name="T58" fmla="*/ 346 w 945"/>
                <a:gd name="T59" fmla="*/ 698 h 718"/>
                <a:gd name="T60" fmla="*/ 334 w 945"/>
                <a:gd name="T61" fmla="*/ 708 h 718"/>
                <a:gd name="T62" fmla="*/ 321 w 945"/>
                <a:gd name="T63" fmla="*/ 688 h 718"/>
                <a:gd name="T64" fmla="*/ 280 w 945"/>
                <a:gd name="T65" fmla="*/ 680 h 718"/>
                <a:gd name="T66" fmla="*/ 205 w 945"/>
                <a:gd name="T67" fmla="*/ 658 h 718"/>
                <a:gd name="T68" fmla="*/ 163 w 945"/>
                <a:gd name="T69" fmla="*/ 700 h 718"/>
                <a:gd name="T70" fmla="*/ 141 w 945"/>
                <a:gd name="T71" fmla="*/ 675 h 718"/>
                <a:gd name="T72" fmla="*/ 112 w 945"/>
                <a:gd name="T73" fmla="*/ 626 h 718"/>
                <a:gd name="T74" fmla="*/ 128 w 945"/>
                <a:gd name="T75" fmla="*/ 599 h 718"/>
                <a:gd name="T76" fmla="*/ 101 w 945"/>
                <a:gd name="T77" fmla="*/ 569 h 718"/>
                <a:gd name="T78" fmla="*/ 57 w 945"/>
                <a:gd name="T79" fmla="*/ 522 h 718"/>
                <a:gd name="T80" fmla="*/ 47 w 945"/>
                <a:gd name="T81" fmla="*/ 498 h 718"/>
                <a:gd name="T82" fmla="*/ 7 w 945"/>
                <a:gd name="T83" fmla="*/ 473 h 718"/>
                <a:gd name="T84" fmla="*/ 10 w 945"/>
                <a:gd name="T85" fmla="*/ 391 h 718"/>
                <a:gd name="T86" fmla="*/ 29 w 945"/>
                <a:gd name="T87" fmla="*/ 337 h 718"/>
                <a:gd name="T88" fmla="*/ 42 w 945"/>
                <a:gd name="T89" fmla="*/ 304 h 718"/>
                <a:gd name="T90" fmla="*/ 35 w 945"/>
                <a:gd name="T91" fmla="*/ 255 h 718"/>
                <a:gd name="T92" fmla="*/ 65 w 945"/>
                <a:gd name="T93" fmla="*/ 201 h 718"/>
                <a:gd name="T94" fmla="*/ 104 w 945"/>
                <a:gd name="T95" fmla="*/ 156 h 718"/>
                <a:gd name="T96" fmla="*/ 133 w 945"/>
                <a:gd name="T97" fmla="*/ 151 h 718"/>
                <a:gd name="T98" fmla="*/ 188 w 945"/>
                <a:gd name="T99" fmla="*/ 118 h 718"/>
                <a:gd name="T100" fmla="*/ 275 w 945"/>
                <a:gd name="T101" fmla="*/ 94 h 718"/>
                <a:gd name="T102" fmla="*/ 337 w 945"/>
                <a:gd name="T103" fmla="*/ 76 h 718"/>
                <a:gd name="T104" fmla="*/ 362 w 945"/>
                <a:gd name="T105" fmla="*/ 0 h 718"/>
                <a:gd name="T106" fmla="*/ 661 w 945"/>
                <a:gd name="T107" fmla="*/ 71 h 718"/>
                <a:gd name="T108" fmla="*/ 691 w 945"/>
                <a:gd name="T109" fmla="*/ 12 h 718"/>
                <a:gd name="T110" fmla="*/ 755 w 945"/>
                <a:gd name="T111" fmla="*/ 69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5" h="718">
                  <a:moveTo>
                    <a:pt x="906" y="139"/>
                  </a:moveTo>
                  <a:lnTo>
                    <a:pt x="901" y="243"/>
                  </a:lnTo>
                  <a:lnTo>
                    <a:pt x="900" y="305"/>
                  </a:lnTo>
                  <a:lnTo>
                    <a:pt x="930" y="336"/>
                  </a:lnTo>
                  <a:lnTo>
                    <a:pt x="933" y="341"/>
                  </a:lnTo>
                  <a:lnTo>
                    <a:pt x="936" y="371"/>
                  </a:lnTo>
                  <a:lnTo>
                    <a:pt x="936" y="396"/>
                  </a:lnTo>
                  <a:lnTo>
                    <a:pt x="935" y="404"/>
                  </a:lnTo>
                  <a:lnTo>
                    <a:pt x="933" y="420"/>
                  </a:lnTo>
                  <a:lnTo>
                    <a:pt x="933" y="431"/>
                  </a:lnTo>
                  <a:lnTo>
                    <a:pt x="935" y="443"/>
                  </a:lnTo>
                  <a:lnTo>
                    <a:pt x="942" y="458"/>
                  </a:lnTo>
                  <a:lnTo>
                    <a:pt x="945" y="468"/>
                  </a:lnTo>
                  <a:lnTo>
                    <a:pt x="945" y="473"/>
                  </a:lnTo>
                  <a:lnTo>
                    <a:pt x="943" y="483"/>
                  </a:lnTo>
                  <a:lnTo>
                    <a:pt x="942" y="492"/>
                  </a:lnTo>
                  <a:lnTo>
                    <a:pt x="943" y="510"/>
                  </a:lnTo>
                  <a:lnTo>
                    <a:pt x="940" y="527"/>
                  </a:lnTo>
                  <a:lnTo>
                    <a:pt x="931" y="545"/>
                  </a:lnTo>
                  <a:lnTo>
                    <a:pt x="930" y="549"/>
                  </a:lnTo>
                  <a:lnTo>
                    <a:pt x="925" y="562"/>
                  </a:lnTo>
                  <a:lnTo>
                    <a:pt x="921" y="571"/>
                  </a:lnTo>
                  <a:lnTo>
                    <a:pt x="915" y="577"/>
                  </a:lnTo>
                  <a:lnTo>
                    <a:pt x="903" y="584"/>
                  </a:lnTo>
                  <a:lnTo>
                    <a:pt x="889" y="594"/>
                  </a:lnTo>
                  <a:lnTo>
                    <a:pt x="883" y="599"/>
                  </a:lnTo>
                  <a:lnTo>
                    <a:pt x="874" y="608"/>
                  </a:lnTo>
                  <a:lnTo>
                    <a:pt x="863" y="619"/>
                  </a:lnTo>
                  <a:lnTo>
                    <a:pt x="854" y="633"/>
                  </a:lnTo>
                  <a:lnTo>
                    <a:pt x="848" y="644"/>
                  </a:lnTo>
                  <a:lnTo>
                    <a:pt x="842" y="658"/>
                  </a:lnTo>
                  <a:lnTo>
                    <a:pt x="839" y="673"/>
                  </a:lnTo>
                  <a:lnTo>
                    <a:pt x="809" y="678"/>
                  </a:lnTo>
                  <a:lnTo>
                    <a:pt x="797" y="678"/>
                  </a:lnTo>
                  <a:lnTo>
                    <a:pt x="787" y="678"/>
                  </a:lnTo>
                  <a:lnTo>
                    <a:pt x="780" y="676"/>
                  </a:lnTo>
                  <a:lnTo>
                    <a:pt x="775" y="676"/>
                  </a:lnTo>
                  <a:lnTo>
                    <a:pt x="767" y="685"/>
                  </a:lnTo>
                  <a:lnTo>
                    <a:pt x="754" y="708"/>
                  </a:lnTo>
                  <a:lnTo>
                    <a:pt x="752" y="707"/>
                  </a:lnTo>
                  <a:lnTo>
                    <a:pt x="750" y="703"/>
                  </a:lnTo>
                  <a:lnTo>
                    <a:pt x="747" y="702"/>
                  </a:lnTo>
                  <a:lnTo>
                    <a:pt x="743" y="700"/>
                  </a:lnTo>
                  <a:lnTo>
                    <a:pt x="740" y="696"/>
                  </a:lnTo>
                  <a:lnTo>
                    <a:pt x="738" y="695"/>
                  </a:lnTo>
                  <a:lnTo>
                    <a:pt x="735" y="693"/>
                  </a:lnTo>
                  <a:lnTo>
                    <a:pt x="735" y="693"/>
                  </a:lnTo>
                  <a:lnTo>
                    <a:pt x="732" y="691"/>
                  </a:lnTo>
                  <a:lnTo>
                    <a:pt x="728" y="688"/>
                  </a:lnTo>
                  <a:lnTo>
                    <a:pt x="725" y="686"/>
                  </a:lnTo>
                  <a:lnTo>
                    <a:pt x="722" y="686"/>
                  </a:lnTo>
                  <a:lnTo>
                    <a:pt x="718" y="683"/>
                  </a:lnTo>
                  <a:lnTo>
                    <a:pt x="715" y="681"/>
                  </a:lnTo>
                  <a:lnTo>
                    <a:pt x="712" y="680"/>
                  </a:lnTo>
                  <a:lnTo>
                    <a:pt x="707" y="680"/>
                  </a:lnTo>
                  <a:lnTo>
                    <a:pt x="703" y="678"/>
                  </a:lnTo>
                  <a:lnTo>
                    <a:pt x="700" y="676"/>
                  </a:lnTo>
                  <a:lnTo>
                    <a:pt x="695" y="676"/>
                  </a:lnTo>
                  <a:lnTo>
                    <a:pt x="691" y="675"/>
                  </a:lnTo>
                  <a:lnTo>
                    <a:pt x="686" y="673"/>
                  </a:lnTo>
                  <a:lnTo>
                    <a:pt x="683" y="673"/>
                  </a:lnTo>
                  <a:lnTo>
                    <a:pt x="678" y="673"/>
                  </a:lnTo>
                  <a:lnTo>
                    <a:pt x="673" y="673"/>
                  </a:lnTo>
                  <a:lnTo>
                    <a:pt x="668" y="673"/>
                  </a:lnTo>
                  <a:lnTo>
                    <a:pt x="663" y="673"/>
                  </a:lnTo>
                  <a:lnTo>
                    <a:pt x="658" y="673"/>
                  </a:lnTo>
                  <a:lnTo>
                    <a:pt x="655" y="675"/>
                  </a:lnTo>
                  <a:lnTo>
                    <a:pt x="649" y="676"/>
                  </a:lnTo>
                  <a:lnTo>
                    <a:pt x="646" y="676"/>
                  </a:lnTo>
                  <a:lnTo>
                    <a:pt x="641" y="678"/>
                  </a:lnTo>
                  <a:lnTo>
                    <a:pt x="638" y="680"/>
                  </a:lnTo>
                  <a:lnTo>
                    <a:pt x="634" y="680"/>
                  </a:lnTo>
                  <a:lnTo>
                    <a:pt x="629" y="678"/>
                  </a:lnTo>
                  <a:lnTo>
                    <a:pt x="628" y="678"/>
                  </a:lnTo>
                  <a:lnTo>
                    <a:pt x="616" y="673"/>
                  </a:lnTo>
                  <a:lnTo>
                    <a:pt x="602" y="668"/>
                  </a:lnTo>
                  <a:lnTo>
                    <a:pt x="589" y="663"/>
                  </a:lnTo>
                  <a:lnTo>
                    <a:pt x="576" y="658"/>
                  </a:lnTo>
                  <a:lnTo>
                    <a:pt x="571" y="660"/>
                  </a:lnTo>
                  <a:lnTo>
                    <a:pt x="559" y="663"/>
                  </a:lnTo>
                  <a:lnTo>
                    <a:pt x="545" y="668"/>
                  </a:lnTo>
                  <a:lnTo>
                    <a:pt x="532" y="673"/>
                  </a:lnTo>
                  <a:lnTo>
                    <a:pt x="520" y="676"/>
                  </a:lnTo>
                  <a:lnTo>
                    <a:pt x="507" y="680"/>
                  </a:lnTo>
                  <a:lnTo>
                    <a:pt x="505" y="681"/>
                  </a:lnTo>
                  <a:lnTo>
                    <a:pt x="493" y="688"/>
                  </a:lnTo>
                  <a:lnTo>
                    <a:pt x="480" y="696"/>
                  </a:lnTo>
                  <a:lnTo>
                    <a:pt x="468" y="703"/>
                  </a:lnTo>
                  <a:lnTo>
                    <a:pt x="455" y="710"/>
                  </a:lnTo>
                  <a:lnTo>
                    <a:pt x="441" y="718"/>
                  </a:lnTo>
                  <a:lnTo>
                    <a:pt x="441" y="717"/>
                  </a:lnTo>
                  <a:lnTo>
                    <a:pt x="440" y="713"/>
                  </a:lnTo>
                  <a:lnTo>
                    <a:pt x="436" y="712"/>
                  </a:lnTo>
                  <a:lnTo>
                    <a:pt x="435" y="708"/>
                  </a:lnTo>
                  <a:lnTo>
                    <a:pt x="433" y="705"/>
                  </a:lnTo>
                  <a:lnTo>
                    <a:pt x="430" y="702"/>
                  </a:lnTo>
                  <a:lnTo>
                    <a:pt x="428" y="700"/>
                  </a:lnTo>
                  <a:lnTo>
                    <a:pt x="425" y="696"/>
                  </a:lnTo>
                  <a:lnTo>
                    <a:pt x="423" y="695"/>
                  </a:lnTo>
                  <a:lnTo>
                    <a:pt x="420" y="691"/>
                  </a:lnTo>
                  <a:lnTo>
                    <a:pt x="416" y="690"/>
                  </a:lnTo>
                  <a:lnTo>
                    <a:pt x="415" y="688"/>
                  </a:lnTo>
                  <a:lnTo>
                    <a:pt x="411" y="685"/>
                  </a:lnTo>
                  <a:lnTo>
                    <a:pt x="406" y="685"/>
                  </a:lnTo>
                  <a:lnTo>
                    <a:pt x="403" y="683"/>
                  </a:lnTo>
                  <a:lnTo>
                    <a:pt x="399" y="681"/>
                  </a:lnTo>
                  <a:lnTo>
                    <a:pt x="394" y="680"/>
                  </a:lnTo>
                  <a:lnTo>
                    <a:pt x="389" y="680"/>
                  </a:lnTo>
                  <a:lnTo>
                    <a:pt x="384" y="680"/>
                  </a:lnTo>
                  <a:lnTo>
                    <a:pt x="381" y="681"/>
                  </a:lnTo>
                  <a:lnTo>
                    <a:pt x="376" y="683"/>
                  </a:lnTo>
                  <a:lnTo>
                    <a:pt x="373" y="683"/>
                  </a:lnTo>
                  <a:lnTo>
                    <a:pt x="369" y="686"/>
                  </a:lnTo>
                  <a:lnTo>
                    <a:pt x="366" y="688"/>
                  </a:lnTo>
                  <a:lnTo>
                    <a:pt x="362" y="688"/>
                  </a:lnTo>
                  <a:lnTo>
                    <a:pt x="357" y="690"/>
                  </a:lnTo>
                  <a:lnTo>
                    <a:pt x="356" y="693"/>
                  </a:lnTo>
                  <a:lnTo>
                    <a:pt x="352" y="695"/>
                  </a:lnTo>
                  <a:lnTo>
                    <a:pt x="349" y="696"/>
                  </a:lnTo>
                  <a:lnTo>
                    <a:pt x="346" y="698"/>
                  </a:lnTo>
                  <a:lnTo>
                    <a:pt x="342" y="702"/>
                  </a:lnTo>
                  <a:lnTo>
                    <a:pt x="339" y="703"/>
                  </a:lnTo>
                  <a:lnTo>
                    <a:pt x="337" y="707"/>
                  </a:lnTo>
                  <a:lnTo>
                    <a:pt x="334" y="708"/>
                  </a:lnTo>
                  <a:lnTo>
                    <a:pt x="331" y="710"/>
                  </a:lnTo>
                  <a:lnTo>
                    <a:pt x="327" y="712"/>
                  </a:lnTo>
                  <a:lnTo>
                    <a:pt x="326" y="713"/>
                  </a:lnTo>
                  <a:lnTo>
                    <a:pt x="321" y="688"/>
                  </a:lnTo>
                  <a:lnTo>
                    <a:pt x="314" y="680"/>
                  </a:lnTo>
                  <a:lnTo>
                    <a:pt x="304" y="675"/>
                  </a:lnTo>
                  <a:lnTo>
                    <a:pt x="294" y="676"/>
                  </a:lnTo>
                  <a:lnTo>
                    <a:pt x="280" y="680"/>
                  </a:lnTo>
                  <a:lnTo>
                    <a:pt x="263" y="685"/>
                  </a:lnTo>
                  <a:lnTo>
                    <a:pt x="250" y="681"/>
                  </a:lnTo>
                  <a:lnTo>
                    <a:pt x="232" y="675"/>
                  </a:lnTo>
                  <a:lnTo>
                    <a:pt x="205" y="658"/>
                  </a:lnTo>
                  <a:lnTo>
                    <a:pt x="195" y="663"/>
                  </a:lnTo>
                  <a:lnTo>
                    <a:pt x="173" y="695"/>
                  </a:lnTo>
                  <a:lnTo>
                    <a:pt x="168" y="700"/>
                  </a:lnTo>
                  <a:lnTo>
                    <a:pt x="163" y="700"/>
                  </a:lnTo>
                  <a:lnTo>
                    <a:pt x="159" y="696"/>
                  </a:lnTo>
                  <a:lnTo>
                    <a:pt x="156" y="690"/>
                  </a:lnTo>
                  <a:lnTo>
                    <a:pt x="151" y="685"/>
                  </a:lnTo>
                  <a:lnTo>
                    <a:pt x="141" y="675"/>
                  </a:lnTo>
                  <a:lnTo>
                    <a:pt x="128" y="661"/>
                  </a:lnTo>
                  <a:lnTo>
                    <a:pt x="116" y="644"/>
                  </a:lnTo>
                  <a:lnTo>
                    <a:pt x="107" y="629"/>
                  </a:lnTo>
                  <a:lnTo>
                    <a:pt x="112" y="626"/>
                  </a:lnTo>
                  <a:lnTo>
                    <a:pt x="117" y="619"/>
                  </a:lnTo>
                  <a:lnTo>
                    <a:pt x="124" y="611"/>
                  </a:lnTo>
                  <a:lnTo>
                    <a:pt x="128" y="606"/>
                  </a:lnTo>
                  <a:lnTo>
                    <a:pt x="128" y="599"/>
                  </a:lnTo>
                  <a:lnTo>
                    <a:pt x="128" y="594"/>
                  </a:lnTo>
                  <a:lnTo>
                    <a:pt x="121" y="586"/>
                  </a:lnTo>
                  <a:lnTo>
                    <a:pt x="107" y="574"/>
                  </a:lnTo>
                  <a:lnTo>
                    <a:pt x="101" y="569"/>
                  </a:lnTo>
                  <a:lnTo>
                    <a:pt x="91" y="561"/>
                  </a:lnTo>
                  <a:lnTo>
                    <a:pt x="70" y="539"/>
                  </a:lnTo>
                  <a:lnTo>
                    <a:pt x="64" y="532"/>
                  </a:lnTo>
                  <a:lnTo>
                    <a:pt x="57" y="522"/>
                  </a:lnTo>
                  <a:lnTo>
                    <a:pt x="55" y="515"/>
                  </a:lnTo>
                  <a:lnTo>
                    <a:pt x="54" y="509"/>
                  </a:lnTo>
                  <a:lnTo>
                    <a:pt x="52" y="502"/>
                  </a:lnTo>
                  <a:lnTo>
                    <a:pt x="47" y="498"/>
                  </a:lnTo>
                  <a:lnTo>
                    <a:pt x="39" y="495"/>
                  </a:lnTo>
                  <a:lnTo>
                    <a:pt x="27" y="490"/>
                  </a:lnTo>
                  <a:lnTo>
                    <a:pt x="15" y="480"/>
                  </a:lnTo>
                  <a:lnTo>
                    <a:pt x="7" y="473"/>
                  </a:lnTo>
                  <a:lnTo>
                    <a:pt x="3" y="463"/>
                  </a:lnTo>
                  <a:lnTo>
                    <a:pt x="0" y="445"/>
                  </a:lnTo>
                  <a:lnTo>
                    <a:pt x="7" y="411"/>
                  </a:lnTo>
                  <a:lnTo>
                    <a:pt x="10" y="391"/>
                  </a:lnTo>
                  <a:lnTo>
                    <a:pt x="18" y="369"/>
                  </a:lnTo>
                  <a:lnTo>
                    <a:pt x="18" y="366"/>
                  </a:lnTo>
                  <a:lnTo>
                    <a:pt x="25" y="347"/>
                  </a:lnTo>
                  <a:lnTo>
                    <a:pt x="29" y="337"/>
                  </a:lnTo>
                  <a:lnTo>
                    <a:pt x="32" y="332"/>
                  </a:lnTo>
                  <a:lnTo>
                    <a:pt x="40" y="316"/>
                  </a:lnTo>
                  <a:lnTo>
                    <a:pt x="44" y="310"/>
                  </a:lnTo>
                  <a:lnTo>
                    <a:pt x="42" y="304"/>
                  </a:lnTo>
                  <a:lnTo>
                    <a:pt x="40" y="294"/>
                  </a:lnTo>
                  <a:lnTo>
                    <a:pt x="34" y="270"/>
                  </a:lnTo>
                  <a:lnTo>
                    <a:pt x="35" y="264"/>
                  </a:lnTo>
                  <a:lnTo>
                    <a:pt x="35" y="255"/>
                  </a:lnTo>
                  <a:lnTo>
                    <a:pt x="45" y="228"/>
                  </a:lnTo>
                  <a:lnTo>
                    <a:pt x="52" y="217"/>
                  </a:lnTo>
                  <a:lnTo>
                    <a:pt x="55" y="211"/>
                  </a:lnTo>
                  <a:lnTo>
                    <a:pt x="65" y="201"/>
                  </a:lnTo>
                  <a:lnTo>
                    <a:pt x="76" y="195"/>
                  </a:lnTo>
                  <a:lnTo>
                    <a:pt x="86" y="185"/>
                  </a:lnTo>
                  <a:lnTo>
                    <a:pt x="96" y="173"/>
                  </a:lnTo>
                  <a:lnTo>
                    <a:pt x="104" y="156"/>
                  </a:lnTo>
                  <a:lnTo>
                    <a:pt x="109" y="153"/>
                  </a:lnTo>
                  <a:lnTo>
                    <a:pt x="116" y="151"/>
                  </a:lnTo>
                  <a:lnTo>
                    <a:pt x="124" y="153"/>
                  </a:lnTo>
                  <a:lnTo>
                    <a:pt x="133" y="151"/>
                  </a:lnTo>
                  <a:lnTo>
                    <a:pt x="146" y="144"/>
                  </a:lnTo>
                  <a:lnTo>
                    <a:pt x="158" y="138"/>
                  </a:lnTo>
                  <a:lnTo>
                    <a:pt x="169" y="129"/>
                  </a:lnTo>
                  <a:lnTo>
                    <a:pt x="188" y="118"/>
                  </a:lnTo>
                  <a:lnTo>
                    <a:pt x="213" y="96"/>
                  </a:lnTo>
                  <a:lnTo>
                    <a:pt x="220" y="96"/>
                  </a:lnTo>
                  <a:lnTo>
                    <a:pt x="263" y="96"/>
                  </a:lnTo>
                  <a:lnTo>
                    <a:pt x="275" y="94"/>
                  </a:lnTo>
                  <a:lnTo>
                    <a:pt x="295" y="89"/>
                  </a:lnTo>
                  <a:lnTo>
                    <a:pt x="321" y="87"/>
                  </a:lnTo>
                  <a:lnTo>
                    <a:pt x="331" y="81"/>
                  </a:lnTo>
                  <a:lnTo>
                    <a:pt x="337" y="76"/>
                  </a:lnTo>
                  <a:lnTo>
                    <a:pt x="351" y="39"/>
                  </a:lnTo>
                  <a:lnTo>
                    <a:pt x="354" y="32"/>
                  </a:lnTo>
                  <a:lnTo>
                    <a:pt x="357" y="18"/>
                  </a:lnTo>
                  <a:lnTo>
                    <a:pt x="362" y="0"/>
                  </a:lnTo>
                  <a:lnTo>
                    <a:pt x="399" y="42"/>
                  </a:lnTo>
                  <a:lnTo>
                    <a:pt x="478" y="59"/>
                  </a:lnTo>
                  <a:lnTo>
                    <a:pt x="581" y="81"/>
                  </a:lnTo>
                  <a:lnTo>
                    <a:pt x="661" y="71"/>
                  </a:lnTo>
                  <a:lnTo>
                    <a:pt x="666" y="71"/>
                  </a:lnTo>
                  <a:lnTo>
                    <a:pt x="670" y="60"/>
                  </a:lnTo>
                  <a:lnTo>
                    <a:pt x="688" y="13"/>
                  </a:lnTo>
                  <a:lnTo>
                    <a:pt x="691" y="12"/>
                  </a:lnTo>
                  <a:lnTo>
                    <a:pt x="696" y="13"/>
                  </a:lnTo>
                  <a:lnTo>
                    <a:pt x="707" y="25"/>
                  </a:lnTo>
                  <a:lnTo>
                    <a:pt x="742" y="64"/>
                  </a:lnTo>
                  <a:lnTo>
                    <a:pt x="755" y="69"/>
                  </a:lnTo>
                  <a:lnTo>
                    <a:pt x="906" y="111"/>
                  </a:lnTo>
                  <a:lnTo>
                    <a:pt x="906" y="139"/>
                  </a:lnTo>
                  <a:close/>
                </a:path>
              </a:pathLst>
            </a:custGeom>
            <a:solidFill>
              <a:schemeClr val="bg2"/>
            </a:solidFill>
            <a:ln w="3">
              <a:solidFill>
                <a:schemeClr val="accent1">
                  <a:lumMod val="20000"/>
                  <a:lumOff val="80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9" name="Freeform 25"/>
            <p:cNvSpPr>
              <a:spLocks/>
            </p:cNvSpPr>
            <p:nvPr/>
          </p:nvSpPr>
          <p:spPr bwMode="auto">
            <a:xfrm>
              <a:off x="1584" y="2751"/>
              <a:ext cx="709" cy="570"/>
            </a:xfrm>
            <a:custGeom>
              <a:avLst/>
              <a:gdLst>
                <a:gd name="T0" fmla="*/ 410 w 709"/>
                <a:gd name="T1" fmla="*/ 228 h 570"/>
                <a:gd name="T2" fmla="*/ 438 w 709"/>
                <a:gd name="T3" fmla="*/ 253 h 570"/>
                <a:gd name="T4" fmla="*/ 484 w 709"/>
                <a:gd name="T5" fmla="*/ 307 h 570"/>
                <a:gd name="T6" fmla="*/ 511 w 709"/>
                <a:gd name="T7" fmla="*/ 344 h 570"/>
                <a:gd name="T8" fmla="*/ 499 w 709"/>
                <a:gd name="T9" fmla="*/ 382 h 570"/>
                <a:gd name="T10" fmla="*/ 542 w 709"/>
                <a:gd name="T11" fmla="*/ 434 h 570"/>
                <a:gd name="T12" fmla="*/ 588 w 709"/>
                <a:gd name="T13" fmla="*/ 396 h 570"/>
                <a:gd name="T14" fmla="*/ 677 w 709"/>
                <a:gd name="T15" fmla="*/ 414 h 570"/>
                <a:gd name="T16" fmla="*/ 707 w 709"/>
                <a:gd name="T17" fmla="*/ 453 h 570"/>
                <a:gd name="T18" fmla="*/ 692 w 709"/>
                <a:gd name="T19" fmla="*/ 465 h 570"/>
                <a:gd name="T20" fmla="*/ 678 w 709"/>
                <a:gd name="T21" fmla="*/ 476 h 570"/>
                <a:gd name="T22" fmla="*/ 668 w 709"/>
                <a:gd name="T23" fmla="*/ 492 h 570"/>
                <a:gd name="T24" fmla="*/ 660 w 709"/>
                <a:gd name="T25" fmla="*/ 510 h 570"/>
                <a:gd name="T26" fmla="*/ 653 w 709"/>
                <a:gd name="T27" fmla="*/ 528 h 570"/>
                <a:gd name="T28" fmla="*/ 650 w 709"/>
                <a:gd name="T29" fmla="*/ 545 h 570"/>
                <a:gd name="T30" fmla="*/ 650 w 709"/>
                <a:gd name="T31" fmla="*/ 569 h 570"/>
                <a:gd name="T32" fmla="*/ 611 w 709"/>
                <a:gd name="T33" fmla="*/ 570 h 570"/>
                <a:gd name="T34" fmla="*/ 559 w 709"/>
                <a:gd name="T35" fmla="*/ 570 h 570"/>
                <a:gd name="T36" fmla="*/ 494 w 709"/>
                <a:gd name="T37" fmla="*/ 570 h 570"/>
                <a:gd name="T38" fmla="*/ 428 w 709"/>
                <a:gd name="T39" fmla="*/ 569 h 570"/>
                <a:gd name="T40" fmla="*/ 363 w 709"/>
                <a:gd name="T41" fmla="*/ 569 h 570"/>
                <a:gd name="T42" fmla="*/ 296 w 709"/>
                <a:gd name="T43" fmla="*/ 569 h 570"/>
                <a:gd name="T44" fmla="*/ 249 w 709"/>
                <a:gd name="T45" fmla="*/ 569 h 570"/>
                <a:gd name="T46" fmla="*/ 210 w 709"/>
                <a:gd name="T47" fmla="*/ 560 h 570"/>
                <a:gd name="T48" fmla="*/ 187 w 709"/>
                <a:gd name="T49" fmla="*/ 549 h 570"/>
                <a:gd name="T50" fmla="*/ 170 w 709"/>
                <a:gd name="T51" fmla="*/ 520 h 570"/>
                <a:gd name="T52" fmla="*/ 165 w 709"/>
                <a:gd name="T53" fmla="*/ 475 h 570"/>
                <a:gd name="T54" fmla="*/ 121 w 709"/>
                <a:gd name="T55" fmla="*/ 438 h 570"/>
                <a:gd name="T56" fmla="*/ 103 w 709"/>
                <a:gd name="T57" fmla="*/ 408 h 570"/>
                <a:gd name="T58" fmla="*/ 114 w 709"/>
                <a:gd name="T59" fmla="*/ 377 h 570"/>
                <a:gd name="T60" fmla="*/ 133 w 709"/>
                <a:gd name="T61" fmla="*/ 314 h 570"/>
                <a:gd name="T62" fmla="*/ 96 w 709"/>
                <a:gd name="T63" fmla="*/ 267 h 570"/>
                <a:gd name="T64" fmla="*/ 88 w 709"/>
                <a:gd name="T65" fmla="*/ 250 h 570"/>
                <a:gd name="T66" fmla="*/ 116 w 709"/>
                <a:gd name="T67" fmla="*/ 211 h 570"/>
                <a:gd name="T68" fmla="*/ 71 w 709"/>
                <a:gd name="T69" fmla="*/ 164 h 570"/>
                <a:gd name="T70" fmla="*/ 52 w 709"/>
                <a:gd name="T71" fmla="*/ 149 h 570"/>
                <a:gd name="T72" fmla="*/ 7 w 709"/>
                <a:gd name="T73" fmla="*/ 151 h 570"/>
                <a:gd name="T74" fmla="*/ 0 w 709"/>
                <a:gd name="T75" fmla="*/ 148 h 570"/>
                <a:gd name="T76" fmla="*/ 9 w 709"/>
                <a:gd name="T77" fmla="*/ 139 h 570"/>
                <a:gd name="T78" fmla="*/ 5 w 709"/>
                <a:gd name="T79" fmla="*/ 94 h 570"/>
                <a:gd name="T80" fmla="*/ 22 w 709"/>
                <a:gd name="T81" fmla="*/ 89 h 570"/>
                <a:gd name="T82" fmla="*/ 71 w 709"/>
                <a:gd name="T83" fmla="*/ 43 h 570"/>
                <a:gd name="T84" fmla="*/ 84 w 709"/>
                <a:gd name="T85" fmla="*/ 17 h 570"/>
                <a:gd name="T86" fmla="*/ 114 w 709"/>
                <a:gd name="T87" fmla="*/ 18 h 570"/>
                <a:gd name="T88" fmla="*/ 170 w 709"/>
                <a:gd name="T89" fmla="*/ 3 h 570"/>
                <a:gd name="T90" fmla="*/ 193 w 709"/>
                <a:gd name="T91" fmla="*/ 12 h 570"/>
                <a:gd name="T92" fmla="*/ 183 w 709"/>
                <a:gd name="T93" fmla="*/ 114 h 570"/>
                <a:gd name="T94" fmla="*/ 222 w 709"/>
                <a:gd name="T95" fmla="*/ 131 h 570"/>
                <a:gd name="T96" fmla="*/ 237 w 709"/>
                <a:gd name="T97" fmla="*/ 161 h 570"/>
                <a:gd name="T98" fmla="*/ 269 w 709"/>
                <a:gd name="T99" fmla="*/ 174 h 570"/>
                <a:gd name="T100" fmla="*/ 292 w 709"/>
                <a:gd name="T101" fmla="*/ 184 h 570"/>
                <a:gd name="T102" fmla="*/ 314 w 709"/>
                <a:gd name="T103" fmla="*/ 191 h 570"/>
                <a:gd name="T104" fmla="*/ 363 w 709"/>
                <a:gd name="T105" fmla="*/ 184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9" h="570">
                  <a:moveTo>
                    <a:pt x="383" y="183"/>
                  </a:moveTo>
                  <a:lnTo>
                    <a:pt x="386" y="201"/>
                  </a:lnTo>
                  <a:lnTo>
                    <a:pt x="390" y="211"/>
                  </a:lnTo>
                  <a:lnTo>
                    <a:pt x="398" y="218"/>
                  </a:lnTo>
                  <a:lnTo>
                    <a:pt x="410" y="228"/>
                  </a:lnTo>
                  <a:lnTo>
                    <a:pt x="422" y="233"/>
                  </a:lnTo>
                  <a:lnTo>
                    <a:pt x="430" y="236"/>
                  </a:lnTo>
                  <a:lnTo>
                    <a:pt x="435" y="240"/>
                  </a:lnTo>
                  <a:lnTo>
                    <a:pt x="437" y="247"/>
                  </a:lnTo>
                  <a:lnTo>
                    <a:pt x="438" y="253"/>
                  </a:lnTo>
                  <a:lnTo>
                    <a:pt x="440" y="260"/>
                  </a:lnTo>
                  <a:lnTo>
                    <a:pt x="447" y="270"/>
                  </a:lnTo>
                  <a:lnTo>
                    <a:pt x="453" y="277"/>
                  </a:lnTo>
                  <a:lnTo>
                    <a:pt x="474" y="299"/>
                  </a:lnTo>
                  <a:lnTo>
                    <a:pt x="484" y="307"/>
                  </a:lnTo>
                  <a:lnTo>
                    <a:pt x="490" y="312"/>
                  </a:lnTo>
                  <a:lnTo>
                    <a:pt x="504" y="324"/>
                  </a:lnTo>
                  <a:lnTo>
                    <a:pt x="511" y="332"/>
                  </a:lnTo>
                  <a:lnTo>
                    <a:pt x="511" y="337"/>
                  </a:lnTo>
                  <a:lnTo>
                    <a:pt x="511" y="344"/>
                  </a:lnTo>
                  <a:lnTo>
                    <a:pt x="507" y="349"/>
                  </a:lnTo>
                  <a:lnTo>
                    <a:pt x="500" y="357"/>
                  </a:lnTo>
                  <a:lnTo>
                    <a:pt x="495" y="364"/>
                  </a:lnTo>
                  <a:lnTo>
                    <a:pt x="490" y="367"/>
                  </a:lnTo>
                  <a:lnTo>
                    <a:pt x="499" y="382"/>
                  </a:lnTo>
                  <a:lnTo>
                    <a:pt x="511" y="399"/>
                  </a:lnTo>
                  <a:lnTo>
                    <a:pt x="524" y="413"/>
                  </a:lnTo>
                  <a:lnTo>
                    <a:pt x="534" y="423"/>
                  </a:lnTo>
                  <a:lnTo>
                    <a:pt x="539" y="428"/>
                  </a:lnTo>
                  <a:lnTo>
                    <a:pt x="542" y="434"/>
                  </a:lnTo>
                  <a:lnTo>
                    <a:pt x="546" y="438"/>
                  </a:lnTo>
                  <a:lnTo>
                    <a:pt x="551" y="438"/>
                  </a:lnTo>
                  <a:lnTo>
                    <a:pt x="556" y="433"/>
                  </a:lnTo>
                  <a:lnTo>
                    <a:pt x="578" y="401"/>
                  </a:lnTo>
                  <a:lnTo>
                    <a:pt x="588" y="396"/>
                  </a:lnTo>
                  <a:lnTo>
                    <a:pt x="615" y="413"/>
                  </a:lnTo>
                  <a:lnTo>
                    <a:pt x="633" y="419"/>
                  </a:lnTo>
                  <a:lnTo>
                    <a:pt x="646" y="423"/>
                  </a:lnTo>
                  <a:lnTo>
                    <a:pt x="663" y="418"/>
                  </a:lnTo>
                  <a:lnTo>
                    <a:pt x="677" y="414"/>
                  </a:lnTo>
                  <a:lnTo>
                    <a:pt x="687" y="413"/>
                  </a:lnTo>
                  <a:lnTo>
                    <a:pt x="697" y="418"/>
                  </a:lnTo>
                  <a:lnTo>
                    <a:pt x="704" y="426"/>
                  </a:lnTo>
                  <a:lnTo>
                    <a:pt x="709" y="451"/>
                  </a:lnTo>
                  <a:lnTo>
                    <a:pt x="707" y="453"/>
                  </a:lnTo>
                  <a:lnTo>
                    <a:pt x="704" y="455"/>
                  </a:lnTo>
                  <a:lnTo>
                    <a:pt x="700" y="456"/>
                  </a:lnTo>
                  <a:lnTo>
                    <a:pt x="697" y="460"/>
                  </a:lnTo>
                  <a:lnTo>
                    <a:pt x="693" y="461"/>
                  </a:lnTo>
                  <a:lnTo>
                    <a:pt x="692" y="465"/>
                  </a:lnTo>
                  <a:lnTo>
                    <a:pt x="688" y="466"/>
                  </a:lnTo>
                  <a:lnTo>
                    <a:pt x="687" y="470"/>
                  </a:lnTo>
                  <a:lnTo>
                    <a:pt x="683" y="471"/>
                  </a:lnTo>
                  <a:lnTo>
                    <a:pt x="682" y="475"/>
                  </a:lnTo>
                  <a:lnTo>
                    <a:pt x="678" y="476"/>
                  </a:lnTo>
                  <a:lnTo>
                    <a:pt x="677" y="480"/>
                  </a:lnTo>
                  <a:lnTo>
                    <a:pt x="673" y="483"/>
                  </a:lnTo>
                  <a:lnTo>
                    <a:pt x="672" y="485"/>
                  </a:lnTo>
                  <a:lnTo>
                    <a:pt x="670" y="490"/>
                  </a:lnTo>
                  <a:lnTo>
                    <a:pt x="668" y="492"/>
                  </a:lnTo>
                  <a:lnTo>
                    <a:pt x="667" y="497"/>
                  </a:lnTo>
                  <a:lnTo>
                    <a:pt x="665" y="500"/>
                  </a:lnTo>
                  <a:lnTo>
                    <a:pt x="663" y="503"/>
                  </a:lnTo>
                  <a:lnTo>
                    <a:pt x="662" y="507"/>
                  </a:lnTo>
                  <a:lnTo>
                    <a:pt x="660" y="510"/>
                  </a:lnTo>
                  <a:lnTo>
                    <a:pt x="660" y="513"/>
                  </a:lnTo>
                  <a:lnTo>
                    <a:pt x="658" y="517"/>
                  </a:lnTo>
                  <a:lnTo>
                    <a:pt x="657" y="522"/>
                  </a:lnTo>
                  <a:lnTo>
                    <a:pt x="655" y="525"/>
                  </a:lnTo>
                  <a:lnTo>
                    <a:pt x="653" y="528"/>
                  </a:lnTo>
                  <a:lnTo>
                    <a:pt x="653" y="533"/>
                  </a:lnTo>
                  <a:lnTo>
                    <a:pt x="653" y="533"/>
                  </a:lnTo>
                  <a:lnTo>
                    <a:pt x="652" y="537"/>
                  </a:lnTo>
                  <a:lnTo>
                    <a:pt x="652" y="542"/>
                  </a:lnTo>
                  <a:lnTo>
                    <a:pt x="650" y="545"/>
                  </a:lnTo>
                  <a:lnTo>
                    <a:pt x="650" y="550"/>
                  </a:lnTo>
                  <a:lnTo>
                    <a:pt x="650" y="555"/>
                  </a:lnTo>
                  <a:lnTo>
                    <a:pt x="650" y="559"/>
                  </a:lnTo>
                  <a:lnTo>
                    <a:pt x="650" y="564"/>
                  </a:lnTo>
                  <a:lnTo>
                    <a:pt x="650" y="569"/>
                  </a:lnTo>
                  <a:lnTo>
                    <a:pt x="650" y="570"/>
                  </a:lnTo>
                  <a:lnTo>
                    <a:pt x="641" y="570"/>
                  </a:lnTo>
                  <a:lnTo>
                    <a:pt x="638" y="570"/>
                  </a:lnTo>
                  <a:lnTo>
                    <a:pt x="625" y="570"/>
                  </a:lnTo>
                  <a:lnTo>
                    <a:pt x="611" y="570"/>
                  </a:lnTo>
                  <a:lnTo>
                    <a:pt x="598" y="570"/>
                  </a:lnTo>
                  <a:lnTo>
                    <a:pt x="586" y="570"/>
                  </a:lnTo>
                  <a:lnTo>
                    <a:pt x="573" y="570"/>
                  </a:lnTo>
                  <a:lnTo>
                    <a:pt x="564" y="570"/>
                  </a:lnTo>
                  <a:lnTo>
                    <a:pt x="559" y="570"/>
                  </a:lnTo>
                  <a:lnTo>
                    <a:pt x="546" y="570"/>
                  </a:lnTo>
                  <a:lnTo>
                    <a:pt x="532" y="569"/>
                  </a:lnTo>
                  <a:lnTo>
                    <a:pt x="519" y="570"/>
                  </a:lnTo>
                  <a:lnTo>
                    <a:pt x="507" y="570"/>
                  </a:lnTo>
                  <a:lnTo>
                    <a:pt x="494" y="570"/>
                  </a:lnTo>
                  <a:lnTo>
                    <a:pt x="480" y="569"/>
                  </a:lnTo>
                  <a:lnTo>
                    <a:pt x="467" y="569"/>
                  </a:lnTo>
                  <a:lnTo>
                    <a:pt x="453" y="569"/>
                  </a:lnTo>
                  <a:lnTo>
                    <a:pt x="440" y="569"/>
                  </a:lnTo>
                  <a:lnTo>
                    <a:pt x="428" y="569"/>
                  </a:lnTo>
                  <a:lnTo>
                    <a:pt x="415" y="569"/>
                  </a:lnTo>
                  <a:lnTo>
                    <a:pt x="401" y="569"/>
                  </a:lnTo>
                  <a:lnTo>
                    <a:pt x="388" y="569"/>
                  </a:lnTo>
                  <a:lnTo>
                    <a:pt x="375" y="569"/>
                  </a:lnTo>
                  <a:lnTo>
                    <a:pt x="363" y="569"/>
                  </a:lnTo>
                  <a:lnTo>
                    <a:pt x="349" y="569"/>
                  </a:lnTo>
                  <a:lnTo>
                    <a:pt x="336" y="569"/>
                  </a:lnTo>
                  <a:lnTo>
                    <a:pt x="323" y="569"/>
                  </a:lnTo>
                  <a:lnTo>
                    <a:pt x="309" y="569"/>
                  </a:lnTo>
                  <a:lnTo>
                    <a:pt x="296" y="569"/>
                  </a:lnTo>
                  <a:lnTo>
                    <a:pt x="284" y="569"/>
                  </a:lnTo>
                  <a:lnTo>
                    <a:pt x="271" y="569"/>
                  </a:lnTo>
                  <a:lnTo>
                    <a:pt x="271" y="569"/>
                  </a:lnTo>
                  <a:lnTo>
                    <a:pt x="262" y="569"/>
                  </a:lnTo>
                  <a:lnTo>
                    <a:pt x="249" y="569"/>
                  </a:lnTo>
                  <a:lnTo>
                    <a:pt x="235" y="569"/>
                  </a:lnTo>
                  <a:lnTo>
                    <a:pt x="224" y="569"/>
                  </a:lnTo>
                  <a:lnTo>
                    <a:pt x="213" y="569"/>
                  </a:lnTo>
                  <a:lnTo>
                    <a:pt x="212" y="562"/>
                  </a:lnTo>
                  <a:lnTo>
                    <a:pt x="210" y="560"/>
                  </a:lnTo>
                  <a:lnTo>
                    <a:pt x="208" y="557"/>
                  </a:lnTo>
                  <a:lnTo>
                    <a:pt x="202" y="555"/>
                  </a:lnTo>
                  <a:lnTo>
                    <a:pt x="197" y="554"/>
                  </a:lnTo>
                  <a:lnTo>
                    <a:pt x="193" y="550"/>
                  </a:lnTo>
                  <a:lnTo>
                    <a:pt x="187" y="549"/>
                  </a:lnTo>
                  <a:lnTo>
                    <a:pt x="177" y="544"/>
                  </a:lnTo>
                  <a:lnTo>
                    <a:pt x="172" y="533"/>
                  </a:lnTo>
                  <a:lnTo>
                    <a:pt x="170" y="522"/>
                  </a:lnTo>
                  <a:lnTo>
                    <a:pt x="170" y="520"/>
                  </a:lnTo>
                  <a:lnTo>
                    <a:pt x="170" y="520"/>
                  </a:lnTo>
                  <a:lnTo>
                    <a:pt x="168" y="513"/>
                  </a:lnTo>
                  <a:lnTo>
                    <a:pt x="168" y="510"/>
                  </a:lnTo>
                  <a:lnTo>
                    <a:pt x="168" y="502"/>
                  </a:lnTo>
                  <a:lnTo>
                    <a:pt x="166" y="487"/>
                  </a:lnTo>
                  <a:lnTo>
                    <a:pt x="165" y="475"/>
                  </a:lnTo>
                  <a:lnTo>
                    <a:pt x="161" y="461"/>
                  </a:lnTo>
                  <a:lnTo>
                    <a:pt x="156" y="456"/>
                  </a:lnTo>
                  <a:lnTo>
                    <a:pt x="148" y="455"/>
                  </a:lnTo>
                  <a:lnTo>
                    <a:pt x="138" y="450"/>
                  </a:lnTo>
                  <a:lnTo>
                    <a:pt x="121" y="438"/>
                  </a:lnTo>
                  <a:lnTo>
                    <a:pt x="104" y="423"/>
                  </a:lnTo>
                  <a:lnTo>
                    <a:pt x="103" y="418"/>
                  </a:lnTo>
                  <a:lnTo>
                    <a:pt x="101" y="414"/>
                  </a:lnTo>
                  <a:lnTo>
                    <a:pt x="101" y="411"/>
                  </a:lnTo>
                  <a:lnTo>
                    <a:pt x="103" y="408"/>
                  </a:lnTo>
                  <a:lnTo>
                    <a:pt x="103" y="401"/>
                  </a:lnTo>
                  <a:lnTo>
                    <a:pt x="103" y="396"/>
                  </a:lnTo>
                  <a:lnTo>
                    <a:pt x="104" y="389"/>
                  </a:lnTo>
                  <a:lnTo>
                    <a:pt x="108" y="384"/>
                  </a:lnTo>
                  <a:lnTo>
                    <a:pt x="114" y="377"/>
                  </a:lnTo>
                  <a:lnTo>
                    <a:pt x="121" y="371"/>
                  </a:lnTo>
                  <a:lnTo>
                    <a:pt x="125" y="366"/>
                  </a:lnTo>
                  <a:lnTo>
                    <a:pt x="130" y="359"/>
                  </a:lnTo>
                  <a:lnTo>
                    <a:pt x="136" y="354"/>
                  </a:lnTo>
                  <a:lnTo>
                    <a:pt x="133" y="314"/>
                  </a:lnTo>
                  <a:lnTo>
                    <a:pt x="128" y="288"/>
                  </a:lnTo>
                  <a:lnTo>
                    <a:pt x="123" y="280"/>
                  </a:lnTo>
                  <a:lnTo>
                    <a:pt x="118" y="275"/>
                  </a:lnTo>
                  <a:lnTo>
                    <a:pt x="109" y="270"/>
                  </a:lnTo>
                  <a:lnTo>
                    <a:pt x="96" y="267"/>
                  </a:lnTo>
                  <a:lnTo>
                    <a:pt x="83" y="267"/>
                  </a:lnTo>
                  <a:lnTo>
                    <a:pt x="74" y="265"/>
                  </a:lnTo>
                  <a:lnTo>
                    <a:pt x="74" y="263"/>
                  </a:lnTo>
                  <a:lnTo>
                    <a:pt x="79" y="258"/>
                  </a:lnTo>
                  <a:lnTo>
                    <a:pt x="88" y="250"/>
                  </a:lnTo>
                  <a:lnTo>
                    <a:pt x="99" y="240"/>
                  </a:lnTo>
                  <a:lnTo>
                    <a:pt x="108" y="231"/>
                  </a:lnTo>
                  <a:lnTo>
                    <a:pt x="111" y="225"/>
                  </a:lnTo>
                  <a:lnTo>
                    <a:pt x="114" y="218"/>
                  </a:lnTo>
                  <a:lnTo>
                    <a:pt x="116" y="211"/>
                  </a:lnTo>
                  <a:lnTo>
                    <a:pt x="114" y="203"/>
                  </a:lnTo>
                  <a:lnTo>
                    <a:pt x="103" y="188"/>
                  </a:lnTo>
                  <a:lnTo>
                    <a:pt x="91" y="176"/>
                  </a:lnTo>
                  <a:lnTo>
                    <a:pt x="74" y="166"/>
                  </a:lnTo>
                  <a:lnTo>
                    <a:pt x="71" y="164"/>
                  </a:lnTo>
                  <a:lnTo>
                    <a:pt x="66" y="159"/>
                  </a:lnTo>
                  <a:lnTo>
                    <a:pt x="64" y="158"/>
                  </a:lnTo>
                  <a:lnTo>
                    <a:pt x="61" y="154"/>
                  </a:lnTo>
                  <a:lnTo>
                    <a:pt x="59" y="153"/>
                  </a:lnTo>
                  <a:lnTo>
                    <a:pt x="52" y="149"/>
                  </a:lnTo>
                  <a:lnTo>
                    <a:pt x="52" y="148"/>
                  </a:lnTo>
                  <a:lnTo>
                    <a:pt x="36" y="146"/>
                  </a:lnTo>
                  <a:lnTo>
                    <a:pt x="22" y="148"/>
                  </a:lnTo>
                  <a:lnTo>
                    <a:pt x="15" y="151"/>
                  </a:lnTo>
                  <a:lnTo>
                    <a:pt x="7" y="151"/>
                  </a:lnTo>
                  <a:lnTo>
                    <a:pt x="7" y="151"/>
                  </a:lnTo>
                  <a:lnTo>
                    <a:pt x="0" y="154"/>
                  </a:lnTo>
                  <a:lnTo>
                    <a:pt x="0" y="153"/>
                  </a:lnTo>
                  <a:lnTo>
                    <a:pt x="0" y="153"/>
                  </a:lnTo>
                  <a:lnTo>
                    <a:pt x="0" y="148"/>
                  </a:lnTo>
                  <a:lnTo>
                    <a:pt x="0" y="146"/>
                  </a:lnTo>
                  <a:lnTo>
                    <a:pt x="2" y="144"/>
                  </a:lnTo>
                  <a:lnTo>
                    <a:pt x="5" y="142"/>
                  </a:lnTo>
                  <a:lnTo>
                    <a:pt x="7" y="142"/>
                  </a:lnTo>
                  <a:lnTo>
                    <a:pt x="9" y="139"/>
                  </a:lnTo>
                  <a:lnTo>
                    <a:pt x="5" y="137"/>
                  </a:lnTo>
                  <a:lnTo>
                    <a:pt x="4" y="131"/>
                  </a:lnTo>
                  <a:lnTo>
                    <a:pt x="2" y="122"/>
                  </a:lnTo>
                  <a:lnTo>
                    <a:pt x="4" y="101"/>
                  </a:lnTo>
                  <a:lnTo>
                    <a:pt x="5" y="94"/>
                  </a:lnTo>
                  <a:lnTo>
                    <a:pt x="5" y="94"/>
                  </a:lnTo>
                  <a:lnTo>
                    <a:pt x="5" y="94"/>
                  </a:lnTo>
                  <a:lnTo>
                    <a:pt x="12" y="94"/>
                  </a:lnTo>
                  <a:lnTo>
                    <a:pt x="17" y="92"/>
                  </a:lnTo>
                  <a:lnTo>
                    <a:pt x="22" y="89"/>
                  </a:lnTo>
                  <a:lnTo>
                    <a:pt x="36" y="75"/>
                  </a:lnTo>
                  <a:lnTo>
                    <a:pt x="47" y="65"/>
                  </a:lnTo>
                  <a:lnTo>
                    <a:pt x="54" y="55"/>
                  </a:lnTo>
                  <a:lnTo>
                    <a:pt x="64" y="48"/>
                  </a:lnTo>
                  <a:lnTo>
                    <a:pt x="71" y="43"/>
                  </a:lnTo>
                  <a:lnTo>
                    <a:pt x="74" y="38"/>
                  </a:lnTo>
                  <a:lnTo>
                    <a:pt x="78" y="28"/>
                  </a:lnTo>
                  <a:lnTo>
                    <a:pt x="81" y="22"/>
                  </a:lnTo>
                  <a:lnTo>
                    <a:pt x="81" y="18"/>
                  </a:lnTo>
                  <a:lnTo>
                    <a:pt x="84" y="17"/>
                  </a:lnTo>
                  <a:lnTo>
                    <a:pt x="89" y="15"/>
                  </a:lnTo>
                  <a:lnTo>
                    <a:pt x="91" y="15"/>
                  </a:lnTo>
                  <a:lnTo>
                    <a:pt x="96" y="13"/>
                  </a:lnTo>
                  <a:lnTo>
                    <a:pt x="109" y="18"/>
                  </a:lnTo>
                  <a:lnTo>
                    <a:pt x="114" y="18"/>
                  </a:lnTo>
                  <a:lnTo>
                    <a:pt x="121" y="15"/>
                  </a:lnTo>
                  <a:lnTo>
                    <a:pt x="130" y="12"/>
                  </a:lnTo>
                  <a:lnTo>
                    <a:pt x="145" y="8"/>
                  </a:lnTo>
                  <a:lnTo>
                    <a:pt x="156" y="7"/>
                  </a:lnTo>
                  <a:lnTo>
                    <a:pt x="170" y="3"/>
                  </a:lnTo>
                  <a:lnTo>
                    <a:pt x="183" y="0"/>
                  </a:lnTo>
                  <a:lnTo>
                    <a:pt x="193" y="0"/>
                  </a:lnTo>
                  <a:lnTo>
                    <a:pt x="200" y="0"/>
                  </a:lnTo>
                  <a:lnTo>
                    <a:pt x="203" y="2"/>
                  </a:lnTo>
                  <a:lnTo>
                    <a:pt x="193" y="12"/>
                  </a:lnTo>
                  <a:lnTo>
                    <a:pt x="185" y="48"/>
                  </a:lnTo>
                  <a:lnTo>
                    <a:pt x="178" y="65"/>
                  </a:lnTo>
                  <a:lnTo>
                    <a:pt x="178" y="75"/>
                  </a:lnTo>
                  <a:lnTo>
                    <a:pt x="182" y="94"/>
                  </a:lnTo>
                  <a:lnTo>
                    <a:pt x="183" y="114"/>
                  </a:lnTo>
                  <a:lnTo>
                    <a:pt x="187" y="124"/>
                  </a:lnTo>
                  <a:lnTo>
                    <a:pt x="193" y="126"/>
                  </a:lnTo>
                  <a:lnTo>
                    <a:pt x="203" y="126"/>
                  </a:lnTo>
                  <a:lnTo>
                    <a:pt x="212" y="127"/>
                  </a:lnTo>
                  <a:lnTo>
                    <a:pt x="222" y="131"/>
                  </a:lnTo>
                  <a:lnTo>
                    <a:pt x="225" y="137"/>
                  </a:lnTo>
                  <a:lnTo>
                    <a:pt x="230" y="146"/>
                  </a:lnTo>
                  <a:lnTo>
                    <a:pt x="235" y="161"/>
                  </a:lnTo>
                  <a:lnTo>
                    <a:pt x="237" y="161"/>
                  </a:lnTo>
                  <a:lnTo>
                    <a:pt x="237" y="161"/>
                  </a:lnTo>
                  <a:lnTo>
                    <a:pt x="244" y="163"/>
                  </a:lnTo>
                  <a:lnTo>
                    <a:pt x="252" y="166"/>
                  </a:lnTo>
                  <a:lnTo>
                    <a:pt x="254" y="168"/>
                  </a:lnTo>
                  <a:lnTo>
                    <a:pt x="257" y="169"/>
                  </a:lnTo>
                  <a:lnTo>
                    <a:pt x="269" y="174"/>
                  </a:lnTo>
                  <a:lnTo>
                    <a:pt x="269" y="174"/>
                  </a:lnTo>
                  <a:lnTo>
                    <a:pt x="286" y="183"/>
                  </a:lnTo>
                  <a:lnTo>
                    <a:pt x="287" y="183"/>
                  </a:lnTo>
                  <a:lnTo>
                    <a:pt x="289" y="183"/>
                  </a:lnTo>
                  <a:lnTo>
                    <a:pt x="292" y="184"/>
                  </a:lnTo>
                  <a:lnTo>
                    <a:pt x="301" y="188"/>
                  </a:lnTo>
                  <a:lnTo>
                    <a:pt x="304" y="188"/>
                  </a:lnTo>
                  <a:lnTo>
                    <a:pt x="309" y="191"/>
                  </a:lnTo>
                  <a:lnTo>
                    <a:pt x="312" y="191"/>
                  </a:lnTo>
                  <a:lnTo>
                    <a:pt x="314" y="191"/>
                  </a:lnTo>
                  <a:lnTo>
                    <a:pt x="319" y="191"/>
                  </a:lnTo>
                  <a:lnTo>
                    <a:pt x="323" y="191"/>
                  </a:lnTo>
                  <a:lnTo>
                    <a:pt x="328" y="191"/>
                  </a:lnTo>
                  <a:lnTo>
                    <a:pt x="336" y="189"/>
                  </a:lnTo>
                  <a:lnTo>
                    <a:pt x="363" y="184"/>
                  </a:lnTo>
                  <a:lnTo>
                    <a:pt x="383" y="183"/>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28"/>
            <p:cNvSpPr>
              <a:spLocks/>
            </p:cNvSpPr>
            <p:nvPr/>
          </p:nvSpPr>
          <p:spPr bwMode="auto">
            <a:xfrm>
              <a:off x="4441" y="3427"/>
              <a:ext cx="460" cy="196"/>
            </a:xfrm>
            <a:custGeom>
              <a:avLst/>
              <a:gdLst>
                <a:gd name="T0" fmla="*/ 3 w 460"/>
                <a:gd name="T1" fmla="*/ 195 h 196"/>
                <a:gd name="T2" fmla="*/ 13 w 460"/>
                <a:gd name="T3" fmla="*/ 196 h 196"/>
                <a:gd name="T4" fmla="*/ 20 w 460"/>
                <a:gd name="T5" fmla="*/ 193 h 196"/>
                <a:gd name="T6" fmla="*/ 23 w 460"/>
                <a:gd name="T7" fmla="*/ 181 h 196"/>
                <a:gd name="T8" fmla="*/ 25 w 460"/>
                <a:gd name="T9" fmla="*/ 173 h 196"/>
                <a:gd name="T10" fmla="*/ 27 w 460"/>
                <a:gd name="T11" fmla="*/ 158 h 196"/>
                <a:gd name="T12" fmla="*/ 38 w 460"/>
                <a:gd name="T13" fmla="*/ 149 h 196"/>
                <a:gd name="T14" fmla="*/ 50 w 460"/>
                <a:gd name="T15" fmla="*/ 143 h 196"/>
                <a:gd name="T16" fmla="*/ 55 w 460"/>
                <a:gd name="T17" fmla="*/ 134 h 196"/>
                <a:gd name="T18" fmla="*/ 65 w 460"/>
                <a:gd name="T19" fmla="*/ 131 h 196"/>
                <a:gd name="T20" fmla="*/ 80 w 460"/>
                <a:gd name="T21" fmla="*/ 126 h 196"/>
                <a:gd name="T22" fmla="*/ 85 w 460"/>
                <a:gd name="T23" fmla="*/ 129 h 196"/>
                <a:gd name="T24" fmla="*/ 99 w 460"/>
                <a:gd name="T25" fmla="*/ 133 h 196"/>
                <a:gd name="T26" fmla="*/ 111 w 460"/>
                <a:gd name="T27" fmla="*/ 141 h 196"/>
                <a:gd name="T28" fmla="*/ 122 w 460"/>
                <a:gd name="T29" fmla="*/ 149 h 196"/>
                <a:gd name="T30" fmla="*/ 131 w 460"/>
                <a:gd name="T31" fmla="*/ 144 h 196"/>
                <a:gd name="T32" fmla="*/ 146 w 460"/>
                <a:gd name="T33" fmla="*/ 116 h 196"/>
                <a:gd name="T34" fmla="*/ 149 w 460"/>
                <a:gd name="T35" fmla="*/ 106 h 196"/>
                <a:gd name="T36" fmla="*/ 159 w 460"/>
                <a:gd name="T37" fmla="*/ 104 h 196"/>
                <a:gd name="T38" fmla="*/ 188 w 460"/>
                <a:gd name="T39" fmla="*/ 106 h 196"/>
                <a:gd name="T40" fmla="*/ 211 w 460"/>
                <a:gd name="T41" fmla="*/ 99 h 196"/>
                <a:gd name="T42" fmla="*/ 213 w 460"/>
                <a:gd name="T43" fmla="*/ 89 h 196"/>
                <a:gd name="T44" fmla="*/ 198 w 460"/>
                <a:gd name="T45" fmla="*/ 72 h 196"/>
                <a:gd name="T46" fmla="*/ 189 w 460"/>
                <a:gd name="T47" fmla="*/ 66 h 196"/>
                <a:gd name="T48" fmla="*/ 184 w 460"/>
                <a:gd name="T49" fmla="*/ 50 h 196"/>
                <a:gd name="T50" fmla="*/ 184 w 460"/>
                <a:gd name="T51" fmla="*/ 32 h 196"/>
                <a:gd name="T52" fmla="*/ 193 w 460"/>
                <a:gd name="T53" fmla="*/ 17 h 196"/>
                <a:gd name="T54" fmla="*/ 191 w 460"/>
                <a:gd name="T55" fmla="*/ 3 h 196"/>
                <a:gd name="T56" fmla="*/ 194 w 460"/>
                <a:gd name="T57" fmla="*/ 0 h 196"/>
                <a:gd name="T58" fmla="*/ 223 w 460"/>
                <a:gd name="T59" fmla="*/ 9 h 196"/>
                <a:gd name="T60" fmla="*/ 241 w 460"/>
                <a:gd name="T61" fmla="*/ 25 h 196"/>
                <a:gd name="T62" fmla="*/ 260 w 460"/>
                <a:gd name="T63" fmla="*/ 27 h 196"/>
                <a:gd name="T64" fmla="*/ 272 w 460"/>
                <a:gd name="T65" fmla="*/ 37 h 196"/>
                <a:gd name="T66" fmla="*/ 287 w 460"/>
                <a:gd name="T67" fmla="*/ 54 h 196"/>
                <a:gd name="T68" fmla="*/ 314 w 460"/>
                <a:gd name="T69" fmla="*/ 69 h 196"/>
                <a:gd name="T70" fmla="*/ 325 w 460"/>
                <a:gd name="T71" fmla="*/ 74 h 196"/>
                <a:gd name="T72" fmla="*/ 344 w 460"/>
                <a:gd name="T73" fmla="*/ 67 h 196"/>
                <a:gd name="T74" fmla="*/ 351 w 460"/>
                <a:gd name="T75" fmla="*/ 71 h 196"/>
                <a:gd name="T76" fmla="*/ 347 w 460"/>
                <a:gd name="T77" fmla="*/ 81 h 196"/>
                <a:gd name="T78" fmla="*/ 349 w 460"/>
                <a:gd name="T79" fmla="*/ 92 h 196"/>
                <a:gd name="T80" fmla="*/ 349 w 460"/>
                <a:gd name="T81" fmla="*/ 106 h 196"/>
                <a:gd name="T82" fmla="*/ 367 w 460"/>
                <a:gd name="T83" fmla="*/ 104 h 196"/>
                <a:gd name="T84" fmla="*/ 381 w 460"/>
                <a:gd name="T85" fmla="*/ 96 h 196"/>
                <a:gd name="T86" fmla="*/ 393 w 460"/>
                <a:gd name="T87" fmla="*/ 84 h 196"/>
                <a:gd name="T88" fmla="*/ 403 w 460"/>
                <a:gd name="T89" fmla="*/ 77 h 196"/>
                <a:gd name="T90" fmla="*/ 413 w 460"/>
                <a:gd name="T91" fmla="*/ 69 h 196"/>
                <a:gd name="T92" fmla="*/ 460 w 460"/>
                <a:gd name="T93" fmla="*/ 4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0" h="196">
                  <a:moveTo>
                    <a:pt x="0" y="196"/>
                  </a:moveTo>
                  <a:lnTo>
                    <a:pt x="3" y="195"/>
                  </a:lnTo>
                  <a:lnTo>
                    <a:pt x="7" y="195"/>
                  </a:lnTo>
                  <a:lnTo>
                    <a:pt x="13" y="196"/>
                  </a:lnTo>
                  <a:lnTo>
                    <a:pt x="17" y="196"/>
                  </a:lnTo>
                  <a:lnTo>
                    <a:pt x="20" y="193"/>
                  </a:lnTo>
                  <a:lnTo>
                    <a:pt x="23" y="188"/>
                  </a:lnTo>
                  <a:lnTo>
                    <a:pt x="23" y="181"/>
                  </a:lnTo>
                  <a:lnTo>
                    <a:pt x="22" y="176"/>
                  </a:lnTo>
                  <a:lnTo>
                    <a:pt x="25" y="173"/>
                  </a:lnTo>
                  <a:lnTo>
                    <a:pt x="27" y="163"/>
                  </a:lnTo>
                  <a:lnTo>
                    <a:pt x="27" y="158"/>
                  </a:lnTo>
                  <a:lnTo>
                    <a:pt x="35" y="153"/>
                  </a:lnTo>
                  <a:lnTo>
                    <a:pt x="38" y="149"/>
                  </a:lnTo>
                  <a:lnTo>
                    <a:pt x="43" y="144"/>
                  </a:lnTo>
                  <a:lnTo>
                    <a:pt x="50" y="143"/>
                  </a:lnTo>
                  <a:lnTo>
                    <a:pt x="52" y="141"/>
                  </a:lnTo>
                  <a:lnTo>
                    <a:pt x="55" y="134"/>
                  </a:lnTo>
                  <a:lnTo>
                    <a:pt x="59" y="131"/>
                  </a:lnTo>
                  <a:lnTo>
                    <a:pt x="65" y="131"/>
                  </a:lnTo>
                  <a:lnTo>
                    <a:pt x="75" y="129"/>
                  </a:lnTo>
                  <a:lnTo>
                    <a:pt x="80" y="126"/>
                  </a:lnTo>
                  <a:lnTo>
                    <a:pt x="82" y="126"/>
                  </a:lnTo>
                  <a:lnTo>
                    <a:pt x="85" y="129"/>
                  </a:lnTo>
                  <a:lnTo>
                    <a:pt x="92" y="131"/>
                  </a:lnTo>
                  <a:lnTo>
                    <a:pt x="99" y="133"/>
                  </a:lnTo>
                  <a:lnTo>
                    <a:pt x="104" y="136"/>
                  </a:lnTo>
                  <a:lnTo>
                    <a:pt x="111" y="141"/>
                  </a:lnTo>
                  <a:lnTo>
                    <a:pt x="117" y="146"/>
                  </a:lnTo>
                  <a:lnTo>
                    <a:pt x="122" y="149"/>
                  </a:lnTo>
                  <a:lnTo>
                    <a:pt x="126" y="148"/>
                  </a:lnTo>
                  <a:lnTo>
                    <a:pt x="131" y="144"/>
                  </a:lnTo>
                  <a:lnTo>
                    <a:pt x="142" y="124"/>
                  </a:lnTo>
                  <a:lnTo>
                    <a:pt x="146" y="116"/>
                  </a:lnTo>
                  <a:lnTo>
                    <a:pt x="147" y="109"/>
                  </a:lnTo>
                  <a:lnTo>
                    <a:pt x="149" y="106"/>
                  </a:lnTo>
                  <a:lnTo>
                    <a:pt x="156" y="104"/>
                  </a:lnTo>
                  <a:lnTo>
                    <a:pt x="159" y="104"/>
                  </a:lnTo>
                  <a:lnTo>
                    <a:pt x="176" y="109"/>
                  </a:lnTo>
                  <a:lnTo>
                    <a:pt x="188" y="106"/>
                  </a:lnTo>
                  <a:lnTo>
                    <a:pt x="201" y="103"/>
                  </a:lnTo>
                  <a:lnTo>
                    <a:pt x="211" y="99"/>
                  </a:lnTo>
                  <a:lnTo>
                    <a:pt x="215" y="96"/>
                  </a:lnTo>
                  <a:lnTo>
                    <a:pt x="213" y="89"/>
                  </a:lnTo>
                  <a:lnTo>
                    <a:pt x="206" y="81"/>
                  </a:lnTo>
                  <a:lnTo>
                    <a:pt x="198" y="72"/>
                  </a:lnTo>
                  <a:lnTo>
                    <a:pt x="193" y="67"/>
                  </a:lnTo>
                  <a:lnTo>
                    <a:pt x="189" y="66"/>
                  </a:lnTo>
                  <a:lnTo>
                    <a:pt x="186" y="62"/>
                  </a:lnTo>
                  <a:lnTo>
                    <a:pt x="184" y="50"/>
                  </a:lnTo>
                  <a:lnTo>
                    <a:pt x="179" y="39"/>
                  </a:lnTo>
                  <a:lnTo>
                    <a:pt x="184" y="32"/>
                  </a:lnTo>
                  <a:lnTo>
                    <a:pt x="189" y="24"/>
                  </a:lnTo>
                  <a:lnTo>
                    <a:pt x="193" y="17"/>
                  </a:lnTo>
                  <a:lnTo>
                    <a:pt x="193" y="9"/>
                  </a:lnTo>
                  <a:lnTo>
                    <a:pt x="191" y="3"/>
                  </a:lnTo>
                  <a:lnTo>
                    <a:pt x="193" y="0"/>
                  </a:lnTo>
                  <a:lnTo>
                    <a:pt x="194" y="0"/>
                  </a:lnTo>
                  <a:lnTo>
                    <a:pt x="206" y="2"/>
                  </a:lnTo>
                  <a:lnTo>
                    <a:pt x="223" y="9"/>
                  </a:lnTo>
                  <a:lnTo>
                    <a:pt x="233" y="17"/>
                  </a:lnTo>
                  <a:lnTo>
                    <a:pt x="241" y="25"/>
                  </a:lnTo>
                  <a:lnTo>
                    <a:pt x="250" y="27"/>
                  </a:lnTo>
                  <a:lnTo>
                    <a:pt x="260" y="27"/>
                  </a:lnTo>
                  <a:lnTo>
                    <a:pt x="267" y="30"/>
                  </a:lnTo>
                  <a:lnTo>
                    <a:pt x="272" y="37"/>
                  </a:lnTo>
                  <a:lnTo>
                    <a:pt x="278" y="47"/>
                  </a:lnTo>
                  <a:lnTo>
                    <a:pt x="287" y="54"/>
                  </a:lnTo>
                  <a:lnTo>
                    <a:pt x="297" y="59"/>
                  </a:lnTo>
                  <a:lnTo>
                    <a:pt x="314" y="69"/>
                  </a:lnTo>
                  <a:lnTo>
                    <a:pt x="320" y="72"/>
                  </a:lnTo>
                  <a:lnTo>
                    <a:pt x="325" y="74"/>
                  </a:lnTo>
                  <a:lnTo>
                    <a:pt x="335" y="71"/>
                  </a:lnTo>
                  <a:lnTo>
                    <a:pt x="344" y="67"/>
                  </a:lnTo>
                  <a:lnTo>
                    <a:pt x="349" y="67"/>
                  </a:lnTo>
                  <a:lnTo>
                    <a:pt x="351" y="71"/>
                  </a:lnTo>
                  <a:lnTo>
                    <a:pt x="351" y="74"/>
                  </a:lnTo>
                  <a:lnTo>
                    <a:pt x="347" y="81"/>
                  </a:lnTo>
                  <a:lnTo>
                    <a:pt x="347" y="86"/>
                  </a:lnTo>
                  <a:lnTo>
                    <a:pt x="349" y="92"/>
                  </a:lnTo>
                  <a:lnTo>
                    <a:pt x="347" y="101"/>
                  </a:lnTo>
                  <a:lnTo>
                    <a:pt x="349" y="106"/>
                  </a:lnTo>
                  <a:lnTo>
                    <a:pt x="352" y="108"/>
                  </a:lnTo>
                  <a:lnTo>
                    <a:pt x="367" y="104"/>
                  </a:lnTo>
                  <a:lnTo>
                    <a:pt x="376" y="101"/>
                  </a:lnTo>
                  <a:lnTo>
                    <a:pt x="381" y="96"/>
                  </a:lnTo>
                  <a:lnTo>
                    <a:pt x="387" y="89"/>
                  </a:lnTo>
                  <a:lnTo>
                    <a:pt x="393" y="84"/>
                  </a:lnTo>
                  <a:lnTo>
                    <a:pt x="398" y="81"/>
                  </a:lnTo>
                  <a:lnTo>
                    <a:pt x="403" y="77"/>
                  </a:lnTo>
                  <a:lnTo>
                    <a:pt x="406" y="72"/>
                  </a:lnTo>
                  <a:lnTo>
                    <a:pt x="413" y="69"/>
                  </a:lnTo>
                  <a:lnTo>
                    <a:pt x="419" y="61"/>
                  </a:lnTo>
                  <a:lnTo>
                    <a:pt x="460" y="4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30"/>
            <p:cNvSpPr>
              <a:spLocks/>
            </p:cNvSpPr>
            <p:nvPr/>
          </p:nvSpPr>
          <p:spPr bwMode="auto">
            <a:xfrm>
              <a:off x="1301" y="1398"/>
              <a:ext cx="1849" cy="1230"/>
            </a:xfrm>
            <a:custGeom>
              <a:avLst/>
              <a:gdLst>
                <a:gd name="T0" fmla="*/ 1836 w 1849"/>
                <a:gd name="T1" fmla="*/ 509 h 1230"/>
                <a:gd name="T2" fmla="*/ 1809 w 1849"/>
                <a:gd name="T3" fmla="*/ 509 h 1230"/>
                <a:gd name="T4" fmla="*/ 1777 w 1849"/>
                <a:gd name="T5" fmla="*/ 525 h 1230"/>
                <a:gd name="T6" fmla="*/ 1730 w 1849"/>
                <a:gd name="T7" fmla="*/ 557 h 1230"/>
                <a:gd name="T8" fmla="*/ 1728 w 1849"/>
                <a:gd name="T9" fmla="*/ 583 h 1230"/>
                <a:gd name="T10" fmla="*/ 1631 w 1849"/>
                <a:gd name="T11" fmla="*/ 742 h 1230"/>
                <a:gd name="T12" fmla="*/ 1701 w 1849"/>
                <a:gd name="T13" fmla="*/ 864 h 1230"/>
                <a:gd name="T14" fmla="*/ 1752 w 1849"/>
                <a:gd name="T15" fmla="*/ 910 h 1230"/>
                <a:gd name="T16" fmla="*/ 1827 w 1849"/>
                <a:gd name="T17" fmla="*/ 1052 h 1230"/>
                <a:gd name="T18" fmla="*/ 1785 w 1849"/>
                <a:gd name="T19" fmla="*/ 1135 h 1230"/>
                <a:gd name="T20" fmla="*/ 1723 w 1849"/>
                <a:gd name="T21" fmla="*/ 1156 h 1230"/>
                <a:gd name="T22" fmla="*/ 1421 w 1849"/>
                <a:gd name="T23" fmla="*/ 1160 h 1230"/>
                <a:gd name="T24" fmla="*/ 1332 w 1849"/>
                <a:gd name="T25" fmla="*/ 1162 h 1230"/>
                <a:gd name="T26" fmla="*/ 961 w 1849"/>
                <a:gd name="T27" fmla="*/ 1016 h 1230"/>
                <a:gd name="T28" fmla="*/ 904 w 1849"/>
                <a:gd name="T29" fmla="*/ 1009 h 1230"/>
                <a:gd name="T30" fmla="*/ 767 w 1849"/>
                <a:gd name="T31" fmla="*/ 982 h 1230"/>
                <a:gd name="T32" fmla="*/ 700 w 1849"/>
                <a:gd name="T33" fmla="*/ 898 h 1230"/>
                <a:gd name="T34" fmla="*/ 624 w 1849"/>
                <a:gd name="T35" fmla="*/ 883 h 1230"/>
                <a:gd name="T36" fmla="*/ 574 w 1849"/>
                <a:gd name="T37" fmla="*/ 890 h 1230"/>
                <a:gd name="T38" fmla="*/ 486 w 1849"/>
                <a:gd name="T39" fmla="*/ 910 h 1230"/>
                <a:gd name="T40" fmla="*/ 413 w 1849"/>
                <a:gd name="T41" fmla="*/ 883 h 1230"/>
                <a:gd name="T42" fmla="*/ 367 w 1849"/>
                <a:gd name="T43" fmla="*/ 786 h 1230"/>
                <a:gd name="T44" fmla="*/ 350 w 1849"/>
                <a:gd name="T45" fmla="*/ 718 h 1230"/>
                <a:gd name="T46" fmla="*/ 325 w 1849"/>
                <a:gd name="T47" fmla="*/ 697 h 1230"/>
                <a:gd name="T48" fmla="*/ 305 w 1849"/>
                <a:gd name="T49" fmla="*/ 665 h 1230"/>
                <a:gd name="T50" fmla="*/ 221 w 1849"/>
                <a:gd name="T51" fmla="*/ 624 h 1230"/>
                <a:gd name="T52" fmla="*/ 184 w 1849"/>
                <a:gd name="T53" fmla="*/ 690 h 1230"/>
                <a:gd name="T54" fmla="*/ 139 w 1849"/>
                <a:gd name="T55" fmla="*/ 735 h 1230"/>
                <a:gd name="T56" fmla="*/ 105 w 1849"/>
                <a:gd name="T57" fmla="*/ 762 h 1230"/>
                <a:gd name="T58" fmla="*/ 79 w 1849"/>
                <a:gd name="T59" fmla="*/ 712 h 1230"/>
                <a:gd name="T60" fmla="*/ 23 w 1849"/>
                <a:gd name="T61" fmla="*/ 690 h 1230"/>
                <a:gd name="T62" fmla="*/ 0 w 1849"/>
                <a:gd name="T63" fmla="*/ 648 h 1230"/>
                <a:gd name="T64" fmla="*/ 30 w 1849"/>
                <a:gd name="T65" fmla="*/ 574 h 1230"/>
                <a:gd name="T66" fmla="*/ 55 w 1849"/>
                <a:gd name="T67" fmla="*/ 551 h 1230"/>
                <a:gd name="T68" fmla="*/ 16 w 1849"/>
                <a:gd name="T69" fmla="*/ 529 h 1230"/>
                <a:gd name="T70" fmla="*/ 35 w 1849"/>
                <a:gd name="T71" fmla="*/ 505 h 1230"/>
                <a:gd name="T72" fmla="*/ 45 w 1849"/>
                <a:gd name="T73" fmla="*/ 489 h 1230"/>
                <a:gd name="T74" fmla="*/ 60 w 1849"/>
                <a:gd name="T75" fmla="*/ 468 h 1230"/>
                <a:gd name="T76" fmla="*/ 69 w 1849"/>
                <a:gd name="T77" fmla="*/ 455 h 1230"/>
                <a:gd name="T78" fmla="*/ 89 w 1849"/>
                <a:gd name="T79" fmla="*/ 425 h 1230"/>
                <a:gd name="T80" fmla="*/ 99 w 1849"/>
                <a:gd name="T81" fmla="*/ 410 h 1230"/>
                <a:gd name="T82" fmla="*/ 117 w 1849"/>
                <a:gd name="T83" fmla="*/ 378 h 1230"/>
                <a:gd name="T84" fmla="*/ 129 w 1849"/>
                <a:gd name="T85" fmla="*/ 354 h 1230"/>
                <a:gd name="T86" fmla="*/ 139 w 1849"/>
                <a:gd name="T87" fmla="*/ 332 h 1230"/>
                <a:gd name="T88" fmla="*/ 146 w 1849"/>
                <a:gd name="T89" fmla="*/ 319 h 1230"/>
                <a:gd name="T90" fmla="*/ 154 w 1849"/>
                <a:gd name="T91" fmla="*/ 304 h 1230"/>
                <a:gd name="T92" fmla="*/ 162 w 1849"/>
                <a:gd name="T93" fmla="*/ 287 h 1230"/>
                <a:gd name="T94" fmla="*/ 168 w 1849"/>
                <a:gd name="T95" fmla="*/ 270 h 1230"/>
                <a:gd name="T96" fmla="*/ 347 w 1849"/>
                <a:gd name="T97" fmla="*/ 244 h 1230"/>
                <a:gd name="T98" fmla="*/ 377 w 1849"/>
                <a:gd name="T99" fmla="*/ 212 h 1230"/>
                <a:gd name="T100" fmla="*/ 423 w 1849"/>
                <a:gd name="T101" fmla="*/ 170 h 1230"/>
                <a:gd name="T102" fmla="*/ 413 w 1849"/>
                <a:gd name="T103" fmla="*/ 151 h 1230"/>
                <a:gd name="T104" fmla="*/ 402 w 1849"/>
                <a:gd name="T105" fmla="*/ 129 h 1230"/>
                <a:gd name="T106" fmla="*/ 465 w 1849"/>
                <a:gd name="T107" fmla="*/ 129 h 1230"/>
                <a:gd name="T108" fmla="*/ 621 w 1849"/>
                <a:gd name="T109" fmla="*/ 49 h 1230"/>
                <a:gd name="T110" fmla="*/ 864 w 1849"/>
                <a:gd name="T111" fmla="*/ 193 h 1230"/>
                <a:gd name="T112" fmla="*/ 1173 w 1849"/>
                <a:gd name="T113" fmla="*/ 145 h 1230"/>
                <a:gd name="T114" fmla="*/ 1544 w 1849"/>
                <a:gd name="T115" fmla="*/ 190 h 1230"/>
                <a:gd name="T116" fmla="*/ 1678 w 1849"/>
                <a:gd name="T117" fmla="*/ 334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9" h="1230">
                  <a:moveTo>
                    <a:pt x="1849" y="462"/>
                  </a:moveTo>
                  <a:lnTo>
                    <a:pt x="1841" y="477"/>
                  </a:lnTo>
                  <a:lnTo>
                    <a:pt x="1841" y="484"/>
                  </a:lnTo>
                  <a:lnTo>
                    <a:pt x="1841" y="497"/>
                  </a:lnTo>
                  <a:lnTo>
                    <a:pt x="1839" y="502"/>
                  </a:lnTo>
                  <a:lnTo>
                    <a:pt x="1839" y="507"/>
                  </a:lnTo>
                  <a:lnTo>
                    <a:pt x="1836" y="509"/>
                  </a:lnTo>
                  <a:lnTo>
                    <a:pt x="1832" y="510"/>
                  </a:lnTo>
                  <a:lnTo>
                    <a:pt x="1831" y="512"/>
                  </a:lnTo>
                  <a:lnTo>
                    <a:pt x="1826" y="512"/>
                  </a:lnTo>
                  <a:lnTo>
                    <a:pt x="1819" y="510"/>
                  </a:lnTo>
                  <a:lnTo>
                    <a:pt x="1814" y="509"/>
                  </a:lnTo>
                  <a:lnTo>
                    <a:pt x="1811" y="509"/>
                  </a:lnTo>
                  <a:lnTo>
                    <a:pt x="1809" y="509"/>
                  </a:lnTo>
                  <a:lnTo>
                    <a:pt x="1804" y="509"/>
                  </a:lnTo>
                  <a:lnTo>
                    <a:pt x="1799" y="510"/>
                  </a:lnTo>
                  <a:lnTo>
                    <a:pt x="1794" y="512"/>
                  </a:lnTo>
                  <a:lnTo>
                    <a:pt x="1790" y="515"/>
                  </a:lnTo>
                  <a:lnTo>
                    <a:pt x="1785" y="520"/>
                  </a:lnTo>
                  <a:lnTo>
                    <a:pt x="1782" y="524"/>
                  </a:lnTo>
                  <a:lnTo>
                    <a:pt x="1777" y="525"/>
                  </a:lnTo>
                  <a:lnTo>
                    <a:pt x="1770" y="525"/>
                  </a:lnTo>
                  <a:lnTo>
                    <a:pt x="1722" y="531"/>
                  </a:lnTo>
                  <a:lnTo>
                    <a:pt x="1718" y="531"/>
                  </a:lnTo>
                  <a:lnTo>
                    <a:pt x="1718" y="534"/>
                  </a:lnTo>
                  <a:lnTo>
                    <a:pt x="1725" y="546"/>
                  </a:lnTo>
                  <a:lnTo>
                    <a:pt x="1730" y="554"/>
                  </a:lnTo>
                  <a:lnTo>
                    <a:pt x="1730" y="557"/>
                  </a:lnTo>
                  <a:lnTo>
                    <a:pt x="1727" y="564"/>
                  </a:lnTo>
                  <a:lnTo>
                    <a:pt x="1728" y="567"/>
                  </a:lnTo>
                  <a:lnTo>
                    <a:pt x="1730" y="571"/>
                  </a:lnTo>
                  <a:lnTo>
                    <a:pt x="1732" y="572"/>
                  </a:lnTo>
                  <a:lnTo>
                    <a:pt x="1732" y="576"/>
                  </a:lnTo>
                  <a:lnTo>
                    <a:pt x="1732" y="578"/>
                  </a:lnTo>
                  <a:lnTo>
                    <a:pt x="1728" y="583"/>
                  </a:lnTo>
                  <a:lnTo>
                    <a:pt x="1725" y="589"/>
                  </a:lnTo>
                  <a:lnTo>
                    <a:pt x="1723" y="594"/>
                  </a:lnTo>
                  <a:lnTo>
                    <a:pt x="1723" y="599"/>
                  </a:lnTo>
                  <a:lnTo>
                    <a:pt x="1670" y="606"/>
                  </a:lnTo>
                  <a:lnTo>
                    <a:pt x="1665" y="621"/>
                  </a:lnTo>
                  <a:lnTo>
                    <a:pt x="1643" y="703"/>
                  </a:lnTo>
                  <a:lnTo>
                    <a:pt x="1631" y="742"/>
                  </a:lnTo>
                  <a:lnTo>
                    <a:pt x="1618" y="796"/>
                  </a:lnTo>
                  <a:lnTo>
                    <a:pt x="1618" y="797"/>
                  </a:lnTo>
                  <a:lnTo>
                    <a:pt x="1685" y="851"/>
                  </a:lnTo>
                  <a:lnTo>
                    <a:pt x="1688" y="854"/>
                  </a:lnTo>
                  <a:lnTo>
                    <a:pt x="1691" y="856"/>
                  </a:lnTo>
                  <a:lnTo>
                    <a:pt x="1693" y="858"/>
                  </a:lnTo>
                  <a:lnTo>
                    <a:pt x="1701" y="864"/>
                  </a:lnTo>
                  <a:lnTo>
                    <a:pt x="1707" y="868"/>
                  </a:lnTo>
                  <a:lnTo>
                    <a:pt x="1720" y="875"/>
                  </a:lnTo>
                  <a:lnTo>
                    <a:pt x="1727" y="878"/>
                  </a:lnTo>
                  <a:lnTo>
                    <a:pt x="1732" y="880"/>
                  </a:lnTo>
                  <a:lnTo>
                    <a:pt x="1738" y="885"/>
                  </a:lnTo>
                  <a:lnTo>
                    <a:pt x="1748" y="900"/>
                  </a:lnTo>
                  <a:lnTo>
                    <a:pt x="1752" y="910"/>
                  </a:lnTo>
                  <a:lnTo>
                    <a:pt x="1752" y="920"/>
                  </a:lnTo>
                  <a:lnTo>
                    <a:pt x="1748" y="932"/>
                  </a:lnTo>
                  <a:lnTo>
                    <a:pt x="1747" y="940"/>
                  </a:lnTo>
                  <a:lnTo>
                    <a:pt x="1747" y="942"/>
                  </a:lnTo>
                  <a:lnTo>
                    <a:pt x="1795" y="1007"/>
                  </a:lnTo>
                  <a:lnTo>
                    <a:pt x="1827" y="1052"/>
                  </a:lnTo>
                  <a:lnTo>
                    <a:pt x="1827" y="1052"/>
                  </a:lnTo>
                  <a:lnTo>
                    <a:pt x="1816" y="1071"/>
                  </a:lnTo>
                  <a:lnTo>
                    <a:pt x="1807" y="1086"/>
                  </a:lnTo>
                  <a:lnTo>
                    <a:pt x="1797" y="1099"/>
                  </a:lnTo>
                  <a:lnTo>
                    <a:pt x="1794" y="1106"/>
                  </a:lnTo>
                  <a:lnTo>
                    <a:pt x="1792" y="1109"/>
                  </a:lnTo>
                  <a:lnTo>
                    <a:pt x="1790" y="1121"/>
                  </a:lnTo>
                  <a:lnTo>
                    <a:pt x="1785" y="1135"/>
                  </a:lnTo>
                  <a:lnTo>
                    <a:pt x="1785" y="1136"/>
                  </a:lnTo>
                  <a:lnTo>
                    <a:pt x="1755" y="1151"/>
                  </a:lnTo>
                  <a:lnTo>
                    <a:pt x="1747" y="1156"/>
                  </a:lnTo>
                  <a:lnTo>
                    <a:pt x="1733" y="1155"/>
                  </a:lnTo>
                  <a:lnTo>
                    <a:pt x="1728" y="1155"/>
                  </a:lnTo>
                  <a:lnTo>
                    <a:pt x="1725" y="1155"/>
                  </a:lnTo>
                  <a:lnTo>
                    <a:pt x="1723" y="1156"/>
                  </a:lnTo>
                  <a:lnTo>
                    <a:pt x="1718" y="1163"/>
                  </a:lnTo>
                  <a:lnTo>
                    <a:pt x="1708" y="1175"/>
                  </a:lnTo>
                  <a:lnTo>
                    <a:pt x="1678" y="1205"/>
                  </a:lnTo>
                  <a:lnTo>
                    <a:pt x="1606" y="1225"/>
                  </a:lnTo>
                  <a:lnTo>
                    <a:pt x="1572" y="1230"/>
                  </a:lnTo>
                  <a:lnTo>
                    <a:pt x="1572" y="1202"/>
                  </a:lnTo>
                  <a:lnTo>
                    <a:pt x="1421" y="1160"/>
                  </a:lnTo>
                  <a:lnTo>
                    <a:pt x="1408" y="1155"/>
                  </a:lnTo>
                  <a:lnTo>
                    <a:pt x="1373" y="1116"/>
                  </a:lnTo>
                  <a:lnTo>
                    <a:pt x="1362" y="1104"/>
                  </a:lnTo>
                  <a:lnTo>
                    <a:pt x="1357" y="1103"/>
                  </a:lnTo>
                  <a:lnTo>
                    <a:pt x="1354" y="1104"/>
                  </a:lnTo>
                  <a:lnTo>
                    <a:pt x="1336" y="1151"/>
                  </a:lnTo>
                  <a:lnTo>
                    <a:pt x="1332" y="1162"/>
                  </a:lnTo>
                  <a:lnTo>
                    <a:pt x="1327" y="1162"/>
                  </a:lnTo>
                  <a:lnTo>
                    <a:pt x="1247" y="1172"/>
                  </a:lnTo>
                  <a:lnTo>
                    <a:pt x="1144" y="1150"/>
                  </a:lnTo>
                  <a:lnTo>
                    <a:pt x="1065" y="1133"/>
                  </a:lnTo>
                  <a:lnTo>
                    <a:pt x="1028" y="1091"/>
                  </a:lnTo>
                  <a:lnTo>
                    <a:pt x="998" y="1056"/>
                  </a:lnTo>
                  <a:lnTo>
                    <a:pt x="961" y="1016"/>
                  </a:lnTo>
                  <a:lnTo>
                    <a:pt x="955" y="1007"/>
                  </a:lnTo>
                  <a:lnTo>
                    <a:pt x="950" y="1004"/>
                  </a:lnTo>
                  <a:lnTo>
                    <a:pt x="945" y="1000"/>
                  </a:lnTo>
                  <a:lnTo>
                    <a:pt x="941" y="1000"/>
                  </a:lnTo>
                  <a:lnTo>
                    <a:pt x="940" y="1000"/>
                  </a:lnTo>
                  <a:lnTo>
                    <a:pt x="918" y="1005"/>
                  </a:lnTo>
                  <a:lnTo>
                    <a:pt x="904" y="1009"/>
                  </a:lnTo>
                  <a:lnTo>
                    <a:pt x="896" y="1009"/>
                  </a:lnTo>
                  <a:lnTo>
                    <a:pt x="888" y="1007"/>
                  </a:lnTo>
                  <a:lnTo>
                    <a:pt x="834" y="982"/>
                  </a:lnTo>
                  <a:lnTo>
                    <a:pt x="812" y="985"/>
                  </a:lnTo>
                  <a:lnTo>
                    <a:pt x="802" y="987"/>
                  </a:lnTo>
                  <a:lnTo>
                    <a:pt x="788" y="989"/>
                  </a:lnTo>
                  <a:lnTo>
                    <a:pt x="767" y="982"/>
                  </a:lnTo>
                  <a:lnTo>
                    <a:pt x="742" y="972"/>
                  </a:lnTo>
                  <a:lnTo>
                    <a:pt x="730" y="962"/>
                  </a:lnTo>
                  <a:lnTo>
                    <a:pt x="723" y="955"/>
                  </a:lnTo>
                  <a:lnTo>
                    <a:pt x="716" y="940"/>
                  </a:lnTo>
                  <a:lnTo>
                    <a:pt x="713" y="916"/>
                  </a:lnTo>
                  <a:lnTo>
                    <a:pt x="701" y="911"/>
                  </a:lnTo>
                  <a:lnTo>
                    <a:pt x="700" y="898"/>
                  </a:lnTo>
                  <a:lnTo>
                    <a:pt x="698" y="883"/>
                  </a:lnTo>
                  <a:lnTo>
                    <a:pt x="696" y="876"/>
                  </a:lnTo>
                  <a:lnTo>
                    <a:pt x="653" y="873"/>
                  </a:lnTo>
                  <a:lnTo>
                    <a:pt x="639" y="871"/>
                  </a:lnTo>
                  <a:lnTo>
                    <a:pt x="637" y="873"/>
                  </a:lnTo>
                  <a:lnTo>
                    <a:pt x="634" y="876"/>
                  </a:lnTo>
                  <a:lnTo>
                    <a:pt x="624" y="883"/>
                  </a:lnTo>
                  <a:lnTo>
                    <a:pt x="612" y="890"/>
                  </a:lnTo>
                  <a:lnTo>
                    <a:pt x="602" y="891"/>
                  </a:lnTo>
                  <a:lnTo>
                    <a:pt x="590" y="891"/>
                  </a:lnTo>
                  <a:lnTo>
                    <a:pt x="584" y="890"/>
                  </a:lnTo>
                  <a:lnTo>
                    <a:pt x="582" y="890"/>
                  </a:lnTo>
                  <a:lnTo>
                    <a:pt x="579" y="890"/>
                  </a:lnTo>
                  <a:lnTo>
                    <a:pt x="574" y="890"/>
                  </a:lnTo>
                  <a:lnTo>
                    <a:pt x="560" y="898"/>
                  </a:lnTo>
                  <a:lnTo>
                    <a:pt x="548" y="903"/>
                  </a:lnTo>
                  <a:lnTo>
                    <a:pt x="535" y="906"/>
                  </a:lnTo>
                  <a:lnTo>
                    <a:pt x="510" y="906"/>
                  </a:lnTo>
                  <a:lnTo>
                    <a:pt x="498" y="906"/>
                  </a:lnTo>
                  <a:lnTo>
                    <a:pt x="491" y="908"/>
                  </a:lnTo>
                  <a:lnTo>
                    <a:pt x="486" y="910"/>
                  </a:lnTo>
                  <a:lnTo>
                    <a:pt x="480" y="910"/>
                  </a:lnTo>
                  <a:lnTo>
                    <a:pt x="471" y="911"/>
                  </a:lnTo>
                  <a:lnTo>
                    <a:pt x="434" y="906"/>
                  </a:lnTo>
                  <a:lnTo>
                    <a:pt x="423" y="908"/>
                  </a:lnTo>
                  <a:lnTo>
                    <a:pt x="418" y="910"/>
                  </a:lnTo>
                  <a:lnTo>
                    <a:pt x="416" y="900"/>
                  </a:lnTo>
                  <a:lnTo>
                    <a:pt x="413" y="883"/>
                  </a:lnTo>
                  <a:lnTo>
                    <a:pt x="406" y="866"/>
                  </a:lnTo>
                  <a:lnTo>
                    <a:pt x="399" y="836"/>
                  </a:lnTo>
                  <a:lnTo>
                    <a:pt x="392" y="817"/>
                  </a:lnTo>
                  <a:lnTo>
                    <a:pt x="389" y="811"/>
                  </a:lnTo>
                  <a:lnTo>
                    <a:pt x="384" y="806"/>
                  </a:lnTo>
                  <a:lnTo>
                    <a:pt x="376" y="797"/>
                  </a:lnTo>
                  <a:lnTo>
                    <a:pt x="367" y="786"/>
                  </a:lnTo>
                  <a:lnTo>
                    <a:pt x="364" y="779"/>
                  </a:lnTo>
                  <a:lnTo>
                    <a:pt x="362" y="774"/>
                  </a:lnTo>
                  <a:lnTo>
                    <a:pt x="361" y="767"/>
                  </a:lnTo>
                  <a:lnTo>
                    <a:pt x="362" y="759"/>
                  </a:lnTo>
                  <a:lnTo>
                    <a:pt x="364" y="750"/>
                  </a:lnTo>
                  <a:lnTo>
                    <a:pt x="359" y="742"/>
                  </a:lnTo>
                  <a:lnTo>
                    <a:pt x="350" y="718"/>
                  </a:lnTo>
                  <a:lnTo>
                    <a:pt x="342" y="698"/>
                  </a:lnTo>
                  <a:lnTo>
                    <a:pt x="335" y="678"/>
                  </a:lnTo>
                  <a:lnTo>
                    <a:pt x="334" y="678"/>
                  </a:lnTo>
                  <a:lnTo>
                    <a:pt x="332" y="678"/>
                  </a:lnTo>
                  <a:lnTo>
                    <a:pt x="330" y="680"/>
                  </a:lnTo>
                  <a:lnTo>
                    <a:pt x="329" y="687"/>
                  </a:lnTo>
                  <a:lnTo>
                    <a:pt x="325" y="697"/>
                  </a:lnTo>
                  <a:lnTo>
                    <a:pt x="322" y="698"/>
                  </a:lnTo>
                  <a:lnTo>
                    <a:pt x="315" y="698"/>
                  </a:lnTo>
                  <a:lnTo>
                    <a:pt x="308" y="697"/>
                  </a:lnTo>
                  <a:lnTo>
                    <a:pt x="300" y="690"/>
                  </a:lnTo>
                  <a:lnTo>
                    <a:pt x="298" y="685"/>
                  </a:lnTo>
                  <a:lnTo>
                    <a:pt x="298" y="678"/>
                  </a:lnTo>
                  <a:lnTo>
                    <a:pt x="305" y="665"/>
                  </a:lnTo>
                  <a:lnTo>
                    <a:pt x="292" y="640"/>
                  </a:lnTo>
                  <a:lnTo>
                    <a:pt x="292" y="638"/>
                  </a:lnTo>
                  <a:lnTo>
                    <a:pt x="253" y="640"/>
                  </a:lnTo>
                  <a:lnTo>
                    <a:pt x="241" y="638"/>
                  </a:lnTo>
                  <a:lnTo>
                    <a:pt x="233" y="630"/>
                  </a:lnTo>
                  <a:lnTo>
                    <a:pt x="225" y="621"/>
                  </a:lnTo>
                  <a:lnTo>
                    <a:pt x="221" y="624"/>
                  </a:lnTo>
                  <a:lnTo>
                    <a:pt x="208" y="636"/>
                  </a:lnTo>
                  <a:lnTo>
                    <a:pt x="199" y="645"/>
                  </a:lnTo>
                  <a:lnTo>
                    <a:pt x="191" y="651"/>
                  </a:lnTo>
                  <a:lnTo>
                    <a:pt x="189" y="658"/>
                  </a:lnTo>
                  <a:lnTo>
                    <a:pt x="188" y="663"/>
                  </a:lnTo>
                  <a:lnTo>
                    <a:pt x="188" y="678"/>
                  </a:lnTo>
                  <a:lnTo>
                    <a:pt x="184" y="690"/>
                  </a:lnTo>
                  <a:lnTo>
                    <a:pt x="183" y="690"/>
                  </a:lnTo>
                  <a:lnTo>
                    <a:pt x="178" y="692"/>
                  </a:lnTo>
                  <a:lnTo>
                    <a:pt x="169" y="693"/>
                  </a:lnTo>
                  <a:lnTo>
                    <a:pt x="164" y="697"/>
                  </a:lnTo>
                  <a:lnTo>
                    <a:pt x="157" y="705"/>
                  </a:lnTo>
                  <a:lnTo>
                    <a:pt x="149" y="722"/>
                  </a:lnTo>
                  <a:lnTo>
                    <a:pt x="139" y="735"/>
                  </a:lnTo>
                  <a:lnTo>
                    <a:pt x="136" y="744"/>
                  </a:lnTo>
                  <a:lnTo>
                    <a:pt x="131" y="752"/>
                  </a:lnTo>
                  <a:lnTo>
                    <a:pt x="124" y="754"/>
                  </a:lnTo>
                  <a:lnTo>
                    <a:pt x="122" y="759"/>
                  </a:lnTo>
                  <a:lnTo>
                    <a:pt x="119" y="764"/>
                  </a:lnTo>
                  <a:lnTo>
                    <a:pt x="114" y="764"/>
                  </a:lnTo>
                  <a:lnTo>
                    <a:pt x="105" y="762"/>
                  </a:lnTo>
                  <a:lnTo>
                    <a:pt x="100" y="760"/>
                  </a:lnTo>
                  <a:lnTo>
                    <a:pt x="97" y="759"/>
                  </a:lnTo>
                  <a:lnTo>
                    <a:pt x="95" y="755"/>
                  </a:lnTo>
                  <a:lnTo>
                    <a:pt x="92" y="747"/>
                  </a:lnTo>
                  <a:lnTo>
                    <a:pt x="87" y="734"/>
                  </a:lnTo>
                  <a:lnTo>
                    <a:pt x="84" y="717"/>
                  </a:lnTo>
                  <a:lnTo>
                    <a:pt x="79" y="712"/>
                  </a:lnTo>
                  <a:lnTo>
                    <a:pt x="69" y="705"/>
                  </a:lnTo>
                  <a:lnTo>
                    <a:pt x="62" y="700"/>
                  </a:lnTo>
                  <a:lnTo>
                    <a:pt x="55" y="700"/>
                  </a:lnTo>
                  <a:lnTo>
                    <a:pt x="42" y="703"/>
                  </a:lnTo>
                  <a:lnTo>
                    <a:pt x="33" y="700"/>
                  </a:lnTo>
                  <a:lnTo>
                    <a:pt x="27" y="697"/>
                  </a:lnTo>
                  <a:lnTo>
                    <a:pt x="23" y="690"/>
                  </a:lnTo>
                  <a:lnTo>
                    <a:pt x="22" y="687"/>
                  </a:lnTo>
                  <a:lnTo>
                    <a:pt x="22" y="680"/>
                  </a:lnTo>
                  <a:lnTo>
                    <a:pt x="22" y="670"/>
                  </a:lnTo>
                  <a:lnTo>
                    <a:pt x="20" y="666"/>
                  </a:lnTo>
                  <a:lnTo>
                    <a:pt x="15" y="661"/>
                  </a:lnTo>
                  <a:lnTo>
                    <a:pt x="5" y="653"/>
                  </a:lnTo>
                  <a:lnTo>
                    <a:pt x="0" y="648"/>
                  </a:lnTo>
                  <a:lnTo>
                    <a:pt x="0" y="640"/>
                  </a:lnTo>
                  <a:lnTo>
                    <a:pt x="3" y="626"/>
                  </a:lnTo>
                  <a:lnTo>
                    <a:pt x="8" y="614"/>
                  </a:lnTo>
                  <a:lnTo>
                    <a:pt x="20" y="593"/>
                  </a:lnTo>
                  <a:lnTo>
                    <a:pt x="25" y="586"/>
                  </a:lnTo>
                  <a:lnTo>
                    <a:pt x="27" y="579"/>
                  </a:lnTo>
                  <a:lnTo>
                    <a:pt x="30" y="574"/>
                  </a:lnTo>
                  <a:lnTo>
                    <a:pt x="35" y="569"/>
                  </a:lnTo>
                  <a:lnTo>
                    <a:pt x="38" y="566"/>
                  </a:lnTo>
                  <a:lnTo>
                    <a:pt x="45" y="566"/>
                  </a:lnTo>
                  <a:lnTo>
                    <a:pt x="50" y="566"/>
                  </a:lnTo>
                  <a:lnTo>
                    <a:pt x="53" y="562"/>
                  </a:lnTo>
                  <a:lnTo>
                    <a:pt x="55" y="557"/>
                  </a:lnTo>
                  <a:lnTo>
                    <a:pt x="55" y="551"/>
                  </a:lnTo>
                  <a:lnTo>
                    <a:pt x="52" y="546"/>
                  </a:lnTo>
                  <a:lnTo>
                    <a:pt x="47" y="542"/>
                  </a:lnTo>
                  <a:lnTo>
                    <a:pt x="45" y="541"/>
                  </a:lnTo>
                  <a:lnTo>
                    <a:pt x="35" y="541"/>
                  </a:lnTo>
                  <a:lnTo>
                    <a:pt x="15" y="532"/>
                  </a:lnTo>
                  <a:lnTo>
                    <a:pt x="15" y="532"/>
                  </a:lnTo>
                  <a:lnTo>
                    <a:pt x="16" y="529"/>
                  </a:lnTo>
                  <a:lnTo>
                    <a:pt x="22" y="522"/>
                  </a:lnTo>
                  <a:lnTo>
                    <a:pt x="22" y="522"/>
                  </a:lnTo>
                  <a:lnTo>
                    <a:pt x="27" y="517"/>
                  </a:lnTo>
                  <a:lnTo>
                    <a:pt x="30" y="512"/>
                  </a:lnTo>
                  <a:lnTo>
                    <a:pt x="32" y="510"/>
                  </a:lnTo>
                  <a:lnTo>
                    <a:pt x="33" y="507"/>
                  </a:lnTo>
                  <a:lnTo>
                    <a:pt x="35" y="505"/>
                  </a:lnTo>
                  <a:lnTo>
                    <a:pt x="35" y="504"/>
                  </a:lnTo>
                  <a:lnTo>
                    <a:pt x="37" y="502"/>
                  </a:lnTo>
                  <a:lnTo>
                    <a:pt x="38" y="500"/>
                  </a:lnTo>
                  <a:lnTo>
                    <a:pt x="42" y="495"/>
                  </a:lnTo>
                  <a:lnTo>
                    <a:pt x="42" y="494"/>
                  </a:lnTo>
                  <a:lnTo>
                    <a:pt x="45" y="490"/>
                  </a:lnTo>
                  <a:lnTo>
                    <a:pt x="45" y="489"/>
                  </a:lnTo>
                  <a:lnTo>
                    <a:pt x="48" y="485"/>
                  </a:lnTo>
                  <a:lnTo>
                    <a:pt x="48" y="484"/>
                  </a:lnTo>
                  <a:lnTo>
                    <a:pt x="50" y="482"/>
                  </a:lnTo>
                  <a:lnTo>
                    <a:pt x="53" y="478"/>
                  </a:lnTo>
                  <a:lnTo>
                    <a:pt x="55" y="473"/>
                  </a:lnTo>
                  <a:lnTo>
                    <a:pt x="55" y="473"/>
                  </a:lnTo>
                  <a:lnTo>
                    <a:pt x="60" y="468"/>
                  </a:lnTo>
                  <a:lnTo>
                    <a:pt x="60" y="468"/>
                  </a:lnTo>
                  <a:lnTo>
                    <a:pt x="63" y="465"/>
                  </a:lnTo>
                  <a:lnTo>
                    <a:pt x="63" y="462"/>
                  </a:lnTo>
                  <a:lnTo>
                    <a:pt x="67" y="460"/>
                  </a:lnTo>
                  <a:lnTo>
                    <a:pt x="67" y="458"/>
                  </a:lnTo>
                  <a:lnTo>
                    <a:pt x="69" y="457"/>
                  </a:lnTo>
                  <a:lnTo>
                    <a:pt x="69" y="455"/>
                  </a:lnTo>
                  <a:lnTo>
                    <a:pt x="70" y="453"/>
                  </a:lnTo>
                  <a:lnTo>
                    <a:pt x="70" y="453"/>
                  </a:lnTo>
                  <a:lnTo>
                    <a:pt x="74" y="448"/>
                  </a:lnTo>
                  <a:lnTo>
                    <a:pt x="75" y="445"/>
                  </a:lnTo>
                  <a:lnTo>
                    <a:pt x="82" y="435"/>
                  </a:lnTo>
                  <a:lnTo>
                    <a:pt x="84" y="432"/>
                  </a:lnTo>
                  <a:lnTo>
                    <a:pt x="89" y="425"/>
                  </a:lnTo>
                  <a:lnTo>
                    <a:pt x="89" y="425"/>
                  </a:lnTo>
                  <a:lnTo>
                    <a:pt x="92" y="420"/>
                  </a:lnTo>
                  <a:lnTo>
                    <a:pt x="95" y="415"/>
                  </a:lnTo>
                  <a:lnTo>
                    <a:pt x="97" y="415"/>
                  </a:lnTo>
                  <a:lnTo>
                    <a:pt x="97" y="413"/>
                  </a:lnTo>
                  <a:lnTo>
                    <a:pt x="99" y="411"/>
                  </a:lnTo>
                  <a:lnTo>
                    <a:pt x="99" y="410"/>
                  </a:lnTo>
                  <a:lnTo>
                    <a:pt x="102" y="406"/>
                  </a:lnTo>
                  <a:lnTo>
                    <a:pt x="104" y="403"/>
                  </a:lnTo>
                  <a:lnTo>
                    <a:pt x="107" y="396"/>
                  </a:lnTo>
                  <a:lnTo>
                    <a:pt x="112" y="386"/>
                  </a:lnTo>
                  <a:lnTo>
                    <a:pt x="112" y="385"/>
                  </a:lnTo>
                  <a:lnTo>
                    <a:pt x="112" y="385"/>
                  </a:lnTo>
                  <a:lnTo>
                    <a:pt x="117" y="378"/>
                  </a:lnTo>
                  <a:lnTo>
                    <a:pt x="117" y="376"/>
                  </a:lnTo>
                  <a:lnTo>
                    <a:pt x="122" y="369"/>
                  </a:lnTo>
                  <a:lnTo>
                    <a:pt x="124" y="366"/>
                  </a:lnTo>
                  <a:lnTo>
                    <a:pt x="126" y="363"/>
                  </a:lnTo>
                  <a:lnTo>
                    <a:pt x="127" y="359"/>
                  </a:lnTo>
                  <a:lnTo>
                    <a:pt x="129" y="356"/>
                  </a:lnTo>
                  <a:lnTo>
                    <a:pt x="129" y="354"/>
                  </a:lnTo>
                  <a:lnTo>
                    <a:pt x="132" y="348"/>
                  </a:lnTo>
                  <a:lnTo>
                    <a:pt x="132" y="346"/>
                  </a:lnTo>
                  <a:lnTo>
                    <a:pt x="136" y="341"/>
                  </a:lnTo>
                  <a:lnTo>
                    <a:pt x="137" y="338"/>
                  </a:lnTo>
                  <a:lnTo>
                    <a:pt x="137" y="336"/>
                  </a:lnTo>
                  <a:lnTo>
                    <a:pt x="139" y="336"/>
                  </a:lnTo>
                  <a:lnTo>
                    <a:pt x="139" y="332"/>
                  </a:lnTo>
                  <a:lnTo>
                    <a:pt x="141" y="331"/>
                  </a:lnTo>
                  <a:lnTo>
                    <a:pt x="141" y="329"/>
                  </a:lnTo>
                  <a:lnTo>
                    <a:pt x="142" y="327"/>
                  </a:lnTo>
                  <a:lnTo>
                    <a:pt x="142" y="326"/>
                  </a:lnTo>
                  <a:lnTo>
                    <a:pt x="146" y="322"/>
                  </a:lnTo>
                  <a:lnTo>
                    <a:pt x="146" y="321"/>
                  </a:lnTo>
                  <a:lnTo>
                    <a:pt x="146" y="319"/>
                  </a:lnTo>
                  <a:lnTo>
                    <a:pt x="146" y="317"/>
                  </a:lnTo>
                  <a:lnTo>
                    <a:pt x="147" y="316"/>
                  </a:lnTo>
                  <a:lnTo>
                    <a:pt x="147" y="314"/>
                  </a:lnTo>
                  <a:lnTo>
                    <a:pt x="151" y="311"/>
                  </a:lnTo>
                  <a:lnTo>
                    <a:pt x="151" y="309"/>
                  </a:lnTo>
                  <a:lnTo>
                    <a:pt x="152" y="307"/>
                  </a:lnTo>
                  <a:lnTo>
                    <a:pt x="154" y="304"/>
                  </a:lnTo>
                  <a:lnTo>
                    <a:pt x="156" y="299"/>
                  </a:lnTo>
                  <a:lnTo>
                    <a:pt x="156" y="299"/>
                  </a:lnTo>
                  <a:lnTo>
                    <a:pt x="156" y="296"/>
                  </a:lnTo>
                  <a:lnTo>
                    <a:pt x="157" y="294"/>
                  </a:lnTo>
                  <a:lnTo>
                    <a:pt x="157" y="294"/>
                  </a:lnTo>
                  <a:lnTo>
                    <a:pt x="161" y="289"/>
                  </a:lnTo>
                  <a:lnTo>
                    <a:pt x="162" y="287"/>
                  </a:lnTo>
                  <a:lnTo>
                    <a:pt x="164" y="284"/>
                  </a:lnTo>
                  <a:lnTo>
                    <a:pt x="164" y="280"/>
                  </a:lnTo>
                  <a:lnTo>
                    <a:pt x="164" y="280"/>
                  </a:lnTo>
                  <a:lnTo>
                    <a:pt x="164" y="277"/>
                  </a:lnTo>
                  <a:lnTo>
                    <a:pt x="168" y="274"/>
                  </a:lnTo>
                  <a:lnTo>
                    <a:pt x="168" y="270"/>
                  </a:lnTo>
                  <a:lnTo>
                    <a:pt x="168" y="270"/>
                  </a:lnTo>
                  <a:lnTo>
                    <a:pt x="168" y="269"/>
                  </a:lnTo>
                  <a:lnTo>
                    <a:pt x="246" y="267"/>
                  </a:lnTo>
                  <a:lnTo>
                    <a:pt x="285" y="267"/>
                  </a:lnTo>
                  <a:lnTo>
                    <a:pt x="302" y="257"/>
                  </a:lnTo>
                  <a:lnTo>
                    <a:pt x="315" y="249"/>
                  </a:lnTo>
                  <a:lnTo>
                    <a:pt x="317" y="247"/>
                  </a:lnTo>
                  <a:lnTo>
                    <a:pt x="347" y="244"/>
                  </a:lnTo>
                  <a:lnTo>
                    <a:pt x="354" y="242"/>
                  </a:lnTo>
                  <a:lnTo>
                    <a:pt x="354" y="227"/>
                  </a:lnTo>
                  <a:lnTo>
                    <a:pt x="355" y="223"/>
                  </a:lnTo>
                  <a:lnTo>
                    <a:pt x="357" y="222"/>
                  </a:lnTo>
                  <a:lnTo>
                    <a:pt x="372" y="217"/>
                  </a:lnTo>
                  <a:lnTo>
                    <a:pt x="377" y="217"/>
                  </a:lnTo>
                  <a:lnTo>
                    <a:pt x="377" y="212"/>
                  </a:lnTo>
                  <a:lnTo>
                    <a:pt x="379" y="202"/>
                  </a:lnTo>
                  <a:lnTo>
                    <a:pt x="389" y="198"/>
                  </a:lnTo>
                  <a:lnTo>
                    <a:pt x="394" y="197"/>
                  </a:lnTo>
                  <a:lnTo>
                    <a:pt x="402" y="195"/>
                  </a:lnTo>
                  <a:lnTo>
                    <a:pt x="409" y="192"/>
                  </a:lnTo>
                  <a:lnTo>
                    <a:pt x="414" y="190"/>
                  </a:lnTo>
                  <a:lnTo>
                    <a:pt x="423" y="170"/>
                  </a:lnTo>
                  <a:lnTo>
                    <a:pt x="424" y="161"/>
                  </a:lnTo>
                  <a:lnTo>
                    <a:pt x="426" y="158"/>
                  </a:lnTo>
                  <a:lnTo>
                    <a:pt x="424" y="156"/>
                  </a:lnTo>
                  <a:lnTo>
                    <a:pt x="418" y="156"/>
                  </a:lnTo>
                  <a:lnTo>
                    <a:pt x="416" y="156"/>
                  </a:lnTo>
                  <a:lnTo>
                    <a:pt x="413" y="155"/>
                  </a:lnTo>
                  <a:lnTo>
                    <a:pt x="413" y="151"/>
                  </a:lnTo>
                  <a:lnTo>
                    <a:pt x="411" y="150"/>
                  </a:lnTo>
                  <a:lnTo>
                    <a:pt x="406" y="146"/>
                  </a:lnTo>
                  <a:lnTo>
                    <a:pt x="399" y="143"/>
                  </a:lnTo>
                  <a:lnTo>
                    <a:pt x="397" y="139"/>
                  </a:lnTo>
                  <a:lnTo>
                    <a:pt x="397" y="136"/>
                  </a:lnTo>
                  <a:lnTo>
                    <a:pt x="401" y="131"/>
                  </a:lnTo>
                  <a:lnTo>
                    <a:pt x="402" y="129"/>
                  </a:lnTo>
                  <a:lnTo>
                    <a:pt x="406" y="128"/>
                  </a:lnTo>
                  <a:lnTo>
                    <a:pt x="406" y="128"/>
                  </a:lnTo>
                  <a:lnTo>
                    <a:pt x="414" y="128"/>
                  </a:lnTo>
                  <a:lnTo>
                    <a:pt x="429" y="133"/>
                  </a:lnTo>
                  <a:lnTo>
                    <a:pt x="436" y="134"/>
                  </a:lnTo>
                  <a:lnTo>
                    <a:pt x="443" y="134"/>
                  </a:lnTo>
                  <a:lnTo>
                    <a:pt x="465" y="129"/>
                  </a:lnTo>
                  <a:lnTo>
                    <a:pt x="471" y="128"/>
                  </a:lnTo>
                  <a:lnTo>
                    <a:pt x="525" y="103"/>
                  </a:lnTo>
                  <a:lnTo>
                    <a:pt x="587" y="72"/>
                  </a:lnTo>
                  <a:lnTo>
                    <a:pt x="602" y="66"/>
                  </a:lnTo>
                  <a:lnTo>
                    <a:pt x="602" y="64"/>
                  </a:lnTo>
                  <a:lnTo>
                    <a:pt x="604" y="64"/>
                  </a:lnTo>
                  <a:lnTo>
                    <a:pt x="621" y="49"/>
                  </a:lnTo>
                  <a:lnTo>
                    <a:pt x="631" y="39"/>
                  </a:lnTo>
                  <a:lnTo>
                    <a:pt x="666" y="10"/>
                  </a:lnTo>
                  <a:lnTo>
                    <a:pt x="678" y="0"/>
                  </a:lnTo>
                  <a:lnTo>
                    <a:pt x="700" y="20"/>
                  </a:lnTo>
                  <a:lnTo>
                    <a:pt x="753" y="77"/>
                  </a:lnTo>
                  <a:lnTo>
                    <a:pt x="815" y="143"/>
                  </a:lnTo>
                  <a:lnTo>
                    <a:pt x="864" y="193"/>
                  </a:lnTo>
                  <a:lnTo>
                    <a:pt x="931" y="192"/>
                  </a:lnTo>
                  <a:lnTo>
                    <a:pt x="985" y="190"/>
                  </a:lnTo>
                  <a:lnTo>
                    <a:pt x="988" y="168"/>
                  </a:lnTo>
                  <a:lnTo>
                    <a:pt x="988" y="143"/>
                  </a:lnTo>
                  <a:lnTo>
                    <a:pt x="993" y="143"/>
                  </a:lnTo>
                  <a:lnTo>
                    <a:pt x="1161" y="143"/>
                  </a:lnTo>
                  <a:lnTo>
                    <a:pt x="1173" y="145"/>
                  </a:lnTo>
                  <a:lnTo>
                    <a:pt x="1196" y="145"/>
                  </a:lnTo>
                  <a:lnTo>
                    <a:pt x="1369" y="145"/>
                  </a:lnTo>
                  <a:lnTo>
                    <a:pt x="1396" y="145"/>
                  </a:lnTo>
                  <a:lnTo>
                    <a:pt x="1465" y="180"/>
                  </a:lnTo>
                  <a:lnTo>
                    <a:pt x="1473" y="183"/>
                  </a:lnTo>
                  <a:lnTo>
                    <a:pt x="1500" y="186"/>
                  </a:lnTo>
                  <a:lnTo>
                    <a:pt x="1544" y="190"/>
                  </a:lnTo>
                  <a:lnTo>
                    <a:pt x="1550" y="197"/>
                  </a:lnTo>
                  <a:lnTo>
                    <a:pt x="1611" y="250"/>
                  </a:lnTo>
                  <a:lnTo>
                    <a:pt x="1629" y="265"/>
                  </a:lnTo>
                  <a:lnTo>
                    <a:pt x="1638" y="274"/>
                  </a:lnTo>
                  <a:lnTo>
                    <a:pt x="1644" y="282"/>
                  </a:lnTo>
                  <a:lnTo>
                    <a:pt x="1655" y="301"/>
                  </a:lnTo>
                  <a:lnTo>
                    <a:pt x="1678" y="334"/>
                  </a:lnTo>
                  <a:lnTo>
                    <a:pt x="1681" y="336"/>
                  </a:lnTo>
                  <a:lnTo>
                    <a:pt x="1757" y="376"/>
                  </a:lnTo>
                  <a:lnTo>
                    <a:pt x="1837" y="421"/>
                  </a:lnTo>
                  <a:lnTo>
                    <a:pt x="1842" y="443"/>
                  </a:lnTo>
                  <a:lnTo>
                    <a:pt x="1849" y="462"/>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33"/>
            <p:cNvSpPr>
              <a:spLocks/>
            </p:cNvSpPr>
            <p:nvPr/>
          </p:nvSpPr>
          <p:spPr bwMode="auto">
            <a:xfrm>
              <a:off x="1457" y="1638"/>
              <a:ext cx="13" cy="49"/>
            </a:xfrm>
            <a:custGeom>
              <a:avLst/>
              <a:gdLst>
                <a:gd name="T0" fmla="*/ 1 w 13"/>
                <a:gd name="T1" fmla="*/ 49 h 49"/>
                <a:gd name="T2" fmla="*/ 0 w 13"/>
                <a:gd name="T3" fmla="*/ 49 h 49"/>
                <a:gd name="T4" fmla="*/ 1 w 13"/>
                <a:gd name="T5" fmla="*/ 44 h 49"/>
                <a:gd name="T6" fmla="*/ 3 w 13"/>
                <a:gd name="T7" fmla="*/ 39 h 49"/>
                <a:gd name="T8" fmla="*/ 3 w 13"/>
                <a:gd name="T9" fmla="*/ 34 h 49"/>
                <a:gd name="T10" fmla="*/ 5 w 13"/>
                <a:gd name="T11" fmla="*/ 34 h 49"/>
                <a:gd name="T12" fmla="*/ 5 w 13"/>
                <a:gd name="T13" fmla="*/ 30 h 49"/>
                <a:gd name="T14" fmla="*/ 5 w 13"/>
                <a:gd name="T15" fmla="*/ 29 h 49"/>
                <a:gd name="T16" fmla="*/ 8 w 13"/>
                <a:gd name="T17" fmla="*/ 22 h 49"/>
                <a:gd name="T18" fmla="*/ 8 w 13"/>
                <a:gd name="T19" fmla="*/ 19 h 49"/>
                <a:gd name="T20" fmla="*/ 8 w 13"/>
                <a:gd name="T21" fmla="*/ 17 h 49"/>
                <a:gd name="T22" fmla="*/ 10 w 13"/>
                <a:gd name="T23" fmla="*/ 14 h 49"/>
                <a:gd name="T24" fmla="*/ 10 w 13"/>
                <a:gd name="T25" fmla="*/ 12 h 49"/>
                <a:gd name="T26" fmla="*/ 12 w 13"/>
                <a:gd name="T27" fmla="*/ 4 h 49"/>
                <a:gd name="T28" fmla="*/ 12 w 13"/>
                <a:gd name="T29" fmla="*/ 2 h 49"/>
                <a:gd name="T30" fmla="*/ 12 w 13"/>
                <a:gd name="T31" fmla="*/ 0 h 49"/>
                <a:gd name="T32" fmla="*/ 13 w 13"/>
                <a:gd name="T33" fmla="*/ 2 h 49"/>
                <a:gd name="T34" fmla="*/ 13 w 13"/>
                <a:gd name="T35" fmla="*/ 9 h 49"/>
                <a:gd name="T36" fmla="*/ 13 w 13"/>
                <a:gd name="T37" fmla="*/ 10 h 49"/>
                <a:gd name="T38" fmla="*/ 12 w 13"/>
                <a:gd name="T39" fmla="*/ 12 h 49"/>
                <a:gd name="T40" fmla="*/ 12 w 13"/>
                <a:gd name="T41" fmla="*/ 17 h 49"/>
                <a:gd name="T42" fmla="*/ 13 w 13"/>
                <a:gd name="T43" fmla="*/ 17 h 49"/>
                <a:gd name="T44" fmla="*/ 12 w 13"/>
                <a:gd name="T45" fmla="*/ 19 h 49"/>
                <a:gd name="T46" fmla="*/ 10 w 13"/>
                <a:gd name="T47" fmla="*/ 25 h 49"/>
                <a:gd name="T48" fmla="*/ 10 w 13"/>
                <a:gd name="T49" fmla="*/ 27 h 49"/>
                <a:gd name="T50" fmla="*/ 8 w 13"/>
                <a:gd name="T51" fmla="*/ 29 h 49"/>
                <a:gd name="T52" fmla="*/ 8 w 13"/>
                <a:gd name="T53" fmla="*/ 30 h 49"/>
                <a:gd name="T54" fmla="*/ 8 w 13"/>
                <a:gd name="T55" fmla="*/ 32 h 49"/>
                <a:gd name="T56" fmla="*/ 6 w 13"/>
                <a:gd name="T57" fmla="*/ 34 h 49"/>
                <a:gd name="T58" fmla="*/ 6 w 13"/>
                <a:gd name="T59" fmla="*/ 37 h 49"/>
                <a:gd name="T60" fmla="*/ 6 w 13"/>
                <a:gd name="T61" fmla="*/ 40 h 49"/>
                <a:gd name="T62" fmla="*/ 5 w 13"/>
                <a:gd name="T63" fmla="*/ 40 h 49"/>
                <a:gd name="T64" fmla="*/ 5 w 13"/>
                <a:gd name="T65" fmla="*/ 44 h 49"/>
                <a:gd name="T66" fmla="*/ 3 w 13"/>
                <a:gd name="T67" fmla="*/ 44 h 49"/>
                <a:gd name="T68" fmla="*/ 3 w 13"/>
                <a:gd name="T69" fmla="*/ 47 h 49"/>
                <a:gd name="T70" fmla="*/ 1 w 13"/>
                <a:gd name="T7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49">
                  <a:moveTo>
                    <a:pt x="1" y="49"/>
                  </a:moveTo>
                  <a:lnTo>
                    <a:pt x="0" y="49"/>
                  </a:lnTo>
                  <a:lnTo>
                    <a:pt x="1" y="44"/>
                  </a:lnTo>
                  <a:lnTo>
                    <a:pt x="3" y="39"/>
                  </a:lnTo>
                  <a:lnTo>
                    <a:pt x="3" y="34"/>
                  </a:lnTo>
                  <a:lnTo>
                    <a:pt x="5" y="34"/>
                  </a:lnTo>
                  <a:lnTo>
                    <a:pt x="5" y="30"/>
                  </a:lnTo>
                  <a:lnTo>
                    <a:pt x="5" y="29"/>
                  </a:lnTo>
                  <a:lnTo>
                    <a:pt x="8" y="22"/>
                  </a:lnTo>
                  <a:lnTo>
                    <a:pt x="8" y="19"/>
                  </a:lnTo>
                  <a:lnTo>
                    <a:pt x="8" y="17"/>
                  </a:lnTo>
                  <a:lnTo>
                    <a:pt x="10" y="14"/>
                  </a:lnTo>
                  <a:lnTo>
                    <a:pt x="10" y="12"/>
                  </a:lnTo>
                  <a:lnTo>
                    <a:pt x="12" y="4"/>
                  </a:lnTo>
                  <a:lnTo>
                    <a:pt x="12" y="2"/>
                  </a:lnTo>
                  <a:lnTo>
                    <a:pt x="12" y="0"/>
                  </a:lnTo>
                  <a:lnTo>
                    <a:pt x="13" y="2"/>
                  </a:lnTo>
                  <a:lnTo>
                    <a:pt x="13" y="9"/>
                  </a:lnTo>
                  <a:lnTo>
                    <a:pt x="13" y="10"/>
                  </a:lnTo>
                  <a:lnTo>
                    <a:pt x="12" y="12"/>
                  </a:lnTo>
                  <a:lnTo>
                    <a:pt x="12" y="17"/>
                  </a:lnTo>
                  <a:lnTo>
                    <a:pt x="13" y="17"/>
                  </a:lnTo>
                  <a:lnTo>
                    <a:pt x="12" y="19"/>
                  </a:lnTo>
                  <a:lnTo>
                    <a:pt x="10" y="25"/>
                  </a:lnTo>
                  <a:lnTo>
                    <a:pt x="10" y="27"/>
                  </a:lnTo>
                  <a:lnTo>
                    <a:pt x="8" y="29"/>
                  </a:lnTo>
                  <a:lnTo>
                    <a:pt x="8" y="30"/>
                  </a:lnTo>
                  <a:lnTo>
                    <a:pt x="8" y="32"/>
                  </a:lnTo>
                  <a:lnTo>
                    <a:pt x="6" y="34"/>
                  </a:lnTo>
                  <a:lnTo>
                    <a:pt x="6" y="37"/>
                  </a:lnTo>
                  <a:lnTo>
                    <a:pt x="6" y="40"/>
                  </a:lnTo>
                  <a:lnTo>
                    <a:pt x="5" y="40"/>
                  </a:lnTo>
                  <a:lnTo>
                    <a:pt x="5" y="44"/>
                  </a:lnTo>
                  <a:lnTo>
                    <a:pt x="3" y="44"/>
                  </a:lnTo>
                  <a:lnTo>
                    <a:pt x="3" y="47"/>
                  </a:lnTo>
                  <a:lnTo>
                    <a:pt x="1" y="49"/>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Freeform 34"/>
            <p:cNvSpPr>
              <a:spLocks/>
            </p:cNvSpPr>
            <p:nvPr/>
          </p:nvSpPr>
          <p:spPr bwMode="auto">
            <a:xfrm>
              <a:off x="1469" y="1628"/>
              <a:ext cx="3" cy="7"/>
            </a:xfrm>
            <a:custGeom>
              <a:avLst/>
              <a:gdLst>
                <a:gd name="T0" fmla="*/ 3 w 3"/>
                <a:gd name="T1" fmla="*/ 7 h 7"/>
                <a:gd name="T2" fmla="*/ 0 w 3"/>
                <a:gd name="T3" fmla="*/ 7 h 7"/>
                <a:gd name="T4" fmla="*/ 0 w 3"/>
                <a:gd name="T5" fmla="*/ 5 h 7"/>
                <a:gd name="T6" fmla="*/ 0 w 3"/>
                <a:gd name="T7" fmla="*/ 3 h 7"/>
                <a:gd name="T8" fmla="*/ 1 w 3"/>
                <a:gd name="T9" fmla="*/ 0 h 7"/>
                <a:gd name="T10" fmla="*/ 3 w 3"/>
                <a:gd name="T11" fmla="*/ 0 h 7"/>
                <a:gd name="T12" fmla="*/ 3 w 3"/>
                <a:gd name="T13" fmla="*/ 2 h 7"/>
                <a:gd name="T14" fmla="*/ 3 w 3"/>
                <a:gd name="T15" fmla="*/ 5 h 7"/>
                <a:gd name="T16" fmla="*/ 3 w 3"/>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7"/>
                  </a:moveTo>
                  <a:lnTo>
                    <a:pt x="0" y="7"/>
                  </a:lnTo>
                  <a:lnTo>
                    <a:pt x="0" y="5"/>
                  </a:lnTo>
                  <a:lnTo>
                    <a:pt x="0" y="3"/>
                  </a:lnTo>
                  <a:lnTo>
                    <a:pt x="1" y="0"/>
                  </a:lnTo>
                  <a:lnTo>
                    <a:pt x="3" y="0"/>
                  </a:lnTo>
                  <a:lnTo>
                    <a:pt x="3" y="2"/>
                  </a:lnTo>
                  <a:lnTo>
                    <a:pt x="3" y="5"/>
                  </a:lnTo>
                  <a:lnTo>
                    <a:pt x="3" y="7"/>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35"/>
            <p:cNvSpPr>
              <a:spLocks/>
            </p:cNvSpPr>
            <p:nvPr/>
          </p:nvSpPr>
          <p:spPr bwMode="auto">
            <a:xfrm>
              <a:off x="1492" y="1593"/>
              <a:ext cx="2" cy="5"/>
            </a:xfrm>
            <a:custGeom>
              <a:avLst/>
              <a:gdLst>
                <a:gd name="T0" fmla="*/ 2 w 2"/>
                <a:gd name="T1" fmla="*/ 5 h 5"/>
                <a:gd name="T2" fmla="*/ 0 w 2"/>
                <a:gd name="T3" fmla="*/ 5 h 5"/>
                <a:gd name="T4" fmla="*/ 0 w 2"/>
                <a:gd name="T5" fmla="*/ 0 h 5"/>
                <a:gd name="T6" fmla="*/ 2 w 2"/>
                <a:gd name="T7" fmla="*/ 2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0" y="5"/>
                  </a:lnTo>
                  <a:lnTo>
                    <a:pt x="0" y="0"/>
                  </a:lnTo>
                  <a:lnTo>
                    <a:pt x="2" y="2"/>
                  </a:lnTo>
                  <a:lnTo>
                    <a:pt x="2" y="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36"/>
            <p:cNvSpPr>
              <a:spLocks/>
            </p:cNvSpPr>
            <p:nvPr/>
          </p:nvSpPr>
          <p:spPr bwMode="auto">
            <a:xfrm>
              <a:off x="1484" y="1561"/>
              <a:ext cx="3" cy="22"/>
            </a:xfrm>
            <a:custGeom>
              <a:avLst/>
              <a:gdLst>
                <a:gd name="T0" fmla="*/ 3 w 3"/>
                <a:gd name="T1" fmla="*/ 22 h 22"/>
                <a:gd name="T2" fmla="*/ 1 w 3"/>
                <a:gd name="T3" fmla="*/ 22 h 22"/>
                <a:gd name="T4" fmla="*/ 0 w 3"/>
                <a:gd name="T5" fmla="*/ 22 h 22"/>
                <a:gd name="T6" fmla="*/ 0 w 3"/>
                <a:gd name="T7" fmla="*/ 20 h 22"/>
                <a:gd name="T8" fmla="*/ 1 w 3"/>
                <a:gd name="T9" fmla="*/ 20 h 22"/>
                <a:gd name="T10" fmla="*/ 1 w 3"/>
                <a:gd name="T11" fmla="*/ 17 h 22"/>
                <a:gd name="T12" fmla="*/ 0 w 3"/>
                <a:gd name="T13" fmla="*/ 15 h 22"/>
                <a:gd name="T14" fmla="*/ 1 w 3"/>
                <a:gd name="T15" fmla="*/ 13 h 22"/>
                <a:gd name="T16" fmla="*/ 0 w 3"/>
                <a:gd name="T17" fmla="*/ 12 h 22"/>
                <a:gd name="T18" fmla="*/ 1 w 3"/>
                <a:gd name="T19" fmla="*/ 10 h 22"/>
                <a:gd name="T20" fmla="*/ 0 w 3"/>
                <a:gd name="T21" fmla="*/ 8 h 22"/>
                <a:gd name="T22" fmla="*/ 1 w 3"/>
                <a:gd name="T23" fmla="*/ 7 h 22"/>
                <a:gd name="T24" fmla="*/ 0 w 3"/>
                <a:gd name="T25" fmla="*/ 5 h 22"/>
                <a:gd name="T26" fmla="*/ 0 w 3"/>
                <a:gd name="T27" fmla="*/ 3 h 22"/>
                <a:gd name="T28" fmla="*/ 1 w 3"/>
                <a:gd name="T29" fmla="*/ 0 h 22"/>
                <a:gd name="T30" fmla="*/ 3 w 3"/>
                <a:gd name="T31" fmla="*/ 0 h 22"/>
                <a:gd name="T32" fmla="*/ 3 w 3"/>
                <a:gd name="T33" fmla="*/ 2 h 22"/>
                <a:gd name="T34" fmla="*/ 3 w 3"/>
                <a:gd name="T35" fmla="*/ 5 h 22"/>
                <a:gd name="T36" fmla="*/ 3 w 3"/>
                <a:gd name="T37" fmla="*/ 12 h 22"/>
                <a:gd name="T38" fmla="*/ 3 w 3"/>
                <a:gd name="T39" fmla="*/ 13 h 22"/>
                <a:gd name="T40" fmla="*/ 3 w 3"/>
                <a:gd name="T41" fmla="*/ 15 h 22"/>
                <a:gd name="T42" fmla="*/ 3 w 3"/>
                <a:gd name="T4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22">
                  <a:moveTo>
                    <a:pt x="3" y="22"/>
                  </a:moveTo>
                  <a:lnTo>
                    <a:pt x="1" y="22"/>
                  </a:lnTo>
                  <a:lnTo>
                    <a:pt x="0" y="22"/>
                  </a:lnTo>
                  <a:lnTo>
                    <a:pt x="0" y="20"/>
                  </a:lnTo>
                  <a:lnTo>
                    <a:pt x="1" y="20"/>
                  </a:lnTo>
                  <a:lnTo>
                    <a:pt x="1" y="17"/>
                  </a:lnTo>
                  <a:lnTo>
                    <a:pt x="0" y="15"/>
                  </a:lnTo>
                  <a:lnTo>
                    <a:pt x="1" y="13"/>
                  </a:lnTo>
                  <a:lnTo>
                    <a:pt x="0" y="12"/>
                  </a:lnTo>
                  <a:lnTo>
                    <a:pt x="1" y="10"/>
                  </a:lnTo>
                  <a:lnTo>
                    <a:pt x="0" y="8"/>
                  </a:lnTo>
                  <a:lnTo>
                    <a:pt x="1" y="7"/>
                  </a:lnTo>
                  <a:lnTo>
                    <a:pt x="0" y="5"/>
                  </a:lnTo>
                  <a:lnTo>
                    <a:pt x="0" y="3"/>
                  </a:lnTo>
                  <a:lnTo>
                    <a:pt x="1" y="0"/>
                  </a:lnTo>
                  <a:lnTo>
                    <a:pt x="3" y="0"/>
                  </a:lnTo>
                  <a:lnTo>
                    <a:pt x="3" y="2"/>
                  </a:lnTo>
                  <a:lnTo>
                    <a:pt x="3" y="5"/>
                  </a:lnTo>
                  <a:lnTo>
                    <a:pt x="3" y="12"/>
                  </a:lnTo>
                  <a:lnTo>
                    <a:pt x="3" y="13"/>
                  </a:lnTo>
                  <a:lnTo>
                    <a:pt x="3" y="15"/>
                  </a:lnTo>
                  <a:lnTo>
                    <a:pt x="3" y="2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37"/>
            <p:cNvSpPr>
              <a:spLocks/>
            </p:cNvSpPr>
            <p:nvPr/>
          </p:nvSpPr>
          <p:spPr bwMode="auto">
            <a:xfrm>
              <a:off x="1482" y="1529"/>
              <a:ext cx="5" cy="15"/>
            </a:xfrm>
            <a:custGeom>
              <a:avLst/>
              <a:gdLst>
                <a:gd name="T0" fmla="*/ 2 w 5"/>
                <a:gd name="T1" fmla="*/ 15 h 15"/>
                <a:gd name="T2" fmla="*/ 0 w 5"/>
                <a:gd name="T3" fmla="*/ 14 h 15"/>
                <a:gd name="T4" fmla="*/ 0 w 5"/>
                <a:gd name="T5" fmla="*/ 8 h 15"/>
                <a:gd name="T6" fmla="*/ 0 w 5"/>
                <a:gd name="T7" fmla="*/ 7 h 15"/>
                <a:gd name="T8" fmla="*/ 0 w 5"/>
                <a:gd name="T9" fmla="*/ 5 h 15"/>
                <a:gd name="T10" fmla="*/ 0 w 5"/>
                <a:gd name="T11" fmla="*/ 2 h 15"/>
                <a:gd name="T12" fmla="*/ 2 w 5"/>
                <a:gd name="T13" fmla="*/ 0 h 15"/>
                <a:gd name="T14" fmla="*/ 3 w 5"/>
                <a:gd name="T15" fmla="*/ 0 h 15"/>
                <a:gd name="T16" fmla="*/ 5 w 5"/>
                <a:gd name="T17" fmla="*/ 2 h 15"/>
                <a:gd name="T18" fmla="*/ 5 w 5"/>
                <a:gd name="T19" fmla="*/ 7 h 15"/>
                <a:gd name="T20" fmla="*/ 2 w 5"/>
                <a:gd name="T21" fmla="*/ 10 h 15"/>
                <a:gd name="T22" fmla="*/ 2 w 5"/>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5">
                  <a:moveTo>
                    <a:pt x="2" y="15"/>
                  </a:moveTo>
                  <a:lnTo>
                    <a:pt x="0" y="14"/>
                  </a:lnTo>
                  <a:lnTo>
                    <a:pt x="0" y="8"/>
                  </a:lnTo>
                  <a:lnTo>
                    <a:pt x="0" y="7"/>
                  </a:lnTo>
                  <a:lnTo>
                    <a:pt x="0" y="5"/>
                  </a:lnTo>
                  <a:lnTo>
                    <a:pt x="0" y="2"/>
                  </a:lnTo>
                  <a:lnTo>
                    <a:pt x="2" y="0"/>
                  </a:lnTo>
                  <a:lnTo>
                    <a:pt x="3" y="0"/>
                  </a:lnTo>
                  <a:lnTo>
                    <a:pt x="5" y="2"/>
                  </a:lnTo>
                  <a:lnTo>
                    <a:pt x="5" y="7"/>
                  </a:lnTo>
                  <a:lnTo>
                    <a:pt x="2" y="10"/>
                  </a:lnTo>
                  <a:lnTo>
                    <a:pt x="2"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38"/>
            <p:cNvSpPr>
              <a:spLocks/>
            </p:cNvSpPr>
            <p:nvPr/>
          </p:nvSpPr>
          <p:spPr bwMode="auto">
            <a:xfrm>
              <a:off x="1479" y="1507"/>
              <a:ext cx="5" cy="15"/>
            </a:xfrm>
            <a:custGeom>
              <a:avLst/>
              <a:gdLst>
                <a:gd name="T0" fmla="*/ 3 w 5"/>
                <a:gd name="T1" fmla="*/ 14 h 15"/>
                <a:gd name="T2" fmla="*/ 1 w 5"/>
                <a:gd name="T3" fmla="*/ 15 h 15"/>
                <a:gd name="T4" fmla="*/ 0 w 5"/>
                <a:gd name="T5" fmla="*/ 15 h 15"/>
                <a:gd name="T6" fmla="*/ 0 w 5"/>
                <a:gd name="T7" fmla="*/ 4 h 15"/>
                <a:gd name="T8" fmla="*/ 1 w 5"/>
                <a:gd name="T9" fmla="*/ 0 h 15"/>
                <a:gd name="T10" fmla="*/ 3 w 5"/>
                <a:gd name="T11" fmla="*/ 0 h 15"/>
                <a:gd name="T12" fmla="*/ 5 w 5"/>
                <a:gd name="T13" fmla="*/ 4 h 15"/>
                <a:gd name="T14" fmla="*/ 3 w 5"/>
                <a:gd name="T15" fmla="*/ 7 h 15"/>
                <a:gd name="T16" fmla="*/ 3 w 5"/>
                <a:gd name="T17" fmla="*/ 10 h 15"/>
                <a:gd name="T18" fmla="*/ 3 w 5"/>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5">
                  <a:moveTo>
                    <a:pt x="3" y="14"/>
                  </a:moveTo>
                  <a:lnTo>
                    <a:pt x="1" y="15"/>
                  </a:lnTo>
                  <a:lnTo>
                    <a:pt x="0" y="15"/>
                  </a:lnTo>
                  <a:lnTo>
                    <a:pt x="0" y="4"/>
                  </a:lnTo>
                  <a:lnTo>
                    <a:pt x="1" y="0"/>
                  </a:lnTo>
                  <a:lnTo>
                    <a:pt x="3" y="0"/>
                  </a:lnTo>
                  <a:lnTo>
                    <a:pt x="5" y="4"/>
                  </a:lnTo>
                  <a:lnTo>
                    <a:pt x="3" y="7"/>
                  </a:lnTo>
                  <a:lnTo>
                    <a:pt x="3" y="10"/>
                  </a:lnTo>
                  <a:lnTo>
                    <a:pt x="3" y="1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39"/>
            <p:cNvSpPr>
              <a:spLocks/>
            </p:cNvSpPr>
            <p:nvPr/>
          </p:nvSpPr>
          <p:spPr bwMode="auto">
            <a:xfrm>
              <a:off x="1492" y="1491"/>
              <a:ext cx="12" cy="16"/>
            </a:xfrm>
            <a:custGeom>
              <a:avLst/>
              <a:gdLst>
                <a:gd name="T0" fmla="*/ 8 w 12"/>
                <a:gd name="T1" fmla="*/ 15 h 16"/>
                <a:gd name="T2" fmla="*/ 7 w 12"/>
                <a:gd name="T3" fmla="*/ 16 h 16"/>
                <a:gd name="T4" fmla="*/ 2 w 12"/>
                <a:gd name="T5" fmla="*/ 16 h 16"/>
                <a:gd name="T6" fmla="*/ 0 w 12"/>
                <a:gd name="T7" fmla="*/ 16 h 16"/>
                <a:gd name="T8" fmla="*/ 0 w 12"/>
                <a:gd name="T9" fmla="*/ 13 h 16"/>
                <a:gd name="T10" fmla="*/ 2 w 12"/>
                <a:gd name="T11" fmla="*/ 10 h 16"/>
                <a:gd name="T12" fmla="*/ 3 w 12"/>
                <a:gd name="T13" fmla="*/ 10 h 16"/>
                <a:gd name="T14" fmla="*/ 3 w 12"/>
                <a:gd name="T15" fmla="*/ 8 h 16"/>
                <a:gd name="T16" fmla="*/ 3 w 12"/>
                <a:gd name="T17" fmla="*/ 6 h 16"/>
                <a:gd name="T18" fmla="*/ 7 w 12"/>
                <a:gd name="T19" fmla="*/ 5 h 16"/>
                <a:gd name="T20" fmla="*/ 7 w 12"/>
                <a:gd name="T21" fmla="*/ 1 h 16"/>
                <a:gd name="T22" fmla="*/ 8 w 12"/>
                <a:gd name="T23" fmla="*/ 0 h 16"/>
                <a:gd name="T24" fmla="*/ 10 w 12"/>
                <a:gd name="T25" fmla="*/ 0 h 16"/>
                <a:gd name="T26" fmla="*/ 12 w 12"/>
                <a:gd name="T27" fmla="*/ 1 h 16"/>
                <a:gd name="T28" fmla="*/ 12 w 12"/>
                <a:gd name="T29" fmla="*/ 3 h 16"/>
                <a:gd name="T30" fmla="*/ 10 w 12"/>
                <a:gd name="T31" fmla="*/ 3 h 16"/>
                <a:gd name="T32" fmla="*/ 12 w 12"/>
                <a:gd name="T33" fmla="*/ 8 h 16"/>
                <a:gd name="T34" fmla="*/ 10 w 12"/>
                <a:gd name="T35" fmla="*/ 10 h 16"/>
                <a:gd name="T36" fmla="*/ 8 w 12"/>
                <a:gd name="T37" fmla="*/ 11 h 16"/>
                <a:gd name="T38" fmla="*/ 8 w 12"/>
                <a:gd name="T3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 h="16">
                  <a:moveTo>
                    <a:pt x="8" y="15"/>
                  </a:moveTo>
                  <a:lnTo>
                    <a:pt x="7" y="16"/>
                  </a:lnTo>
                  <a:lnTo>
                    <a:pt x="2" y="16"/>
                  </a:lnTo>
                  <a:lnTo>
                    <a:pt x="0" y="16"/>
                  </a:lnTo>
                  <a:lnTo>
                    <a:pt x="0" y="13"/>
                  </a:lnTo>
                  <a:lnTo>
                    <a:pt x="2" y="10"/>
                  </a:lnTo>
                  <a:lnTo>
                    <a:pt x="3" y="10"/>
                  </a:lnTo>
                  <a:lnTo>
                    <a:pt x="3" y="8"/>
                  </a:lnTo>
                  <a:lnTo>
                    <a:pt x="3" y="6"/>
                  </a:lnTo>
                  <a:lnTo>
                    <a:pt x="7" y="5"/>
                  </a:lnTo>
                  <a:lnTo>
                    <a:pt x="7" y="1"/>
                  </a:lnTo>
                  <a:lnTo>
                    <a:pt x="8" y="0"/>
                  </a:lnTo>
                  <a:lnTo>
                    <a:pt x="10" y="0"/>
                  </a:lnTo>
                  <a:lnTo>
                    <a:pt x="12" y="1"/>
                  </a:lnTo>
                  <a:lnTo>
                    <a:pt x="12" y="3"/>
                  </a:lnTo>
                  <a:lnTo>
                    <a:pt x="10" y="3"/>
                  </a:lnTo>
                  <a:lnTo>
                    <a:pt x="12" y="8"/>
                  </a:lnTo>
                  <a:lnTo>
                    <a:pt x="10" y="10"/>
                  </a:lnTo>
                  <a:lnTo>
                    <a:pt x="8" y="11"/>
                  </a:lnTo>
                  <a:lnTo>
                    <a:pt x="8" y="15"/>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40"/>
            <p:cNvSpPr>
              <a:spLocks/>
            </p:cNvSpPr>
            <p:nvPr/>
          </p:nvSpPr>
          <p:spPr bwMode="auto">
            <a:xfrm>
              <a:off x="1469" y="1482"/>
              <a:ext cx="23" cy="144"/>
            </a:xfrm>
            <a:custGeom>
              <a:avLst/>
              <a:gdLst>
                <a:gd name="T0" fmla="*/ 18 w 23"/>
                <a:gd name="T1" fmla="*/ 0 h 144"/>
                <a:gd name="T2" fmla="*/ 20 w 23"/>
                <a:gd name="T3" fmla="*/ 2 h 144"/>
                <a:gd name="T4" fmla="*/ 21 w 23"/>
                <a:gd name="T5" fmla="*/ 3 h 144"/>
                <a:gd name="T6" fmla="*/ 21 w 23"/>
                <a:gd name="T7" fmla="*/ 7 h 144"/>
                <a:gd name="T8" fmla="*/ 23 w 23"/>
                <a:gd name="T9" fmla="*/ 9 h 144"/>
                <a:gd name="T10" fmla="*/ 21 w 23"/>
                <a:gd name="T11" fmla="*/ 12 h 144"/>
                <a:gd name="T12" fmla="*/ 21 w 23"/>
                <a:gd name="T13" fmla="*/ 14 h 144"/>
                <a:gd name="T14" fmla="*/ 18 w 23"/>
                <a:gd name="T15" fmla="*/ 17 h 144"/>
                <a:gd name="T16" fmla="*/ 16 w 23"/>
                <a:gd name="T17" fmla="*/ 10 h 144"/>
                <a:gd name="T18" fmla="*/ 15 w 23"/>
                <a:gd name="T19" fmla="*/ 19 h 144"/>
                <a:gd name="T20" fmla="*/ 13 w 23"/>
                <a:gd name="T21" fmla="*/ 15 h 144"/>
                <a:gd name="T22" fmla="*/ 13 w 23"/>
                <a:gd name="T23" fmla="*/ 10 h 144"/>
                <a:gd name="T24" fmla="*/ 11 w 23"/>
                <a:gd name="T25" fmla="*/ 5 h 144"/>
                <a:gd name="T26" fmla="*/ 11 w 23"/>
                <a:gd name="T27" fmla="*/ 17 h 144"/>
                <a:gd name="T28" fmla="*/ 10 w 23"/>
                <a:gd name="T29" fmla="*/ 20 h 144"/>
                <a:gd name="T30" fmla="*/ 10 w 23"/>
                <a:gd name="T31" fmla="*/ 24 h 144"/>
                <a:gd name="T32" fmla="*/ 10 w 23"/>
                <a:gd name="T33" fmla="*/ 27 h 144"/>
                <a:gd name="T34" fmla="*/ 8 w 23"/>
                <a:gd name="T35" fmla="*/ 47 h 144"/>
                <a:gd name="T36" fmla="*/ 10 w 23"/>
                <a:gd name="T37" fmla="*/ 52 h 144"/>
                <a:gd name="T38" fmla="*/ 8 w 23"/>
                <a:gd name="T39" fmla="*/ 57 h 144"/>
                <a:gd name="T40" fmla="*/ 11 w 23"/>
                <a:gd name="T41" fmla="*/ 62 h 144"/>
                <a:gd name="T42" fmla="*/ 8 w 23"/>
                <a:gd name="T43" fmla="*/ 64 h 144"/>
                <a:gd name="T44" fmla="*/ 10 w 23"/>
                <a:gd name="T45" fmla="*/ 66 h 144"/>
                <a:gd name="T46" fmla="*/ 8 w 23"/>
                <a:gd name="T47" fmla="*/ 74 h 144"/>
                <a:gd name="T48" fmla="*/ 8 w 23"/>
                <a:gd name="T49" fmla="*/ 92 h 144"/>
                <a:gd name="T50" fmla="*/ 8 w 23"/>
                <a:gd name="T51" fmla="*/ 94 h 144"/>
                <a:gd name="T52" fmla="*/ 8 w 23"/>
                <a:gd name="T53" fmla="*/ 101 h 144"/>
                <a:gd name="T54" fmla="*/ 8 w 23"/>
                <a:gd name="T55" fmla="*/ 104 h 144"/>
                <a:gd name="T56" fmla="*/ 5 w 23"/>
                <a:gd name="T57" fmla="*/ 111 h 144"/>
                <a:gd name="T58" fmla="*/ 5 w 23"/>
                <a:gd name="T59" fmla="*/ 114 h 144"/>
                <a:gd name="T60" fmla="*/ 3 w 23"/>
                <a:gd name="T61" fmla="*/ 121 h 144"/>
                <a:gd name="T62" fmla="*/ 5 w 23"/>
                <a:gd name="T63" fmla="*/ 126 h 144"/>
                <a:gd name="T64" fmla="*/ 3 w 23"/>
                <a:gd name="T65" fmla="*/ 133 h 144"/>
                <a:gd name="T66" fmla="*/ 3 w 23"/>
                <a:gd name="T67" fmla="*/ 136 h 144"/>
                <a:gd name="T68" fmla="*/ 1 w 23"/>
                <a:gd name="T69" fmla="*/ 144 h 144"/>
                <a:gd name="T70" fmla="*/ 0 w 23"/>
                <a:gd name="T71" fmla="*/ 136 h 144"/>
                <a:gd name="T72" fmla="*/ 1 w 23"/>
                <a:gd name="T73" fmla="*/ 131 h 144"/>
                <a:gd name="T74" fmla="*/ 1 w 23"/>
                <a:gd name="T75" fmla="*/ 114 h 144"/>
                <a:gd name="T76" fmla="*/ 3 w 23"/>
                <a:gd name="T77" fmla="*/ 111 h 144"/>
                <a:gd name="T78" fmla="*/ 3 w 23"/>
                <a:gd name="T79" fmla="*/ 104 h 144"/>
                <a:gd name="T80" fmla="*/ 3 w 23"/>
                <a:gd name="T81" fmla="*/ 89 h 144"/>
                <a:gd name="T82" fmla="*/ 5 w 23"/>
                <a:gd name="T83" fmla="*/ 66 h 144"/>
                <a:gd name="T84" fmla="*/ 5 w 23"/>
                <a:gd name="T85" fmla="*/ 59 h 144"/>
                <a:gd name="T86" fmla="*/ 6 w 23"/>
                <a:gd name="T87" fmla="*/ 54 h 144"/>
                <a:gd name="T88" fmla="*/ 8 w 23"/>
                <a:gd name="T89" fmla="*/ 39 h 144"/>
                <a:gd name="T90" fmla="*/ 8 w 23"/>
                <a:gd name="T91" fmla="*/ 24 h 144"/>
                <a:gd name="T92" fmla="*/ 8 w 23"/>
                <a:gd name="T93" fmla="*/ 10 h 144"/>
                <a:gd name="T94" fmla="*/ 15 w 23"/>
                <a:gd name="T9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 h="144">
                  <a:moveTo>
                    <a:pt x="16" y="0"/>
                  </a:moveTo>
                  <a:lnTo>
                    <a:pt x="18" y="0"/>
                  </a:lnTo>
                  <a:lnTo>
                    <a:pt x="20" y="0"/>
                  </a:lnTo>
                  <a:lnTo>
                    <a:pt x="20" y="2"/>
                  </a:lnTo>
                  <a:lnTo>
                    <a:pt x="20" y="3"/>
                  </a:lnTo>
                  <a:lnTo>
                    <a:pt x="21" y="3"/>
                  </a:lnTo>
                  <a:lnTo>
                    <a:pt x="21" y="5"/>
                  </a:lnTo>
                  <a:lnTo>
                    <a:pt x="21" y="7"/>
                  </a:lnTo>
                  <a:lnTo>
                    <a:pt x="23" y="7"/>
                  </a:lnTo>
                  <a:lnTo>
                    <a:pt x="23" y="9"/>
                  </a:lnTo>
                  <a:lnTo>
                    <a:pt x="21" y="10"/>
                  </a:lnTo>
                  <a:lnTo>
                    <a:pt x="21" y="12"/>
                  </a:lnTo>
                  <a:lnTo>
                    <a:pt x="23" y="12"/>
                  </a:lnTo>
                  <a:lnTo>
                    <a:pt x="21" y="14"/>
                  </a:lnTo>
                  <a:lnTo>
                    <a:pt x="21" y="15"/>
                  </a:lnTo>
                  <a:lnTo>
                    <a:pt x="18" y="17"/>
                  </a:lnTo>
                  <a:lnTo>
                    <a:pt x="18" y="12"/>
                  </a:lnTo>
                  <a:lnTo>
                    <a:pt x="16" y="10"/>
                  </a:lnTo>
                  <a:lnTo>
                    <a:pt x="16" y="17"/>
                  </a:lnTo>
                  <a:lnTo>
                    <a:pt x="15" y="19"/>
                  </a:lnTo>
                  <a:lnTo>
                    <a:pt x="13" y="17"/>
                  </a:lnTo>
                  <a:lnTo>
                    <a:pt x="13" y="15"/>
                  </a:lnTo>
                  <a:lnTo>
                    <a:pt x="13" y="14"/>
                  </a:lnTo>
                  <a:lnTo>
                    <a:pt x="13" y="10"/>
                  </a:lnTo>
                  <a:lnTo>
                    <a:pt x="13" y="7"/>
                  </a:lnTo>
                  <a:lnTo>
                    <a:pt x="11" y="5"/>
                  </a:lnTo>
                  <a:lnTo>
                    <a:pt x="11" y="7"/>
                  </a:lnTo>
                  <a:lnTo>
                    <a:pt x="11" y="17"/>
                  </a:lnTo>
                  <a:lnTo>
                    <a:pt x="10" y="19"/>
                  </a:lnTo>
                  <a:lnTo>
                    <a:pt x="10" y="20"/>
                  </a:lnTo>
                  <a:lnTo>
                    <a:pt x="11" y="22"/>
                  </a:lnTo>
                  <a:lnTo>
                    <a:pt x="10" y="24"/>
                  </a:lnTo>
                  <a:lnTo>
                    <a:pt x="10" y="25"/>
                  </a:lnTo>
                  <a:lnTo>
                    <a:pt x="10" y="27"/>
                  </a:lnTo>
                  <a:lnTo>
                    <a:pt x="8" y="29"/>
                  </a:lnTo>
                  <a:lnTo>
                    <a:pt x="8" y="47"/>
                  </a:lnTo>
                  <a:lnTo>
                    <a:pt x="10" y="49"/>
                  </a:lnTo>
                  <a:lnTo>
                    <a:pt x="10" y="52"/>
                  </a:lnTo>
                  <a:lnTo>
                    <a:pt x="8" y="54"/>
                  </a:lnTo>
                  <a:lnTo>
                    <a:pt x="8" y="57"/>
                  </a:lnTo>
                  <a:lnTo>
                    <a:pt x="11" y="59"/>
                  </a:lnTo>
                  <a:lnTo>
                    <a:pt x="11" y="62"/>
                  </a:lnTo>
                  <a:lnTo>
                    <a:pt x="10" y="64"/>
                  </a:lnTo>
                  <a:lnTo>
                    <a:pt x="8" y="64"/>
                  </a:lnTo>
                  <a:lnTo>
                    <a:pt x="8" y="66"/>
                  </a:lnTo>
                  <a:lnTo>
                    <a:pt x="10" y="66"/>
                  </a:lnTo>
                  <a:lnTo>
                    <a:pt x="8" y="67"/>
                  </a:lnTo>
                  <a:lnTo>
                    <a:pt x="8" y="74"/>
                  </a:lnTo>
                  <a:lnTo>
                    <a:pt x="8" y="87"/>
                  </a:lnTo>
                  <a:lnTo>
                    <a:pt x="8" y="92"/>
                  </a:lnTo>
                  <a:lnTo>
                    <a:pt x="6" y="94"/>
                  </a:lnTo>
                  <a:lnTo>
                    <a:pt x="8" y="94"/>
                  </a:lnTo>
                  <a:lnTo>
                    <a:pt x="8" y="97"/>
                  </a:lnTo>
                  <a:lnTo>
                    <a:pt x="8" y="101"/>
                  </a:lnTo>
                  <a:lnTo>
                    <a:pt x="8" y="102"/>
                  </a:lnTo>
                  <a:lnTo>
                    <a:pt x="8" y="104"/>
                  </a:lnTo>
                  <a:lnTo>
                    <a:pt x="6" y="108"/>
                  </a:lnTo>
                  <a:lnTo>
                    <a:pt x="5" y="111"/>
                  </a:lnTo>
                  <a:lnTo>
                    <a:pt x="5" y="113"/>
                  </a:lnTo>
                  <a:lnTo>
                    <a:pt x="5" y="114"/>
                  </a:lnTo>
                  <a:lnTo>
                    <a:pt x="3" y="116"/>
                  </a:lnTo>
                  <a:lnTo>
                    <a:pt x="3" y="121"/>
                  </a:lnTo>
                  <a:lnTo>
                    <a:pt x="3" y="124"/>
                  </a:lnTo>
                  <a:lnTo>
                    <a:pt x="5" y="126"/>
                  </a:lnTo>
                  <a:lnTo>
                    <a:pt x="5" y="131"/>
                  </a:lnTo>
                  <a:lnTo>
                    <a:pt x="3" y="133"/>
                  </a:lnTo>
                  <a:lnTo>
                    <a:pt x="3" y="134"/>
                  </a:lnTo>
                  <a:lnTo>
                    <a:pt x="3" y="136"/>
                  </a:lnTo>
                  <a:lnTo>
                    <a:pt x="1" y="138"/>
                  </a:lnTo>
                  <a:lnTo>
                    <a:pt x="1" y="144"/>
                  </a:lnTo>
                  <a:lnTo>
                    <a:pt x="0" y="144"/>
                  </a:lnTo>
                  <a:lnTo>
                    <a:pt x="0" y="136"/>
                  </a:lnTo>
                  <a:lnTo>
                    <a:pt x="0" y="133"/>
                  </a:lnTo>
                  <a:lnTo>
                    <a:pt x="1" y="131"/>
                  </a:lnTo>
                  <a:lnTo>
                    <a:pt x="1" y="128"/>
                  </a:lnTo>
                  <a:lnTo>
                    <a:pt x="1" y="114"/>
                  </a:lnTo>
                  <a:lnTo>
                    <a:pt x="1" y="111"/>
                  </a:lnTo>
                  <a:lnTo>
                    <a:pt x="3" y="111"/>
                  </a:lnTo>
                  <a:lnTo>
                    <a:pt x="3" y="106"/>
                  </a:lnTo>
                  <a:lnTo>
                    <a:pt x="3" y="104"/>
                  </a:lnTo>
                  <a:lnTo>
                    <a:pt x="3" y="92"/>
                  </a:lnTo>
                  <a:lnTo>
                    <a:pt x="3" y="89"/>
                  </a:lnTo>
                  <a:lnTo>
                    <a:pt x="5" y="87"/>
                  </a:lnTo>
                  <a:lnTo>
                    <a:pt x="5" y="66"/>
                  </a:lnTo>
                  <a:lnTo>
                    <a:pt x="5" y="64"/>
                  </a:lnTo>
                  <a:lnTo>
                    <a:pt x="5" y="59"/>
                  </a:lnTo>
                  <a:lnTo>
                    <a:pt x="6" y="55"/>
                  </a:lnTo>
                  <a:lnTo>
                    <a:pt x="6" y="54"/>
                  </a:lnTo>
                  <a:lnTo>
                    <a:pt x="6" y="45"/>
                  </a:lnTo>
                  <a:lnTo>
                    <a:pt x="8" y="39"/>
                  </a:lnTo>
                  <a:lnTo>
                    <a:pt x="8" y="29"/>
                  </a:lnTo>
                  <a:lnTo>
                    <a:pt x="8" y="24"/>
                  </a:lnTo>
                  <a:lnTo>
                    <a:pt x="8" y="17"/>
                  </a:lnTo>
                  <a:lnTo>
                    <a:pt x="8" y="10"/>
                  </a:lnTo>
                  <a:lnTo>
                    <a:pt x="15" y="2"/>
                  </a:lnTo>
                  <a:lnTo>
                    <a:pt x="15" y="0"/>
                  </a:lnTo>
                  <a:lnTo>
                    <a:pt x="1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43"/>
            <p:cNvSpPr>
              <a:spLocks/>
            </p:cNvSpPr>
            <p:nvPr/>
          </p:nvSpPr>
          <p:spPr bwMode="auto">
            <a:xfrm>
              <a:off x="2721" y="2199"/>
              <a:ext cx="2195" cy="1831"/>
            </a:xfrm>
            <a:custGeom>
              <a:avLst/>
              <a:gdLst>
                <a:gd name="T0" fmla="*/ 2040 w 2195"/>
                <a:gd name="T1" fmla="*/ 1300 h 1831"/>
                <a:gd name="T2" fmla="*/ 1913 w 2195"/>
                <a:gd name="T3" fmla="*/ 1295 h 1831"/>
                <a:gd name="T4" fmla="*/ 1802 w 2195"/>
                <a:gd name="T5" fmla="*/ 1354 h 1831"/>
                <a:gd name="T6" fmla="*/ 1711 w 2195"/>
                <a:gd name="T7" fmla="*/ 1431 h 1831"/>
                <a:gd name="T8" fmla="*/ 1622 w 2195"/>
                <a:gd name="T9" fmla="*/ 1430 h 1831"/>
                <a:gd name="T10" fmla="*/ 1532 w 2195"/>
                <a:gd name="T11" fmla="*/ 1527 h 1831"/>
                <a:gd name="T12" fmla="*/ 1465 w 2195"/>
                <a:gd name="T13" fmla="*/ 1555 h 1831"/>
                <a:gd name="T14" fmla="*/ 1364 w 2195"/>
                <a:gd name="T15" fmla="*/ 1507 h 1831"/>
                <a:gd name="T16" fmla="*/ 1236 w 2195"/>
                <a:gd name="T17" fmla="*/ 1527 h 1831"/>
                <a:gd name="T18" fmla="*/ 1191 w 2195"/>
                <a:gd name="T19" fmla="*/ 1562 h 1831"/>
                <a:gd name="T20" fmla="*/ 1230 w 2195"/>
                <a:gd name="T21" fmla="*/ 1623 h 1831"/>
                <a:gd name="T22" fmla="*/ 1231 w 2195"/>
                <a:gd name="T23" fmla="*/ 1673 h 1831"/>
                <a:gd name="T24" fmla="*/ 1262 w 2195"/>
                <a:gd name="T25" fmla="*/ 1701 h 1831"/>
                <a:gd name="T26" fmla="*/ 1260 w 2195"/>
                <a:gd name="T27" fmla="*/ 1821 h 1831"/>
                <a:gd name="T28" fmla="*/ 1181 w 2195"/>
                <a:gd name="T29" fmla="*/ 1822 h 1831"/>
                <a:gd name="T30" fmla="*/ 1094 w 2195"/>
                <a:gd name="T31" fmla="*/ 1810 h 1831"/>
                <a:gd name="T32" fmla="*/ 991 w 2195"/>
                <a:gd name="T33" fmla="*/ 1750 h 1831"/>
                <a:gd name="T34" fmla="*/ 1000 w 2195"/>
                <a:gd name="T35" fmla="*/ 1695 h 1831"/>
                <a:gd name="T36" fmla="*/ 1007 w 2195"/>
                <a:gd name="T37" fmla="*/ 1659 h 1831"/>
                <a:gd name="T38" fmla="*/ 975 w 2195"/>
                <a:gd name="T39" fmla="*/ 1614 h 1831"/>
                <a:gd name="T40" fmla="*/ 976 w 2195"/>
                <a:gd name="T41" fmla="*/ 1567 h 1831"/>
                <a:gd name="T42" fmla="*/ 949 w 2195"/>
                <a:gd name="T43" fmla="*/ 1525 h 1831"/>
                <a:gd name="T44" fmla="*/ 931 w 2195"/>
                <a:gd name="T45" fmla="*/ 1493 h 1831"/>
                <a:gd name="T46" fmla="*/ 902 w 2195"/>
                <a:gd name="T47" fmla="*/ 1455 h 1831"/>
                <a:gd name="T48" fmla="*/ 896 w 2195"/>
                <a:gd name="T49" fmla="*/ 1381 h 1831"/>
                <a:gd name="T50" fmla="*/ 861 w 2195"/>
                <a:gd name="T51" fmla="*/ 1309 h 1831"/>
                <a:gd name="T52" fmla="*/ 787 w 2195"/>
                <a:gd name="T53" fmla="*/ 1280 h 1831"/>
                <a:gd name="T54" fmla="*/ 750 w 2195"/>
                <a:gd name="T55" fmla="*/ 1216 h 1831"/>
                <a:gd name="T56" fmla="*/ 679 w 2195"/>
                <a:gd name="T57" fmla="*/ 1139 h 1831"/>
                <a:gd name="T58" fmla="*/ 592 w 2195"/>
                <a:gd name="T59" fmla="*/ 1148 h 1831"/>
                <a:gd name="T60" fmla="*/ 506 w 2195"/>
                <a:gd name="T61" fmla="*/ 1164 h 1831"/>
                <a:gd name="T62" fmla="*/ 421 w 2195"/>
                <a:gd name="T63" fmla="*/ 1206 h 1831"/>
                <a:gd name="T64" fmla="*/ 328 w 2195"/>
                <a:gd name="T65" fmla="*/ 1206 h 1831"/>
                <a:gd name="T66" fmla="*/ 263 w 2195"/>
                <a:gd name="T67" fmla="*/ 1154 h 1831"/>
                <a:gd name="T68" fmla="*/ 221 w 2195"/>
                <a:gd name="T69" fmla="*/ 1079 h 1831"/>
                <a:gd name="T70" fmla="*/ 124 w 2195"/>
                <a:gd name="T71" fmla="*/ 1074 h 1831"/>
                <a:gd name="T72" fmla="*/ 25 w 2195"/>
                <a:gd name="T73" fmla="*/ 1049 h 1831"/>
                <a:gd name="T74" fmla="*/ 94 w 2195"/>
                <a:gd name="T75" fmla="*/ 934 h 1831"/>
                <a:gd name="T76" fmla="*/ 182 w 2195"/>
                <a:gd name="T77" fmla="*/ 661 h 1831"/>
                <a:gd name="T78" fmla="*/ 394 w 2195"/>
                <a:gd name="T79" fmla="*/ 389 h 1831"/>
                <a:gd name="T80" fmla="*/ 1614 w 2195"/>
                <a:gd name="T81" fmla="*/ 298 h 1831"/>
                <a:gd name="T82" fmla="*/ 1611 w 2195"/>
                <a:gd name="T83" fmla="*/ 0 h 1831"/>
                <a:gd name="T84" fmla="*/ 1688 w 2195"/>
                <a:gd name="T85" fmla="*/ 48 h 1831"/>
                <a:gd name="T86" fmla="*/ 1753 w 2195"/>
                <a:gd name="T87" fmla="*/ 100 h 1831"/>
                <a:gd name="T88" fmla="*/ 1792 w 2195"/>
                <a:gd name="T89" fmla="*/ 176 h 1831"/>
                <a:gd name="T90" fmla="*/ 1869 w 2195"/>
                <a:gd name="T91" fmla="*/ 223 h 1831"/>
                <a:gd name="T92" fmla="*/ 1933 w 2195"/>
                <a:gd name="T93" fmla="*/ 272 h 1831"/>
                <a:gd name="T94" fmla="*/ 1961 w 2195"/>
                <a:gd name="T95" fmla="*/ 324 h 1831"/>
                <a:gd name="T96" fmla="*/ 1956 w 2195"/>
                <a:gd name="T97" fmla="*/ 391 h 1831"/>
                <a:gd name="T98" fmla="*/ 1938 w 2195"/>
                <a:gd name="T99" fmla="*/ 463 h 1831"/>
                <a:gd name="T100" fmla="*/ 1965 w 2195"/>
                <a:gd name="T101" fmla="*/ 532 h 1831"/>
                <a:gd name="T102" fmla="*/ 2024 w 2195"/>
                <a:gd name="T103" fmla="*/ 570 h 1831"/>
                <a:gd name="T104" fmla="*/ 2074 w 2195"/>
                <a:gd name="T105" fmla="*/ 612 h 1831"/>
                <a:gd name="T106" fmla="*/ 2111 w 2195"/>
                <a:gd name="T107" fmla="*/ 694 h 1831"/>
                <a:gd name="T108" fmla="*/ 2091 w 2195"/>
                <a:gd name="T109" fmla="*/ 782 h 1831"/>
                <a:gd name="T110" fmla="*/ 2109 w 2195"/>
                <a:gd name="T111" fmla="*/ 862 h 1831"/>
                <a:gd name="T112" fmla="*/ 2134 w 2195"/>
                <a:gd name="T113" fmla="*/ 948 h 1831"/>
                <a:gd name="T114" fmla="*/ 2076 w 2195"/>
                <a:gd name="T115" fmla="*/ 1013 h 1831"/>
                <a:gd name="T116" fmla="*/ 2054 w 2195"/>
                <a:gd name="T117" fmla="*/ 1067 h 1831"/>
                <a:gd name="T118" fmla="*/ 2096 w 2195"/>
                <a:gd name="T119" fmla="*/ 1139 h 1831"/>
                <a:gd name="T120" fmla="*/ 2163 w 2195"/>
                <a:gd name="T121" fmla="*/ 1195 h 1831"/>
                <a:gd name="T122" fmla="*/ 2181 w 2195"/>
                <a:gd name="T123" fmla="*/ 1270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5" h="1831">
                  <a:moveTo>
                    <a:pt x="2180" y="1272"/>
                  </a:moveTo>
                  <a:lnTo>
                    <a:pt x="2139" y="1289"/>
                  </a:lnTo>
                  <a:lnTo>
                    <a:pt x="2133" y="1297"/>
                  </a:lnTo>
                  <a:lnTo>
                    <a:pt x="2126" y="1300"/>
                  </a:lnTo>
                  <a:lnTo>
                    <a:pt x="2123" y="1305"/>
                  </a:lnTo>
                  <a:lnTo>
                    <a:pt x="2118" y="1309"/>
                  </a:lnTo>
                  <a:lnTo>
                    <a:pt x="2113" y="1312"/>
                  </a:lnTo>
                  <a:lnTo>
                    <a:pt x="2107" y="1317"/>
                  </a:lnTo>
                  <a:lnTo>
                    <a:pt x="2101" y="1324"/>
                  </a:lnTo>
                  <a:lnTo>
                    <a:pt x="2096" y="1329"/>
                  </a:lnTo>
                  <a:lnTo>
                    <a:pt x="2087" y="1332"/>
                  </a:lnTo>
                  <a:lnTo>
                    <a:pt x="2072" y="1336"/>
                  </a:lnTo>
                  <a:lnTo>
                    <a:pt x="2069" y="1334"/>
                  </a:lnTo>
                  <a:lnTo>
                    <a:pt x="2067" y="1329"/>
                  </a:lnTo>
                  <a:lnTo>
                    <a:pt x="2069" y="1320"/>
                  </a:lnTo>
                  <a:lnTo>
                    <a:pt x="2067" y="1314"/>
                  </a:lnTo>
                  <a:lnTo>
                    <a:pt x="2067" y="1309"/>
                  </a:lnTo>
                  <a:lnTo>
                    <a:pt x="2071" y="1302"/>
                  </a:lnTo>
                  <a:lnTo>
                    <a:pt x="2071" y="1299"/>
                  </a:lnTo>
                  <a:lnTo>
                    <a:pt x="2069" y="1295"/>
                  </a:lnTo>
                  <a:lnTo>
                    <a:pt x="2064" y="1295"/>
                  </a:lnTo>
                  <a:lnTo>
                    <a:pt x="2055" y="1299"/>
                  </a:lnTo>
                  <a:lnTo>
                    <a:pt x="2045" y="1302"/>
                  </a:lnTo>
                  <a:lnTo>
                    <a:pt x="2040" y="1300"/>
                  </a:lnTo>
                  <a:lnTo>
                    <a:pt x="2034" y="1297"/>
                  </a:lnTo>
                  <a:lnTo>
                    <a:pt x="2017" y="1287"/>
                  </a:lnTo>
                  <a:lnTo>
                    <a:pt x="2007" y="1282"/>
                  </a:lnTo>
                  <a:lnTo>
                    <a:pt x="1998" y="1275"/>
                  </a:lnTo>
                  <a:lnTo>
                    <a:pt x="1992" y="1265"/>
                  </a:lnTo>
                  <a:lnTo>
                    <a:pt x="1987" y="1258"/>
                  </a:lnTo>
                  <a:lnTo>
                    <a:pt x="1980" y="1255"/>
                  </a:lnTo>
                  <a:lnTo>
                    <a:pt x="1970" y="1255"/>
                  </a:lnTo>
                  <a:lnTo>
                    <a:pt x="1961" y="1253"/>
                  </a:lnTo>
                  <a:lnTo>
                    <a:pt x="1953" y="1245"/>
                  </a:lnTo>
                  <a:lnTo>
                    <a:pt x="1943" y="1237"/>
                  </a:lnTo>
                  <a:lnTo>
                    <a:pt x="1926" y="1230"/>
                  </a:lnTo>
                  <a:lnTo>
                    <a:pt x="1914" y="1228"/>
                  </a:lnTo>
                  <a:lnTo>
                    <a:pt x="1913" y="1228"/>
                  </a:lnTo>
                  <a:lnTo>
                    <a:pt x="1911" y="1231"/>
                  </a:lnTo>
                  <a:lnTo>
                    <a:pt x="1913" y="1237"/>
                  </a:lnTo>
                  <a:lnTo>
                    <a:pt x="1913" y="1245"/>
                  </a:lnTo>
                  <a:lnTo>
                    <a:pt x="1909" y="1252"/>
                  </a:lnTo>
                  <a:lnTo>
                    <a:pt x="1904" y="1260"/>
                  </a:lnTo>
                  <a:lnTo>
                    <a:pt x="1899" y="1267"/>
                  </a:lnTo>
                  <a:lnTo>
                    <a:pt x="1904" y="1278"/>
                  </a:lnTo>
                  <a:lnTo>
                    <a:pt x="1906" y="1290"/>
                  </a:lnTo>
                  <a:lnTo>
                    <a:pt x="1909" y="1294"/>
                  </a:lnTo>
                  <a:lnTo>
                    <a:pt x="1913" y="1295"/>
                  </a:lnTo>
                  <a:lnTo>
                    <a:pt x="1918" y="1300"/>
                  </a:lnTo>
                  <a:lnTo>
                    <a:pt x="1926" y="1309"/>
                  </a:lnTo>
                  <a:lnTo>
                    <a:pt x="1933" y="1317"/>
                  </a:lnTo>
                  <a:lnTo>
                    <a:pt x="1935" y="1324"/>
                  </a:lnTo>
                  <a:lnTo>
                    <a:pt x="1931" y="1327"/>
                  </a:lnTo>
                  <a:lnTo>
                    <a:pt x="1921" y="1331"/>
                  </a:lnTo>
                  <a:lnTo>
                    <a:pt x="1908" y="1334"/>
                  </a:lnTo>
                  <a:lnTo>
                    <a:pt x="1896" y="1337"/>
                  </a:lnTo>
                  <a:lnTo>
                    <a:pt x="1879" y="1332"/>
                  </a:lnTo>
                  <a:lnTo>
                    <a:pt x="1876" y="1332"/>
                  </a:lnTo>
                  <a:lnTo>
                    <a:pt x="1869" y="1334"/>
                  </a:lnTo>
                  <a:lnTo>
                    <a:pt x="1867" y="1337"/>
                  </a:lnTo>
                  <a:lnTo>
                    <a:pt x="1866" y="1344"/>
                  </a:lnTo>
                  <a:lnTo>
                    <a:pt x="1862" y="1352"/>
                  </a:lnTo>
                  <a:lnTo>
                    <a:pt x="1851" y="1372"/>
                  </a:lnTo>
                  <a:lnTo>
                    <a:pt x="1846" y="1376"/>
                  </a:lnTo>
                  <a:lnTo>
                    <a:pt x="1842" y="1377"/>
                  </a:lnTo>
                  <a:lnTo>
                    <a:pt x="1837" y="1374"/>
                  </a:lnTo>
                  <a:lnTo>
                    <a:pt x="1831" y="1369"/>
                  </a:lnTo>
                  <a:lnTo>
                    <a:pt x="1824" y="1364"/>
                  </a:lnTo>
                  <a:lnTo>
                    <a:pt x="1819" y="1361"/>
                  </a:lnTo>
                  <a:lnTo>
                    <a:pt x="1812" y="1359"/>
                  </a:lnTo>
                  <a:lnTo>
                    <a:pt x="1805" y="1357"/>
                  </a:lnTo>
                  <a:lnTo>
                    <a:pt x="1802" y="1354"/>
                  </a:lnTo>
                  <a:lnTo>
                    <a:pt x="1800" y="1354"/>
                  </a:lnTo>
                  <a:lnTo>
                    <a:pt x="1795" y="1357"/>
                  </a:lnTo>
                  <a:lnTo>
                    <a:pt x="1785" y="1359"/>
                  </a:lnTo>
                  <a:lnTo>
                    <a:pt x="1779" y="1359"/>
                  </a:lnTo>
                  <a:lnTo>
                    <a:pt x="1775" y="1362"/>
                  </a:lnTo>
                  <a:lnTo>
                    <a:pt x="1772" y="1369"/>
                  </a:lnTo>
                  <a:lnTo>
                    <a:pt x="1770" y="1371"/>
                  </a:lnTo>
                  <a:lnTo>
                    <a:pt x="1763" y="1372"/>
                  </a:lnTo>
                  <a:lnTo>
                    <a:pt x="1758" y="1377"/>
                  </a:lnTo>
                  <a:lnTo>
                    <a:pt x="1755" y="1381"/>
                  </a:lnTo>
                  <a:lnTo>
                    <a:pt x="1747" y="1386"/>
                  </a:lnTo>
                  <a:lnTo>
                    <a:pt x="1747" y="1391"/>
                  </a:lnTo>
                  <a:lnTo>
                    <a:pt x="1745" y="1401"/>
                  </a:lnTo>
                  <a:lnTo>
                    <a:pt x="1742" y="1404"/>
                  </a:lnTo>
                  <a:lnTo>
                    <a:pt x="1743" y="1409"/>
                  </a:lnTo>
                  <a:lnTo>
                    <a:pt x="1743" y="1416"/>
                  </a:lnTo>
                  <a:lnTo>
                    <a:pt x="1740" y="1421"/>
                  </a:lnTo>
                  <a:lnTo>
                    <a:pt x="1737" y="1424"/>
                  </a:lnTo>
                  <a:lnTo>
                    <a:pt x="1733" y="1424"/>
                  </a:lnTo>
                  <a:lnTo>
                    <a:pt x="1727" y="1423"/>
                  </a:lnTo>
                  <a:lnTo>
                    <a:pt x="1723" y="1423"/>
                  </a:lnTo>
                  <a:lnTo>
                    <a:pt x="1720" y="1424"/>
                  </a:lnTo>
                  <a:lnTo>
                    <a:pt x="1715" y="1430"/>
                  </a:lnTo>
                  <a:lnTo>
                    <a:pt x="1711" y="1431"/>
                  </a:lnTo>
                  <a:lnTo>
                    <a:pt x="1708" y="1433"/>
                  </a:lnTo>
                  <a:lnTo>
                    <a:pt x="1703" y="1431"/>
                  </a:lnTo>
                  <a:lnTo>
                    <a:pt x="1700" y="1431"/>
                  </a:lnTo>
                  <a:lnTo>
                    <a:pt x="1696" y="1431"/>
                  </a:lnTo>
                  <a:lnTo>
                    <a:pt x="1690" y="1431"/>
                  </a:lnTo>
                  <a:lnTo>
                    <a:pt x="1685" y="1430"/>
                  </a:lnTo>
                  <a:lnTo>
                    <a:pt x="1680" y="1426"/>
                  </a:lnTo>
                  <a:lnTo>
                    <a:pt x="1678" y="1421"/>
                  </a:lnTo>
                  <a:lnTo>
                    <a:pt x="1674" y="1421"/>
                  </a:lnTo>
                  <a:lnTo>
                    <a:pt x="1671" y="1421"/>
                  </a:lnTo>
                  <a:lnTo>
                    <a:pt x="1668" y="1419"/>
                  </a:lnTo>
                  <a:lnTo>
                    <a:pt x="1663" y="1414"/>
                  </a:lnTo>
                  <a:lnTo>
                    <a:pt x="1659" y="1413"/>
                  </a:lnTo>
                  <a:lnTo>
                    <a:pt x="1658" y="1414"/>
                  </a:lnTo>
                  <a:lnTo>
                    <a:pt x="1654" y="1423"/>
                  </a:lnTo>
                  <a:lnTo>
                    <a:pt x="1651" y="1426"/>
                  </a:lnTo>
                  <a:lnTo>
                    <a:pt x="1648" y="1426"/>
                  </a:lnTo>
                  <a:lnTo>
                    <a:pt x="1644" y="1424"/>
                  </a:lnTo>
                  <a:lnTo>
                    <a:pt x="1639" y="1424"/>
                  </a:lnTo>
                  <a:lnTo>
                    <a:pt x="1634" y="1424"/>
                  </a:lnTo>
                  <a:lnTo>
                    <a:pt x="1633" y="1426"/>
                  </a:lnTo>
                  <a:lnTo>
                    <a:pt x="1627" y="1426"/>
                  </a:lnTo>
                  <a:lnTo>
                    <a:pt x="1626" y="1426"/>
                  </a:lnTo>
                  <a:lnTo>
                    <a:pt x="1622" y="1430"/>
                  </a:lnTo>
                  <a:lnTo>
                    <a:pt x="1619" y="1433"/>
                  </a:lnTo>
                  <a:lnTo>
                    <a:pt x="1617" y="1433"/>
                  </a:lnTo>
                  <a:lnTo>
                    <a:pt x="1612" y="1436"/>
                  </a:lnTo>
                  <a:lnTo>
                    <a:pt x="1602" y="1441"/>
                  </a:lnTo>
                  <a:lnTo>
                    <a:pt x="1599" y="1446"/>
                  </a:lnTo>
                  <a:lnTo>
                    <a:pt x="1597" y="1453"/>
                  </a:lnTo>
                  <a:lnTo>
                    <a:pt x="1601" y="1458"/>
                  </a:lnTo>
                  <a:lnTo>
                    <a:pt x="1602" y="1460"/>
                  </a:lnTo>
                  <a:lnTo>
                    <a:pt x="1604" y="1465"/>
                  </a:lnTo>
                  <a:lnTo>
                    <a:pt x="1602" y="1473"/>
                  </a:lnTo>
                  <a:lnTo>
                    <a:pt x="1599" y="1475"/>
                  </a:lnTo>
                  <a:lnTo>
                    <a:pt x="1596" y="1477"/>
                  </a:lnTo>
                  <a:lnTo>
                    <a:pt x="1592" y="1478"/>
                  </a:lnTo>
                  <a:lnTo>
                    <a:pt x="1586" y="1487"/>
                  </a:lnTo>
                  <a:lnTo>
                    <a:pt x="1584" y="1488"/>
                  </a:lnTo>
                  <a:lnTo>
                    <a:pt x="1570" y="1500"/>
                  </a:lnTo>
                  <a:lnTo>
                    <a:pt x="1560" y="1507"/>
                  </a:lnTo>
                  <a:lnTo>
                    <a:pt x="1557" y="1512"/>
                  </a:lnTo>
                  <a:lnTo>
                    <a:pt x="1550" y="1512"/>
                  </a:lnTo>
                  <a:lnTo>
                    <a:pt x="1542" y="1513"/>
                  </a:lnTo>
                  <a:lnTo>
                    <a:pt x="1539" y="1513"/>
                  </a:lnTo>
                  <a:lnTo>
                    <a:pt x="1535" y="1518"/>
                  </a:lnTo>
                  <a:lnTo>
                    <a:pt x="1535" y="1523"/>
                  </a:lnTo>
                  <a:lnTo>
                    <a:pt x="1532" y="1527"/>
                  </a:lnTo>
                  <a:lnTo>
                    <a:pt x="1528" y="1529"/>
                  </a:lnTo>
                  <a:lnTo>
                    <a:pt x="1525" y="1529"/>
                  </a:lnTo>
                  <a:lnTo>
                    <a:pt x="1523" y="1532"/>
                  </a:lnTo>
                  <a:lnTo>
                    <a:pt x="1523" y="1535"/>
                  </a:lnTo>
                  <a:lnTo>
                    <a:pt x="1523" y="1539"/>
                  </a:lnTo>
                  <a:lnTo>
                    <a:pt x="1520" y="1540"/>
                  </a:lnTo>
                  <a:lnTo>
                    <a:pt x="1502" y="1542"/>
                  </a:lnTo>
                  <a:lnTo>
                    <a:pt x="1500" y="1547"/>
                  </a:lnTo>
                  <a:lnTo>
                    <a:pt x="1502" y="1550"/>
                  </a:lnTo>
                  <a:lnTo>
                    <a:pt x="1502" y="1554"/>
                  </a:lnTo>
                  <a:lnTo>
                    <a:pt x="1502" y="1555"/>
                  </a:lnTo>
                  <a:lnTo>
                    <a:pt x="1500" y="1557"/>
                  </a:lnTo>
                  <a:lnTo>
                    <a:pt x="1497" y="1559"/>
                  </a:lnTo>
                  <a:lnTo>
                    <a:pt x="1497" y="1562"/>
                  </a:lnTo>
                  <a:lnTo>
                    <a:pt x="1498" y="1569"/>
                  </a:lnTo>
                  <a:lnTo>
                    <a:pt x="1497" y="1570"/>
                  </a:lnTo>
                  <a:lnTo>
                    <a:pt x="1493" y="1572"/>
                  </a:lnTo>
                  <a:lnTo>
                    <a:pt x="1490" y="1572"/>
                  </a:lnTo>
                  <a:lnTo>
                    <a:pt x="1487" y="1569"/>
                  </a:lnTo>
                  <a:lnTo>
                    <a:pt x="1483" y="1565"/>
                  </a:lnTo>
                  <a:lnTo>
                    <a:pt x="1478" y="1559"/>
                  </a:lnTo>
                  <a:lnTo>
                    <a:pt x="1475" y="1557"/>
                  </a:lnTo>
                  <a:lnTo>
                    <a:pt x="1471" y="1557"/>
                  </a:lnTo>
                  <a:lnTo>
                    <a:pt x="1465" y="1555"/>
                  </a:lnTo>
                  <a:lnTo>
                    <a:pt x="1461" y="1555"/>
                  </a:lnTo>
                  <a:lnTo>
                    <a:pt x="1460" y="1550"/>
                  </a:lnTo>
                  <a:lnTo>
                    <a:pt x="1458" y="1549"/>
                  </a:lnTo>
                  <a:lnTo>
                    <a:pt x="1451" y="1545"/>
                  </a:lnTo>
                  <a:lnTo>
                    <a:pt x="1443" y="1535"/>
                  </a:lnTo>
                  <a:lnTo>
                    <a:pt x="1433" y="1527"/>
                  </a:lnTo>
                  <a:lnTo>
                    <a:pt x="1431" y="1527"/>
                  </a:lnTo>
                  <a:lnTo>
                    <a:pt x="1428" y="1529"/>
                  </a:lnTo>
                  <a:lnTo>
                    <a:pt x="1426" y="1530"/>
                  </a:lnTo>
                  <a:lnTo>
                    <a:pt x="1423" y="1530"/>
                  </a:lnTo>
                  <a:lnTo>
                    <a:pt x="1423" y="1525"/>
                  </a:lnTo>
                  <a:lnTo>
                    <a:pt x="1419" y="1523"/>
                  </a:lnTo>
                  <a:lnTo>
                    <a:pt x="1413" y="1522"/>
                  </a:lnTo>
                  <a:lnTo>
                    <a:pt x="1408" y="1518"/>
                  </a:lnTo>
                  <a:lnTo>
                    <a:pt x="1408" y="1513"/>
                  </a:lnTo>
                  <a:lnTo>
                    <a:pt x="1404" y="1510"/>
                  </a:lnTo>
                  <a:lnTo>
                    <a:pt x="1403" y="1507"/>
                  </a:lnTo>
                  <a:lnTo>
                    <a:pt x="1396" y="1505"/>
                  </a:lnTo>
                  <a:lnTo>
                    <a:pt x="1393" y="1505"/>
                  </a:lnTo>
                  <a:lnTo>
                    <a:pt x="1387" y="1510"/>
                  </a:lnTo>
                  <a:lnTo>
                    <a:pt x="1382" y="1513"/>
                  </a:lnTo>
                  <a:lnTo>
                    <a:pt x="1376" y="1510"/>
                  </a:lnTo>
                  <a:lnTo>
                    <a:pt x="1371" y="1508"/>
                  </a:lnTo>
                  <a:lnTo>
                    <a:pt x="1364" y="1507"/>
                  </a:lnTo>
                  <a:lnTo>
                    <a:pt x="1359" y="1510"/>
                  </a:lnTo>
                  <a:lnTo>
                    <a:pt x="1356" y="1515"/>
                  </a:lnTo>
                  <a:lnTo>
                    <a:pt x="1349" y="1513"/>
                  </a:lnTo>
                  <a:lnTo>
                    <a:pt x="1344" y="1513"/>
                  </a:lnTo>
                  <a:lnTo>
                    <a:pt x="1341" y="1517"/>
                  </a:lnTo>
                  <a:lnTo>
                    <a:pt x="1337" y="1522"/>
                  </a:lnTo>
                  <a:lnTo>
                    <a:pt x="1334" y="1522"/>
                  </a:lnTo>
                  <a:lnTo>
                    <a:pt x="1327" y="1522"/>
                  </a:lnTo>
                  <a:lnTo>
                    <a:pt x="1317" y="1522"/>
                  </a:lnTo>
                  <a:lnTo>
                    <a:pt x="1315" y="1523"/>
                  </a:lnTo>
                  <a:lnTo>
                    <a:pt x="1314" y="1523"/>
                  </a:lnTo>
                  <a:lnTo>
                    <a:pt x="1307" y="1530"/>
                  </a:lnTo>
                  <a:lnTo>
                    <a:pt x="1302" y="1539"/>
                  </a:lnTo>
                  <a:lnTo>
                    <a:pt x="1294" y="1539"/>
                  </a:lnTo>
                  <a:lnTo>
                    <a:pt x="1292" y="1539"/>
                  </a:lnTo>
                  <a:lnTo>
                    <a:pt x="1283" y="1537"/>
                  </a:lnTo>
                  <a:lnTo>
                    <a:pt x="1270" y="1529"/>
                  </a:lnTo>
                  <a:lnTo>
                    <a:pt x="1267" y="1525"/>
                  </a:lnTo>
                  <a:lnTo>
                    <a:pt x="1262" y="1523"/>
                  </a:lnTo>
                  <a:lnTo>
                    <a:pt x="1255" y="1527"/>
                  </a:lnTo>
                  <a:lnTo>
                    <a:pt x="1250" y="1527"/>
                  </a:lnTo>
                  <a:lnTo>
                    <a:pt x="1245" y="1525"/>
                  </a:lnTo>
                  <a:lnTo>
                    <a:pt x="1241" y="1527"/>
                  </a:lnTo>
                  <a:lnTo>
                    <a:pt x="1236" y="1527"/>
                  </a:lnTo>
                  <a:lnTo>
                    <a:pt x="1233" y="1523"/>
                  </a:lnTo>
                  <a:lnTo>
                    <a:pt x="1231" y="1518"/>
                  </a:lnTo>
                  <a:lnTo>
                    <a:pt x="1228" y="1515"/>
                  </a:lnTo>
                  <a:lnTo>
                    <a:pt x="1225" y="1515"/>
                  </a:lnTo>
                  <a:lnTo>
                    <a:pt x="1221" y="1518"/>
                  </a:lnTo>
                  <a:lnTo>
                    <a:pt x="1216" y="1523"/>
                  </a:lnTo>
                  <a:lnTo>
                    <a:pt x="1211" y="1525"/>
                  </a:lnTo>
                  <a:lnTo>
                    <a:pt x="1205" y="1525"/>
                  </a:lnTo>
                  <a:lnTo>
                    <a:pt x="1201" y="1525"/>
                  </a:lnTo>
                  <a:lnTo>
                    <a:pt x="1200" y="1527"/>
                  </a:lnTo>
                  <a:lnTo>
                    <a:pt x="1200" y="1530"/>
                  </a:lnTo>
                  <a:lnTo>
                    <a:pt x="1200" y="1537"/>
                  </a:lnTo>
                  <a:lnTo>
                    <a:pt x="1198" y="1540"/>
                  </a:lnTo>
                  <a:lnTo>
                    <a:pt x="1194" y="1545"/>
                  </a:lnTo>
                  <a:lnTo>
                    <a:pt x="1188" y="1547"/>
                  </a:lnTo>
                  <a:lnTo>
                    <a:pt x="1183" y="1549"/>
                  </a:lnTo>
                  <a:lnTo>
                    <a:pt x="1179" y="1549"/>
                  </a:lnTo>
                  <a:lnTo>
                    <a:pt x="1179" y="1550"/>
                  </a:lnTo>
                  <a:lnTo>
                    <a:pt x="1178" y="1550"/>
                  </a:lnTo>
                  <a:lnTo>
                    <a:pt x="1181" y="1550"/>
                  </a:lnTo>
                  <a:lnTo>
                    <a:pt x="1184" y="1552"/>
                  </a:lnTo>
                  <a:lnTo>
                    <a:pt x="1186" y="1554"/>
                  </a:lnTo>
                  <a:lnTo>
                    <a:pt x="1186" y="1557"/>
                  </a:lnTo>
                  <a:lnTo>
                    <a:pt x="1191" y="1562"/>
                  </a:lnTo>
                  <a:lnTo>
                    <a:pt x="1194" y="1562"/>
                  </a:lnTo>
                  <a:lnTo>
                    <a:pt x="1196" y="1564"/>
                  </a:lnTo>
                  <a:lnTo>
                    <a:pt x="1201" y="1570"/>
                  </a:lnTo>
                  <a:lnTo>
                    <a:pt x="1203" y="1574"/>
                  </a:lnTo>
                  <a:lnTo>
                    <a:pt x="1205" y="1576"/>
                  </a:lnTo>
                  <a:lnTo>
                    <a:pt x="1206" y="1577"/>
                  </a:lnTo>
                  <a:lnTo>
                    <a:pt x="1210" y="1577"/>
                  </a:lnTo>
                  <a:lnTo>
                    <a:pt x="1210" y="1579"/>
                  </a:lnTo>
                  <a:lnTo>
                    <a:pt x="1211" y="1579"/>
                  </a:lnTo>
                  <a:lnTo>
                    <a:pt x="1218" y="1584"/>
                  </a:lnTo>
                  <a:lnTo>
                    <a:pt x="1221" y="1591"/>
                  </a:lnTo>
                  <a:lnTo>
                    <a:pt x="1223" y="1592"/>
                  </a:lnTo>
                  <a:lnTo>
                    <a:pt x="1225" y="1599"/>
                  </a:lnTo>
                  <a:lnTo>
                    <a:pt x="1226" y="1604"/>
                  </a:lnTo>
                  <a:lnTo>
                    <a:pt x="1228" y="1604"/>
                  </a:lnTo>
                  <a:lnTo>
                    <a:pt x="1228" y="1606"/>
                  </a:lnTo>
                  <a:lnTo>
                    <a:pt x="1231" y="1606"/>
                  </a:lnTo>
                  <a:lnTo>
                    <a:pt x="1233" y="1607"/>
                  </a:lnTo>
                  <a:lnTo>
                    <a:pt x="1231" y="1611"/>
                  </a:lnTo>
                  <a:lnTo>
                    <a:pt x="1233" y="1612"/>
                  </a:lnTo>
                  <a:lnTo>
                    <a:pt x="1233" y="1616"/>
                  </a:lnTo>
                  <a:lnTo>
                    <a:pt x="1235" y="1617"/>
                  </a:lnTo>
                  <a:lnTo>
                    <a:pt x="1233" y="1617"/>
                  </a:lnTo>
                  <a:lnTo>
                    <a:pt x="1230" y="1623"/>
                  </a:lnTo>
                  <a:lnTo>
                    <a:pt x="1226" y="1626"/>
                  </a:lnTo>
                  <a:lnTo>
                    <a:pt x="1225" y="1628"/>
                  </a:lnTo>
                  <a:lnTo>
                    <a:pt x="1223" y="1629"/>
                  </a:lnTo>
                  <a:lnTo>
                    <a:pt x="1220" y="1628"/>
                  </a:lnTo>
                  <a:lnTo>
                    <a:pt x="1211" y="1624"/>
                  </a:lnTo>
                  <a:lnTo>
                    <a:pt x="1208" y="1624"/>
                  </a:lnTo>
                  <a:lnTo>
                    <a:pt x="1206" y="1624"/>
                  </a:lnTo>
                  <a:lnTo>
                    <a:pt x="1206" y="1626"/>
                  </a:lnTo>
                  <a:lnTo>
                    <a:pt x="1206" y="1629"/>
                  </a:lnTo>
                  <a:lnTo>
                    <a:pt x="1210" y="1631"/>
                  </a:lnTo>
                  <a:lnTo>
                    <a:pt x="1211" y="1631"/>
                  </a:lnTo>
                  <a:lnTo>
                    <a:pt x="1215" y="1633"/>
                  </a:lnTo>
                  <a:lnTo>
                    <a:pt x="1215" y="1634"/>
                  </a:lnTo>
                  <a:lnTo>
                    <a:pt x="1215" y="1639"/>
                  </a:lnTo>
                  <a:lnTo>
                    <a:pt x="1215" y="1644"/>
                  </a:lnTo>
                  <a:lnTo>
                    <a:pt x="1215" y="1649"/>
                  </a:lnTo>
                  <a:lnTo>
                    <a:pt x="1218" y="1651"/>
                  </a:lnTo>
                  <a:lnTo>
                    <a:pt x="1226" y="1654"/>
                  </a:lnTo>
                  <a:lnTo>
                    <a:pt x="1226" y="1663"/>
                  </a:lnTo>
                  <a:lnTo>
                    <a:pt x="1228" y="1666"/>
                  </a:lnTo>
                  <a:lnTo>
                    <a:pt x="1228" y="1668"/>
                  </a:lnTo>
                  <a:lnTo>
                    <a:pt x="1228" y="1670"/>
                  </a:lnTo>
                  <a:lnTo>
                    <a:pt x="1230" y="1673"/>
                  </a:lnTo>
                  <a:lnTo>
                    <a:pt x="1231" y="1673"/>
                  </a:lnTo>
                  <a:lnTo>
                    <a:pt x="1231" y="1676"/>
                  </a:lnTo>
                  <a:lnTo>
                    <a:pt x="1236" y="1676"/>
                  </a:lnTo>
                  <a:lnTo>
                    <a:pt x="1241" y="1678"/>
                  </a:lnTo>
                  <a:lnTo>
                    <a:pt x="1243" y="1680"/>
                  </a:lnTo>
                  <a:lnTo>
                    <a:pt x="1245" y="1680"/>
                  </a:lnTo>
                  <a:lnTo>
                    <a:pt x="1245" y="1678"/>
                  </a:lnTo>
                  <a:lnTo>
                    <a:pt x="1245" y="1676"/>
                  </a:lnTo>
                  <a:lnTo>
                    <a:pt x="1248" y="1678"/>
                  </a:lnTo>
                  <a:lnTo>
                    <a:pt x="1255" y="1680"/>
                  </a:lnTo>
                  <a:lnTo>
                    <a:pt x="1257" y="1681"/>
                  </a:lnTo>
                  <a:lnTo>
                    <a:pt x="1262" y="1680"/>
                  </a:lnTo>
                  <a:lnTo>
                    <a:pt x="1265" y="1681"/>
                  </a:lnTo>
                  <a:lnTo>
                    <a:pt x="1267" y="1685"/>
                  </a:lnTo>
                  <a:lnTo>
                    <a:pt x="1268" y="1688"/>
                  </a:lnTo>
                  <a:lnTo>
                    <a:pt x="1267" y="1691"/>
                  </a:lnTo>
                  <a:lnTo>
                    <a:pt x="1267" y="1693"/>
                  </a:lnTo>
                  <a:lnTo>
                    <a:pt x="1262" y="1695"/>
                  </a:lnTo>
                  <a:lnTo>
                    <a:pt x="1260" y="1695"/>
                  </a:lnTo>
                  <a:lnTo>
                    <a:pt x="1260" y="1696"/>
                  </a:lnTo>
                  <a:lnTo>
                    <a:pt x="1258" y="1696"/>
                  </a:lnTo>
                  <a:lnTo>
                    <a:pt x="1258" y="1698"/>
                  </a:lnTo>
                  <a:lnTo>
                    <a:pt x="1258" y="1700"/>
                  </a:lnTo>
                  <a:lnTo>
                    <a:pt x="1260" y="1700"/>
                  </a:lnTo>
                  <a:lnTo>
                    <a:pt x="1262" y="1701"/>
                  </a:lnTo>
                  <a:lnTo>
                    <a:pt x="1265" y="1705"/>
                  </a:lnTo>
                  <a:lnTo>
                    <a:pt x="1268" y="1706"/>
                  </a:lnTo>
                  <a:lnTo>
                    <a:pt x="1273" y="1710"/>
                  </a:lnTo>
                  <a:lnTo>
                    <a:pt x="1275" y="1710"/>
                  </a:lnTo>
                  <a:lnTo>
                    <a:pt x="1273" y="1711"/>
                  </a:lnTo>
                  <a:lnTo>
                    <a:pt x="1272" y="1713"/>
                  </a:lnTo>
                  <a:lnTo>
                    <a:pt x="1272" y="1715"/>
                  </a:lnTo>
                  <a:lnTo>
                    <a:pt x="1273" y="1722"/>
                  </a:lnTo>
                  <a:lnTo>
                    <a:pt x="1273" y="1728"/>
                  </a:lnTo>
                  <a:lnTo>
                    <a:pt x="1270" y="1735"/>
                  </a:lnTo>
                  <a:lnTo>
                    <a:pt x="1275" y="1745"/>
                  </a:lnTo>
                  <a:lnTo>
                    <a:pt x="1278" y="1755"/>
                  </a:lnTo>
                  <a:lnTo>
                    <a:pt x="1280" y="1769"/>
                  </a:lnTo>
                  <a:lnTo>
                    <a:pt x="1283" y="1779"/>
                  </a:lnTo>
                  <a:lnTo>
                    <a:pt x="1287" y="1784"/>
                  </a:lnTo>
                  <a:lnTo>
                    <a:pt x="1288" y="1787"/>
                  </a:lnTo>
                  <a:lnTo>
                    <a:pt x="1290" y="1790"/>
                  </a:lnTo>
                  <a:lnTo>
                    <a:pt x="1288" y="1794"/>
                  </a:lnTo>
                  <a:lnTo>
                    <a:pt x="1287" y="1797"/>
                  </a:lnTo>
                  <a:lnTo>
                    <a:pt x="1280" y="1799"/>
                  </a:lnTo>
                  <a:lnTo>
                    <a:pt x="1270" y="1800"/>
                  </a:lnTo>
                  <a:lnTo>
                    <a:pt x="1267" y="1802"/>
                  </a:lnTo>
                  <a:lnTo>
                    <a:pt x="1263" y="1805"/>
                  </a:lnTo>
                  <a:lnTo>
                    <a:pt x="1260" y="1821"/>
                  </a:lnTo>
                  <a:lnTo>
                    <a:pt x="1257" y="1824"/>
                  </a:lnTo>
                  <a:lnTo>
                    <a:pt x="1255" y="1826"/>
                  </a:lnTo>
                  <a:lnTo>
                    <a:pt x="1252" y="1829"/>
                  </a:lnTo>
                  <a:lnTo>
                    <a:pt x="1250" y="1826"/>
                  </a:lnTo>
                  <a:lnTo>
                    <a:pt x="1247" y="1822"/>
                  </a:lnTo>
                  <a:lnTo>
                    <a:pt x="1243" y="1822"/>
                  </a:lnTo>
                  <a:lnTo>
                    <a:pt x="1238" y="1824"/>
                  </a:lnTo>
                  <a:lnTo>
                    <a:pt x="1233" y="1824"/>
                  </a:lnTo>
                  <a:lnTo>
                    <a:pt x="1230" y="1824"/>
                  </a:lnTo>
                  <a:lnTo>
                    <a:pt x="1226" y="1827"/>
                  </a:lnTo>
                  <a:lnTo>
                    <a:pt x="1225" y="1831"/>
                  </a:lnTo>
                  <a:lnTo>
                    <a:pt x="1220" y="1831"/>
                  </a:lnTo>
                  <a:lnTo>
                    <a:pt x="1218" y="1827"/>
                  </a:lnTo>
                  <a:lnTo>
                    <a:pt x="1215" y="1826"/>
                  </a:lnTo>
                  <a:lnTo>
                    <a:pt x="1213" y="1822"/>
                  </a:lnTo>
                  <a:lnTo>
                    <a:pt x="1210" y="1821"/>
                  </a:lnTo>
                  <a:lnTo>
                    <a:pt x="1206" y="1819"/>
                  </a:lnTo>
                  <a:lnTo>
                    <a:pt x="1203" y="1817"/>
                  </a:lnTo>
                  <a:lnTo>
                    <a:pt x="1198" y="1817"/>
                  </a:lnTo>
                  <a:lnTo>
                    <a:pt x="1194" y="1819"/>
                  </a:lnTo>
                  <a:lnTo>
                    <a:pt x="1193" y="1822"/>
                  </a:lnTo>
                  <a:lnTo>
                    <a:pt x="1189" y="1824"/>
                  </a:lnTo>
                  <a:lnTo>
                    <a:pt x="1184" y="1822"/>
                  </a:lnTo>
                  <a:lnTo>
                    <a:pt x="1181" y="1822"/>
                  </a:lnTo>
                  <a:lnTo>
                    <a:pt x="1176" y="1822"/>
                  </a:lnTo>
                  <a:lnTo>
                    <a:pt x="1171" y="1822"/>
                  </a:lnTo>
                  <a:lnTo>
                    <a:pt x="1168" y="1819"/>
                  </a:lnTo>
                  <a:lnTo>
                    <a:pt x="1166" y="1816"/>
                  </a:lnTo>
                  <a:lnTo>
                    <a:pt x="1164" y="1812"/>
                  </a:lnTo>
                  <a:lnTo>
                    <a:pt x="1159" y="1812"/>
                  </a:lnTo>
                  <a:lnTo>
                    <a:pt x="1156" y="1814"/>
                  </a:lnTo>
                  <a:lnTo>
                    <a:pt x="1153" y="1816"/>
                  </a:lnTo>
                  <a:lnTo>
                    <a:pt x="1149" y="1817"/>
                  </a:lnTo>
                  <a:lnTo>
                    <a:pt x="1146" y="1819"/>
                  </a:lnTo>
                  <a:lnTo>
                    <a:pt x="1142" y="1817"/>
                  </a:lnTo>
                  <a:lnTo>
                    <a:pt x="1139" y="1816"/>
                  </a:lnTo>
                  <a:lnTo>
                    <a:pt x="1134" y="1816"/>
                  </a:lnTo>
                  <a:lnTo>
                    <a:pt x="1131" y="1817"/>
                  </a:lnTo>
                  <a:lnTo>
                    <a:pt x="1127" y="1819"/>
                  </a:lnTo>
                  <a:lnTo>
                    <a:pt x="1126" y="1819"/>
                  </a:lnTo>
                  <a:lnTo>
                    <a:pt x="1122" y="1826"/>
                  </a:lnTo>
                  <a:lnTo>
                    <a:pt x="1119" y="1826"/>
                  </a:lnTo>
                  <a:lnTo>
                    <a:pt x="1116" y="1824"/>
                  </a:lnTo>
                  <a:lnTo>
                    <a:pt x="1112" y="1822"/>
                  </a:lnTo>
                  <a:lnTo>
                    <a:pt x="1106" y="1819"/>
                  </a:lnTo>
                  <a:lnTo>
                    <a:pt x="1102" y="1817"/>
                  </a:lnTo>
                  <a:lnTo>
                    <a:pt x="1099" y="1814"/>
                  </a:lnTo>
                  <a:lnTo>
                    <a:pt x="1094" y="1810"/>
                  </a:lnTo>
                  <a:lnTo>
                    <a:pt x="1092" y="1807"/>
                  </a:lnTo>
                  <a:lnTo>
                    <a:pt x="1079" y="1807"/>
                  </a:lnTo>
                  <a:lnTo>
                    <a:pt x="1067" y="1805"/>
                  </a:lnTo>
                  <a:lnTo>
                    <a:pt x="1054" y="1805"/>
                  </a:lnTo>
                  <a:lnTo>
                    <a:pt x="1040" y="1805"/>
                  </a:lnTo>
                  <a:lnTo>
                    <a:pt x="1027" y="1804"/>
                  </a:lnTo>
                  <a:lnTo>
                    <a:pt x="1017" y="1804"/>
                  </a:lnTo>
                  <a:lnTo>
                    <a:pt x="1010" y="1765"/>
                  </a:lnTo>
                  <a:lnTo>
                    <a:pt x="1008" y="1765"/>
                  </a:lnTo>
                  <a:lnTo>
                    <a:pt x="1007" y="1763"/>
                  </a:lnTo>
                  <a:lnTo>
                    <a:pt x="1005" y="1763"/>
                  </a:lnTo>
                  <a:lnTo>
                    <a:pt x="1003" y="1765"/>
                  </a:lnTo>
                  <a:lnTo>
                    <a:pt x="1000" y="1769"/>
                  </a:lnTo>
                  <a:lnTo>
                    <a:pt x="998" y="1772"/>
                  </a:lnTo>
                  <a:lnTo>
                    <a:pt x="996" y="1774"/>
                  </a:lnTo>
                  <a:lnTo>
                    <a:pt x="993" y="1772"/>
                  </a:lnTo>
                  <a:lnTo>
                    <a:pt x="993" y="1770"/>
                  </a:lnTo>
                  <a:lnTo>
                    <a:pt x="993" y="1765"/>
                  </a:lnTo>
                  <a:lnTo>
                    <a:pt x="996" y="1762"/>
                  </a:lnTo>
                  <a:lnTo>
                    <a:pt x="996" y="1758"/>
                  </a:lnTo>
                  <a:lnTo>
                    <a:pt x="996" y="1757"/>
                  </a:lnTo>
                  <a:lnTo>
                    <a:pt x="991" y="1753"/>
                  </a:lnTo>
                  <a:lnTo>
                    <a:pt x="990" y="1752"/>
                  </a:lnTo>
                  <a:lnTo>
                    <a:pt x="991" y="1750"/>
                  </a:lnTo>
                  <a:lnTo>
                    <a:pt x="996" y="1752"/>
                  </a:lnTo>
                  <a:lnTo>
                    <a:pt x="998" y="1752"/>
                  </a:lnTo>
                  <a:lnTo>
                    <a:pt x="1000" y="1750"/>
                  </a:lnTo>
                  <a:lnTo>
                    <a:pt x="998" y="1747"/>
                  </a:lnTo>
                  <a:lnTo>
                    <a:pt x="996" y="1743"/>
                  </a:lnTo>
                  <a:lnTo>
                    <a:pt x="993" y="1738"/>
                  </a:lnTo>
                  <a:lnTo>
                    <a:pt x="993" y="1735"/>
                  </a:lnTo>
                  <a:lnTo>
                    <a:pt x="995" y="1733"/>
                  </a:lnTo>
                  <a:lnTo>
                    <a:pt x="998" y="1732"/>
                  </a:lnTo>
                  <a:lnTo>
                    <a:pt x="1000" y="1732"/>
                  </a:lnTo>
                  <a:lnTo>
                    <a:pt x="1000" y="1730"/>
                  </a:lnTo>
                  <a:lnTo>
                    <a:pt x="1000" y="1727"/>
                  </a:lnTo>
                  <a:lnTo>
                    <a:pt x="1000" y="1725"/>
                  </a:lnTo>
                  <a:lnTo>
                    <a:pt x="1000" y="1722"/>
                  </a:lnTo>
                  <a:lnTo>
                    <a:pt x="1001" y="1718"/>
                  </a:lnTo>
                  <a:lnTo>
                    <a:pt x="1000" y="1710"/>
                  </a:lnTo>
                  <a:lnTo>
                    <a:pt x="998" y="1708"/>
                  </a:lnTo>
                  <a:lnTo>
                    <a:pt x="996" y="1710"/>
                  </a:lnTo>
                  <a:lnTo>
                    <a:pt x="995" y="1711"/>
                  </a:lnTo>
                  <a:lnTo>
                    <a:pt x="995" y="1710"/>
                  </a:lnTo>
                  <a:lnTo>
                    <a:pt x="995" y="1708"/>
                  </a:lnTo>
                  <a:lnTo>
                    <a:pt x="996" y="1701"/>
                  </a:lnTo>
                  <a:lnTo>
                    <a:pt x="1000" y="1698"/>
                  </a:lnTo>
                  <a:lnTo>
                    <a:pt x="1000" y="1695"/>
                  </a:lnTo>
                  <a:lnTo>
                    <a:pt x="998" y="1693"/>
                  </a:lnTo>
                  <a:lnTo>
                    <a:pt x="991" y="1691"/>
                  </a:lnTo>
                  <a:lnTo>
                    <a:pt x="988" y="1691"/>
                  </a:lnTo>
                  <a:lnTo>
                    <a:pt x="988" y="1690"/>
                  </a:lnTo>
                  <a:lnTo>
                    <a:pt x="988" y="1686"/>
                  </a:lnTo>
                  <a:lnTo>
                    <a:pt x="988" y="1683"/>
                  </a:lnTo>
                  <a:lnTo>
                    <a:pt x="988" y="1680"/>
                  </a:lnTo>
                  <a:lnTo>
                    <a:pt x="988" y="1676"/>
                  </a:lnTo>
                  <a:lnTo>
                    <a:pt x="990" y="1675"/>
                  </a:lnTo>
                  <a:lnTo>
                    <a:pt x="993" y="1675"/>
                  </a:lnTo>
                  <a:lnTo>
                    <a:pt x="995" y="1673"/>
                  </a:lnTo>
                  <a:lnTo>
                    <a:pt x="996" y="1670"/>
                  </a:lnTo>
                  <a:lnTo>
                    <a:pt x="996" y="1666"/>
                  </a:lnTo>
                  <a:lnTo>
                    <a:pt x="995" y="1664"/>
                  </a:lnTo>
                  <a:lnTo>
                    <a:pt x="995" y="1663"/>
                  </a:lnTo>
                  <a:lnTo>
                    <a:pt x="990" y="1661"/>
                  </a:lnTo>
                  <a:lnTo>
                    <a:pt x="986" y="1659"/>
                  </a:lnTo>
                  <a:lnTo>
                    <a:pt x="986" y="1658"/>
                  </a:lnTo>
                  <a:lnTo>
                    <a:pt x="988" y="1656"/>
                  </a:lnTo>
                  <a:lnTo>
                    <a:pt x="990" y="1656"/>
                  </a:lnTo>
                  <a:lnTo>
                    <a:pt x="993" y="1656"/>
                  </a:lnTo>
                  <a:lnTo>
                    <a:pt x="1001" y="1659"/>
                  </a:lnTo>
                  <a:lnTo>
                    <a:pt x="1005" y="1659"/>
                  </a:lnTo>
                  <a:lnTo>
                    <a:pt x="1007" y="1659"/>
                  </a:lnTo>
                  <a:lnTo>
                    <a:pt x="1007" y="1658"/>
                  </a:lnTo>
                  <a:lnTo>
                    <a:pt x="1007" y="1656"/>
                  </a:lnTo>
                  <a:lnTo>
                    <a:pt x="1007" y="1654"/>
                  </a:lnTo>
                  <a:lnTo>
                    <a:pt x="1007" y="1653"/>
                  </a:lnTo>
                  <a:lnTo>
                    <a:pt x="1005" y="1651"/>
                  </a:lnTo>
                  <a:lnTo>
                    <a:pt x="1005" y="1649"/>
                  </a:lnTo>
                  <a:lnTo>
                    <a:pt x="1001" y="1648"/>
                  </a:lnTo>
                  <a:lnTo>
                    <a:pt x="998" y="1644"/>
                  </a:lnTo>
                  <a:lnTo>
                    <a:pt x="995" y="1643"/>
                  </a:lnTo>
                  <a:lnTo>
                    <a:pt x="996" y="1641"/>
                  </a:lnTo>
                  <a:lnTo>
                    <a:pt x="998" y="1641"/>
                  </a:lnTo>
                  <a:lnTo>
                    <a:pt x="1000" y="1638"/>
                  </a:lnTo>
                  <a:lnTo>
                    <a:pt x="998" y="1636"/>
                  </a:lnTo>
                  <a:lnTo>
                    <a:pt x="998" y="1633"/>
                  </a:lnTo>
                  <a:lnTo>
                    <a:pt x="1000" y="1628"/>
                  </a:lnTo>
                  <a:lnTo>
                    <a:pt x="1000" y="1626"/>
                  </a:lnTo>
                  <a:lnTo>
                    <a:pt x="998" y="1624"/>
                  </a:lnTo>
                  <a:lnTo>
                    <a:pt x="991" y="1623"/>
                  </a:lnTo>
                  <a:lnTo>
                    <a:pt x="986" y="1621"/>
                  </a:lnTo>
                  <a:lnTo>
                    <a:pt x="981" y="1617"/>
                  </a:lnTo>
                  <a:lnTo>
                    <a:pt x="981" y="1619"/>
                  </a:lnTo>
                  <a:lnTo>
                    <a:pt x="981" y="1621"/>
                  </a:lnTo>
                  <a:lnTo>
                    <a:pt x="980" y="1619"/>
                  </a:lnTo>
                  <a:lnTo>
                    <a:pt x="975" y="1614"/>
                  </a:lnTo>
                  <a:lnTo>
                    <a:pt x="975" y="1611"/>
                  </a:lnTo>
                  <a:lnTo>
                    <a:pt x="975" y="1607"/>
                  </a:lnTo>
                  <a:lnTo>
                    <a:pt x="973" y="1606"/>
                  </a:lnTo>
                  <a:lnTo>
                    <a:pt x="971" y="1606"/>
                  </a:lnTo>
                  <a:lnTo>
                    <a:pt x="973" y="1604"/>
                  </a:lnTo>
                  <a:lnTo>
                    <a:pt x="973" y="1602"/>
                  </a:lnTo>
                  <a:lnTo>
                    <a:pt x="975" y="1602"/>
                  </a:lnTo>
                  <a:lnTo>
                    <a:pt x="976" y="1602"/>
                  </a:lnTo>
                  <a:lnTo>
                    <a:pt x="976" y="1599"/>
                  </a:lnTo>
                  <a:lnTo>
                    <a:pt x="976" y="1597"/>
                  </a:lnTo>
                  <a:lnTo>
                    <a:pt x="976" y="1596"/>
                  </a:lnTo>
                  <a:lnTo>
                    <a:pt x="978" y="1596"/>
                  </a:lnTo>
                  <a:lnTo>
                    <a:pt x="980" y="1594"/>
                  </a:lnTo>
                  <a:lnTo>
                    <a:pt x="983" y="1594"/>
                  </a:lnTo>
                  <a:lnTo>
                    <a:pt x="986" y="1592"/>
                  </a:lnTo>
                  <a:lnTo>
                    <a:pt x="988" y="1589"/>
                  </a:lnTo>
                  <a:lnTo>
                    <a:pt x="988" y="1586"/>
                  </a:lnTo>
                  <a:lnTo>
                    <a:pt x="985" y="1582"/>
                  </a:lnTo>
                  <a:lnTo>
                    <a:pt x="980" y="1577"/>
                  </a:lnTo>
                  <a:lnTo>
                    <a:pt x="980" y="1576"/>
                  </a:lnTo>
                  <a:lnTo>
                    <a:pt x="980" y="1570"/>
                  </a:lnTo>
                  <a:lnTo>
                    <a:pt x="978" y="1569"/>
                  </a:lnTo>
                  <a:lnTo>
                    <a:pt x="978" y="1567"/>
                  </a:lnTo>
                  <a:lnTo>
                    <a:pt x="976" y="1567"/>
                  </a:lnTo>
                  <a:lnTo>
                    <a:pt x="975" y="1567"/>
                  </a:lnTo>
                  <a:lnTo>
                    <a:pt x="975" y="1564"/>
                  </a:lnTo>
                  <a:lnTo>
                    <a:pt x="975" y="1562"/>
                  </a:lnTo>
                  <a:lnTo>
                    <a:pt x="975" y="1560"/>
                  </a:lnTo>
                  <a:lnTo>
                    <a:pt x="973" y="1559"/>
                  </a:lnTo>
                  <a:lnTo>
                    <a:pt x="971" y="1557"/>
                  </a:lnTo>
                  <a:lnTo>
                    <a:pt x="973" y="1557"/>
                  </a:lnTo>
                  <a:lnTo>
                    <a:pt x="976" y="1554"/>
                  </a:lnTo>
                  <a:lnTo>
                    <a:pt x="976" y="1552"/>
                  </a:lnTo>
                  <a:lnTo>
                    <a:pt x="976" y="1550"/>
                  </a:lnTo>
                  <a:lnTo>
                    <a:pt x="976" y="1549"/>
                  </a:lnTo>
                  <a:lnTo>
                    <a:pt x="975" y="1547"/>
                  </a:lnTo>
                  <a:lnTo>
                    <a:pt x="973" y="1545"/>
                  </a:lnTo>
                  <a:lnTo>
                    <a:pt x="971" y="1544"/>
                  </a:lnTo>
                  <a:lnTo>
                    <a:pt x="970" y="1542"/>
                  </a:lnTo>
                  <a:lnTo>
                    <a:pt x="971" y="1537"/>
                  </a:lnTo>
                  <a:lnTo>
                    <a:pt x="968" y="1532"/>
                  </a:lnTo>
                  <a:lnTo>
                    <a:pt x="966" y="1530"/>
                  </a:lnTo>
                  <a:lnTo>
                    <a:pt x="963" y="1532"/>
                  </a:lnTo>
                  <a:lnTo>
                    <a:pt x="961" y="1532"/>
                  </a:lnTo>
                  <a:lnTo>
                    <a:pt x="960" y="1532"/>
                  </a:lnTo>
                  <a:lnTo>
                    <a:pt x="956" y="1529"/>
                  </a:lnTo>
                  <a:lnTo>
                    <a:pt x="953" y="1525"/>
                  </a:lnTo>
                  <a:lnTo>
                    <a:pt x="949" y="1525"/>
                  </a:lnTo>
                  <a:lnTo>
                    <a:pt x="944" y="1527"/>
                  </a:lnTo>
                  <a:lnTo>
                    <a:pt x="944" y="1525"/>
                  </a:lnTo>
                  <a:lnTo>
                    <a:pt x="944" y="1522"/>
                  </a:lnTo>
                  <a:lnTo>
                    <a:pt x="944" y="1520"/>
                  </a:lnTo>
                  <a:lnTo>
                    <a:pt x="946" y="1517"/>
                  </a:lnTo>
                  <a:lnTo>
                    <a:pt x="946" y="1513"/>
                  </a:lnTo>
                  <a:lnTo>
                    <a:pt x="946" y="1512"/>
                  </a:lnTo>
                  <a:lnTo>
                    <a:pt x="944" y="1512"/>
                  </a:lnTo>
                  <a:lnTo>
                    <a:pt x="943" y="1508"/>
                  </a:lnTo>
                  <a:lnTo>
                    <a:pt x="941" y="1508"/>
                  </a:lnTo>
                  <a:lnTo>
                    <a:pt x="939" y="1508"/>
                  </a:lnTo>
                  <a:lnTo>
                    <a:pt x="938" y="1510"/>
                  </a:lnTo>
                  <a:lnTo>
                    <a:pt x="936" y="1510"/>
                  </a:lnTo>
                  <a:lnTo>
                    <a:pt x="934" y="1510"/>
                  </a:lnTo>
                  <a:lnTo>
                    <a:pt x="936" y="1507"/>
                  </a:lnTo>
                  <a:lnTo>
                    <a:pt x="936" y="1505"/>
                  </a:lnTo>
                  <a:lnTo>
                    <a:pt x="939" y="1503"/>
                  </a:lnTo>
                  <a:lnTo>
                    <a:pt x="939" y="1502"/>
                  </a:lnTo>
                  <a:lnTo>
                    <a:pt x="939" y="1498"/>
                  </a:lnTo>
                  <a:lnTo>
                    <a:pt x="938" y="1498"/>
                  </a:lnTo>
                  <a:lnTo>
                    <a:pt x="936" y="1497"/>
                  </a:lnTo>
                  <a:lnTo>
                    <a:pt x="934" y="1497"/>
                  </a:lnTo>
                  <a:lnTo>
                    <a:pt x="933" y="1495"/>
                  </a:lnTo>
                  <a:lnTo>
                    <a:pt x="931" y="1493"/>
                  </a:lnTo>
                  <a:lnTo>
                    <a:pt x="929" y="1495"/>
                  </a:lnTo>
                  <a:lnTo>
                    <a:pt x="926" y="1497"/>
                  </a:lnTo>
                  <a:lnTo>
                    <a:pt x="923" y="1495"/>
                  </a:lnTo>
                  <a:lnTo>
                    <a:pt x="923" y="1493"/>
                  </a:lnTo>
                  <a:lnTo>
                    <a:pt x="923" y="1492"/>
                  </a:lnTo>
                  <a:lnTo>
                    <a:pt x="921" y="1488"/>
                  </a:lnTo>
                  <a:lnTo>
                    <a:pt x="919" y="1487"/>
                  </a:lnTo>
                  <a:lnTo>
                    <a:pt x="916" y="1485"/>
                  </a:lnTo>
                  <a:lnTo>
                    <a:pt x="914" y="1483"/>
                  </a:lnTo>
                  <a:lnTo>
                    <a:pt x="913" y="1480"/>
                  </a:lnTo>
                  <a:lnTo>
                    <a:pt x="913" y="1477"/>
                  </a:lnTo>
                  <a:lnTo>
                    <a:pt x="913" y="1473"/>
                  </a:lnTo>
                  <a:lnTo>
                    <a:pt x="913" y="1471"/>
                  </a:lnTo>
                  <a:lnTo>
                    <a:pt x="914" y="1470"/>
                  </a:lnTo>
                  <a:lnTo>
                    <a:pt x="913" y="1468"/>
                  </a:lnTo>
                  <a:lnTo>
                    <a:pt x="909" y="1466"/>
                  </a:lnTo>
                  <a:lnTo>
                    <a:pt x="908" y="1466"/>
                  </a:lnTo>
                  <a:lnTo>
                    <a:pt x="906" y="1466"/>
                  </a:lnTo>
                  <a:lnTo>
                    <a:pt x="904" y="1466"/>
                  </a:lnTo>
                  <a:lnTo>
                    <a:pt x="902" y="1465"/>
                  </a:lnTo>
                  <a:lnTo>
                    <a:pt x="899" y="1463"/>
                  </a:lnTo>
                  <a:lnTo>
                    <a:pt x="899" y="1458"/>
                  </a:lnTo>
                  <a:lnTo>
                    <a:pt x="901" y="1458"/>
                  </a:lnTo>
                  <a:lnTo>
                    <a:pt x="902" y="1455"/>
                  </a:lnTo>
                  <a:lnTo>
                    <a:pt x="904" y="1455"/>
                  </a:lnTo>
                  <a:lnTo>
                    <a:pt x="906" y="1453"/>
                  </a:lnTo>
                  <a:lnTo>
                    <a:pt x="908" y="1453"/>
                  </a:lnTo>
                  <a:lnTo>
                    <a:pt x="913" y="1450"/>
                  </a:lnTo>
                  <a:lnTo>
                    <a:pt x="914" y="1446"/>
                  </a:lnTo>
                  <a:lnTo>
                    <a:pt x="913" y="1443"/>
                  </a:lnTo>
                  <a:lnTo>
                    <a:pt x="908" y="1441"/>
                  </a:lnTo>
                  <a:lnTo>
                    <a:pt x="906" y="1438"/>
                  </a:lnTo>
                  <a:lnTo>
                    <a:pt x="906" y="1430"/>
                  </a:lnTo>
                  <a:lnTo>
                    <a:pt x="908" y="1428"/>
                  </a:lnTo>
                  <a:lnTo>
                    <a:pt x="913" y="1428"/>
                  </a:lnTo>
                  <a:lnTo>
                    <a:pt x="911" y="1423"/>
                  </a:lnTo>
                  <a:lnTo>
                    <a:pt x="909" y="1419"/>
                  </a:lnTo>
                  <a:lnTo>
                    <a:pt x="908" y="1414"/>
                  </a:lnTo>
                  <a:lnTo>
                    <a:pt x="909" y="1414"/>
                  </a:lnTo>
                  <a:lnTo>
                    <a:pt x="914" y="1413"/>
                  </a:lnTo>
                  <a:lnTo>
                    <a:pt x="914" y="1409"/>
                  </a:lnTo>
                  <a:lnTo>
                    <a:pt x="911" y="1406"/>
                  </a:lnTo>
                  <a:lnTo>
                    <a:pt x="906" y="1401"/>
                  </a:lnTo>
                  <a:lnTo>
                    <a:pt x="904" y="1396"/>
                  </a:lnTo>
                  <a:lnTo>
                    <a:pt x="906" y="1391"/>
                  </a:lnTo>
                  <a:lnTo>
                    <a:pt x="902" y="1383"/>
                  </a:lnTo>
                  <a:lnTo>
                    <a:pt x="899" y="1381"/>
                  </a:lnTo>
                  <a:lnTo>
                    <a:pt x="896" y="1381"/>
                  </a:lnTo>
                  <a:lnTo>
                    <a:pt x="894" y="1383"/>
                  </a:lnTo>
                  <a:lnTo>
                    <a:pt x="889" y="1384"/>
                  </a:lnTo>
                  <a:lnTo>
                    <a:pt x="886" y="1383"/>
                  </a:lnTo>
                  <a:lnTo>
                    <a:pt x="884" y="1379"/>
                  </a:lnTo>
                  <a:lnTo>
                    <a:pt x="882" y="1374"/>
                  </a:lnTo>
                  <a:lnTo>
                    <a:pt x="882" y="1372"/>
                  </a:lnTo>
                  <a:lnTo>
                    <a:pt x="881" y="1364"/>
                  </a:lnTo>
                  <a:lnTo>
                    <a:pt x="879" y="1359"/>
                  </a:lnTo>
                  <a:lnTo>
                    <a:pt x="876" y="1356"/>
                  </a:lnTo>
                  <a:lnTo>
                    <a:pt x="872" y="1354"/>
                  </a:lnTo>
                  <a:lnTo>
                    <a:pt x="871" y="1354"/>
                  </a:lnTo>
                  <a:lnTo>
                    <a:pt x="864" y="1356"/>
                  </a:lnTo>
                  <a:lnTo>
                    <a:pt x="859" y="1357"/>
                  </a:lnTo>
                  <a:lnTo>
                    <a:pt x="857" y="1357"/>
                  </a:lnTo>
                  <a:lnTo>
                    <a:pt x="852" y="1354"/>
                  </a:lnTo>
                  <a:lnTo>
                    <a:pt x="849" y="1349"/>
                  </a:lnTo>
                  <a:lnTo>
                    <a:pt x="850" y="1347"/>
                  </a:lnTo>
                  <a:lnTo>
                    <a:pt x="857" y="1339"/>
                  </a:lnTo>
                  <a:lnTo>
                    <a:pt x="859" y="1332"/>
                  </a:lnTo>
                  <a:lnTo>
                    <a:pt x="861" y="1331"/>
                  </a:lnTo>
                  <a:lnTo>
                    <a:pt x="864" y="1327"/>
                  </a:lnTo>
                  <a:lnTo>
                    <a:pt x="864" y="1310"/>
                  </a:lnTo>
                  <a:lnTo>
                    <a:pt x="862" y="1309"/>
                  </a:lnTo>
                  <a:lnTo>
                    <a:pt x="861" y="1309"/>
                  </a:lnTo>
                  <a:lnTo>
                    <a:pt x="857" y="1310"/>
                  </a:lnTo>
                  <a:lnTo>
                    <a:pt x="852" y="1312"/>
                  </a:lnTo>
                  <a:lnTo>
                    <a:pt x="840" y="1315"/>
                  </a:lnTo>
                  <a:lnTo>
                    <a:pt x="837" y="1315"/>
                  </a:lnTo>
                  <a:lnTo>
                    <a:pt x="835" y="1312"/>
                  </a:lnTo>
                  <a:lnTo>
                    <a:pt x="835" y="1310"/>
                  </a:lnTo>
                  <a:lnTo>
                    <a:pt x="835" y="1307"/>
                  </a:lnTo>
                  <a:lnTo>
                    <a:pt x="839" y="1304"/>
                  </a:lnTo>
                  <a:lnTo>
                    <a:pt x="844" y="1300"/>
                  </a:lnTo>
                  <a:lnTo>
                    <a:pt x="850" y="1295"/>
                  </a:lnTo>
                  <a:lnTo>
                    <a:pt x="855" y="1290"/>
                  </a:lnTo>
                  <a:lnTo>
                    <a:pt x="859" y="1284"/>
                  </a:lnTo>
                  <a:lnTo>
                    <a:pt x="857" y="1277"/>
                  </a:lnTo>
                  <a:lnTo>
                    <a:pt x="855" y="1277"/>
                  </a:lnTo>
                  <a:lnTo>
                    <a:pt x="852" y="1278"/>
                  </a:lnTo>
                  <a:lnTo>
                    <a:pt x="850" y="1277"/>
                  </a:lnTo>
                  <a:lnTo>
                    <a:pt x="847" y="1277"/>
                  </a:lnTo>
                  <a:lnTo>
                    <a:pt x="845" y="1277"/>
                  </a:lnTo>
                  <a:lnTo>
                    <a:pt x="815" y="1284"/>
                  </a:lnTo>
                  <a:lnTo>
                    <a:pt x="795" y="1287"/>
                  </a:lnTo>
                  <a:lnTo>
                    <a:pt x="793" y="1287"/>
                  </a:lnTo>
                  <a:lnTo>
                    <a:pt x="788" y="1284"/>
                  </a:lnTo>
                  <a:lnTo>
                    <a:pt x="787" y="1282"/>
                  </a:lnTo>
                  <a:lnTo>
                    <a:pt x="787" y="1280"/>
                  </a:lnTo>
                  <a:lnTo>
                    <a:pt x="788" y="1278"/>
                  </a:lnTo>
                  <a:lnTo>
                    <a:pt x="792" y="1275"/>
                  </a:lnTo>
                  <a:lnTo>
                    <a:pt x="795" y="1272"/>
                  </a:lnTo>
                  <a:lnTo>
                    <a:pt x="798" y="1265"/>
                  </a:lnTo>
                  <a:lnTo>
                    <a:pt x="798" y="1252"/>
                  </a:lnTo>
                  <a:lnTo>
                    <a:pt x="800" y="1245"/>
                  </a:lnTo>
                  <a:lnTo>
                    <a:pt x="800" y="1240"/>
                  </a:lnTo>
                  <a:lnTo>
                    <a:pt x="803" y="1238"/>
                  </a:lnTo>
                  <a:lnTo>
                    <a:pt x="812" y="1233"/>
                  </a:lnTo>
                  <a:lnTo>
                    <a:pt x="817" y="1228"/>
                  </a:lnTo>
                  <a:lnTo>
                    <a:pt x="822" y="1223"/>
                  </a:lnTo>
                  <a:lnTo>
                    <a:pt x="820" y="1216"/>
                  </a:lnTo>
                  <a:lnTo>
                    <a:pt x="815" y="1211"/>
                  </a:lnTo>
                  <a:lnTo>
                    <a:pt x="812" y="1208"/>
                  </a:lnTo>
                  <a:lnTo>
                    <a:pt x="808" y="1206"/>
                  </a:lnTo>
                  <a:lnTo>
                    <a:pt x="803" y="1205"/>
                  </a:lnTo>
                  <a:lnTo>
                    <a:pt x="793" y="1203"/>
                  </a:lnTo>
                  <a:lnTo>
                    <a:pt x="792" y="1203"/>
                  </a:lnTo>
                  <a:lnTo>
                    <a:pt x="785" y="1205"/>
                  </a:lnTo>
                  <a:lnTo>
                    <a:pt x="778" y="1210"/>
                  </a:lnTo>
                  <a:lnTo>
                    <a:pt x="773" y="1213"/>
                  </a:lnTo>
                  <a:lnTo>
                    <a:pt x="755" y="1223"/>
                  </a:lnTo>
                  <a:lnTo>
                    <a:pt x="753" y="1221"/>
                  </a:lnTo>
                  <a:lnTo>
                    <a:pt x="750" y="1216"/>
                  </a:lnTo>
                  <a:lnTo>
                    <a:pt x="746" y="1210"/>
                  </a:lnTo>
                  <a:lnTo>
                    <a:pt x="743" y="1203"/>
                  </a:lnTo>
                  <a:lnTo>
                    <a:pt x="738" y="1198"/>
                  </a:lnTo>
                  <a:lnTo>
                    <a:pt x="733" y="1193"/>
                  </a:lnTo>
                  <a:lnTo>
                    <a:pt x="726" y="1190"/>
                  </a:lnTo>
                  <a:lnTo>
                    <a:pt x="725" y="1190"/>
                  </a:lnTo>
                  <a:lnTo>
                    <a:pt x="725" y="1188"/>
                  </a:lnTo>
                  <a:lnTo>
                    <a:pt x="720" y="1186"/>
                  </a:lnTo>
                  <a:lnTo>
                    <a:pt x="713" y="1183"/>
                  </a:lnTo>
                  <a:lnTo>
                    <a:pt x="711" y="1181"/>
                  </a:lnTo>
                  <a:lnTo>
                    <a:pt x="708" y="1178"/>
                  </a:lnTo>
                  <a:lnTo>
                    <a:pt x="708" y="1173"/>
                  </a:lnTo>
                  <a:lnTo>
                    <a:pt x="706" y="1169"/>
                  </a:lnTo>
                  <a:lnTo>
                    <a:pt x="704" y="1166"/>
                  </a:lnTo>
                  <a:lnTo>
                    <a:pt x="703" y="1161"/>
                  </a:lnTo>
                  <a:lnTo>
                    <a:pt x="701" y="1158"/>
                  </a:lnTo>
                  <a:lnTo>
                    <a:pt x="699" y="1156"/>
                  </a:lnTo>
                  <a:lnTo>
                    <a:pt x="696" y="1153"/>
                  </a:lnTo>
                  <a:lnTo>
                    <a:pt x="694" y="1151"/>
                  </a:lnTo>
                  <a:lnTo>
                    <a:pt x="691" y="1148"/>
                  </a:lnTo>
                  <a:lnTo>
                    <a:pt x="689" y="1146"/>
                  </a:lnTo>
                  <a:lnTo>
                    <a:pt x="686" y="1144"/>
                  </a:lnTo>
                  <a:lnTo>
                    <a:pt x="683" y="1141"/>
                  </a:lnTo>
                  <a:lnTo>
                    <a:pt x="679" y="1139"/>
                  </a:lnTo>
                  <a:lnTo>
                    <a:pt x="674" y="1139"/>
                  </a:lnTo>
                  <a:lnTo>
                    <a:pt x="671" y="1138"/>
                  </a:lnTo>
                  <a:lnTo>
                    <a:pt x="666" y="1138"/>
                  </a:lnTo>
                  <a:lnTo>
                    <a:pt x="661" y="1138"/>
                  </a:lnTo>
                  <a:lnTo>
                    <a:pt x="656" y="1138"/>
                  </a:lnTo>
                  <a:lnTo>
                    <a:pt x="651" y="1136"/>
                  </a:lnTo>
                  <a:lnTo>
                    <a:pt x="649" y="1134"/>
                  </a:lnTo>
                  <a:lnTo>
                    <a:pt x="646" y="1132"/>
                  </a:lnTo>
                  <a:lnTo>
                    <a:pt x="642" y="1131"/>
                  </a:lnTo>
                  <a:lnTo>
                    <a:pt x="639" y="1129"/>
                  </a:lnTo>
                  <a:lnTo>
                    <a:pt x="634" y="1127"/>
                  </a:lnTo>
                  <a:lnTo>
                    <a:pt x="629" y="1127"/>
                  </a:lnTo>
                  <a:lnTo>
                    <a:pt x="624" y="1127"/>
                  </a:lnTo>
                  <a:lnTo>
                    <a:pt x="621" y="1129"/>
                  </a:lnTo>
                  <a:lnTo>
                    <a:pt x="617" y="1131"/>
                  </a:lnTo>
                  <a:lnTo>
                    <a:pt x="615" y="1132"/>
                  </a:lnTo>
                  <a:lnTo>
                    <a:pt x="614" y="1132"/>
                  </a:lnTo>
                  <a:lnTo>
                    <a:pt x="610" y="1134"/>
                  </a:lnTo>
                  <a:lnTo>
                    <a:pt x="607" y="1138"/>
                  </a:lnTo>
                  <a:lnTo>
                    <a:pt x="604" y="1139"/>
                  </a:lnTo>
                  <a:lnTo>
                    <a:pt x="600" y="1141"/>
                  </a:lnTo>
                  <a:lnTo>
                    <a:pt x="599" y="1144"/>
                  </a:lnTo>
                  <a:lnTo>
                    <a:pt x="595" y="1146"/>
                  </a:lnTo>
                  <a:lnTo>
                    <a:pt x="592" y="1148"/>
                  </a:lnTo>
                  <a:lnTo>
                    <a:pt x="589" y="1146"/>
                  </a:lnTo>
                  <a:lnTo>
                    <a:pt x="585" y="1144"/>
                  </a:lnTo>
                  <a:lnTo>
                    <a:pt x="582" y="1143"/>
                  </a:lnTo>
                  <a:lnTo>
                    <a:pt x="577" y="1143"/>
                  </a:lnTo>
                  <a:lnTo>
                    <a:pt x="572" y="1143"/>
                  </a:lnTo>
                  <a:lnTo>
                    <a:pt x="567" y="1143"/>
                  </a:lnTo>
                  <a:lnTo>
                    <a:pt x="562" y="1143"/>
                  </a:lnTo>
                  <a:lnTo>
                    <a:pt x="558" y="1143"/>
                  </a:lnTo>
                  <a:lnTo>
                    <a:pt x="553" y="1144"/>
                  </a:lnTo>
                  <a:lnTo>
                    <a:pt x="550" y="1146"/>
                  </a:lnTo>
                  <a:lnTo>
                    <a:pt x="547" y="1148"/>
                  </a:lnTo>
                  <a:lnTo>
                    <a:pt x="542" y="1149"/>
                  </a:lnTo>
                  <a:lnTo>
                    <a:pt x="538" y="1151"/>
                  </a:lnTo>
                  <a:lnTo>
                    <a:pt x="535" y="1153"/>
                  </a:lnTo>
                  <a:lnTo>
                    <a:pt x="532" y="1154"/>
                  </a:lnTo>
                  <a:lnTo>
                    <a:pt x="528" y="1158"/>
                  </a:lnTo>
                  <a:lnTo>
                    <a:pt x="527" y="1159"/>
                  </a:lnTo>
                  <a:lnTo>
                    <a:pt x="528" y="1158"/>
                  </a:lnTo>
                  <a:lnTo>
                    <a:pt x="525" y="1161"/>
                  </a:lnTo>
                  <a:lnTo>
                    <a:pt x="523" y="1163"/>
                  </a:lnTo>
                  <a:lnTo>
                    <a:pt x="521" y="1163"/>
                  </a:lnTo>
                  <a:lnTo>
                    <a:pt x="516" y="1164"/>
                  </a:lnTo>
                  <a:lnTo>
                    <a:pt x="511" y="1164"/>
                  </a:lnTo>
                  <a:lnTo>
                    <a:pt x="506" y="1164"/>
                  </a:lnTo>
                  <a:lnTo>
                    <a:pt x="501" y="1166"/>
                  </a:lnTo>
                  <a:lnTo>
                    <a:pt x="498" y="1166"/>
                  </a:lnTo>
                  <a:lnTo>
                    <a:pt x="493" y="1168"/>
                  </a:lnTo>
                  <a:lnTo>
                    <a:pt x="490" y="1169"/>
                  </a:lnTo>
                  <a:lnTo>
                    <a:pt x="485" y="1169"/>
                  </a:lnTo>
                  <a:lnTo>
                    <a:pt x="481" y="1171"/>
                  </a:lnTo>
                  <a:lnTo>
                    <a:pt x="476" y="1173"/>
                  </a:lnTo>
                  <a:lnTo>
                    <a:pt x="473" y="1174"/>
                  </a:lnTo>
                  <a:lnTo>
                    <a:pt x="469" y="1176"/>
                  </a:lnTo>
                  <a:lnTo>
                    <a:pt x="466" y="1178"/>
                  </a:lnTo>
                  <a:lnTo>
                    <a:pt x="463" y="1179"/>
                  </a:lnTo>
                  <a:lnTo>
                    <a:pt x="459" y="1181"/>
                  </a:lnTo>
                  <a:lnTo>
                    <a:pt x="456" y="1185"/>
                  </a:lnTo>
                  <a:lnTo>
                    <a:pt x="454" y="1186"/>
                  </a:lnTo>
                  <a:lnTo>
                    <a:pt x="451" y="1190"/>
                  </a:lnTo>
                  <a:lnTo>
                    <a:pt x="448" y="1191"/>
                  </a:lnTo>
                  <a:lnTo>
                    <a:pt x="446" y="1195"/>
                  </a:lnTo>
                  <a:lnTo>
                    <a:pt x="444" y="1198"/>
                  </a:lnTo>
                  <a:lnTo>
                    <a:pt x="443" y="1200"/>
                  </a:lnTo>
                  <a:lnTo>
                    <a:pt x="439" y="1203"/>
                  </a:lnTo>
                  <a:lnTo>
                    <a:pt x="436" y="1205"/>
                  </a:lnTo>
                  <a:lnTo>
                    <a:pt x="431" y="1205"/>
                  </a:lnTo>
                  <a:lnTo>
                    <a:pt x="426" y="1205"/>
                  </a:lnTo>
                  <a:lnTo>
                    <a:pt x="421" y="1206"/>
                  </a:lnTo>
                  <a:lnTo>
                    <a:pt x="417" y="1208"/>
                  </a:lnTo>
                  <a:lnTo>
                    <a:pt x="412" y="1208"/>
                  </a:lnTo>
                  <a:lnTo>
                    <a:pt x="407" y="1208"/>
                  </a:lnTo>
                  <a:lnTo>
                    <a:pt x="404" y="1210"/>
                  </a:lnTo>
                  <a:lnTo>
                    <a:pt x="401" y="1211"/>
                  </a:lnTo>
                  <a:lnTo>
                    <a:pt x="397" y="1213"/>
                  </a:lnTo>
                  <a:lnTo>
                    <a:pt x="392" y="1215"/>
                  </a:lnTo>
                  <a:lnTo>
                    <a:pt x="389" y="1216"/>
                  </a:lnTo>
                  <a:lnTo>
                    <a:pt x="384" y="1216"/>
                  </a:lnTo>
                  <a:lnTo>
                    <a:pt x="381" y="1218"/>
                  </a:lnTo>
                  <a:lnTo>
                    <a:pt x="375" y="1220"/>
                  </a:lnTo>
                  <a:lnTo>
                    <a:pt x="372" y="1221"/>
                  </a:lnTo>
                  <a:lnTo>
                    <a:pt x="369" y="1223"/>
                  </a:lnTo>
                  <a:lnTo>
                    <a:pt x="365" y="1223"/>
                  </a:lnTo>
                  <a:lnTo>
                    <a:pt x="360" y="1221"/>
                  </a:lnTo>
                  <a:lnTo>
                    <a:pt x="357" y="1220"/>
                  </a:lnTo>
                  <a:lnTo>
                    <a:pt x="354" y="1218"/>
                  </a:lnTo>
                  <a:lnTo>
                    <a:pt x="350" y="1218"/>
                  </a:lnTo>
                  <a:lnTo>
                    <a:pt x="345" y="1216"/>
                  </a:lnTo>
                  <a:lnTo>
                    <a:pt x="342" y="1215"/>
                  </a:lnTo>
                  <a:lnTo>
                    <a:pt x="339" y="1213"/>
                  </a:lnTo>
                  <a:lnTo>
                    <a:pt x="335" y="1211"/>
                  </a:lnTo>
                  <a:lnTo>
                    <a:pt x="332" y="1210"/>
                  </a:lnTo>
                  <a:lnTo>
                    <a:pt x="328" y="1206"/>
                  </a:lnTo>
                  <a:lnTo>
                    <a:pt x="325" y="1205"/>
                  </a:lnTo>
                  <a:lnTo>
                    <a:pt x="323" y="1203"/>
                  </a:lnTo>
                  <a:lnTo>
                    <a:pt x="320" y="1201"/>
                  </a:lnTo>
                  <a:lnTo>
                    <a:pt x="317" y="1200"/>
                  </a:lnTo>
                  <a:lnTo>
                    <a:pt x="313" y="1196"/>
                  </a:lnTo>
                  <a:lnTo>
                    <a:pt x="310" y="1195"/>
                  </a:lnTo>
                  <a:lnTo>
                    <a:pt x="307" y="1193"/>
                  </a:lnTo>
                  <a:lnTo>
                    <a:pt x="305" y="1191"/>
                  </a:lnTo>
                  <a:lnTo>
                    <a:pt x="300" y="1190"/>
                  </a:lnTo>
                  <a:lnTo>
                    <a:pt x="298" y="1186"/>
                  </a:lnTo>
                  <a:lnTo>
                    <a:pt x="295" y="1185"/>
                  </a:lnTo>
                  <a:lnTo>
                    <a:pt x="293" y="1181"/>
                  </a:lnTo>
                  <a:lnTo>
                    <a:pt x="290" y="1179"/>
                  </a:lnTo>
                  <a:lnTo>
                    <a:pt x="288" y="1176"/>
                  </a:lnTo>
                  <a:lnTo>
                    <a:pt x="287" y="1173"/>
                  </a:lnTo>
                  <a:lnTo>
                    <a:pt x="285" y="1169"/>
                  </a:lnTo>
                  <a:lnTo>
                    <a:pt x="283" y="1169"/>
                  </a:lnTo>
                  <a:lnTo>
                    <a:pt x="280" y="1168"/>
                  </a:lnTo>
                  <a:lnTo>
                    <a:pt x="276" y="1166"/>
                  </a:lnTo>
                  <a:lnTo>
                    <a:pt x="273" y="1164"/>
                  </a:lnTo>
                  <a:lnTo>
                    <a:pt x="270" y="1164"/>
                  </a:lnTo>
                  <a:lnTo>
                    <a:pt x="265" y="1163"/>
                  </a:lnTo>
                  <a:lnTo>
                    <a:pt x="265" y="1159"/>
                  </a:lnTo>
                  <a:lnTo>
                    <a:pt x="263" y="1154"/>
                  </a:lnTo>
                  <a:lnTo>
                    <a:pt x="263" y="1151"/>
                  </a:lnTo>
                  <a:lnTo>
                    <a:pt x="263" y="1146"/>
                  </a:lnTo>
                  <a:lnTo>
                    <a:pt x="261" y="1141"/>
                  </a:lnTo>
                  <a:lnTo>
                    <a:pt x="261" y="1136"/>
                  </a:lnTo>
                  <a:lnTo>
                    <a:pt x="260" y="1132"/>
                  </a:lnTo>
                  <a:lnTo>
                    <a:pt x="260" y="1127"/>
                  </a:lnTo>
                  <a:lnTo>
                    <a:pt x="258" y="1124"/>
                  </a:lnTo>
                  <a:lnTo>
                    <a:pt x="256" y="1119"/>
                  </a:lnTo>
                  <a:lnTo>
                    <a:pt x="255" y="1116"/>
                  </a:lnTo>
                  <a:lnTo>
                    <a:pt x="253" y="1112"/>
                  </a:lnTo>
                  <a:lnTo>
                    <a:pt x="251" y="1109"/>
                  </a:lnTo>
                  <a:lnTo>
                    <a:pt x="250" y="1106"/>
                  </a:lnTo>
                  <a:lnTo>
                    <a:pt x="248" y="1102"/>
                  </a:lnTo>
                  <a:lnTo>
                    <a:pt x="246" y="1099"/>
                  </a:lnTo>
                  <a:lnTo>
                    <a:pt x="245" y="1097"/>
                  </a:lnTo>
                  <a:lnTo>
                    <a:pt x="243" y="1096"/>
                  </a:lnTo>
                  <a:lnTo>
                    <a:pt x="241" y="1094"/>
                  </a:lnTo>
                  <a:lnTo>
                    <a:pt x="238" y="1092"/>
                  </a:lnTo>
                  <a:lnTo>
                    <a:pt x="236" y="1089"/>
                  </a:lnTo>
                  <a:lnTo>
                    <a:pt x="233" y="1087"/>
                  </a:lnTo>
                  <a:lnTo>
                    <a:pt x="229" y="1085"/>
                  </a:lnTo>
                  <a:lnTo>
                    <a:pt x="228" y="1084"/>
                  </a:lnTo>
                  <a:lnTo>
                    <a:pt x="224" y="1082"/>
                  </a:lnTo>
                  <a:lnTo>
                    <a:pt x="221" y="1079"/>
                  </a:lnTo>
                  <a:lnTo>
                    <a:pt x="218" y="1077"/>
                  </a:lnTo>
                  <a:lnTo>
                    <a:pt x="214" y="1075"/>
                  </a:lnTo>
                  <a:lnTo>
                    <a:pt x="211" y="1074"/>
                  </a:lnTo>
                  <a:lnTo>
                    <a:pt x="208" y="1072"/>
                  </a:lnTo>
                  <a:lnTo>
                    <a:pt x="204" y="1070"/>
                  </a:lnTo>
                  <a:lnTo>
                    <a:pt x="201" y="1069"/>
                  </a:lnTo>
                  <a:lnTo>
                    <a:pt x="196" y="1069"/>
                  </a:lnTo>
                  <a:lnTo>
                    <a:pt x="193" y="1067"/>
                  </a:lnTo>
                  <a:lnTo>
                    <a:pt x="188" y="1067"/>
                  </a:lnTo>
                  <a:lnTo>
                    <a:pt x="184" y="1065"/>
                  </a:lnTo>
                  <a:lnTo>
                    <a:pt x="179" y="1064"/>
                  </a:lnTo>
                  <a:lnTo>
                    <a:pt x="176" y="1064"/>
                  </a:lnTo>
                  <a:lnTo>
                    <a:pt x="171" y="1064"/>
                  </a:lnTo>
                  <a:lnTo>
                    <a:pt x="166" y="1064"/>
                  </a:lnTo>
                  <a:lnTo>
                    <a:pt x="161" y="1064"/>
                  </a:lnTo>
                  <a:lnTo>
                    <a:pt x="156" y="1064"/>
                  </a:lnTo>
                  <a:lnTo>
                    <a:pt x="151" y="1065"/>
                  </a:lnTo>
                  <a:lnTo>
                    <a:pt x="147" y="1065"/>
                  </a:lnTo>
                  <a:lnTo>
                    <a:pt x="142" y="1067"/>
                  </a:lnTo>
                  <a:lnTo>
                    <a:pt x="139" y="1067"/>
                  </a:lnTo>
                  <a:lnTo>
                    <a:pt x="134" y="1069"/>
                  </a:lnTo>
                  <a:lnTo>
                    <a:pt x="130" y="1070"/>
                  </a:lnTo>
                  <a:lnTo>
                    <a:pt x="127" y="1072"/>
                  </a:lnTo>
                  <a:lnTo>
                    <a:pt x="124" y="1074"/>
                  </a:lnTo>
                  <a:lnTo>
                    <a:pt x="120" y="1075"/>
                  </a:lnTo>
                  <a:lnTo>
                    <a:pt x="117" y="1077"/>
                  </a:lnTo>
                  <a:lnTo>
                    <a:pt x="114" y="1080"/>
                  </a:lnTo>
                  <a:lnTo>
                    <a:pt x="110" y="1082"/>
                  </a:lnTo>
                  <a:lnTo>
                    <a:pt x="107" y="1084"/>
                  </a:lnTo>
                  <a:lnTo>
                    <a:pt x="104" y="1085"/>
                  </a:lnTo>
                  <a:lnTo>
                    <a:pt x="102" y="1089"/>
                  </a:lnTo>
                  <a:lnTo>
                    <a:pt x="99" y="1091"/>
                  </a:lnTo>
                  <a:lnTo>
                    <a:pt x="95" y="1094"/>
                  </a:lnTo>
                  <a:lnTo>
                    <a:pt x="94" y="1096"/>
                  </a:lnTo>
                  <a:lnTo>
                    <a:pt x="90" y="1099"/>
                  </a:lnTo>
                  <a:lnTo>
                    <a:pt x="88" y="1101"/>
                  </a:lnTo>
                  <a:lnTo>
                    <a:pt x="85" y="1104"/>
                  </a:lnTo>
                  <a:lnTo>
                    <a:pt x="82" y="1106"/>
                  </a:lnTo>
                  <a:lnTo>
                    <a:pt x="68" y="1097"/>
                  </a:lnTo>
                  <a:lnTo>
                    <a:pt x="55" y="1091"/>
                  </a:lnTo>
                  <a:lnTo>
                    <a:pt x="41" y="1082"/>
                  </a:lnTo>
                  <a:lnTo>
                    <a:pt x="28" y="1075"/>
                  </a:lnTo>
                  <a:lnTo>
                    <a:pt x="28" y="1072"/>
                  </a:lnTo>
                  <a:lnTo>
                    <a:pt x="28" y="1067"/>
                  </a:lnTo>
                  <a:lnTo>
                    <a:pt x="26" y="1062"/>
                  </a:lnTo>
                  <a:lnTo>
                    <a:pt x="26" y="1057"/>
                  </a:lnTo>
                  <a:lnTo>
                    <a:pt x="26" y="1052"/>
                  </a:lnTo>
                  <a:lnTo>
                    <a:pt x="25" y="1049"/>
                  </a:lnTo>
                  <a:lnTo>
                    <a:pt x="23" y="1044"/>
                  </a:lnTo>
                  <a:lnTo>
                    <a:pt x="23" y="1040"/>
                  </a:lnTo>
                  <a:lnTo>
                    <a:pt x="21" y="1035"/>
                  </a:lnTo>
                  <a:lnTo>
                    <a:pt x="20" y="1032"/>
                  </a:lnTo>
                  <a:lnTo>
                    <a:pt x="18" y="1028"/>
                  </a:lnTo>
                  <a:lnTo>
                    <a:pt x="16" y="1025"/>
                  </a:lnTo>
                  <a:lnTo>
                    <a:pt x="15" y="1022"/>
                  </a:lnTo>
                  <a:lnTo>
                    <a:pt x="15" y="1017"/>
                  </a:lnTo>
                  <a:lnTo>
                    <a:pt x="11" y="1013"/>
                  </a:lnTo>
                  <a:lnTo>
                    <a:pt x="10" y="1010"/>
                  </a:lnTo>
                  <a:lnTo>
                    <a:pt x="8" y="1007"/>
                  </a:lnTo>
                  <a:lnTo>
                    <a:pt x="6" y="1003"/>
                  </a:lnTo>
                  <a:lnTo>
                    <a:pt x="3" y="1002"/>
                  </a:lnTo>
                  <a:lnTo>
                    <a:pt x="1" y="998"/>
                  </a:lnTo>
                  <a:lnTo>
                    <a:pt x="0" y="998"/>
                  </a:lnTo>
                  <a:lnTo>
                    <a:pt x="13" y="975"/>
                  </a:lnTo>
                  <a:lnTo>
                    <a:pt x="21" y="966"/>
                  </a:lnTo>
                  <a:lnTo>
                    <a:pt x="26" y="966"/>
                  </a:lnTo>
                  <a:lnTo>
                    <a:pt x="33" y="968"/>
                  </a:lnTo>
                  <a:lnTo>
                    <a:pt x="43" y="968"/>
                  </a:lnTo>
                  <a:lnTo>
                    <a:pt x="55" y="968"/>
                  </a:lnTo>
                  <a:lnTo>
                    <a:pt x="85" y="963"/>
                  </a:lnTo>
                  <a:lnTo>
                    <a:pt x="88" y="948"/>
                  </a:lnTo>
                  <a:lnTo>
                    <a:pt x="94" y="934"/>
                  </a:lnTo>
                  <a:lnTo>
                    <a:pt x="100" y="923"/>
                  </a:lnTo>
                  <a:lnTo>
                    <a:pt x="109" y="909"/>
                  </a:lnTo>
                  <a:lnTo>
                    <a:pt x="120" y="898"/>
                  </a:lnTo>
                  <a:lnTo>
                    <a:pt x="129" y="889"/>
                  </a:lnTo>
                  <a:lnTo>
                    <a:pt x="135" y="884"/>
                  </a:lnTo>
                  <a:lnTo>
                    <a:pt x="149" y="874"/>
                  </a:lnTo>
                  <a:lnTo>
                    <a:pt x="161" y="867"/>
                  </a:lnTo>
                  <a:lnTo>
                    <a:pt x="167" y="861"/>
                  </a:lnTo>
                  <a:lnTo>
                    <a:pt x="171" y="852"/>
                  </a:lnTo>
                  <a:lnTo>
                    <a:pt x="176" y="839"/>
                  </a:lnTo>
                  <a:lnTo>
                    <a:pt x="177" y="835"/>
                  </a:lnTo>
                  <a:lnTo>
                    <a:pt x="186" y="817"/>
                  </a:lnTo>
                  <a:lnTo>
                    <a:pt x="189" y="800"/>
                  </a:lnTo>
                  <a:lnTo>
                    <a:pt x="188" y="782"/>
                  </a:lnTo>
                  <a:lnTo>
                    <a:pt x="189" y="773"/>
                  </a:lnTo>
                  <a:lnTo>
                    <a:pt x="191" y="763"/>
                  </a:lnTo>
                  <a:lnTo>
                    <a:pt x="191" y="758"/>
                  </a:lnTo>
                  <a:lnTo>
                    <a:pt x="188" y="748"/>
                  </a:lnTo>
                  <a:lnTo>
                    <a:pt x="181" y="733"/>
                  </a:lnTo>
                  <a:lnTo>
                    <a:pt x="179" y="721"/>
                  </a:lnTo>
                  <a:lnTo>
                    <a:pt x="179" y="710"/>
                  </a:lnTo>
                  <a:lnTo>
                    <a:pt x="181" y="694"/>
                  </a:lnTo>
                  <a:lnTo>
                    <a:pt x="182" y="686"/>
                  </a:lnTo>
                  <a:lnTo>
                    <a:pt x="182" y="661"/>
                  </a:lnTo>
                  <a:lnTo>
                    <a:pt x="179" y="631"/>
                  </a:lnTo>
                  <a:lnTo>
                    <a:pt x="176" y="626"/>
                  </a:lnTo>
                  <a:lnTo>
                    <a:pt x="146" y="595"/>
                  </a:lnTo>
                  <a:lnTo>
                    <a:pt x="147" y="533"/>
                  </a:lnTo>
                  <a:lnTo>
                    <a:pt x="152" y="429"/>
                  </a:lnTo>
                  <a:lnTo>
                    <a:pt x="186" y="424"/>
                  </a:lnTo>
                  <a:lnTo>
                    <a:pt x="258" y="404"/>
                  </a:lnTo>
                  <a:lnTo>
                    <a:pt x="288" y="374"/>
                  </a:lnTo>
                  <a:lnTo>
                    <a:pt x="298" y="362"/>
                  </a:lnTo>
                  <a:lnTo>
                    <a:pt x="303" y="355"/>
                  </a:lnTo>
                  <a:lnTo>
                    <a:pt x="305" y="354"/>
                  </a:lnTo>
                  <a:lnTo>
                    <a:pt x="308" y="354"/>
                  </a:lnTo>
                  <a:lnTo>
                    <a:pt x="313" y="354"/>
                  </a:lnTo>
                  <a:lnTo>
                    <a:pt x="327" y="355"/>
                  </a:lnTo>
                  <a:lnTo>
                    <a:pt x="335" y="350"/>
                  </a:lnTo>
                  <a:lnTo>
                    <a:pt x="365" y="335"/>
                  </a:lnTo>
                  <a:lnTo>
                    <a:pt x="369" y="344"/>
                  </a:lnTo>
                  <a:lnTo>
                    <a:pt x="377" y="355"/>
                  </a:lnTo>
                  <a:lnTo>
                    <a:pt x="381" y="359"/>
                  </a:lnTo>
                  <a:lnTo>
                    <a:pt x="387" y="362"/>
                  </a:lnTo>
                  <a:lnTo>
                    <a:pt x="392" y="366"/>
                  </a:lnTo>
                  <a:lnTo>
                    <a:pt x="396" y="371"/>
                  </a:lnTo>
                  <a:lnTo>
                    <a:pt x="396" y="377"/>
                  </a:lnTo>
                  <a:lnTo>
                    <a:pt x="394" y="389"/>
                  </a:lnTo>
                  <a:lnTo>
                    <a:pt x="503" y="426"/>
                  </a:lnTo>
                  <a:lnTo>
                    <a:pt x="543" y="439"/>
                  </a:lnTo>
                  <a:lnTo>
                    <a:pt x="592" y="456"/>
                  </a:lnTo>
                  <a:lnTo>
                    <a:pt x="619" y="466"/>
                  </a:lnTo>
                  <a:lnTo>
                    <a:pt x="659" y="485"/>
                  </a:lnTo>
                  <a:lnTo>
                    <a:pt x="735" y="518"/>
                  </a:lnTo>
                  <a:lnTo>
                    <a:pt x="772" y="518"/>
                  </a:lnTo>
                  <a:lnTo>
                    <a:pt x="857" y="520"/>
                  </a:lnTo>
                  <a:lnTo>
                    <a:pt x="965" y="522"/>
                  </a:lnTo>
                  <a:lnTo>
                    <a:pt x="973" y="522"/>
                  </a:lnTo>
                  <a:lnTo>
                    <a:pt x="1069" y="449"/>
                  </a:lnTo>
                  <a:lnTo>
                    <a:pt x="1176" y="371"/>
                  </a:lnTo>
                  <a:lnTo>
                    <a:pt x="1188" y="372"/>
                  </a:lnTo>
                  <a:lnTo>
                    <a:pt x="1258" y="384"/>
                  </a:lnTo>
                  <a:lnTo>
                    <a:pt x="1335" y="397"/>
                  </a:lnTo>
                  <a:lnTo>
                    <a:pt x="1387" y="408"/>
                  </a:lnTo>
                  <a:lnTo>
                    <a:pt x="1393" y="409"/>
                  </a:lnTo>
                  <a:lnTo>
                    <a:pt x="1401" y="409"/>
                  </a:lnTo>
                  <a:lnTo>
                    <a:pt x="1409" y="408"/>
                  </a:lnTo>
                  <a:lnTo>
                    <a:pt x="1476" y="397"/>
                  </a:lnTo>
                  <a:lnTo>
                    <a:pt x="1507" y="392"/>
                  </a:lnTo>
                  <a:lnTo>
                    <a:pt x="1523" y="387"/>
                  </a:lnTo>
                  <a:lnTo>
                    <a:pt x="1557" y="374"/>
                  </a:lnTo>
                  <a:lnTo>
                    <a:pt x="1614" y="298"/>
                  </a:lnTo>
                  <a:lnTo>
                    <a:pt x="1648" y="194"/>
                  </a:lnTo>
                  <a:lnTo>
                    <a:pt x="1659" y="152"/>
                  </a:lnTo>
                  <a:lnTo>
                    <a:pt x="1663" y="147"/>
                  </a:lnTo>
                  <a:lnTo>
                    <a:pt x="1659" y="141"/>
                  </a:lnTo>
                  <a:lnTo>
                    <a:pt x="1654" y="134"/>
                  </a:lnTo>
                  <a:lnTo>
                    <a:pt x="1649" y="126"/>
                  </a:lnTo>
                  <a:lnTo>
                    <a:pt x="1653" y="117"/>
                  </a:lnTo>
                  <a:lnTo>
                    <a:pt x="1651" y="109"/>
                  </a:lnTo>
                  <a:lnTo>
                    <a:pt x="1648" y="105"/>
                  </a:lnTo>
                  <a:lnTo>
                    <a:pt x="1643" y="102"/>
                  </a:lnTo>
                  <a:lnTo>
                    <a:pt x="1638" y="99"/>
                  </a:lnTo>
                  <a:lnTo>
                    <a:pt x="1634" y="94"/>
                  </a:lnTo>
                  <a:lnTo>
                    <a:pt x="1631" y="84"/>
                  </a:lnTo>
                  <a:lnTo>
                    <a:pt x="1629" y="75"/>
                  </a:lnTo>
                  <a:lnTo>
                    <a:pt x="1581" y="13"/>
                  </a:lnTo>
                  <a:lnTo>
                    <a:pt x="1584" y="15"/>
                  </a:lnTo>
                  <a:lnTo>
                    <a:pt x="1587" y="13"/>
                  </a:lnTo>
                  <a:lnTo>
                    <a:pt x="1591" y="10"/>
                  </a:lnTo>
                  <a:lnTo>
                    <a:pt x="1592" y="8"/>
                  </a:lnTo>
                  <a:lnTo>
                    <a:pt x="1596" y="5"/>
                  </a:lnTo>
                  <a:lnTo>
                    <a:pt x="1597" y="1"/>
                  </a:lnTo>
                  <a:lnTo>
                    <a:pt x="1601" y="0"/>
                  </a:lnTo>
                  <a:lnTo>
                    <a:pt x="1606" y="0"/>
                  </a:lnTo>
                  <a:lnTo>
                    <a:pt x="1611" y="0"/>
                  </a:lnTo>
                  <a:lnTo>
                    <a:pt x="1616" y="1"/>
                  </a:lnTo>
                  <a:lnTo>
                    <a:pt x="1619" y="1"/>
                  </a:lnTo>
                  <a:lnTo>
                    <a:pt x="1624" y="3"/>
                  </a:lnTo>
                  <a:lnTo>
                    <a:pt x="1627" y="3"/>
                  </a:lnTo>
                  <a:lnTo>
                    <a:pt x="1633" y="5"/>
                  </a:lnTo>
                  <a:lnTo>
                    <a:pt x="1636" y="6"/>
                  </a:lnTo>
                  <a:lnTo>
                    <a:pt x="1639" y="8"/>
                  </a:lnTo>
                  <a:lnTo>
                    <a:pt x="1641" y="10"/>
                  </a:lnTo>
                  <a:lnTo>
                    <a:pt x="1644" y="13"/>
                  </a:lnTo>
                  <a:lnTo>
                    <a:pt x="1648" y="15"/>
                  </a:lnTo>
                  <a:lnTo>
                    <a:pt x="1649" y="18"/>
                  </a:lnTo>
                  <a:lnTo>
                    <a:pt x="1653" y="22"/>
                  </a:lnTo>
                  <a:lnTo>
                    <a:pt x="1654" y="23"/>
                  </a:lnTo>
                  <a:lnTo>
                    <a:pt x="1658" y="27"/>
                  </a:lnTo>
                  <a:lnTo>
                    <a:pt x="1659" y="28"/>
                  </a:lnTo>
                  <a:lnTo>
                    <a:pt x="1663" y="32"/>
                  </a:lnTo>
                  <a:lnTo>
                    <a:pt x="1664" y="33"/>
                  </a:lnTo>
                  <a:lnTo>
                    <a:pt x="1668" y="37"/>
                  </a:lnTo>
                  <a:lnTo>
                    <a:pt x="1671" y="38"/>
                  </a:lnTo>
                  <a:lnTo>
                    <a:pt x="1674" y="40"/>
                  </a:lnTo>
                  <a:lnTo>
                    <a:pt x="1678" y="43"/>
                  </a:lnTo>
                  <a:lnTo>
                    <a:pt x="1681" y="45"/>
                  </a:lnTo>
                  <a:lnTo>
                    <a:pt x="1683" y="47"/>
                  </a:lnTo>
                  <a:lnTo>
                    <a:pt x="1688" y="48"/>
                  </a:lnTo>
                  <a:lnTo>
                    <a:pt x="1691" y="50"/>
                  </a:lnTo>
                  <a:lnTo>
                    <a:pt x="1695" y="52"/>
                  </a:lnTo>
                  <a:lnTo>
                    <a:pt x="1698" y="53"/>
                  </a:lnTo>
                  <a:lnTo>
                    <a:pt x="1701" y="53"/>
                  </a:lnTo>
                  <a:lnTo>
                    <a:pt x="1705" y="57"/>
                  </a:lnTo>
                  <a:lnTo>
                    <a:pt x="1708" y="57"/>
                  </a:lnTo>
                  <a:lnTo>
                    <a:pt x="1713" y="58"/>
                  </a:lnTo>
                  <a:lnTo>
                    <a:pt x="1716" y="60"/>
                  </a:lnTo>
                  <a:lnTo>
                    <a:pt x="1720" y="62"/>
                  </a:lnTo>
                  <a:lnTo>
                    <a:pt x="1725" y="62"/>
                  </a:lnTo>
                  <a:lnTo>
                    <a:pt x="1727" y="63"/>
                  </a:lnTo>
                  <a:lnTo>
                    <a:pt x="1728" y="63"/>
                  </a:lnTo>
                  <a:lnTo>
                    <a:pt x="1732" y="65"/>
                  </a:lnTo>
                  <a:lnTo>
                    <a:pt x="1737" y="67"/>
                  </a:lnTo>
                  <a:lnTo>
                    <a:pt x="1738" y="69"/>
                  </a:lnTo>
                  <a:lnTo>
                    <a:pt x="1742" y="72"/>
                  </a:lnTo>
                  <a:lnTo>
                    <a:pt x="1743" y="74"/>
                  </a:lnTo>
                  <a:lnTo>
                    <a:pt x="1745" y="79"/>
                  </a:lnTo>
                  <a:lnTo>
                    <a:pt x="1747" y="82"/>
                  </a:lnTo>
                  <a:lnTo>
                    <a:pt x="1748" y="85"/>
                  </a:lnTo>
                  <a:lnTo>
                    <a:pt x="1748" y="90"/>
                  </a:lnTo>
                  <a:lnTo>
                    <a:pt x="1750" y="94"/>
                  </a:lnTo>
                  <a:lnTo>
                    <a:pt x="1752" y="97"/>
                  </a:lnTo>
                  <a:lnTo>
                    <a:pt x="1753" y="100"/>
                  </a:lnTo>
                  <a:lnTo>
                    <a:pt x="1755" y="104"/>
                  </a:lnTo>
                  <a:lnTo>
                    <a:pt x="1757" y="107"/>
                  </a:lnTo>
                  <a:lnTo>
                    <a:pt x="1758" y="110"/>
                  </a:lnTo>
                  <a:lnTo>
                    <a:pt x="1762" y="114"/>
                  </a:lnTo>
                  <a:lnTo>
                    <a:pt x="1762" y="119"/>
                  </a:lnTo>
                  <a:lnTo>
                    <a:pt x="1762" y="122"/>
                  </a:lnTo>
                  <a:lnTo>
                    <a:pt x="1762" y="127"/>
                  </a:lnTo>
                  <a:lnTo>
                    <a:pt x="1760" y="131"/>
                  </a:lnTo>
                  <a:lnTo>
                    <a:pt x="1760" y="136"/>
                  </a:lnTo>
                  <a:lnTo>
                    <a:pt x="1762" y="141"/>
                  </a:lnTo>
                  <a:lnTo>
                    <a:pt x="1762" y="144"/>
                  </a:lnTo>
                  <a:lnTo>
                    <a:pt x="1763" y="147"/>
                  </a:lnTo>
                  <a:lnTo>
                    <a:pt x="1763" y="149"/>
                  </a:lnTo>
                  <a:lnTo>
                    <a:pt x="1767" y="151"/>
                  </a:lnTo>
                  <a:lnTo>
                    <a:pt x="1768" y="154"/>
                  </a:lnTo>
                  <a:lnTo>
                    <a:pt x="1772" y="156"/>
                  </a:lnTo>
                  <a:lnTo>
                    <a:pt x="1775" y="159"/>
                  </a:lnTo>
                  <a:lnTo>
                    <a:pt x="1777" y="161"/>
                  </a:lnTo>
                  <a:lnTo>
                    <a:pt x="1780" y="162"/>
                  </a:lnTo>
                  <a:lnTo>
                    <a:pt x="1784" y="166"/>
                  </a:lnTo>
                  <a:lnTo>
                    <a:pt x="1785" y="168"/>
                  </a:lnTo>
                  <a:lnTo>
                    <a:pt x="1789" y="171"/>
                  </a:lnTo>
                  <a:lnTo>
                    <a:pt x="1790" y="174"/>
                  </a:lnTo>
                  <a:lnTo>
                    <a:pt x="1792" y="176"/>
                  </a:lnTo>
                  <a:lnTo>
                    <a:pt x="1795" y="179"/>
                  </a:lnTo>
                  <a:lnTo>
                    <a:pt x="1797" y="183"/>
                  </a:lnTo>
                  <a:lnTo>
                    <a:pt x="1800" y="184"/>
                  </a:lnTo>
                  <a:lnTo>
                    <a:pt x="1804" y="188"/>
                  </a:lnTo>
                  <a:lnTo>
                    <a:pt x="1807" y="189"/>
                  </a:lnTo>
                  <a:lnTo>
                    <a:pt x="1810" y="191"/>
                  </a:lnTo>
                  <a:lnTo>
                    <a:pt x="1814" y="193"/>
                  </a:lnTo>
                  <a:lnTo>
                    <a:pt x="1817" y="194"/>
                  </a:lnTo>
                  <a:lnTo>
                    <a:pt x="1820" y="194"/>
                  </a:lnTo>
                  <a:lnTo>
                    <a:pt x="1824" y="196"/>
                  </a:lnTo>
                  <a:lnTo>
                    <a:pt x="1829" y="198"/>
                  </a:lnTo>
                  <a:lnTo>
                    <a:pt x="1832" y="198"/>
                  </a:lnTo>
                  <a:lnTo>
                    <a:pt x="1836" y="198"/>
                  </a:lnTo>
                  <a:lnTo>
                    <a:pt x="1841" y="199"/>
                  </a:lnTo>
                  <a:lnTo>
                    <a:pt x="1844" y="201"/>
                  </a:lnTo>
                  <a:lnTo>
                    <a:pt x="1847" y="203"/>
                  </a:lnTo>
                  <a:lnTo>
                    <a:pt x="1851" y="204"/>
                  </a:lnTo>
                  <a:lnTo>
                    <a:pt x="1854" y="206"/>
                  </a:lnTo>
                  <a:lnTo>
                    <a:pt x="1857" y="208"/>
                  </a:lnTo>
                  <a:lnTo>
                    <a:pt x="1859" y="211"/>
                  </a:lnTo>
                  <a:lnTo>
                    <a:pt x="1861" y="215"/>
                  </a:lnTo>
                  <a:lnTo>
                    <a:pt x="1864" y="216"/>
                  </a:lnTo>
                  <a:lnTo>
                    <a:pt x="1866" y="220"/>
                  </a:lnTo>
                  <a:lnTo>
                    <a:pt x="1869" y="223"/>
                  </a:lnTo>
                  <a:lnTo>
                    <a:pt x="1873" y="225"/>
                  </a:lnTo>
                  <a:lnTo>
                    <a:pt x="1874" y="228"/>
                  </a:lnTo>
                  <a:lnTo>
                    <a:pt x="1878" y="230"/>
                  </a:lnTo>
                  <a:lnTo>
                    <a:pt x="1881" y="231"/>
                  </a:lnTo>
                  <a:lnTo>
                    <a:pt x="1884" y="235"/>
                  </a:lnTo>
                  <a:lnTo>
                    <a:pt x="1886" y="236"/>
                  </a:lnTo>
                  <a:lnTo>
                    <a:pt x="1889" y="238"/>
                  </a:lnTo>
                  <a:lnTo>
                    <a:pt x="1893" y="241"/>
                  </a:lnTo>
                  <a:lnTo>
                    <a:pt x="1894" y="243"/>
                  </a:lnTo>
                  <a:lnTo>
                    <a:pt x="1899" y="245"/>
                  </a:lnTo>
                  <a:lnTo>
                    <a:pt x="1903" y="246"/>
                  </a:lnTo>
                  <a:lnTo>
                    <a:pt x="1906" y="248"/>
                  </a:lnTo>
                  <a:lnTo>
                    <a:pt x="1909" y="250"/>
                  </a:lnTo>
                  <a:lnTo>
                    <a:pt x="1913" y="251"/>
                  </a:lnTo>
                  <a:lnTo>
                    <a:pt x="1914" y="253"/>
                  </a:lnTo>
                  <a:lnTo>
                    <a:pt x="1914" y="255"/>
                  </a:lnTo>
                  <a:lnTo>
                    <a:pt x="1914" y="256"/>
                  </a:lnTo>
                  <a:lnTo>
                    <a:pt x="1914" y="258"/>
                  </a:lnTo>
                  <a:lnTo>
                    <a:pt x="1916" y="263"/>
                  </a:lnTo>
                  <a:lnTo>
                    <a:pt x="1918" y="265"/>
                  </a:lnTo>
                  <a:lnTo>
                    <a:pt x="1921" y="268"/>
                  </a:lnTo>
                  <a:lnTo>
                    <a:pt x="1925" y="270"/>
                  </a:lnTo>
                  <a:lnTo>
                    <a:pt x="1928" y="270"/>
                  </a:lnTo>
                  <a:lnTo>
                    <a:pt x="1933" y="272"/>
                  </a:lnTo>
                  <a:lnTo>
                    <a:pt x="1936" y="273"/>
                  </a:lnTo>
                  <a:lnTo>
                    <a:pt x="1938" y="277"/>
                  </a:lnTo>
                  <a:lnTo>
                    <a:pt x="1938" y="280"/>
                  </a:lnTo>
                  <a:lnTo>
                    <a:pt x="1936" y="285"/>
                  </a:lnTo>
                  <a:lnTo>
                    <a:pt x="1938" y="288"/>
                  </a:lnTo>
                  <a:lnTo>
                    <a:pt x="1938" y="292"/>
                  </a:lnTo>
                  <a:lnTo>
                    <a:pt x="1941" y="295"/>
                  </a:lnTo>
                  <a:lnTo>
                    <a:pt x="1943" y="298"/>
                  </a:lnTo>
                  <a:lnTo>
                    <a:pt x="1948" y="298"/>
                  </a:lnTo>
                  <a:lnTo>
                    <a:pt x="1953" y="297"/>
                  </a:lnTo>
                  <a:lnTo>
                    <a:pt x="1956" y="297"/>
                  </a:lnTo>
                  <a:lnTo>
                    <a:pt x="1961" y="298"/>
                  </a:lnTo>
                  <a:lnTo>
                    <a:pt x="1961" y="303"/>
                  </a:lnTo>
                  <a:lnTo>
                    <a:pt x="1963" y="305"/>
                  </a:lnTo>
                  <a:lnTo>
                    <a:pt x="1967" y="305"/>
                  </a:lnTo>
                  <a:lnTo>
                    <a:pt x="1970" y="303"/>
                  </a:lnTo>
                  <a:lnTo>
                    <a:pt x="1973" y="302"/>
                  </a:lnTo>
                  <a:lnTo>
                    <a:pt x="1975" y="307"/>
                  </a:lnTo>
                  <a:lnTo>
                    <a:pt x="1973" y="310"/>
                  </a:lnTo>
                  <a:lnTo>
                    <a:pt x="1972" y="314"/>
                  </a:lnTo>
                  <a:lnTo>
                    <a:pt x="1968" y="317"/>
                  </a:lnTo>
                  <a:lnTo>
                    <a:pt x="1965" y="317"/>
                  </a:lnTo>
                  <a:lnTo>
                    <a:pt x="1961" y="320"/>
                  </a:lnTo>
                  <a:lnTo>
                    <a:pt x="1961" y="324"/>
                  </a:lnTo>
                  <a:lnTo>
                    <a:pt x="1963" y="327"/>
                  </a:lnTo>
                  <a:lnTo>
                    <a:pt x="1967" y="330"/>
                  </a:lnTo>
                  <a:lnTo>
                    <a:pt x="1972" y="330"/>
                  </a:lnTo>
                  <a:lnTo>
                    <a:pt x="1977" y="330"/>
                  </a:lnTo>
                  <a:lnTo>
                    <a:pt x="1980" y="330"/>
                  </a:lnTo>
                  <a:lnTo>
                    <a:pt x="1983" y="334"/>
                  </a:lnTo>
                  <a:lnTo>
                    <a:pt x="1985" y="335"/>
                  </a:lnTo>
                  <a:lnTo>
                    <a:pt x="1987" y="340"/>
                  </a:lnTo>
                  <a:lnTo>
                    <a:pt x="1987" y="345"/>
                  </a:lnTo>
                  <a:lnTo>
                    <a:pt x="1987" y="349"/>
                  </a:lnTo>
                  <a:lnTo>
                    <a:pt x="1985" y="352"/>
                  </a:lnTo>
                  <a:lnTo>
                    <a:pt x="1982" y="355"/>
                  </a:lnTo>
                  <a:lnTo>
                    <a:pt x="1980" y="359"/>
                  </a:lnTo>
                  <a:lnTo>
                    <a:pt x="1977" y="361"/>
                  </a:lnTo>
                  <a:lnTo>
                    <a:pt x="1972" y="361"/>
                  </a:lnTo>
                  <a:lnTo>
                    <a:pt x="1968" y="362"/>
                  </a:lnTo>
                  <a:lnTo>
                    <a:pt x="1967" y="366"/>
                  </a:lnTo>
                  <a:lnTo>
                    <a:pt x="1963" y="369"/>
                  </a:lnTo>
                  <a:lnTo>
                    <a:pt x="1963" y="374"/>
                  </a:lnTo>
                  <a:lnTo>
                    <a:pt x="1963" y="377"/>
                  </a:lnTo>
                  <a:lnTo>
                    <a:pt x="1960" y="381"/>
                  </a:lnTo>
                  <a:lnTo>
                    <a:pt x="1958" y="382"/>
                  </a:lnTo>
                  <a:lnTo>
                    <a:pt x="1956" y="387"/>
                  </a:lnTo>
                  <a:lnTo>
                    <a:pt x="1956" y="391"/>
                  </a:lnTo>
                  <a:lnTo>
                    <a:pt x="1958" y="396"/>
                  </a:lnTo>
                  <a:lnTo>
                    <a:pt x="1958" y="399"/>
                  </a:lnTo>
                  <a:lnTo>
                    <a:pt x="1958" y="404"/>
                  </a:lnTo>
                  <a:lnTo>
                    <a:pt x="1956" y="408"/>
                  </a:lnTo>
                  <a:lnTo>
                    <a:pt x="1953" y="409"/>
                  </a:lnTo>
                  <a:lnTo>
                    <a:pt x="1948" y="411"/>
                  </a:lnTo>
                  <a:lnTo>
                    <a:pt x="1943" y="411"/>
                  </a:lnTo>
                  <a:lnTo>
                    <a:pt x="1940" y="411"/>
                  </a:lnTo>
                  <a:lnTo>
                    <a:pt x="1936" y="411"/>
                  </a:lnTo>
                  <a:lnTo>
                    <a:pt x="1935" y="414"/>
                  </a:lnTo>
                  <a:lnTo>
                    <a:pt x="1936" y="419"/>
                  </a:lnTo>
                  <a:lnTo>
                    <a:pt x="1936" y="424"/>
                  </a:lnTo>
                  <a:lnTo>
                    <a:pt x="1936" y="428"/>
                  </a:lnTo>
                  <a:lnTo>
                    <a:pt x="1935" y="433"/>
                  </a:lnTo>
                  <a:lnTo>
                    <a:pt x="1933" y="436"/>
                  </a:lnTo>
                  <a:lnTo>
                    <a:pt x="1931" y="439"/>
                  </a:lnTo>
                  <a:lnTo>
                    <a:pt x="1930" y="443"/>
                  </a:lnTo>
                  <a:lnTo>
                    <a:pt x="1928" y="446"/>
                  </a:lnTo>
                  <a:lnTo>
                    <a:pt x="1930" y="448"/>
                  </a:lnTo>
                  <a:lnTo>
                    <a:pt x="1930" y="451"/>
                  </a:lnTo>
                  <a:lnTo>
                    <a:pt x="1931" y="456"/>
                  </a:lnTo>
                  <a:lnTo>
                    <a:pt x="1933" y="458"/>
                  </a:lnTo>
                  <a:lnTo>
                    <a:pt x="1936" y="461"/>
                  </a:lnTo>
                  <a:lnTo>
                    <a:pt x="1938" y="463"/>
                  </a:lnTo>
                  <a:lnTo>
                    <a:pt x="1941" y="466"/>
                  </a:lnTo>
                  <a:lnTo>
                    <a:pt x="1941" y="471"/>
                  </a:lnTo>
                  <a:lnTo>
                    <a:pt x="1941" y="476"/>
                  </a:lnTo>
                  <a:lnTo>
                    <a:pt x="1943" y="480"/>
                  </a:lnTo>
                  <a:lnTo>
                    <a:pt x="1943" y="481"/>
                  </a:lnTo>
                  <a:lnTo>
                    <a:pt x="1945" y="483"/>
                  </a:lnTo>
                  <a:lnTo>
                    <a:pt x="1946" y="486"/>
                  </a:lnTo>
                  <a:lnTo>
                    <a:pt x="1948" y="490"/>
                  </a:lnTo>
                  <a:lnTo>
                    <a:pt x="1948" y="495"/>
                  </a:lnTo>
                  <a:lnTo>
                    <a:pt x="1946" y="500"/>
                  </a:lnTo>
                  <a:lnTo>
                    <a:pt x="1945" y="503"/>
                  </a:lnTo>
                  <a:lnTo>
                    <a:pt x="1945" y="507"/>
                  </a:lnTo>
                  <a:lnTo>
                    <a:pt x="1945" y="510"/>
                  </a:lnTo>
                  <a:lnTo>
                    <a:pt x="1945" y="512"/>
                  </a:lnTo>
                  <a:lnTo>
                    <a:pt x="1945" y="517"/>
                  </a:lnTo>
                  <a:lnTo>
                    <a:pt x="1945" y="518"/>
                  </a:lnTo>
                  <a:lnTo>
                    <a:pt x="1945" y="520"/>
                  </a:lnTo>
                  <a:lnTo>
                    <a:pt x="1945" y="522"/>
                  </a:lnTo>
                  <a:lnTo>
                    <a:pt x="1943" y="527"/>
                  </a:lnTo>
                  <a:lnTo>
                    <a:pt x="1953" y="525"/>
                  </a:lnTo>
                  <a:lnTo>
                    <a:pt x="1955" y="527"/>
                  </a:lnTo>
                  <a:lnTo>
                    <a:pt x="1958" y="528"/>
                  </a:lnTo>
                  <a:lnTo>
                    <a:pt x="1961" y="530"/>
                  </a:lnTo>
                  <a:lnTo>
                    <a:pt x="1965" y="532"/>
                  </a:lnTo>
                  <a:lnTo>
                    <a:pt x="1970" y="532"/>
                  </a:lnTo>
                  <a:lnTo>
                    <a:pt x="1973" y="532"/>
                  </a:lnTo>
                  <a:lnTo>
                    <a:pt x="1977" y="533"/>
                  </a:lnTo>
                  <a:lnTo>
                    <a:pt x="1978" y="537"/>
                  </a:lnTo>
                  <a:lnTo>
                    <a:pt x="1982" y="540"/>
                  </a:lnTo>
                  <a:lnTo>
                    <a:pt x="1985" y="542"/>
                  </a:lnTo>
                  <a:lnTo>
                    <a:pt x="1988" y="540"/>
                  </a:lnTo>
                  <a:lnTo>
                    <a:pt x="1992" y="538"/>
                  </a:lnTo>
                  <a:lnTo>
                    <a:pt x="1995" y="537"/>
                  </a:lnTo>
                  <a:lnTo>
                    <a:pt x="2000" y="538"/>
                  </a:lnTo>
                  <a:lnTo>
                    <a:pt x="2002" y="540"/>
                  </a:lnTo>
                  <a:lnTo>
                    <a:pt x="2003" y="543"/>
                  </a:lnTo>
                  <a:lnTo>
                    <a:pt x="2005" y="547"/>
                  </a:lnTo>
                  <a:lnTo>
                    <a:pt x="2010" y="547"/>
                  </a:lnTo>
                  <a:lnTo>
                    <a:pt x="2015" y="547"/>
                  </a:lnTo>
                  <a:lnTo>
                    <a:pt x="2019" y="545"/>
                  </a:lnTo>
                  <a:lnTo>
                    <a:pt x="2024" y="547"/>
                  </a:lnTo>
                  <a:lnTo>
                    <a:pt x="2025" y="550"/>
                  </a:lnTo>
                  <a:lnTo>
                    <a:pt x="2029" y="552"/>
                  </a:lnTo>
                  <a:lnTo>
                    <a:pt x="2029" y="557"/>
                  </a:lnTo>
                  <a:lnTo>
                    <a:pt x="2027" y="560"/>
                  </a:lnTo>
                  <a:lnTo>
                    <a:pt x="2025" y="562"/>
                  </a:lnTo>
                  <a:lnTo>
                    <a:pt x="2022" y="565"/>
                  </a:lnTo>
                  <a:lnTo>
                    <a:pt x="2024" y="570"/>
                  </a:lnTo>
                  <a:lnTo>
                    <a:pt x="2024" y="574"/>
                  </a:lnTo>
                  <a:lnTo>
                    <a:pt x="2022" y="577"/>
                  </a:lnTo>
                  <a:lnTo>
                    <a:pt x="2017" y="575"/>
                  </a:lnTo>
                  <a:lnTo>
                    <a:pt x="2014" y="575"/>
                  </a:lnTo>
                  <a:lnTo>
                    <a:pt x="2012" y="579"/>
                  </a:lnTo>
                  <a:lnTo>
                    <a:pt x="2015" y="580"/>
                  </a:lnTo>
                  <a:lnTo>
                    <a:pt x="2019" y="584"/>
                  </a:lnTo>
                  <a:lnTo>
                    <a:pt x="2020" y="585"/>
                  </a:lnTo>
                  <a:lnTo>
                    <a:pt x="2022" y="589"/>
                  </a:lnTo>
                  <a:lnTo>
                    <a:pt x="2024" y="594"/>
                  </a:lnTo>
                  <a:lnTo>
                    <a:pt x="2025" y="595"/>
                  </a:lnTo>
                  <a:lnTo>
                    <a:pt x="2029" y="599"/>
                  </a:lnTo>
                  <a:lnTo>
                    <a:pt x="2032" y="600"/>
                  </a:lnTo>
                  <a:lnTo>
                    <a:pt x="2035" y="602"/>
                  </a:lnTo>
                  <a:lnTo>
                    <a:pt x="2039" y="604"/>
                  </a:lnTo>
                  <a:lnTo>
                    <a:pt x="2042" y="606"/>
                  </a:lnTo>
                  <a:lnTo>
                    <a:pt x="2045" y="607"/>
                  </a:lnTo>
                  <a:lnTo>
                    <a:pt x="2049" y="607"/>
                  </a:lnTo>
                  <a:lnTo>
                    <a:pt x="2054" y="607"/>
                  </a:lnTo>
                  <a:lnTo>
                    <a:pt x="2059" y="607"/>
                  </a:lnTo>
                  <a:lnTo>
                    <a:pt x="2062" y="609"/>
                  </a:lnTo>
                  <a:lnTo>
                    <a:pt x="2066" y="611"/>
                  </a:lnTo>
                  <a:lnTo>
                    <a:pt x="2071" y="609"/>
                  </a:lnTo>
                  <a:lnTo>
                    <a:pt x="2074" y="612"/>
                  </a:lnTo>
                  <a:lnTo>
                    <a:pt x="2076" y="616"/>
                  </a:lnTo>
                  <a:lnTo>
                    <a:pt x="2077" y="617"/>
                  </a:lnTo>
                  <a:lnTo>
                    <a:pt x="2081" y="621"/>
                  </a:lnTo>
                  <a:lnTo>
                    <a:pt x="2082" y="624"/>
                  </a:lnTo>
                  <a:lnTo>
                    <a:pt x="2082" y="629"/>
                  </a:lnTo>
                  <a:lnTo>
                    <a:pt x="2084" y="632"/>
                  </a:lnTo>
                  <a:lnTo>
                    <a:pt x="2086" y="636"/>
                  </a:lnTo>
                  <a:lnTo>
                    <a:pt x="2087" y="641"/>
                  </a:lnTo>
                  <a:lnTo>
                    <a:pt x="2089" y="644"/>
                  </a:lnTo>
                  <a:lnTo>
                    <a:pt x="2089" y="647"/>
                  </a:lnTo>
                  <a:lnTo>
                    <a:pt x="2091" y="651"/>
                  </a:lnTo>
                  <a:lnTo>
                    <a:pt x="2092" y="654"/>
                  </a:lnTo>
                  <a:lnTo>
                    <a:pt x="2096" y="659"/>
                  </a:lnTo>
                  <a:lnTo>
                    <a:pt x="2096" y="661"/>
                  </a:lnTo>
                  <a:lnTo>
                    <a:pt x="2097" y="663"/>
                  </a:lnTo>
                  <a:lnTo>
                    <a:pt x="2099" y="664"/>
                  </a:lnTo>
                  <a:lnTo>
                    <a:pt x="2101" y="668"/>
                  </a:lnTo>
                  <a:lnTo>
                    <a:pt x="2102" y="673"/>
                  </a:lnTo>
                  <a:lnTo>
                    <a:pt x="2102" y="676"/>
                  </a:lnTo>
                  <a:lnTo>
                    <a:pt x="2104" y="679"/>
                  </a:lnTo>
                  <a:lnTo>
                    <a:pt x="2106" y="684"/>
                  </a:lnTo>
                  <a:lnTo>
                    <a:pt x="2107" y="688"/>
                  </a:lnTo>
                  <a:lnTo>
                    <a:pt x="2109" y="691"/>
                  </a:lnTo>
                  <a:lnTo>
                    <a:pt x="2111" y="694"/>
                  </a:lnTo>
                  <a:lnTo>
                    <a:pt x="2111" y="700"/>
                  </a:lnTo>
                  <a:lnTo>
                    <a:pt x="2111" y="705"/>
                  </a:lnTo>
                  <a:lnTo>
                    <a:pt x="2111" y="710"/>
                  </a:lnTo>
                  <a:lnTo>
                    <a:pt x="2111" y="713"/>
                  </a:lnTo>
                  <a:lnTo>
                    <a:pt x="2109" y="718"/>
                  </a:lnTo>
                  <a:lnTo>
                    <a:pt x="2107" y="720"/>
                  </a:lnTo>
                  <a:lnTo>
                    <a:pt x="2106" y="725"/>
                  </a:lnTo>
                  <a:lnTo>
                    <a:pt x="2104" y="728"/>
                  </a:lnTo>
                  <a:lnTo>
                    <a:pt x="2102" y="731"/>
                  </a:lnTo>
                  <a:lnTo>
                    <a:pt x="2102" y="736"/>
                  </a:lnTo>
                  <a:lnTo>
                    <a:pt x="2102" y="740"/>
                  </a:lnTo>
                  <a:lnTo>
                    <a:pt x="2104" y="743"/>
                  </a:lnTo>
                  <a:lnTo>
                    <a:pt x="2106" y="746"/>
                  </a:lnTo>
                  <a:lnTo>
                    <a:pt x="2107" y="752"/>
                  </a:lnTo>
                  <a:lnTo>
                    <a:pt x="2107" y="755"/>
                  </a:lnTo>
                  <a:lnTo>
                    <a:pt x="2106" y="760"/>
                  </a:lnTo>
                  <a:lnTo>
                    <a:pt x="2102" y="762"/>
                  </a:lnTo>
                  <a:lnTo>
                    <a:pt x="2101" y="765"/>
                  </a:lnTo>
                  <a:lnTo>
                    <a:pt x="2097" y="767"/>
                  </a:lnTo>
                  <a:lnTo>
                    <a:pt x="2096" y="768"/>
                  </a:lnTo>
                  <a:lnTo>
                    <a:pt x="2094" y="770"/>
                  </a:lnTo>
                  <a:lnTo>
                    <a:pt x="2092" y="773"/>
                  </a:lnTo>
                  <a:lnTo>
                    <a:pt x="2091" y="777"/>
                  </a:lnTo>
                  <a:lnTo>
                    <a:pt x="2091" y="782"/>
                  </a:lnTo>
                  <a:lnTo>
                    <a:pt x="2092" y="785"/>
                  </a:lnTo>
                  <a:lnTo>
                    <a:pt x="2092" y="790"/>
                  </a:lnTo>
                  <a:lnTo>
                    <a:pt x="2091" y="795"/>
                  </a:lnTo>
                  <a:lnTo>
                    <a:pt x="2089" y="797"/>
                  </a:lnTo>
                  <a:lnTo>
                    <a:pt x="2087" y="800"/>
                  </a:lnTo>
                  <a:lnTo>
                    <a:pt x="2086" y="805"/>
                  </a:lnTo>
                  <a:lnTo>
                    <a:pt x="2086" y="809"/>
                  </a:lnTo>
                  <a:lnTo>
                    <a:pt x="2086" y="814"/>
                  </a:lnTo>
                  <a:lnTo>
                    <a:pt x="2087" y="817"/>
                  </a:lnTo>
                  <a:lnTo>
                    <a:pt x="2087" y="819"/>
                  </a:lnTo>
                  <a:lnTo>
                    <a:pt x="2089" y="822"/>
                  </a:lnTo>
                  <a:lnTo>
                    <a:pt x="2089" y="827"/>
                  </a:lnTo>
                  <a:lnTo>
                    <a:pt x="2089" y="832"/>
                  </a:lnTo>
                  <a:lnTo>
                    <a:pt x="2089" y="837"/>
                  </a:lnTo>
                  <a:lnTo>
                    <a:pt x="2089" y="840"/>
                  </a:lnTo>
                  <a:lnTo>
                    <a:pt x="2091" y="846"/>
                  </a:lnTo>
                  <a:lnTo>
                    <a:pt x="2092" y="847"/>
                  </a:lnTo>
                  <a:lnTo>
                    <a:pt x="2096" y="851"/>
                  </a:lnTo>
                  <a:lnTo>
                    <a:pt x="2096" y="852"/>
                  </a:lnTo>
                  <a:lnTo>
                    <a:pt x="2097" y="854"/>
                  </a:lnTo>
                  <a:lnTo>
                    <a:pt x="2101" y="856"/>
                  </a:lnTo>
                  <a:lnTo>
                    <a:pt x="2102" y="859"/>
                  </a:lnTo>
                  <a:lnTo>
                    <a:pt x="2106" y="861"/>
                  </a:lnTo>
                  <a:lnTo>
                    <a:pt x="2109" y="862"/>
                  </a:lnTo>
                  <a:lnTo>
                    <a:pt x="2113" y="864"/>
                  </a:lnTo>
                  <a:lnTo>
                    <a:pt x="2116" y="867"/>
                  </a:lnTo>
                  <a:lnTo>
                    <a:pt x="2118" y="869"/>
                  </a:lnTo>
                  <a:lnTo>
                    <a:pt x="2121" y="871"/>
                  </a:lnTo>
                  <a:lnTo>
                    <a:pt x="2124" y="874"/>
                  </a:lnTo>
                  <a:lnTo>
                    <a:pt x="2126" y="876"/>
                  </a:lnTo>
                  <a:lnTo>
                    <a:pt x="2129" y="879"/>
                  </a:lnTo>
                  <a:lnTo>
                    <a:pt x="2133" y="881"/>
                  </a:lnTo>
                  <a:lnTo>
                    <a:pt x="2134" y="882"/>
                  </a:lnTo>
                  <a:lnTo>
                    <a:pt x="2138" y="886"/>
                  </a:lnTo>
                  <a:lnTo>
                    <a:pt x="2139" y="889"/>
                  </a:lnTo>
                  <a:lnTo>
                    <a:pt x="2139" y="894"/>
                  </a:lnTo>
                  <a:lnTo>
                    <a:pt x="2139" y="899"/>
                  </a:lnTo>
                  <a:lnTo>
                    <a:pt x="2139" y="904"/>
                  </a:lnTo>
                  <a:lnTo>
                    <a:pt x="2139" y="909"/>
                  </a:lnTo>
                  <a:lnTo>
                    <a:pt x="2139" y="914"/>
                  </a:lnTo>
                  <a:lnTo>
                    <a:pt x="2139" y="919"/>
                  </a:lnTo>
                  <a:lnTo>
                    <a:pt x="2139" y="923"/>
                  </a:lnTo>
                  <a:lnTo>
                    <a:pt x="2138" y="928"/>
                  </a:lnTo>
                  <a:lnTo>
                    <a:pt x="2138" y="931"/>
                  </a:lnTo>
                  <a:lnTo>
                    <a:pt x="2136" y="936"/>
                  </a:lnTo>
                  <a:lnTo>
                    <a:pt x="2136" y="939"/>
                  </a:lnTo>
                  <a:lnTo>
                    <a:pt x="2134" y="945"/>
                  </a:lnTo>
                  <a:lnTo>
                    <a:pt x="2134" y="948"/>
                  </a:lnTo>
                  <a:lnTo>
                    <a:pt x="2133" y="953"/>
                  </a:lnTo>
                  <a:lnTo>
                    <a:pt x="2133" y="956"/>
                  </a:lnTo>
                  <a:lnTo>
                    <a:pt x="2131" y="961"/>
                  </a:lnTo>
                  <a:lnTo>
                    <a:pt x="2129" y="965"/>
                  </a:lnTo>
                  <a:lnTo>
                    <a:pt x="2128" y="968"/>
                  </a:lnTo>
                  <a:lnTo>
                    <a:pt x="2128" y="971"/>
                  </a:lnTo>
                  <a:lnTo>
                    <a:pt x="2124" y="975"/>
                  </a:lnTo>
                  <a:lnTo>
                    <a:pt x="2123" y="978"/>
                  </a:lnTo>
                  <a:lnTo>
                    <a:pt x="2119" y="980"/>
                  </a:lnTo>
                  <a:lnTo>
                    <a:pt x="2118" y="983"/>
                  </a:lnTo>
                  <a:lnTo>
                    <a:pt x="2114" y="986"/>
                  </a:lnTo>
                  <a:lnTo>
                    <a:pt x="2113" y="988"/>
                  </a:lnTo>
                  <a:lnTo>
                    <a:pt x="2109" y="990"/>
                  </a:lnTo>
                  <a:lnTo>
                    <a:pt x="2107" y="993"/>
                  </a:lnTo>
                  <a:lnTo>
                    <a:pt x="2104" y="995"/>
                  </a:lnTo>
                  <a:lnTo>
                    <a:pt x="2101" y="998"/>
                  </a:lnTo>
                  <a:lnTo>
                    <a:pt x="2097" y="1000"/>
                  </a:lnTo>
                  <a:lnTo>
                    <a:pt x="2096" y="1002"/>
                  </a:lnTo>
                  <a:lnTo>
                    <a:pt x="2092" y="1005"/>
                  </a:lnTo>
                  <a:lnTo>
                    <a:pt x="2089" y="1007"/>
                  </a:lnTo>
                  <a:lnTo>
                    <a:pt x="2086" y="1008"/>
                  </a:lnTo>
                  <a:lnTo>
                    <a:pt x="2082" y="1010"/>
                  </a:lnTo>
                  <a:lnTo>
                    <a:pt x="2079" y="1012"/>
                  </a:lnTo>
                  <a:lnTo>
                    <a:pt x="2076" y="1013"/>
                  </a:lnTo>
                  <a:lnTo>
                    <a:pt x="2072" y="1015"/>
                  </a:lnTo>
                  <a:lnTo>
                    <a:pt x="2069" y="1018"/>
                  </a:lnTo>
                  <a:lnTo>
                    <a:pt x="2066" y="1020"/>
                  </a:lnTo>
                  <a:lnTo>
                    <a:pt x="2062" y="1022"/>
                  </a:lnTo>
                  <a:lnTo>
                    <a:pt x="2059" y="1023"/>
                  </a:lnTo>
                  <a:lnTo>
                    <a:pt x="2055" y="1025"/>
                  </a:lnTo>
                  <a:lnTo>
                    <a:pt x="2052" y="1027"/>
                  </a:lnTo>
                  <a:lnTo>
                    <a:pt x="2047" y="1028"/>
                  </a:lnTo>
                  <a:lnTo>
                    <a:pt x="2044" y="1030"/>
                  </a:lnTo>
                  <a:lnTo>
                    <a:pt x="2042" y="1032"/>
                  </a:lnTo>
                  <a:lnTo>
                    <a:pt x="2037" y="1033"/>
                  </a:lnTo>
                  <a:lnTo>
                    <a:pt x="2035" y="1035"/>
                  </a:lnTo>
                  <a:lnTo>
                    <a:pt x="2039" y="1037"/>
                  </a:lnTo>
                  <a:lnTo>
                    <a:pt x="2040" y="1037"/>
                  </a:lnTo>
                  <a:lnTo>
                    <a:pt x="2040" y="1039"/>
                  </a:lnTo>
                  <a:lnTo>
                    <a:pt x="2042" y="1040"/>
                  </a:lnTo>
                  <a:lnTo>
                    <a:pt x="2045" y="1042"/>
                  </a:lnTo>
                  <a:lnTo>
                    <a:pt x="2049" y="1044"/>
                  </a:lnTo>
                  <a:lnTo>
                    <a:pt x="2050" y="1047"/>
                  </a:lnTo>
                  <a:lnTo>
                    <a:pt x="2050" y="1052"/>
                  </a:lnTo>
                  <a:lnTo>
                    <a:pt x="2050" y="1057"/>
                  </a:lnTo>
                  <a:lnTo>
                    <a:pt x="2050" y="1060"/>
                  </a:lnTo>
                  <a:lnTo>
                    <a:pt x="2052" y="1064"/>
                  </a:lnTo>
                  <a:lnTo>
                    <a:pt x="2054" y="1067"/>
                  </a:lnTo>
                  <a:lnTo>
                    <a:pt x="2055" y="1070"/>
                  </a:lnTo>
                  <a:lnTo>
                    <a:pt x="2059" y="1072"/>
                  </a:lnTo>
                  <a:lnTo>
                    <a:pt x="2062" y="1075"/>
                  </a:lnTo>
                  <a:lnTo>
                    <a:pt x="2064" y="1077"/>
                  </a:lnTo>
                  <a:lnTo>
                    <a:pt x="2067" y="1080"/>
                  </a:lnTo>
                  <a:lnTo>
                    <a:pt x="2069" y="1084"/>
                  </a:lnTo>
                  <a:lnTo>
                    <a:pt x="2071" y="1087"/>
                  </a:lnTo>
                  <a:lnTo>
                    <a:pt x="2071" y="1091"/>
                  </a:lnTo>
                  <a:lnTo>
                    <a:pt x="2071" y="1096"/>
                  </a:lnTo>
                  <a:lnTo>
                    <a:pt x="2069" y="1099"/>
                  </a:lnTo>
                  <a:lnTo>
                    <a:pt x="2069" y="1102"/>
                  </a:lnTo>
                  <a:lnTo>
                    <a:pt x="2071" y="1107"/>
                  </a:lnTo>
                  <a:lnTo>
                    <a:pt x="2074" y="1109"/>
                  </a:lnTo>
                  <a:lnTo>
                    <a:pt x="2077" y="1111"/>
                  </a:lnTo>
                  <a:lnTo>
                    <a:pt x="2081" y="1114"/>
                  </a:lnTo>
                  <a:lnTo>
                    <a:pt x="2084" y="1116"/>
                  </a:lnTo>
                  <a:lnTo>
                    <a:pt x="2086" y="1117"/>
                  </a:lnTo>
                  <a:lnTo>
                    <a:pt x="2089" y="1121"/>
                  </a:lnTo>
                  <a:lnTo>
                    <a:pt x="2091" y="1122"/>
                  </a:lnTo>
                  <a:lnTo>
                    <a:pt x="2092" y="1127"/>
                  </a:lnTo>
                  <a:lnTo>
                    <a:pt x="2092" y="1131"/>
                  </a:lnTo>
                  <a:lnTo>
                    <a:pt x="2094" y="1136"/>
                  </a:lnTo>
                  <a:lnTo>
                    <a:pt x="2096" y="1138"/>
                  </a:lnTo>
                  <a:lnTo>
                    <a:pt x="2096" y="1139"/>
                  </a:lnTo>
                  <a:lnTo>
                    <a:pt x="2099" y="1141"/>
                  </a:lnTo>
                  <a:lnTo>
                    <a:pt x="2101" y="1144"/>
                  </a:lnTo>
                  <a:lnTo>
                    <a:pt x="2102" y="1148"/>
                  </a:lnTo>
                  <a:lnTo>
                    <a:pt x="2106" y="1149"/>
                  </a:lnTo>
                  <a:lnTo>
                    <a:pt x="2109" y="1151"/>
                  </a:lnTo>
                  <a:lnTo>
                    <a:pt x="2111" y="1154"/>
                  </a:lnTo>
                  <a:lnTo>
                    <a:pt x="2113" y="1158"/>
                  </a:lnTo>
                  <a:lnTo>
                    <a:pt x="2116" y="1161"/>
                  </a:lnTo>
                  <a:lnTo>
                    <a:pt x="2118" y="1164"/>
                  </a:lnTo>
                  <a:lnTo>
                    <a:pt x="2119" y="1166"/>
                  </a:lnTo>
                  <a:lnTo>
                    <a:pt x="2123" y="1169"/>
                  </a:lnTo>
                  <a:lnTo>
                    <a:pt x="2126" y="1171"/>
                  </a:lnTo>
                  <a:lnTo>
                    <a:pt x="2131" y="1169"/>
                  </a:lnTo>
                  <a:lnTo>
                    <a:pt x="2136" y="1169"/>
                  </a:lnTo>
                  <a:lnTo>
                    <a:pt x="2139" y="1171"/>
                  </a:lnTo>
                  <a:lnTo>
                    <a:pt x="2141" y="1174"/>
                  </a:lnTo>
                  <a:lnTo>
                    <a:pt x="2144" y="1176"/>
                  </a:lnTo>
                  <a:lnTo>
                    <a:pt x="2148" y="1179"/>
                  </a:lnTo>
                  <a:lnTo>
                    <a:pt x="2149" y="1181"/>
                  </a:lnTo>
                  <a:lnTo>
                    <a:pt x="2153" y="1185"/>
                  </a:lnTo>
                  <a:lnTo>
                    <a:pt x="2156" y="1185"/>
                  </a:lnTo>
                  <a:lnTo>
                    <a:pt x="2160" y="1188"/>
                  </a:lnTo>
                  <a:lnTo>
                    <a:pt x="2161" y="1190"/>
                  </a:lnTo>
                  <a:lnTo>
                    <a:pt x="2163" y="1195"/>
                  </a:lnTo>
                  <a:lnTo>
                    <a:pt x="2165" y="1198"/>
                  </a:lnTo>
                  <a:lnTo>
                    <a:pt x="2166" y="1203"/>
                  </a:lnTo>
                  <a:lnTo>
                    <a:pt x="2168" y="1205"/>
                  </a:lnTo>
                  <a:lnTo>
                    <a:pt x="2171" y="1206"/>
                  </a:lnTo>
                  <a:lnTo>
                    <a:pt x="2176" y="1208"/>
                  </a:lnTo>
                  <a:lnTo>
                    <a:pt x="2181" y="1208"/>
                  </a:lnTo>
                  <a:lnTo>
                    <a:pt x="2185" y="1208"/>
                  </a:lnTo>
                  <a:lnTo>
                    <a:pt x="2188" y="1210"/>
                  </a:lnTo>
                  <a:lnTo>
                    <a:pt x="2191" y="1213"/>
                  </a:lnTo>
                  <a:lnTo>
                    <a:pt x="2193" y="1216"/>
                  </a:lnTo>
                  <a:lnTo>
                    <a:pt x="2195" y="1220"/>
                  </a:lnTo>
                  <a:lnTo>
                    <a:pt x="2195" y="1225"/>
                  </a:lnTo>
                  <a:lnTo>
                    <a:pt x="2195" y="1230"/>
                  </a:lnTo>
                  <a:lnTo>
                    <a:pt x="2195" y="1233"/>
                  </a:lnTo>
                  <a:lnTo>
                    <a:pt x="2195" y="1238"/>
                  </a:lnTo>
                  <a:lnTo>
                    <a:pt x="2193" y="1242"/>
                  </a:lnTo>
                  <a:lnTo>
                    <a:pt x="2190" y="1243"/>
                  </a:lnTo>
                  <a:lnTo>
                    <a:pt x="2186" y="1247"/>
                  </a:lnTo>
                  <a:lnTo>
                    <a:pt x="2186" y="1250"/>
                  </a:lnTo>
                  <a:lnTo>
                    <a:pt x="2185" y="1255"/>
                  </a:lnTo>
                  <a:lnTo>
                    <a:pt x="2185" y="1258"/>
                  </a:lnTo>
                  <a:lnTo>
                    <a:pt x="2183" y="1262"/>
                  </a:lnTo>
                  <a:lnTo>
                    <a:pt x="2181" y="1267"/>
                  </a:lnTo>
                  <a:lnTo>
                    <a:pt x="2181" y="1270"/>
                  </a:lnTo>
                  <a:lnTo>
                    <a:pt x="2180" y="1272"/>
                  </a:lnTo>
                  <a:close/>
                </a:path>
              </a:pathLst>
            </a:custGeom>
            <a:solidFill>
              <a:schemeClr val="bg2">
                <a:lumMod val="75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42"/>
            <p:cNvSpPr>
              <a:spLocks/>
            </p:cNvSpPr>
            <p:nvPr/>
          </p:nvSpPr>
          <p:spPr bwMode="auto">
            <a:xfrm>
              <a:off x="1844" y="3464"/>
              <a:ext cx="667" cy="717"/>
            </a:xfrm>
            <a:custGeom>
              <a:avLst/>
              <a:gdLst>
                <a:gd name="T0" fmla="*/ 497 w 667"/>
                <a:gd name="T1" fmla="*/ 87 h 717"/>
                <a:gd name="T2" fmla="*/ 487 w 667"/>
                <a:gd name="T3" fmla="*/ 124 h 717"/>
                <a:gd name="T4" fmla="*/ 551 w 667"/>
                <a:gd name="T5" fmla="*/ 165 h 717"/>
                <a:gd name="T6" fmla="*/ 568 w 667"/>
                <a:gd name="T7" fmla="*/ 201 h 717"/>
                <a:gd name="T8" fmla="*/ 579 w 667"/>
                <a:gd name="T9" fmla="*/ 262 h 717"/>
                <a:gd name="T10" fmla="*/ 630 w 667"/>
                <a:gd name="T11" fmla="*/ 297 h 717"/>
                <a:gd name="T12" fmla="*/ 657 w 667"/>
                <a:gd name="T13" fmla="*/ 364 h 717"/>
                <a:gd name="T14" fmla="*/ 667 w 667"/>
                <a:gd name="T15" fmla="*/ 410 h 717"/>
                <a:gd name="T16" fmla="*/ 658 w 667"/>
                <a:gd name="T17" fmla="*/ 455 h 717"/>
                <a:gd name="T18" fmla="*/ 642 w 667"/>
                <a:gd name="T19" fmla="*/ 514 h 717"/>
                <a:gd name="T20" fmla="*/ 606 w 667"/>
                <a:gd name="T21" fmla="*/ 529 h 717"/>
                <a:gd name="T22" fmla="*/ 551 w 667"/>
                <a:gd name="T23" fmla="*/ 561 h 717"/>
                <a:gd name="T24" fmla="*/ 496 w 667"/>
                <a:gd name="T25" fmla="*/ 581 h 717"/>
                <a:gd name="T26" fmla="*/ 450 w 667"/>
                <a:gd name="T27" fmla="*/ 623 h 717"/>
                <a:gd name="T28" fmla="*/ 398 w 667"/>
                <a:gd name="T29" fmla="*/ 646 h 717"/>
                <a:gd name="T30" fmla="*/ 356 w 667"/>
                <a:gd name="T31" fmla="*/ 665 h 717"/>
                <a:gd name="T32" fmla="*/ 309 w 667"/>
                <a:gd name="T33" fmla="*/ 686 h 717"/>
                <a:gd name="T34" fmla="*/ 244 w 667"/>
                <a:gd name="T35" fmla="*/ 717 h 717"/>
                <a:gd name="T36" fmla="*/ 192 w 667"/>
                <a:gd name="T37" fmla="*/ 712 h 717"/>
                <a:gd name="T38" fmla="*/ 125 w 667"/>
                <a:gd name="T39" fmla="*/ 707 h 717"/>
                <a:gd name="T40" fmla="*/ 73 w 667"/>
                <a:gd name="T41" fmla="*/ 683 h 717"/>
                <a:gd name="T42" fmla="*/ 61 w 667"/>
                <a:gd name="T43" fmla="*/ 651 h 717"/>
                <a:gd name="T44" fmla="*/ 47 w 667"/>
                <a:gd name="T45" fmla="*/ 629 h 717"/>
                <a:gd name="T46" fmla="*/ 42 w 667"/>
                <a:gd name="T47" fmla="*/ 603 h 717"/>
                <a:gd name="T48" fmla="*/ 41 w 667"/>
                <a:gd name="T49" fmla="*/ 576 h 717"/>
                <a:gd name="T50" fmla="*/ 19 w 667"/>
                <a:gd name="T51" fmla="*/ 556 h 717"/>
                <a:gd name="T52" fmla="*/ 2 w 667"/>
                <a:gd name="T53" fmla="*/ 527 h 717"/>
                <a:gd name="T54" fmla="*/ 5 w 667"/>
                <a:gd name="T55" fmla="*/ 502 h 717"/>
                <a:gd name="T56" fmla="*/ 5 w 667"/>
                <a:gd name="T57" fmla="*/ 482 h 717"/>
                <a:gd name="T58" fmla="*/ 22 w 667"/>
                <a:gd name="T59" fmla="*/ 458 h 717"/>
                <a:gd name="T60" fmla="*/ 21 w 667"/>
                <a:gd name="T61" fmla="*/ 428 h 717"/>
                <a:gd name="T62" fmla="*/ 32 w 667"/>
                <a:gd name="T63" fmla="*/ 399 h 717"/>
                <a:gd name="T64" fmla="*/ 36 w 667"/>
                <a:gd name="T65" fmla="*/ 379 h 717"/>
                <a:gd name="T66" fmla="*/ 27 w 667"/>
                <a:gd name="T67" fmla="*/ 373 h 717"/>
                <a:gd name="T68" fmla="*/ 21 w 667"/>
                <a:gd name="T69" fmla="*/ 363 h 717"/>
                <a:gd name="T70" fmla="*/ 39 w 667"/>
                <a:gd name="T71" fmla="*/ 331 h 717"/>
                <a:gd name="T72" fmla="*/ 74 w 667"/>
                <a:gd name="T73" fmla="*/ 264 h 717"/>
                <a:gd name="T74" fmla="*/ 89 w 667"/>
                <a:gd name="T75" fmla="*/ 235 h 717"/>
                <a:gd name="T76" fmla="*/ 71 w 667"/>
                <a:gd name="T77" fmla="*/ 203 h 717"/>
                <a:gd name="T78" fmla="*/ 125 w 667"/>
                <a:gd name="T79" fmla="*/ 175 h 717"/>
                <a:gd name="T80" fmla="*/ 152 w 667"/>
                <a:gd name="T81" fmla="*/ 138 h 717"/>
                <a:gd name="T82" fmla="*/ 152 w 667"/>
                <a:gd name="T83" fmla="*/ 87 h 717"/>
                <a:gd name="T84" fmla="*/ 165 w 667"/>
                <a:gd name="T85" fmla="*/ 37 h 717"/>
                <a:gd name="T86" fmla="*/ 195 w 667"/>
                <a:gd name="T87" fmla="*/ 37 h 717"/>
                <a:gd name="T88" fmla="*/ 237 w 667"/>
                <a:gd name="T89" fmla="*/ 27 h 717"/>
                <a:gd name="T90" fmla="*/ 272 w 667"/>
                <a:gd name="T91" fmla="*/ 25 h 717"/>
                <a:gd name="T92" fmla="*/ 311 w 667"/>
                <a:gd name="T93" fmla="*/ 29 h 717"/>
                <a:gd name="T94" fmla="*/ 351 w 667"/>
                <a:gd name="T95" fmla="*/ 17 h 717"/>
                <a:gd name="T96" fmla="*/ 376 w 667"/>
                <a:gd name="T97" fmla="*/ 0 h 717"/>
                <a:gd name="T98" fmla="*/ 408 w 667"/>
                <a:gd name="T99" fmla="*/ 8 h 717"/>
                <a:gd name="T100" fmla="*/ 450 w 667"/>
                <a:gd name="T101" fmla="*/ 17 h 717"/>
                <a:gd name="T102" fmla="*/ 492 w 667"/>
                <a:gd name="T103" fmla="*/ 24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7" h="717">
                  <a:moveTo>
                    <a:pt x="492" y="24"/>
                  </a:moveTo>
                  <a:lnTo>
                    <a:pt x="499" y="52"/>
                  </a:lnTo>
                  <a:lnTo>
                    <a:pt x="501" y="67"/>
                  </a:lnTo>
                  <a:lnTo>
                    <a:pt x="502" y="74"/>
                  </a:lnTo>
                  <a:lnTo>
                    <a:pt x="497" y="87"/>
                  </a:lnTo>
                  <a:lnTo>
                    <a:pt x="496" y="92"/>
                  </a:lnTo>
                  <a:lnTo>
                    <a:pt x="491" y="102"/>
                  </a:lnTo>
                  <a:lnTo>
                    <a:pt x="485" y="107"/>
                  </a:lnTo>
                  <a:lnTo>
                    <a:pt x="485" y="116"/>
                  </a:lnTo>
                  <a:lnTo>
                    <a:pt x="487" y="124"/>
                  </a:lnTo>
                  <a:lnTo>
                    <a:pt x="501" y="139"/>
                  </a:lnTo>
                  <a:lnTo>
                    <a:pt x="514" y="151"/>
                  </a:lnTo>
                  <a:lnTo>
                    <a:pt x="526" y="156"/>
                  </a:lnTo>
                  <a:lnTo>
                    <a:pt x="546" y="161"/>
                  </a:lnTo>
                  <a:lnTo>
                    <a:pt x="551" y="165"/>
                  </a:lnTo>
                  <a:lnTo>
                    <a:pt x="558" y="171"/>
                  </a:lnTo>
                  <a:lnTo>
                    <a:pt x="561" y="180"/>
                  </a:lnTo>
                  <a:lnTo>
                    <a:pt x="563" y="186"/>
                  </a:lnTo>
                  <a:lnTo>
                    <a:pt x="563" y="193"/>
                  </a:lnTo>
                  <a:lnTo>
                    <a:pt x="568" y="201"/>
                  </a:lnTo>
                  <a:lnTo>
                    <a:pt x="574" y="217"/>
                  </a:lnTo>
                  <a:lnTo>
                    <a:pt x="579" y="232"/>
                  </a:lnTo>
                  <a:lnTo>
                    <a:pt x="581" y="242"/>
                  </a:lnTo>
                  <a:lnTo>
                    <a:pt x="581" y="248"/>
                  </a:lnTo>
                  <a:lnTo>
                    <a:pt x="579" y="262"/>
                  </a:lnTo>
                  <a:lnTo>
                    <a:pt x="583" y="265"/>
                  </a:lnTo>
                  <a:lnTo>
                    <a:pt x="610" y="275"/>
                  </a:lnTo>
                  <a:lnTo>
                    <a:pt x="620" y="280"/>
                  </a:lnTo>
                  <a:lnTo>
                    <a:pt x="630" y="287"/>
                  </a:lnTo>
                  <a:lnTo>
                    <a:pt x="630" y="297"/>
                  </a:lnTo>
                  <a:lnTo>
                    <a:pt x="625" y="317"/>
                  </a:lnTo>
                  <a:lnTo>
                    <a:pt x="625" y="321"/>
                  </a:lnTo>
                  <a:lnTo>
                    <a:pt x="625" y="327"/>
                  </a:lnTo>
                  <a:lnTo>
                    <a:pt x="628" y="334"/>
                  </a:lnTo>
                  <a:lnTo>
                    <a:pt x="657" y="364"/>
                  </a:lnTo>
                  <a:lnTo>
                    <a:pt x="665" y="374"/>
                  </a:lnTo>
                  <a:lnTo>
                    <a:pt x="667" y="388"/>
                  </a:lnTo>
                  <a:lnTo>
                    <a:pt x="667" y="391"/>
                  </a:lnTo>
                  <a:lnTo>
                    <a:pt x="667" y="399"/>
                  </a:lnTo>
                  <a:lnTo>
                    <a:pt x="667" y="410"/>
                  </a:lnTo>
                  <a:lnTo>
                    <a:pt x="665" y="428"/>
                  </a:lnTo>
                  <a:lnTo>
                    <a:pt x="663" y="440"/>
                  </a:lnTo>
                  <a:lnTo>
                    <a:pt x="662" y="443"/>
                  </a:lnTo>
                  <a:lnTo>
                    <a:pt x="662" y="446"/>
                  </a:lnTo>
                  <a:lnTo>
                    <a:pt x="658" y="455"/>
                  </a:lnTo>
                  <a:lnTo>
                    <a:pt x="652" y="470"/>
                  </a:lnTo>
                  <a:lnTo>
                    <a:pt x="642" y="487"/>
                  </a:lnTo>
                  <a:lnTo>
                    <a:pt x="638" y="497"/>
                  </a:lnTo>
                  <a:lnTo>
                    <a:pt x="637" y="502"/>
                  </a:lnTo>
                  <a:lnTo>
                    <a:pt x="642" y="514"/>
                  </a:lnTo>
                  <a:lnTo>
                    <a:pt x="650" y="529"/>
                  </a:lnTo>
                  <a:lnTo>
                    <a:pt x="647" y="529"/>
                  </a:lnTo>
                  <a:lnTo>
                    <a:pt x="633" y="529"/>
                  </a:lnTo>
                  <a:lnTo>
                    <a:pt x="620" y="529"/>
                  </a:lnTo>
                  <a:lnTo>
                    <a:pt x="606" y="529"/>
                  </a:lnTo>
                  <a:lnTo>
                    <a:pt x="595" y="529"/>
                  </a:lnTo>
                  <a:lnTo>
                    <a:pt x="590" y="527"/>
                  </a:lnTo>
                  <a:lnTo>
                    <a:pt x="578" y="539"/>
                  </a:lnTo>
                  <a:lnTo>
                    <a:pt x="564" y="549"/>
                  </a:lnTo>
                  <a:lnTo>
                    <a:pt x="551" y="561"/>
                  </a:lnTo>
                  <a:lnTo>
                    <a:pt x="543" y="569"/>
                  </a:lnTo>
                  <a:lnTo>
                    <a:pt x="529" y="572"/>
                  </a:lnTo>
                  <a:lnTo>
                    <a:pt x="516" y="576"/>
                  </a:lnTo>
                  <a:lnTo>
                    <a:pt x="504" y="579"/>
                  </a:lnTo>
                  <a:lnTo>
                    <a:pt x="496" y="581"/>
                  </a:lnTo>
                  <a:lnTo>
                    <a:pt x="485" y="591"/>
                  </a:lnTo>
                  <a:lnTo>
                    <a:pt x="484" y="592"/>
                  </a:lnTo>
                  <a:lnTo>
                    <a:pt x="470" y="603"/>
                  </a:lnTo>
                  <a:lnTo>
                    <a:pt x="459" y="614"/>
                  </a:lnTo>
                  <a:lnTo>
                    <a:pt x="450" y="623"/>
                  </a:lnTo>
                  <a:lnTo>
                    <a:pt x="440" y="626"/>
                  </a:lnTo>
                  <a:lnTo>
                    <a:pt x="437" y="628"/>
                  </a:lnTo>
                  <a:lnTo>
                    <a:pt x="423" y="634"/>
                  </a:lnTo>
                  <a:lnTo>
                    <a:pt x="412" y="639"/>
                  </a:lnTo>
                  <a:lnTo>
                    <a:pt x="398" y="646"/>
                  </a:lnTo>
                  <a:lnTo>
                    <a:pt x="386" y="651"/>
                  </a:lnTo>
                  <a:lnTo>
                    <a:pt x="381" y="653"/>
                  </a:lnTo>
                  <a:lnTo>
                    <a:pt x="373" y="658"/>
                  </a:lnTo>
                  <a:lnTo>
                    <a:pt x="360" y="663"/>
                  </a:lnTo>
                  <a:lnTo>
                    <a:pt x="356" y="665"/>
                  </a:lnTo>
                  <a:lnTo>
                    <a:pt x="356" y="665"/>
                  </a:lnTo>
                  <a:lnTo>
                    <a:pt x="348" y="670"/>
                  </a:lnTo>
                  <a:lnTo>
                    <a:pt x="334" y="675"/>
                  </a:lnTo>
                  <a:lnTo>
                    <a:pt x="321" y="680"/>
                  </a:lnTo>
                  <a:lnTo>
                    <a:pt x="309" y="686"/>
                  </a:lnTo>
                  <a:lnTo>
                    <a:pt x="296" y="691"/>
                  </a:lnTo>
                  <a:lnTo>
                    <a:pt x="282" y="698"/>
                  </a:lnTo>
                  <a:lnTo>
                    <a:pt x="271" y="705"/>
                  </a:lnTo>
                  <a:lnTo>
                    <a:pt x="257" y="710"/>
                  </a:lnTo>
                  <a:lnTo>
                    <a:pt x="244" y="717"/>
                  </a:lnTo>
                  <a:lnTo>
                    <a:pt x="244" y="717"/>
                  </a:lnTo>
                  <a:lnTo>
                    <a:pt x="230" y="715"/>
                  </a:lnTo>
                  <a:lnTo>
                    <a:pt x="217" y="715"/>
                  </a:lnTo>
                  <a:lnTo>
                    <a:pt x="204" y="713"/>
                  </a:lnTo>
                  <a:lnTo>
                    <a:pt x="192" y="712"/>
                  </a:lnTo>
                  <a:lnTo>
                    <a:pt x="178" y="710"/>
                  </a:lnTo>
                  <a:lnTo>
                    <a:pt x="165" y="710"/>
                  </a:lnTo>
                  <a:lnTo>
                    <a:pt x="152" y="708"/>
                  </a:lnTo>
                  <a:lnTo>
                    <a:pt x="138" y="707"/>
                  </a:lnTo>
                  <a:lnTo>
                    <a:pt x="125" y="707"/>
                  </a:lnTo>
                  <a:lnTo>
                    <a:pt x="113" y="705"/>
                  </a:lnTo>
                  <a:lnTo>
                    <a:pt x="99" y="703"/>
                  </a:lnTo>
                  <a:lnTo>
                    <a:pt x="94" y="703"/>
                  </a:lnTo>
                  <a:lnTo>
                    <a:pt x="74" y="685"/>
                  </a:lnTo>
                  <a:lnTo>
                    <a:pt x="73" y="683"/>
                  </a:lnTo>
                  <a:lnTo>
                    <a:pt x="69" y="676"/>
                  </a:lnTo>
                  <a:lnTo>
                    <a:pt x="71" y="661"/>
                  </a:lnTo>
                  <a:lnTo>
                    <a:pt x="69" y="658"/>
                  </a:lnTo>
                  <a:lnTo>
                    <a:pt x="68" y="658"/>
                  </a:lnTo>
                  <a:lnTo>
                    <a:pt x="61" y="651"/>
                  </a:lnTo>
                  <a:lnTo>
                    <a:pt x="54" y="648"/>
                  </a:lnTo>
                  <a:lnTo>
                    <a:pt x="51" y="643"/>
                  </a:lnTo>
                  <a:lnTo>
                    <a:pt x="49" y="639"/>
                  </a:lnTo>
                  <a:lnTo>
                    <a:pt x="49" y="636"/>
                  </a:lnTo>
                  <a:lnTo>
                    <a:pt x="47" y="629"/>
                  </a:lnTo>
                  <a:lnTo>
                    <a:pt x="46" y="624"/>
                  </a:lnTo>
                  <a:lnTo>
                    <a:pt x="42" y="619"/>
                  </a:lnTo>
                  <a:lnTo>
                    <a:pt x="39" y="616"/>
                  </a:lnTo>
                  <a:lnTo>
                    <a:pt x="39" y="611"/>
                  </a:lnTo>
                  <a:lnTo>
                    <a:pt x="42" y="603"/>
                  </a:lnTo>
                  <a:lnTo>
                    <a:pt x="46" y="596"/>
                  </a:lnTo>
                  <a:lnTo>
                    <a:pt x="46" y="587"/>
                  </a:lnTo>
                  <a:lnTo>
                    <a:pt x="44" y="582"/>
                  </a:lnTo>
                  <a:lnTo>
                    <a:pt x="44" y="581"/>
                  </a:lnTo>
                  <a:lnTo>
                    <a:pt x="41" y="576"/>
                  </a:lnTo>
                  <a:lnTo>
                    <a:pt x="37" y="571"/>
                  </a:lnTo>
                  <a:lnTo>
                    <a:pt x="32" y="564"/>
                  </a:lnTo>
                  <a:lnTo>
                    <a:pt x="29" y="562"/>
                  </a:lnTo>
                  <a:lnTo>
                    <a:pt x="24" y="559"/>
                  </a:lnTo>
                  <a:lnTo>
                    <a:pt x="19" y="556"/>
                  </a:lnTo>
                  <a:lnTo>
                    <a:pt x="12" y="556"/>
                  </a:lnTo>
                  <a:lnTo>
                    <a:pt x="4" y="557"/>
                  </a:lnTo>
                  <a:lnTo>
                    <a:pt x="2" y="549"/>
                  </a:lnTo>
                  <a:lnTo>
                    <a:pt x="0" y="539"/>
                  </a:lnTo>
                  <a:lnTo>
                    <a:pt x="2" y="527"/>
                  </a:lnTo>
                  <a:lnTo>
                    <a:pt x="4" y="520"/>
                  </a:lnTo>
                  <a:lnTo>
                    <a:pt x="4" y="515"/>
                  </a:lnTo>
                  <a:lnTo>
                    <a:pt x="5" y="512"/>
                  </a:lnTo>
                  <a:lnTo>
                    <a:pt x="5" y="504"/>
                  </a:lnTo>
                  <a:lnTo>
                    <a:pt x="5" y="502"/>
                  </a:lnTo>
                  <a:lnTo>
                    <a:pt x="4" y="495"/>
                  </a:lnTo>
                  <a:lnTo>
                    <a:pt x="4" y="493"/>
                  </a:lnTo>
                  <a:lnTo>
                    <a:pt x="4" y="493"/>
                  </a:lnTo>
                  <a:lnTo>
                    <a:pt x="4" y="487"/>
                  </a:lnTo>
                  <a:lnTo>
                    <a:pt x="5" y="482"/>
                  </a:lnTo>
                  <a:lnTo>
                    <a:pt x="5" y="480"/>
                  </a:lnTo>
                  <a:lnTo>
                    <a:pt x="14" y="473"/>
                  </a:lnTo>
                  <a:lnTo>
                    <a:pt x="19" y="468"/>
                  </a:lnTo>
                  <a:lnTo>
                    <a:pt x="21" y="463"/>
                  </a:lnTo>
                  <a:lnTo>
                    <a:pt x="22" y="458"/>
                  </a:lnTo>
                  <a:lnTo>
                    <a:pt x="21" y="451"/>
                  </a:lnTo>
                  <a:lnTo>
                    <a:pt x="21" y="448"/>
                  </a:lnTo>
                  <a:lnTo>
                    <a:pt x="21" y="438"/>
                  </a:lnTo>
                  <a:lnTo>
                    <a:pt x="19" y="431"/>
                  </a:lnTo>
                  <a:lnTo>
                    <a:pt x="21" y="428"/>
                  </a:lnTo>
                  <a:lnTo>
                    <a:pt x="26" y="423"/>
                  </a:lnTo>
                  <a:lnTo>
                    <a:pt x="31" y="418"/>
                  </a:lnTo>
                  <a:lnTo>
                    <a:pt x="32" y="408"/>
                  </a:lnTo>
                  <a:lnTo>
                    <a:pt x="32" y="401"/>
                  </a:lnTo>
                  <a:lnTo>
                    <a:pt x="32" y="399"/>
                  </a:lnTo>
                  <a:lnTo>
                    <a:pt x="31" y="398"/>
                  </a:lnTo>
                  <a:lnTo>
                    <a:pt x="31" y="393"/>
                  </a:lnTo>
                  <a:lnTo>
                    <a:pt x="31" y="391"/>
                  </a:lnTo>
                  <a:lnTo>
                    <a:pt x="34" y="386"/>
                  </a:lnTo>
                  <a:lnTo>
                    <a:pt x="36" y="379"/>
                  </a:lnTo>
                  <a:lnTo>
                    <a:pt x="34" y="378"/>
                  </a:lnTo>
                  <a:lnTo>
                    <a:pt x="31" y="376"/>
                  </a:lnTo>
                  <a:lnTo>
                    <a:pt x="27" y="374"/>
                  </a:lnTo>
                  <a:lnTo>
                    <a:pt x="27" y="373"/>
                  </a:lnTo>
                  <a:lnTo>
                    <a:pt x="27" y="373"/>
                  </a:lnTo>
                  <a:lnTo>
                    <a:pt x="26" y="368"/>
                  </a:lnTo>
                  <a:lnTo>
                    <a:pt x="26" y="364"/>
                  </a:lnTo>
                  <a:lnTo>
                    <a:pt x="24" y="364"/>
                  </a:lnTo>
                  <a:lnTo>
                    <a:pt x="24" y="363"/>
                  </a:lnTo>
                  <a:lnTo>
                    <a:pt x="21" y="363"/>
                  </a:lnTo>
                  <a:lnTo>
                    <a:pt x="22" y="358"/>
                  </a:lnTo>
                  <a:lnTo>
                    <a:pt x="22" y="349"/>
                  </a:lnTo>
                  <a:lnTo>
                    <a:pt x="26" y="342"/>
                  </a:lnTo>
                  <a:lnTo>
                    <a:pt x="31" y="339"/>
                  </a:lnTo>
                  <a:lnTo>
                    <a:pt x="39" y="331"/>
                  </a:lnTo>
                  <a:lnTo>
                    <a:pt x="44" y="324"/>
                  </a:lnTo>
                  <a:lnTo>
                    <a:pt x="54" y="309"/>
                  </a:lnTo>
                  <a:lnTo>
                    <a:pt x="61" y="294"/>
                  </a:lnTo>
                  <a:lnTo>
                    <a:pt x="68" y="277"/>
                  </a:lnTo>
                  <a:lnTo>
                    <a:pt x="74" y="264"/>
                  </a:lnTo>
                  <a:lnTo>
                    <a:pt x="79" y="257"/>
                  </a:lnTo>
                  <a:lnTo>
                    <a:pt x="84" y="250"/>
                  </a:lnTo>
                  <a:lnTo>
                    <a:pt x="89" y="243"/>
                  </a:lnTo>
                  <a:lnTo>
                    <a:pt x="91" y="238"/>
                  </a:lnTo>
                  <a:lnTo>
                    <a:pt x="89" y="235"/>
                  </a:lnTo>
                  <a:lnTo>
                    <a:pt x="83" y="233"/>
                  </a:lnTo>
                  <a:lnTo>
                    <a:pt x="73" y="232"/>
                  </a:lnTo>
                  <a:lnTo>
                    <a:pt x="66" y="227"/>
                  </a:lnTo>
                  <a:lnTo>
                    <a:pt x="66" y="215"/>
                  </a:lnTo>
                  <a:lnTo>
                    <a:pt x="71" y="203"/>
                  </a:lnTo>
                  <a:lnTo>
                    <a:pt x="76" y="196"/>
                  </a:lnTo>
                  <a:lnTo>
                    <a:pt x="89" y="175"/>
                  </a:lnTo>
                  <a:lnTo>
                    <a:pt x="99" y="175"/>
                  </a:lnTo>
                  <a:lnTo>
                    <a:pt x="113" y="176"/>
                  </a:lnTo>
                  <a:lnTo>
                    <a:pt x="125" y="175"/>
                  </a:lnTo>
                  <a:lnTo>
                    <a:pt x="138" y="176"/>
                  </a:lnTo>
                  <a:lnTo>
                    <a:pt x="152" y="176"/>
                  </a:lnTo>
                  <a:lnTo>
                    <a:pt x="152" y="163"/>
                  </a:lnTo>
                  <a:lnTo>
                    <a:pt x="152" y="151"/>
                  </a:lnTo>
                  <a:lnTo>
                    <a:pt x="152" y="138"/>
                  </a:lnTo>
                  <a:lnTo>
                    <a:pt x="152" y="126"/>
                  </a:lnTo>
                  <a:lnTo>
                    <a:pt x="152" y="112"/>
                  </a:lnTo>
                  <a:lnTo>
                    <a:pt x="152" y="112"/>
                  </a:lnTo>
                  <a:lnTo>
                    <a:pt x="152" y="99"/>
                  </a:lnTo>
                  <a:lnTo>
                    <a:pt x="152" y="87"/>
                  </a:lnTo>
                  <a:lnTo>
                    <a:pt x="152" y="74"/>
                  </a:lnTo>
                  <a:lnTo>
                    <a:pt x="152" y="62"/>
                  </a:lnTo>
                  <a:lnTo>
                    <a:pt x="152" y="49"/>
                  </a:lnTo>
                  <a:lnTo>
                    <a:pt x="157" y="37"/>
                  </a:lnTo>
                  <a:lnTo>
                    <a:pt x="165" y="37"/>
                  </a:lnTo>
                  <a:lnTo>
                    <a:pt x="173" y="39"/>
                  </a:lnTo>
                  <a:lnTo>
                    <a:pt x="178" y="39"/>
                  </a:lnTo>
                  <a:lnTo>
                    <a:pt x="185" y="37"/>
                  </a:lnTo>
                  <a:lnTo>
                    <a:pt x="190" y="37"/>
                  </a:lnTo>
                  <a:lnTo>
                    <a:pt x="195" y="37"/>
                  </a:lnTo>
                  <a:lnTo>
                    <a:pt x="205" y="35"/>
                  </a:lnTo>
                  <a:lnTo>
                    <a:pt x="214" y="35"/>
                  </a:lnTo>
                  <a:lnTo>
                    <a:pt x="224" y="34"/>
                  </a:lnTo>
                  <a:lnTo>
                    <a:pt x="230" y="30"/>
                  </a:lnTo>
                  <a:lnTo>
                    <a:pt x="237" y="27"/>
                  </a:lnTo>
                  <a:lnTo>
                    <a:pt x="244" y="22"/>
                  </a:lnTo>
                  <a:lnTo>
                    <a:pt x="251" y="19"/>
                  </a:lnTo>
                  <a:lnTo>
                    <a:pt x="257" y="22"/>
                  </a:lnTo>
                  <a:lnTo>
                    <a:pt x="266" y="24"/>
                  </a:lnTo>
                  <a:lnTo>
                    <a:pt x="272" y="25"/>
                  </a:lnTo>
                  <a:lnTo>
                    <a:pt x="282" y="27"/>
                  </a:lnTo>
                  <a:lnTo>
                    <a:pt x="291" y="29"/>
                  </a:lnTo>
                  <a:lnTo>
                    <a:pt x="299" y="29"/>
                  </a:lnTo>
                  <a:lnTo>
                    <a:pt x="306" y="29"/>
                  </a:lnTo>
                  <a:lnTo>
                    <a:pt x="311" y="29"/>
                  </a:lnTo>
                  <a:lnTo>
                    <a:pt x="321" y="29"/>
                  </a:lnTo>
                  <a:lnTo>
                    <a:pt x="331" y="27"/>
                  </a:lnTo>
                  <a:lnTo>
                    <a:pt x="338" y="24"/>
                  </a:lnTo>
                  <a:lnTo>
                    <a:pt x="345" y="20"/>
                  </a:lnTo>
                  <a:lnTo>
                    <a:pt x="351" y="17"/>
                  </a:lnTo>
                  <a:lnTo>
                    <a:pt x="358" y="12"/>
                  </a:lnTo>
                  <a:lnTo>
                    <a:pt x="358" y="12"/>
                  </a:lnTo>
                  <a:lnTo>
                    <a:pt x="363" y="7"/>
                  </a:lnTo>
                  <a:lnTo>
                    <a:pt x="368" y="2"/>
                  </a:lnTo>
                  <a:lnTo>
                    <a:pt x="376" y="0"/>
                  </a:lnTo>
                  <a:lnTo>
                    <a:pt x="381" y="0"/>
                  </a:lnTo>
                  <a:lnTo>
                    <a:pt x="386" y="0"/>
                  </a:lnTo>
                  <a:lnTo>
                    <a:pt x="393" y="3"/>
                  </a:lnTo>
                  <a:lnTo>
                    <a:pt x="400" y="7"/>
                  </a:lnTo>
                  <a:lnTo>
                    <a:pt x="408" y="8"/>
                  </a:lnTo>
                  <a:lnTo>
                    <a:pt x="417" y="10"/>
                  </a:lnTo>
                  <a:lnTo>
                    <a:pt x="425" y="12"/>
                  </a:lnTo>
                  <a:lnTo>
                    <a:pt x="433" y="15"/>
                  </a:lnTo>
                  <a:lnTo>
                    <a:pt x="442" y="17"/>
                  </a:lnTo>
                  <a:lnTo>
                    <a:pt x="450" y="17"/>
                  </a:lnTo>
                  <a:lnTo>
                    <a:pt x="459" y="19"/>
                  </a:lnTo>
                  <a:lnTo>
                    <a:pt x="467" y="20"/>
                  </a:lnTo>
                  <a:lnTo>
                    <a:pt x="475" y="22"/>
                  </a:lnTo>
                  <a:lnTo>
                    <a:pt x="484" y="24"/>
                  </a:lnTo>
                  <a:lnTo>
                    <a:pt x="492" y="24"/>
                  </a:lnTo>
                  <a:close/>
                </a:path>
              </a:pathLst>
            </a:custGeom>
            <a:solidFill>
              <a:schemeClr val="bg2">
                <a:lumMod val="75000"/>
              </a:schemeClr>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46"/>
            <p:cNvSpPr>
              <a:spLocks/>
            </p:cNvSpPr>
            <p:nvPr/>
          </p:nvSpPr>
          <p:spPr bwMode="auto">
            <a:xfrm>
              <a:off x="982" y="1930"/>
              <a:ext cx="737" cy="1002"/>
            </a:xfrm>
            <a:custGeom>
              <a:avLst/>
              <a:gdLst>
                <a:gd name="T0" fmla="*/ 663 w 737"/>
                <a:gd name="T1" fmla="*/ 354 h 1002"/>
                <a:gd name="T2" fmla="*/ 539 w 737"/>
                <a:gd name="T3" fmla="*/ 332 h 1002"/>
                <a:gd name="T4" fmla="*/ 382 w 737"/>
                <a:gd name="T5" fmla="*/ 391 h 1002"/>
                <a:gd name="T6" fmla="*/ 406 w 737"/>
                <a:gd name="T7" fmla="*/ 418 h 1002"/>
                <a:gd name="T8" fmla="*/ 416 w 737"/>
                <a:gd name="T9" fmla="*/ 462 h 1002"/>
                <a:gd name="T10" fmla="*/ 401 w 737"/>
                <a:gd name="T11" fmla="*/ 482 h 1002"/>
                <a:gd name="T12" fmla="*/ 429 w 737"/>
                <a:gd name="T13" fmla="*/ 547 h 1002"/>
                <a:gd name="T14" fmla="*/ 414 w 737"/>
                <a:gd name="T15" fmla="*/ 598 h 1002"/>
                <a:gd name="T16" fmla="*/ 456 w 737"/>
                <a:gd name="T17" fmla="*/ 638 h 1002"/>
                <a:gd name="T18" fmla="*/ 470 w 737"/>
                <a:gd name="T19" fmla="*/ 727 h 1002"/>
                <a:gd name="T20" fmla="*/ 332 w 737"/>
                <a:gd name="T21" fmla="*/ 890 h 1002"/>
                <a:gd name="T22" fmla="*/ 317 w 737"/>
                <a:gd name="T23" fmla="*/ 958 h 1002"/>
                <a:gd name="T24" fmla="*/ 280 w 737"/>
                <a:gd name="T25" fmla="*/ 997 h 1002"/>
                <a:gd name="T26" fmla="*/ 265 w 737"/>
                <a:gd name="T27" fmla="*/ 980 h 1002"/>
                <a:gd name="T28" fmla="*/ 260 w 737"/>
                <a:gd name="T29" fmla="*/ 975 h 1002"/>
                <a:gd name="T30" fmla="*/ 255 w 737"/>
                <a:gd name="T31" fmla="*/ 974 h 1002"/>
                <a:gd name="T32" fmla="*/ 235 w 737"/>
                <a:gd name="T33" fmla="*/ 953 h 1002"/>
                <a:gd name="T34" fmla="*/ 226 w 737"/>
                <a:gd name="T35" fmla="*/ 927 h 1002"/>
                <a:gd name="T36" fmla="*/ 225 w 737"/>
                <a:gd name="T37" fmla="*/ 920 h 1002"/>
                <a:gd name="T38" fmla="*/ 210 w 737"/>
                <a:gd name="T39" fmla="*/ 900 h 1002"/>
                <a:gd name="T40" fmla="*/ 184 w 737"/>
                <a:gd name="T41" fmla="*/ 876 h 1002"/>
                <a:gd name="T42" fmla="*/ 179 w 737"/>
                <a:gd name="T43" fmla="*/ 859 h 1002"/>
                <a:gd name="T44" fmla="*/ 181 w 737"/>
                <a:gd name="T45" fmla="*/ 833 h 1002"/>
                <a:gd name="T46" fmla="*/ 169 w 737"/>
                <a:gd name="T47" fmla="*/ 807 h 1002"/>
                <a:gd name="T48" fmla="*/ 154 w 737"/>
                <a:gd name="T49" fmla="*/ 789 h 1002"/>
                <a:gd name="T50" fmla="*/ 132 w 737"/>
                <a:gd name="T51" fmla="*/ 772 h 1002"/>
                <a:gd name="T52" fmla="*/ 107 w 737"/>
                <a:gd name="T53" fmla="*/ 757 h 1002"/>
                <a:gd name="T54" fmla="*/ 92 w 737"/>
                <a:gd name="T55" fmla="*/ 755 h 1002"/>
                <a:gd name="T56" fmla="*/ 84 w 737"/>
                <a:gd name="T57" fmla="*/ 740 h 1002"/>
                <a:gd name="T58" fmla="*/ 72 w 737"/>
                <a:gd name="T59" fmla="*/ 729 h 1002"/>
                <a:gd name="T60" fmla="*/ 62 w 737"/>
                <a:gd name="T61" fmla="*/ 710 h 1002"/>
                <a:gd name="T62" fmla="*/ 52 w 737"/>
                <a:gd name="T63" fmla="*/ 688 h 1002"/>
                <a:gd name="T64" fmla="*/ 32 w 737"/>
                <a:gd name="T65" fmla="*/ 670 h 1002"/>
                <a:gd name="T66" fmla="*/ 40 w 737"/>
                <a:gd name="T67" fmla="*/ 542 h 1002"/>
                <a:gd name="T68" fmla="*/ 10 w 737"/>
                <a:gd name="T69" fmla="*/ 426 h 1002"/>
                <a:gd name="T70" fmla="*/ 38 w 737"/>
                <a:gd name="T71" fmla="*/ 406 h 1002"/>
                <a:gd name="T72" fmla="*/ 47 w 737"/>
                <a:gd name="T73" fmla="*/ 388 h 1002"/>
                <a:gd name="T74" fmla="*/ 75 w 737"/>
                <a:gd name="T75" fmla="*/ 353 h 1002"/>
                <a:gd name="T76" fmla="*/ 104 w 737"/>
                <a:gd name="T77" fmla="*/ 319 h 1002"/>
                <a:gd name="T78" fmla="*/ 136 w 737"/>
                <a:gd name="T79" fmla="*/ 284 h 1002"/>
                <a:gd name="T80" fmla="*/ 163 w 737"/>
                <a:gd name="T81" fmla="*/ 252 h 1002"/>
                <a:gd name="T82" fmla="*/ 189 w 737"/>
                <a:gd name="T83" fmla="*/ 217 h 1002"/>
                <a:gd name="T84" fmla="*/ 215 w 737"/>
                <a:gd name="T85" fmla="*/ 188 h 1002"/>
                <a:gd name="T86" fmla="*/ 228 w 737"/>
                <a:gd name="T87" fmla="*/ 168 h 1002"/>
                <a:gd name="T88" fmla="*/ 245 w 737"/>
                <a:gd name="T89" fmla="*/ 145 h 1002"/>
                <a:gd name="T90" fmla="*/ 255 w 737"/>
                <a:gd name="T91" fmla="*/ 126 h 1002"/>
                <a:gd name="T92" fmla="*/ 275 w 737"/>
                <a:gd name="T93" fmla="*/ 96 h 1002"/>
                <a:gd name="T94" fmla="*/ 294 w 737"/>
                <a:gd name="T95" fmla="*/ 66 h 1002"/>
                <a:gd name="T96" fmla="*/ 305 w 737"/>
                <a:gd name="T97" fmla="*/ 46 h 1002"/>
                <a:gd name="T98" fmla="*/ 320 w 737"/>
                <a:gd name="T99" fmla="*/ 22 h 1002"/>
                <a:gd name="T100" fmla="*/ 334 w 737"/>
                <a:gd name="T101" fmla="*/ 0 h 1002"/>
                <a:gd name="T102" fmla="*/ 369 w 737"/>
                <a:gd name="T103" fmla="*/ 34 h 1002"/>
                <a:gd name="T104" fmla="*/ 327 w 737"/>
                <a:gd name="T105" fmla="*/ 82 h 1002"/>
                <a:gd name="T106" fmla="*/ 341 w 737"/>
                <a:gd name="T107" fmla="*/ 148 h 1002"/>
                <a:gd name="T108" fmla="*/ 388 w 737"/>
                <a:gd name="T109" fmla="*/ 173 h 1002"/>
                <a:gd name="T110" fmla="*/ 424 w 737"/>
                <a:gd name="T111" fmla="*/ 230 h 1002"/>
                <a:gd name="T112" fmla="*/ 468 w 737"/>
                <a:gd name="T113" fmla="*/ 190 h 1002"/>
                <a:gd name="T114" fmla="*/ 507 w 737"/>
                <a:gd name="T115" fmla="*/ 131 h 1002"/>
                <a:gd name="T116" fmla="*/ 560 w 737"/>
                <a:gd name="T117" fmla="*/ 106 h 1002"/>
                <a:gd name="T118" fmla="*/ 627 w 737"/>
                <a:gd name="T119" fmla="*/ 165 h 1002"/>
                <a:gd name="T120" fmla="*/ 654 w 737"/>
                <a:gd name="T121" fmla="*/ 146 h 1002"/>
                <a:gd name="T122" fmla="*/ 683 w 737"/>
                <a:gd name="T123" fmla="*/ 247 h 1002"/>
                <a:gd name="T124" fmla="*/ 732 w 737"/>
                <a:gd name="T125" fmla="*/ 35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1002">
                  <a:moveTo>
                    <a:pt x="737" y="378"/>
                  </a:moveTo>
                  <a:lnTo>
                    <a:pt x="728" y="384"/>
                  </a:lnTo>
                  <a:lnTo>
                    <a:pt x="723" y="388"/>
                  </a:lnTo>
                  <a:lnTo>
                    <a:pt x="716" y="388"/>
                  </a:lnTo>
                  <a:lnTo>
                    <a:pt x="713" y="388"/>
                  </a:lnTo>
                  <a:lnTo>
                    <a:pt x="701" y="381"/>
                  </a:lnTo>
                  <a:lnTo>
                    <a:pt x="690" y="371"/>
                  </a:lnTo>
                  <a:lnTo>
                    <a:pt x="663" y="354"/>
                  </a:lnTo>
                  <a:lnTo>
                    <a:pt x="648" y="348"/>
                  </a:lnTo>
                  <a:lnTo>
                    <a:pt x="633" y="349"/>
                  </a:lnTo>
                  <a:lnTo>
                    <a:pt x="616" y="348"/>
                  </a:lnTo>
                  <a:lnTo>
                    <a:pt x="609" y="344"/>
                  </a:lnTo>
                  <a:lnTo>
                    <a:pt x="604" y="343"/>
                  </a:lnTo>
                  <a:lnTo>
                    <a:pt x="591" y="338"/>
                  </a:lnTo>
                  <a:lnTo>
                    <a:pt x="559" y="332"/>
                  </a:lnTo>
                  <a:lnTo>
                    <a:pt x="539" y="332"/>
                  </a:lnTo>
                  <a:lnTo>
                    <a:pt x="534" y="336"/>
                  </a:lnTo>
                  <a:lnTo>
                    <a:pt x="527" y="343"/>
                  </a:lnTo>
                  <a:lnTo>
                    <a:pt x="522" y="344"/>
                  </a:lnTo>
                  <a:lnTo>
                    <a:pt x="470" y="358"/>
                  </a:lnTo>
                  <a:lnTo>
                    <a:pt x="429" y="371"/>
                  </a:lnTo>
                  <a:lnTo>
                    <a:pt x="406" y="379"/>
                  </a:lnTo>
                  <a:lnTo>
                    <a:pt x="386" y="388"/>
                  </a:lnTo>
                  <a:lnTo>
                    <a:pt x="382" y="391"/>
                  </a:lnTo>
                  <a:lnTo>
                    <a:pt x="377" y="398"/>
                  </a:lnTo>
                  <a:lnTo>
                    <a:pt x="376" y="401"/>
                  </a:lnTo>
                  <a:lnTo>
                    <a:pt x="374" y="403"/>
                  </a:lnTo>
                  <a:lnTo>
                    <a:pt x="377" y="408"/>
                  </a:lnTo>
                  <a:lnTo>
                    <a:pt x="384" y="413"/>
                  </a:lnTo>
                  <a:lnTo>
                    <a:pt x="398" y="411"/>
                  </a:lnTo>
                  <a:lnTo>
                    <a:pt x="406" y="413"/>
                  </a:lnTo>
                  <a:lnTo>
                    <a:pt x="406" y="418"/>
                  </a:lnTo>
                  <a:lnTo>
                    <a:pt x="403" y="421"/>
                  </a:lnTo>
                  <a:lnTo>
                    <a:pt x="401" y="423"/>
                  </a:lnTo>
                  <a:lnTo>
                    <a:pt x="399" y="426"/>
                  </a:lnTo>
                  <a:lnTo>
                    <a:pt x="399" y="431"/>
                  </a:lnTo>
                  <a:lnTo>
                    <a:pt x="404" y="450"/>
                  </a:lnTo>
                  <a:lnTo>
                    <a:pt x="409" y="455"/>
                  </a:lnTo>
                  <a:lnTo>
                    <a:pt x="414" y="458"/>
                  </a:lnTo>
                  <a:lnTo>
                    <a:pt x="416" y="462"/>
                  </a:lnTo>
                  <a:lnTo>
                    <a:pt x="418" y="463"/>
                  </a:lnTo>
                  <a:lnTo>
                    <a:pt x="418" y="465"/>
                  </a:lnTo>
                  <a:lnTo>
                    <a:pt x="414" y="468"/>
                  </a:lnTo>
                  <a:lnTo>
                    <a:pt x="411" y="473"/>
                  </a:lnTo>
                  <a:lnTo>
                    <a:pt x="406" y="475"/>
                  </a:lnTo>
                  <a:lnTo>
                    <a:pt x="404" y="477"/>
                  </a:lnTo>
                  <a:lnTo>
                    <a:pt x="403" y="478"/>
                  </a:lnTo>
                  <a:lnTo>
                    <a:pt x="401" y="482"/>
                  </a:lnTo>
                  <a:lnTo>
                    <a:pt x="404" y="487"/>
                  </a:lnTo>
                  <a:lnTo>
                    <a:pt x="408" y="497"/>
                  </a:lnTo>
                  <a:lnTo>
                    <a:pt x="413" y="500"/>
                  </a:lnTo>
                  <a:lnTo>
                    <a:pt x="416" y="502"/>
                  </a:lnTo>
                  <a:lnTo>
                    <a:pt x="424" y="510"/>
                  </a:lnTo>
                  <a:lnTo>
                    <a:pt x="429" y="527"/>
                  </a:lnTo>
                  <a:lnTo>
                    <a:pt x="428" y="539"/>
                  </a:lnTo>
                  <a:lnTo>
                    <a:pt x="429" y="547"/>
                  </a:lnTo>
                  <a:lnTo>
                    <a:pt x="429" y="554"/>
                  </a:lnTo>
                  <a:lnTo>
                    <a:pt x="426" y="557"/>
                  </a:lnTo>
                  <a:lnTo>
                    <a:pt x="424" y="564"/>
                  </a:lnTo>
                  <a:lnTo>
                    <a:pt x="423" y="569"/>
                  </a:lnTo>
                  <a:lnTo>
                    <a:pt x="426" y="576"/>
                  </a:lnTo>
                  <a:lnTo>
                    <a:pt x="426" y="579"/>
                  </a:lnTo>
                  <a:lnTo>
                    <a:pt x="421" y="588"/>
                  </a:lnTo>
                  <a:lnTo>
                    <a:pt x="414" y="598"/>
                  </a:lnTo>
                  <a:lnTo>
                    <a:pt x="411" y="608"/>
                  </a:lnTo>
                  <a:lnTo>
                    <a:pt x="409" y="611"/>
                  </a:lnTo>
                  <a:lnTo>
                    <a:pt x="409" y="614"/>
                  </a:lnTo>
                  <a:lnTo>
                    <a:pt x="411" y="621"/>
                  </a:lnTo>
                  <a:lnTo>
                    <a:pt x="421" y="631"/>
                  </a:lnTo>
                  <a:lnTo>
                    <a:pt x="438" y="635"/>
                  </a:lnTo>
                  <a:lnTo>
                    <a:pt x="448" y="638"/>
                  </a:lnTo>
                  <a:lnTo>
                    <a:pt x="456" y="638"/>
                  </a:lnTo>
                  <a:lnTo>
                    <a:pt x="466" y="636"/>
                  </a:lnTo>
                  <a:lnTo>
                    <a:pt x="480" y="640"/>
                  </a:lnTo>
                  <a:lnTo>
                    <a:pt x="490" y="643"/>
                  </a:lnTo>
                  <a:lnTo>
                    <a:pt x="493" y="645"/>
                  </a:lnTo>
                  <a:lnTo>
                    <a:pt x="485" y="673"/>
                  </a:lnTo>
                  <a:lnTo>
                    <a:pt x="476" y="703"/>
                  </a:lnTo>
                  <a:lnTo>
                    <a:pt x="475" y="708"/>
                  </a:lnTo>
                  <a:lnTo>
                    <a:pt x="470" y="727"/>
                  </a:lnTo>
                  <a:lnTo>
                    <a:pt x="433" y="757"/>
                  </a:lnTo>
                  <a:lnTo>
                    <a:pt x="418" y="754"/>
                  </a:lnTo>
                  <a:lnTo>
                    <a:pt x="413" y="762"/>
                  </a:lnTo>
                  <a:lnTo>
                    <a:pt x="401" y="776"/>
                  </a:lnTo>
                  <a:lnTo>
                    <a:pt x="376" y="779"/>
                  </a:lnTo>
                  <a:lnTo>
                    <a:pt x="357" y="794"/>
                  </a:lnTo>
                  <a:lnTo>
                    <a:pt x="352" y="814"/>
                  </a:lnTo>
                  <a:lnTo>
                    <a:pt x="332" y="890"/>
                  </a:lnTo>
                  <a:lnTo>
                    <a:pt x="312" y="906"/>
                  </a:lnTo>
                  <a:lnTo>
                    <a:pt x="312" y="911"/>
                  </a:lnTo>
                  <a:lnTo>
                    <a:pt x="322" y="930"/>
                  </a:lnTo>
                  <a:lnTo>
                    <a:pt x="325" y="935"/>
                  </a:lnTo>
                  <a:lnTo>
                    <a:pt x="330" y="938"/>
                  </a:lnTo>
                  <a:lnTo>
                    <a:pt x="332" y="940"/>
                  </a:lnTo>
                  <a:lnTo>
                    <a:pt x="332" y="952"/>
                  </a:lnTo>
                  <a:lnTo>
                    <a:pt x="317" y="958"/>
                  </a:lnTo>
                  <a:lnTo>
                    <a:pt x="312" y="962"/>
                  </a:lnTo>
                  <a:lnTo>
                    <a:pt x="310" y="967"/>
                  </a:lnTo>
                  <a:lnTo>
                    <a:pt x="309" y="975"/>
                  </a:lnTo>
                  <a:lnTo>
                    <a:pt x="310" y="982"/>
                  </a:lnTo>
                  <a:lnTo>
                    <a:pt x="310" y="985"/>
                  </a:lnTo>
                  <a:lnTo>
                    <a:pt x="297" y="992"/>
                  </a:lnTo>
                  <a:lnTo>
                    <a:pt x="283" y="1002"/>
                  </a:lnTo>
                  <a:lnTo>
                    <a:pt x="280" y="997"/>
                  </a:lnTo>
                  <a:lnTo>
                    <a:pt x="280" y="995"/>
                  </a:lnTo>
                  <a:lnTo>
                    <a:pt x="277" y="990"/>
                  </a:lnTo>
                  <a:lnTo>
                    <a:pt x="275" y="989"/>
                  </a:lnTo>
                  <a:lnTo>
                    <a:pt x="275" y="987"/>
                  </a:lnTo>
                  <a:lnTo>
                    <a:pt x="273" y="987"/>
                  </a:lnTo>
                  <a:lnTo>
                    <a:pt x="267" y="984"/>
                  </a:lnTo>
                  <a:lnTo>
                    <a:pt x="265" y="982"/>
                  </a:lnTo>
                  <a:lnTo>
                    <a:pt x="265" y="980"/>
                  </a:lnTo>
                  <a:lnTo>
                    <a:pt x="267" y="979"/>
                  </a:lnTo>
                  <a:lnTo>
                    <a:pt x="268" y="979"/>
                  </a:lnTo>
                  <a:lnTo>
                    <a:pt x="270" y="977"/>
                  </a:lnTo>
                  <a:lnTo>
                    <a:pt x="268" y="977"/>
                  </a:lnTo>
                  <a:lnTo>
                    <a:pt x="265" y="977"/>
                  </a:lnTo>
                  <a:lnTo>
                    <a:pt x="263" y="975"/>
                  </a:lnTo>
                  <a:lnTo>
                    <a:pt x="262" y="975"/>
                  </a:lnTo>
                  <a:lnTo>
                    <a:pt x="260" y="975"/>
                  </a:lnTo>
                  <a:lnTo>
                    <a:pt x="260" y="974"/>
                  </a:lnTo>
                  <a:lnTo>
                    <a:pt x="262" y="972"/>
                  </a:lnTo>
                  <a:lnTo>
                    <a:pt x="263" y="972"/>
                  </a:lnTo>
                  <a:lnTo>
                    <a:pt x="263" y="970"/>
                  </a:lnTo>
                  <a:lnTo>
                    <a:pt x="262" y="970"/>
                  </a:lnTo>
                  <a:lnTo>
                    <a:pt x="258" y="972"/>
                  </a:lnTo>
                  <a:lnTo>
                    <a:pt x="257" y="974"/>
                  </a:lnTo>
                  <a:lnTo>
                    <a:pt x="255" y="974"/>
                  </a:lnTo>
                  <a:lnTo>
                    <a:pt x="252" y="970"/>
                  </a:lnTo>
                  <a:lnTo>
                    <a:pt x="245" y="965"/>
                  </a:lnTo>
                  <a:lnTo>
                    <a:pt x="243" y="965"/>
                  </a:lnTo>
                  <a:lnTo>
                    <a:pt x="241" y="963"/>
                  </a:lnTo>
                  <a:lnTo>
                    <a:pt x="241" y="962"/>
                  </a:lnTo>
                  <a:lnTo>
                    <a:pt x="241" y="960"/>
                  </a:lnTo>
                  <a:lnTo>
                    <a:pt x="240" y="957"/>
                  </a:lnTo>
                  <a:lnTo>
                    <a:pt x="235" y="953"/>
                  </a:lnTo>
                  <a:lnTo>
                    <a:pt x="230" y="950"/>
                  </a:lnTo>
                  <a:lnTo>
                    <a:pt x="230" y="952"/>
                  </a:lnTo>
                  <a:lnTo>
                    <a:pt x="228" y="950"/>
                  </a:lnTo>
                  <a:lnTo>
                    <a:pt x="230" y="948"/>
                  </a:lnTo>
                  <a:lnTo>
                    <a:pt x="230" y="943"/>
                  </a:lnTo>
                  <a:lnTo>
                    <a:pt x="226" y="938"/>
                  </a:lnTo>
                  <a:lnTo>
                    <a:pt x="226" y="933"/>
                  </a:lnTo>
                  <a:lnTo>
                    <a:pt x="226" y="927"/>
                  </a:lnTo>
                  <a:lnTo>
                    <a:pt x="226" y="923"/>
                  </a:lnTo>
                  <a:lnTo>
                    <a:pt x="226" y="920"/>
                  </a:lnTo>
                  <a:lnTo>
                    <a:pt x="225" y="920"/>
                  </a:lnTo>
                  <a:lnTo>
                    <a:pt x="225" y="916"/>
                  </a:lnTo>
                  <a:lnTo>
                    <a:pt x="223" y="913"/>
                  </a:lnTo>
                  <a:lnTo>
                    <a:pt x="223" y="915"/>
                  </a:lnTo>
                  <a:lnTo>
                    <a:pt x="225" y="915"/>
                  </a:lnTo>
                  <a:lnTo>
                    <a:pt x="225" y="920"/>
                  </a:lnTo>
                  <a:lnTo>
                    <a:pt x="223" y="920"/>
                  </a:lnTo>
                  <a:lnTo>
                    <a:pt x="223" y="918"/>
                  </a:lnTo>
                  <a:lnTo>
                    <a:pt x="221" y="915"/>
                  </a:lnTo>
                  <a:lnTo>
                    <a:pt x="218" y="908"/>
                  </a:lnTo>
                  <a:lnTo>
                    <a:pt x="216" y="906"/>
                  </a:lnTo>
                  <a:lnTo>
                    <a:pt x="215" y="903"/>
                  </a:lnTo>
                  <a:lnTo>
                    <a:pt x="213" y="901"/>
                  </a:lnTo>
                  <a:lnTo>
                    <a:pt x="210" y="900"/>
                  </a:lnTo>
                  <a:lnTo>
                    <a:pt x="206" y="896"/>
                  </a:lnTo>
                  <a:lnTo>
                    <a:pt x="200" y="886"/>
                  </a:lnTo>
                  <a:lnTo>
                    <a:pt x="198" y="883"/>
                  </a:lnTo>
                  <a:lnTo>
                    <a:pt x="193" y="878"/>
                  </a:lnTo>
                  <a:lnTo>
                    <a:pt x="191" y="878"/>
                  </a:lnTo>
                  <a:lnTo>
                    <a:pt x="188" y="876"/>
                  </a:lnTo>
                  <a:lnTo>
                    <a:pt x="186" y="876"/>
                  </a:lnTo>
                  <a:lnTo>
                    <a:pt x="184" y="876"/>
                  </a:lnTo>
                  <a:lnTo>
                    <a:pt x="183" y="876"/>
                  </a:lnTo>
                  <a:lnTo>
                    <a:pt x="183" y="873"/>
                  </a:lnTo>
                  <a:lnTo>
                    <a:pt x="181" y="873"/>
                  </a:lnTo>
                  <a:lnTo>
                    <a:pt x="181" y="869"/>
                  </a:lnTo>
                  <a:lnTo>
                    <a:pt x="181" y="868"/>
                  </a:lnTo>
                  <a:lnTo>
                    <a:pt x="179" y="864"/>
                  </a:lnTo>
                  <a:lnTo>
                    <a:pt x="179" y="863"/>
                  </a:lnTo>
                  <a:lnTo>
                    <a:pt x="179" y="859"/>
                  </a:lnTo>
                  <a:lnTo>
                    <a:pt x="179" y="854"/>
                  </a:lnTo>
                  <a:lnTo>
                    <a:pt x="181" y="853"/>
                  </a:lnTo>
                  <a:lnTo>
                    <a:pt x="181" y="851"/>
                  </a:lnTo>
                  <a:lnTo>
                    <a:pt x="181" y="849"/>
                  </a:lnTo>
                  <a:lnTo>
                    <a:pt x="181" y="843"/>
                  </a:lnTo>
                  <a:lnTo>
                    <a:pt x="183" y="843"/>
                  </a:lnTo>
                  <a:lnTo>
                    <a:pt x="183" y="834"/>
                  </a:lnTo>
                  <a:lnTo>
                    <a:pt x="181" y="833"/>
                  </a:lnTo>
                  <a:lnTo>
                    <a:pt x="179" y="829"/>
                  </a:lnTo>
                  <a:lnTo>
                    <a:pt x="179" y="828"/>
                  </a:lnTo>
                  <a:lnTo>
                    <a:pt x="176" y="823"/>
                  </a:lnTo>
                  <a:lnTo>
                    <a:pt x="171" y="817"/>
                  </a:lnTo>
                  <a:lnTo>
                    <a:pt x="171" y="814"/>
                  </a:lnTo>
                  <a:lnTo>
                    <a:pt x="171" y="812"/>
                  </a:lnTo>
                  <a:lnTo>
                    <a:pt x="171" y="811"/>
                  </a:lnTo>
                  <a:lnTo>
                    <a:pt x="169" y="807"/>
                  </a:lnTo>
                  <a:lnTo>
                    <a:pt x="168" y="807"/>
                  </a:lnTo>
                  <a:lnTo>
                    <a:pt x="168" y="806"/>
                  </a:lnTo>
                  <a:lnTo>
                    <a:pt x="166" y="804"/>
                  </a:lnTo>
                  <a:lnTo>
                    <a:pt x="164" y="804"/>
                  </a:lnTo>
                  <a:lnTo>
                    <a:pt x="161" y="801"/>
                  </a:lnTo>
                  <a:lnTo>
                    <a:pt x="159" y="799"/>
                  </a:lnTo>
                  <a:lnTo>
                    <a:pt x="158" y="792"/>
                  </a:lnTo>
                  <a:lnTo>
                    <a:pt x="154" y="789"/>
                  </a:lnTo>
                  <a:lnTo>
                    <a:pt x="153" y="789"/>
                  </a:lnTo>
                  <a:lnTo>
                    <a:pt x="151" y="789"/>
                  </a:lnTo>
                  <a:lnTo>
                    <a:pt x="149" y="787"/>
                  </a:lnTo>
                  <a:lnTo>
                    <a:pt x="146" y="784"/>
                  </a:lnTo>
                  <a:lnTo>
                    <a:pt x="144" y="781"/>
                  </a:lnTo>
                  <a:lnTo>
                    <a:pt x="141" y="781"/>
                  </a:lnTo>
                  <a:lnTo>
                    <a:pt x="134" y="774"/>
                  </a:lnTo>
                  <a:lnTo>
                    <a:pt x="132" y="772"/>
                  </a:lnTo>
                  <a:lnTo>
                    <a:pt x="127" y="767"/>
                  </a:lnTo>
                  <a:lnTo>
                    <a:pt x="122" y="764"/>
                  </a:lnTo>
                  <a:lnTo>
                    <a:pt x="121" y="764"/>
                  </a:lnTo>
                  <a:lnTo>
                    <a:pt x="119" y="764"/>
                  </a:lnTo>
                  <a:lnTo>
                    <a:pt x="116" y="762"/>
                  </a:lnTo>
                  <a:lnTo>
                    <a:pt x="112" y="762"/>
                  </a:lnTo>
                  <a:lnTo>
                    <a:pt x="109" y="757"/>
                  </a:lnTo>
                  <a:lnTo>
                    <a:pt x="107" y="757"/>
                  </a:lnTo>
                  <a:lnTo>
                    <a:pt x="106" y="759"/>
                  </a:lnTo>
                  <a:lnTo>
                    <a:pt x="104" y="759"/>
                  </a:lnTo>
                  <a:lnTo>
                    <a:pt x="102" y="757"/>
                  </a:lnTo>
                  <a:lnTo>
                    <a:pt x="99" y="755"/>
                  </a:lnTo>
                  <a:lnTo>
                    <a:pt x="97" y="755"/>
                  </a:lnTo>
                  <a:lnTo>
                    <a:pt x="97" y="757"/>
                  </a:lnTo>
                  <a:lnTo>
                    <a:pt x="94" y="757"/>
                  </a:lnTo>
                  <a:lnTo>
                    <a:pt x="92" y="755"/>
                  </a:lnTo>
                  <a:lnTo>
                    <a:pt x="90" y="755"/>
                  </a:lnTo>
                  <a:lnTo>
                    <a:pt x="87" y="752"/>
                  </a:lnTo>
                  <a:lnTo>
                    <a:pt x="87" y="750"/>
                  </a:lnTo>
                  <a:lnTo>
                    <a:pt x="87" y="749"/>
                  </a:lnTo>
                  <a:lnTo>
                    <a:pt x="87" y="747"/>
                  </a:lnTo>
                  <a:lnTo>
                    <a:pt x="85" y="745"/>
                  </a:lnTo>
                  <a:lnTo>
                    <a:pt x="84" y="742"/>
                  </a:lnTo>
                  <a:lnTo>
                    <a:pt x="84" y="740"/>
                  </a:lnTo>
                  <a:lnTo>
                    <a:pt x="80" y="739"/>
                  </a:lnTo>
                  <a:lnTo>
                    <a:pt x="79" y="739"/>
                  </a:lnTo>
                  <a:lnTo>
                    <a:pt x="79" y="737"/>
                  </a:lnTo>
                  <a:lnTo>
                    <a:pt x="77" y="737"/>
                  </a:lnTo>
                  <a:lnTo>
                    <a:pt x="75" y="737"/>
                  </a:lnTo>
                  <a:lnTo>
                    <a:pt x="75" y="735"/>
                  </a:lnTo>
                  <a:lnTo>
                    <a:pt x="72" y="730"/>
                  </a:lnTo>
                  <a:lnTo>
                    <a:pt x="72" y="729"/>
                  </a:lnTo>
                  <a:lnTo>
                    <a:pt x="65" y="723"/>
                  </a:lnTo>
                  <a:lnTo>
                    <a:pt x="65" y="722"/>
                  </a:lnTo>
                  <a:lnTo>
                    <a:pt x="65" y="720"/>
                  </a:lnTo>
                  <a:lnTo>
                    <a:pt x="65" y="718"/>
                  </a:lnTo>
                  <a:lnTo>
                    <a:pt x="64" y="715"/>
                  </a:lnTo>
                  <a:lnTo>
                    <a:pt x="64" y="712"/>
                  </a:lnTo>
                  <a:lnTo>
                    <a:pt x="62" y="712"/>
                  </a:lnTo>
                  <a:lnTo>
                    <a:pt x="62" y="710"/>
                  </a:lnTo>
                  <a:lnTo>
                    <a:pt x="62" y="708"/>
                  </a:lnTo>
                  <a:lnTo>
                    <a:pt x="62" y="707"/>
                  </a:lnTo>
                  <a:lnTo>
                    <a:pt x="59" y="705"/>
                  </a:lnTo>
                  <a:lnTo>
                    <a:pt x="59" y="702"/>
                  </a:lnTo>
                  <a:lnTo>
                    <a:pt x="57" y="700"/>
                  </a:lnTo>
                  <a:lnTo>
                    <a:pt x="57" y="695"/>
                  </a:lnTo>
                  <a:lnTo>
                    <a:pt x="54" y="692"/>
                  </a:lnTo>
                  <a:lnTo>
                    <a:pt x="52" y="688"/>
                  </a:lnTo>
                  <a:lnTo>
                    <a:pt x="50" y="685"/>
                  </a:lnTo>
                  <a:lnTo>
                    <a:pt x="50" y="683"/>
                  </a:lnTo>
                  <a:lnTo>
                    <a:pt x="48" y="682"/>
                  </a:lnTo>
                  <a:lnTo>
                    <a:pt x="48" y="680"/>
                  </a:lnTo>
                  <a:lnTo>
                    <a:pt x="45" y="677"/>
                  </a:lnTo>
                  <a:lnTo>
                    <a:pt x="38" y="673"/>
                  </a:lnTo>
                  <a:lnTo>
                    <a:pt x="37" y="671"/>
                  </a:lnTo>
                  <a:lnTo>
                    <a:pt x="32" y="670"/>
                  </a:lnTo>
                  <a:lnTo>
                    <a:pt x="32" y="668"/>
                  </a:lnTo>
                  <a:lnTo>
                    <a:pt x="30" y="665"/>
                  </a:lnTo>
                  <a:lnTo>
                    <a:pt x="27" y="661"/>
                  </a:lnTo>
                  <a:lnTo>
                    <a:pt x="25" y="658"/>
                  </a:lnTo>
                  <a:lnTo>
                    <a:pt x="38" y="566"/>
                  </a:lnTo>
                  <a:lnTo>
                    <a:pt x="40" y="559"/>
                  </a:lnTo>
                  <a:lnTo>
                    <a:pt x="40" y="544"/>
                  </a:lnTo>
                  <a:lnTo>
                    <a:pt x="40" y="542"/>
                  </a:lnTo>
                  <a:lnTo>
                    <a:pt x="42" y="524"/>
                  </a:lnTo>
                  <a:lnTo>
                    <a:pt x="25" y="509"/>
                  </a:lnTo>
                  <a:lnTo>
                    <a:pt x="22" y="502"/>
                  </a:lnTo>
                  <a:lnTo>
                    <a:pt x="22" y="484"/>
                  </a:lnTo>
                  <a:lnTo>
                    <a:pt x="22" y="475"/>
                  </a:lnTo>
                  <a:lnTo>
                    <a:pt x="0" y="431"/>
                  </a:lnTo>
                  <a:lnTo>
                    <a:pt x="7" y="428"/>
                  </a:lnTo>
                  <a:lnTo>
                    <a:pt x="10" y="426"/>
                  </a:lnTo>
                  <a:lnTo>
                    <a:pt x="17" y="421"/>
                  </a:lnTo>
                  <a:lnTo>
                    <a:pt x="18" y="421"/>
                  </a:lnTo>
                  <a:lnTo>
                    <a:pt x="27" y="418"/>
                  </a:lnTo>
                  <a:lnTo>
                    <a:pt x="30" y="415"/>
                  </a:lnTo>
                  <a:lnTo>
                    <a:pt x="33" y="413"/>
                  </a:lnTo>
                  <a:lnTo>
                    <a:pt x="35" y="411"/>
                  </a:lnTo>
                  <a:lnTo>
                    <a:pt x="35" y="410"/>
                  </a:lnTo>
                  <a:lnTo>
                    <a:pt x="38" y="406"/>
                  </a:lnTo>
                  <a:lnTo>
                    <a:pt x="40" y="403"/>
                  </a:lnTo>
                  <a:lnTo>
                    <a:pt x="40" y="400"/>
                  </a:lnTo>
                  <a:lnTo>
                    <a:pt x="42" y="398"/>
                  </a:lnTo>
                  <a:lnTo>
                    <a:pt x="42" y="393"/>
                  </a:lnTo>
                  <a:lnTo>
                    <a:pt x="43" y="391"/>
                  </a:lnTo>
                  <a:lnTo>
                    <a:pt x="45" y="390"/>
                  </a:lnTo>
                  <a:lnTo>
                    <a:pt x="45" y="388"/>
                  </a:lnTo>
                  <a:lnTo>
                    <a:pt x="47" y="388"/>
                  </a:lnTo>
                  <a:lnTo>
                    <a:pt x="50" y="383"/>
                  </a:lnTo>
                  <a:lnTo>
                    <a:pt x="52" y="381"/>
                  </a:lnTo>
                  <a:lnTo>
                    <a:pt x="52" y="378"/>
                  </a:lnTo>
                  <a:lnTo>
                    <a:pt x="59" y="373"/>
                  </a:lnTo>
                  <a:lnTo>
                    <a:pt x="62" y="368"/>
                  </a:lnTo>
                  <a:lnTo>
                    <a:pt x="64" y="366"/>
                  </a:lnTo>
                  <a:lnTo>
                    <a:pt x="74" y="354"/>
                  </a:lnTo>
                  <a:lnTo>
                    <a:pt x="75" y="353"/>
                  </a:lnTo>
                  <a:lnTo>
                    <a:pt x="77" y="351"/>
                  </a:lnTo>
                  <a:lnTo>
                    <a:pt x="80" y="348"/>
                  </a:lnTo>
                  <a:lnTo>
                    <a:pt x="84" y="344"/>
                  </a:lnTo>
                  <a:lnTo>
                    <a:pt x="84" y="343"/>
                  </a:lnTo>
                  <a:lnTo>
                    <a:pt x="87" y="339"/>
                  </a:lnTo>
                  <a:lnTo>
                    <a:pt x="95" y="329"/>
                  </a:lnTo>
                  <a:lnTo>
                    <a:pt x="101" y="324"/>
                  </a:lnTo>
                  <a:lnTo>
                    <a:pt x="104" y="319"/>
                  </a:lnTo>
                  <a:lnTo>
                    <a:pt x="112" y="311"/>
                  </a:lnTo>
                  <a:lnTo>
                    <a:pt x="119" y="304"/>
                  </a:lnTo>
                  <a:lnTo>
                    <a:pt x="121" y="301"/>
                  </a:lnTo>
                  <a:lnTo>
                    <a:pt x="126" y="296"/>
                  </a:lnTo>
                  <a:lnTo>
                    <a:pt x="126" y="294"/>
                  </a:lnTo>
                  <a:lnTo>
                    <a:pt x="132" y="289"/>
                  </a:lnTo>
                  <a:lnTo>
                    <a:pt x="136" y="285"/>
                  </a:lnTo>
                  <a:lnTo>
                    <a:pt x="136" y="284"/>
                  </a:lnTo>
                  <a:lnTo>
                    <a:pt x="141" y="280"/>
                  </a:lnTo>
                  <a:lnTo>
                    <a:pt x="141" y="279"/>
                  </a:lnTo>
                  <a:lnTo>
                    <a:pt x="148" y="272"/>
                  </a:lnTo>
                  <a:lnTo>
                    <a:pt x="148" y="270"/>
                  </a:lnTo>
                  <a:lnTo>
                    <a:pt x="149" y="269"/>
                  </a:lnTo>
                  <a:lnTo>
                    <a:pt x="153" y="264"/>
                  </a:lnTo>
                  <a:lnTo>
                    <a:pt x="161" y="254"/>
                  </a:lnTo>
                  <a:lnTo>
                    <a:pt x="163" y="252"/>
                  </a:lnTo>
                  <a:lnTo>
                    <a:pt x="168" y="245"/>
                  </a:lnTo>
                  <a:lnTo>
                    <a:pt x="169" y="245"/>
                  </a:lnTo>
                  <a:lnTo>
                    <a:pt x="176" y="238"/>
                  </a:lnTo>
                  <a:lnTo>
                    <a:pt x="176" y="235"/>
                  </a:lnTo>
                  <a:lnTo>
                    <a:pt x="183" y="228"/>
                  </a:lnTo>
                  <a:lnTo>
                    <a:pt x="183" y="227"/>
                  </a:lnTo>
                  <a:lnTo>
                    <a:pt x="188" y="222"/>
                  </a:lnTo>
                  <a:lnTo>
                    <a:pt x="189" y="217"/>
                  </a:lnTo>
                  <a:lnTo>
                    <a:pt x="191" y="215"/>
                  </a:lnTo>
                  <a:lnTo>
                    <a:pt x="196" y="210"/>
                  </a:lnTo>
                  <a:lnTo>
                    <a:pt x="198" y="207"/>
                  </a:lnTo>
                  <a:lnTo>
                    <a:pt x="198" y="205"/>
                  </a:lnTo>
                  <a:lnTo>
                    <a:pt x="201" y="203"/>
                  </a:lnTo>
                  <a:lnTo>
                    <a:pt x="201" y="202"/>
                  </a:lnTo>
                  <a:lnTo>
                    <a:pt x="211" y="193"/>
                  </a:lnTo>
                  <a:lnTo>
                    <a:pt x="215" y="188"/>
                  </a:lnTo>
                  <a:lnTo>
                    <a:pt x="215" y="186"/>
                  </a:lnTo>
                  <a:lnTo>
                    <a:pt x="218" y="185"/>
                  </a:lnTo>
                  <a:lnTo>
                    <a:pt x="218" y="183"/>
                  </a:lnTo>
                  <a:lnTo>
                    <a:pt x="223" y="176"/>
                  </a:lnTo>
                  <a:lnTo>
                    <a:pt x="223" y="175"/>
                  </a:lnTo>
                  <a:lnTo>
                    <a:pt x="225" y="173"/>
                  </a:lnTo>
                  <a:lnTo>
                    <a:pt x="225" y="171"/>
                  </a:lnTo>
                  <a:lnTo>
                    <a:pt x="228" y="168"/>
                  </a:lnTo>
                  <a:lnTo>
                    <a:pt x="228" y="166"/>
                  </a:lnTo>
                  <a:lnTo>
                    <a:pt x="230" y="165"/>
                  </a:lnTo>
                  <a:lnTo>
                    <a:pt x="236" y="158"/>
                  </a:lnTo>
                  <a:lnTo>
                    <a:pt x="236" y="156"/>
                  </a:lnTo>
                  <a:lnTo>
                    <a:pt x="241" y="151"/>
                  </a:lnTo>
                  <a:lnTo>
                    <a:pt x="241" y="148"/>
                  </a:lnTo>
                  <a:lnTo>
                    <a:pt x="243" y="146"/>
                  </a:lnTo>
                  <a:lnTo>
                    <a:pt x="245" y="145"/>
                  </a:lnTo>
                  <a:lnTo>
                    <a:pt x="245" y="143"/>
                  </a:lnTo>
                  <a:lnTo>
                    <a:pt x="247" y="141"/>
                  </a:lnTo>
                  <a:lnTo>
                    <a:pt x="248" y="136"/>
                  </a:lnTo>
                  <a:lnTo>
                    <a:pt x="250" y="136"/>
                  </a:lnTo>
                  <a:lnTo>
                    <a:pt x="250" y="133"/>
                  </a:lnTo>
                  <a:lnTo>
                    <a:pt x="253" y="131"/>
                  </a:lnTo>
                  <a:lnTo>
                    <a:pt x="255" y="129"/>
                  </a:lnTo>
                  <a:lnTo>
                    <a:pt x="255" y="126"/>
                  </a:lnTo>
                  <a:lnTo>
                    <a:pt x="257" y="124"/>
                  </a:lnTo>
                  <a:lnTo>
                    <a:pt x="260" y="121"/>
                  </a:lnTo>
                  <a:lnTo>
                    <a:pt x="262" y="118"/>
                  </a:lnTo>
                  <a:lnTo>
                    <a:pt x="263" y="114"/>
                  </a:lnTo>
                  <a:lnTo>
                    <a:pt x="265" y="109"/>
                  </a:lnTo>
                  <a:lnTo>
                    <a:pt x="268" y="108"/>
                  </a:lnTo>
                  <a:lnTo>
                    <a:pt x="273" y="98"/>
                  </a:lnTo>
                  <a:lnTo>
                    <a:pt x="275" y="96"/>
                  </a:lnTo>
                  <a:lnTo>
                    <a:pt x="275" y="94"/>
                  </a:lnTo>
                  <a:lnTo>
                    <a:pt x="280" y="87"/>
                  </a:lnTo>
                  <a:lnTo>
                    <a:pt x="285" y="77"/>
                  </a:lnTo>
                  <a:lnTo>
                    <a:pt x="288" y="74"/>
                  </a:lnTo>
                  <a:lnTo>
                    <a:pt x="290" y="72"/>
                  </a:lnTo>
                  <a:lnTo>
                    <a:pt x="292" y="71"/>
                  </a:lnTo>
                  <a:lnTo>
                    <a:pt x="292" y="67"/>
                  </a:lnTo>
                  <a:lnTo>
                    <a:pt x="294" y="66"/>
                  </a:lnTo>
                  <a:lnTo>
                    <a:pt x="297" y="61"/>
                  </a:lnTo>
                  <a:lnTo>
                    <a:pt x="299" y="59"/>
                  </a:lnTo>
                  <a:lnTo>
                    <a:pt x="299" y="57"/>
                  </a:lnTo>
                  <a:lnTo>
                    <a:pt x="299" y="56"/>
                  </a:lnTo>
                  <a:lnTo>
                    <a:pt x="300" y="52"/>
                  </a:lnTo>
                  <a:lnTo>
                    <a:pt x="304" y="49"/>
                  </a:lnTo>
                  <a:lnTo>
                    <a:pt x="304" y="47"/>
                  </a:lnTo>
                  <a:lnTo>
                    <a:pt x="305" y="46"/>
                  </a:lnTo>
                  <a:lnTo>
                    <a:pt x="307" y="44"/>
                  </a:lnTo>
                  <a:lnTo>
                    <a:pt x="307" y="42"/>
                  </a:lnTo>
                  <a:lnTo>
                    <a:pt x="309" y="40"/>
                  </a:lnTo>
                  <a:lnTo>
                    <a:pt x="309" y="39"/>
                  </a:lnTo>
                  <a:lnTo>
                    <a:pt x="314" y="32"/>
                  </a:lnTo>
                  <a:lnTo>
                    <a:pt x="315" y="29"/>
                  </a:lnTo>
                  <a:lnTo>
                    <a:pt x="319" y="24"/>
                  </a:lnTo>
                  <a:lnTo>
                    <a:pt x="320" y="22"/>
                  </a:lnTo>
                  <a:lnTo>
                    <a:pt x="322" y="19"/>
                  </a:lnTo>
                  <a:lnTo>
                    <a:pt x="324" y="17"/>
                  </a:lnTo>
                  <a:lnTo>
                    <a:pt x="327" y="12"/>
                  </a:lnTo>
                  <a:lnTo>
                    <a:pt x="327" y="10"/>
                  </a:lnTo>
                  <a:lnTo>
                    <a:pt x="330" y="7"/>
                  </a:lnTo>
                  <a:lnTo>
                    <a:pt x="330" y="5"/>
                  </a:lnTo>
                  <a:lnTo>
                    <a:pt x="334" y="2"/>
                  </a:lnTo>
                  <a:lnTo>
                    <a:pt x="334" y="0"/>
                  </a:lnTo>
                  <a:lnTo>
                    <a:pt x="354" y="9"/>
                  </a:lnTo>
                  <a:lnTo>
                    <a:pt x="364" y="9"/>
                  </a:lnTo>
                  <a:lnTo>
                    <a:pt x="366" y="10"/>
                  </a:lnTo>
                  <a:lnTo>
                    <a:pt x="371" y="14"/>
                  </a:lnTo>
                  <a:lnTo>
                    <a:pt x="374" y="19"/>
                  </a:lnTo>
                  <a:lnTo>
                    <a:pt x="374" y="25"/>
                  </a:lnTo>
                  <a:lnTo>
                    <a:pt x="372" y="30"/>
                  </a:lnTo>
                  <a:lnTo>
                    <a:pt x="369" y="34"/>
                  </a:lnTo>
                  <a:lnTo>
                    <a:pt x="364" y="34"/>
                  </a:lnTo>
                  <a:lnTo>
                    <a:pt x="357" y="34"/>
                  </a:lnTo>
                  <a:lnTo>
                    <a:pt x="354" y="37"/>
                  </a:lnTo>
                  <a:lnTo>
                    <a:pt x="349" y="42"/>
                  </a:lnTo>
                  <a:lnTo>
                    <a:pt x="346" y="47"/>
                  </a:lnTo>
                  <a:lnTo>
                    <a:pt x="344" y="54"/>
                  </a:lnTo>
                  <a:lnTo>
                    <a:pt x="339" y="61"/>
                  </a:lnTo>
                  <a:lnTo>
                    <a:pt x="327" y="82"/>
                  </a:lnTo>
                  <a:lnTo>
                    <a:pt x="322" y="94"/>
                  </a:lnTo>
                  <a:lnTo>
                    <a:pt x="319" y="108"/>
                  </a:lnTo>
                  <a:lnTo>
                    <a:pt x="319" y="116"/>
                  </a:lnTo>
                  <a:lnTo>
                    <a:pt x="324" y="121"/>
                  </a:lnTo>
                  <a:lnTo>
                    <a:pt x="334" y="129"/>
                  </a:lnTo>
                  <a:lnTo>
                    <a:pt x="339" y="134"/>
                  </a:lnTo>
                  <a:lnTo>
                    <a:pt x="341" y="138"/>
                  </a:lnTo>
                  <a:lnTo>
                    <a:pt x="341" y="148"/>
                  </a:lnTo>
                  <a:lnTo>
                    <a:pt x="341" y="155"/>
                  </a:lnTo>
                  <a:lnTo>
                    <a:pt x="342" y="158"/>
                  </a:lnTo>
                  <a:lnTo>
                    <a:pt x="346" y="165"/>
                  </a:lnTo>
                  <a:lnTo>
                    <a:pt x="352" y="168"/>
                  </a:lnTo>
                  <a:lnTo>
                    <a:pt x="361" y="171"/>
                  </a:lnTo>
                  <a:lnTo>
                    <a:pt x="374" y="168"/>
                  </a:lnTo>
                  <a:lnTo>
                    <a:pt x="381" y="168"/>
                  </a:lnTo>
                  <a:lnTo>
                    <a:pt x="388" y="173"/>
                  </a:lnTo>
                  <a:lnTo>
                    <a:pt x="398" y="180"/>
                  </a:lnTo>
                  <a:lnTo>
                    <a:pt x="403" y="185"/>
                  </a:lnTo>
                  <a:lnTo>
                    <a:pt x="406" y="202"/>
                  </a:lnTo>
                  <a:lnTo>
                    <a:pt x="411" y="215"/>
                  </a:lnTo>
                  <a:lnTo>
                    <a:pt x="414" y="223"/>
                  </a:lnTo>
                  <a:lnTo>
                    <a:pt x="416" y="227"/>
                  </a:lnTo>
                  <a:lnTo>
                    <a:pt x="419" y="228"/>
                  </a:lnTo>
                  <a:lnTo>
                    <a:pt x="424" y="230"/>
                  </a:lnTo>
                  <a:lnTo>
                    <a:pt x="433" y="232"/>
                  </a:lnTo>
                  <a:lnTo>
                    <a:pt x="438" y="232"/>
                  </a:lnTo>
                  <a:lnTo>
                    <a:pt x="441" y="227"/>
                  </a:lnTo>
                  <a:lnTo>
                    <a:pt x="443" y="222"/>
                  </a:lnTo>
                  <a:lnTo>
                    <a:pt x="450" y="220"/>
                  </a:lnTo>
                  <a:lnTo>
                    <a:pt x="455" y="212"/>
                  </a:lnTo>
                  <a:lnTo>
                    <a:pt x="458" y="203"/>
                  </a:lnTo>
                  <a:lnTo>
                    <a:pt x="468" y="190"/>
                  </a:lnTo>
                  <a:lnTo>
                    <a:pt x="476" y="173"/>
                  </a:lnTo>
                  <a:lnTo>
                    <a:pt x="483" y="165"/>
                  </a:lnTo>
                  <a:lnTo>
                    <a:pt x="488" y="161"/>
                  </a:lnTo>
                  <a:lnTo>
                    <a:pt x="497" y="160"/>
                  </a:lnTo>
                  <a:lnTo>
                    <a:pt x="502" y="158"/>
                  </a:lnTo>
                  <a:lnTo>
                    <a:pt x="503" y="158"/>
                  </a:lnTo>
                  <a:lnTo>
                    <a:pt x="507" y="146"/>
                  </a:lnTo>
                  <a:lnTo>
                    <a:pt x="507" y="131"/>
                  </a:lnTo>
                  <a:lnTo>
                    <a:pt x="508" y="126"/>
                  </a:lnTo>
                  <a:lnTo>
                    <a:pt x="510" y="119"/>
                  </a:lnTo>
                  <a:lnTo>
                    <a:pt x="518" y="113"/>
                  </a:lnTo>
                  <a:lnTo>
                    <a:pt x="527" y="104"/>
                  </a:lnTo>
                  <a:lnTo>
                    <a:pt x="540" y="92"/>
                  </a:lnTo>
                  <a:lnTo>
                    <a:pt x="544" y="89"/>
                  </a:lnTo>
                  <a:lnTo>
                    <a:pt x="552" y="98"/>
                  </a:lnTo>
                  <a:lnTo>
                    <a:pt x="560" y="106"/>
                  </a:lnTo>
                  <a:lnTo>
                    <a:pt x="572" y="108"/>
                  </a:lnTo>
                  <a:lnTo>
                    <a:pt x="611" y="106"/>
                  </a:lnTo>
                  <a:lnTo>
                    <a:pt x="611" y="108"/>
                  </a:lnTo>
                  <a:lnTo>
                    <a:pt x="624" y="133"/>
                  </a:lnTo>
                  <a:lnTo>
                    <a:pt x="617" y="146"/>
                  </a:lnTo>
                  <a:lnTo>
                    <a:pt x="617" y="153"/>
                  </a:lnTo>
                  <a:lnTo>
                    <a:pt x="619" y="158"/>
                  </a:lnTo>
                  <a:lnTo>
                    <a:pt x="627" y="165"/>
                  </a:lnTo>
                  <a:lnTo>
                    <a:pt x="634" y="166"/>
                  </a:lnTo>
                  <a:lnTo>
                    <a:pt x="641" y="166"/>
                  </a:lnTo>
                  <a:lnTo>
                    <a:pt x="644" y="165"/>
                  </a:lnTo>
                  <a:lnTo>
                    <a:pt x="648" y="155"/>
                  </a:lnTo>
                  <a:lnTo>
                    <a:pt x="649" y="148"/>
                  </a:lnTo>
                  <a:lnTo>
                    <a:pt x="651" y="146"/>
                  </a:lnTo>
                  <a:lnTo>
                    <a:pt x="653" y="146"/>
                  </a:lnTo>
                  <a:lnTo>
                    <a:pt x="654" y="146"/>
                  </a:lnTo>
                  <a:lnTo>
                    <a:pt x="661" y="166"/>
                  </a:lnTo>
                  <a:lnTo>
                    <a:pt x="669" y="186"/>
                  </a:lnTo>
                  <a:lnTo>
                    <a:pt x="678" y="210"/>
                  </a:lnTo>
                  <a:lnTo>
                    <a:pt x="683" y="218"/>
                  </a:lnTo>
                  <a:lnTo>
                    <a:pt x="681" y="227"/>
                  </a:lnTo>
                  <a:lnTo>
                    <a:pt x="680" y="235"/>
                  </a:lnTo>
                  <a:lnTo>
                    <a:pt x="681" y="242"/>
                  </a:lnTo>
                  <a:lnTo>
                    <a:pt x="683" y="247"/>
                  </a:lnTo>
                  <a:lnTo>
                    <a:pt x="686" y="254"/>
                  </a:lnTo>
                  <a:lnTo>
                    <a:pt x="695" y="265"/>
                  </a:lnTo>
                  <a:lnTo>
                    <a:pt x="703" y="274"/>
                  </a:lnTo>
                  <a:lnTo>
                    <a:pt x="708" y="279"/>
                  </a:lnTo>
                  <a:lnTo>
                    <a:pt x="711" y="285"/>
                  </a:lnTo>
                  <a:lnTo>
                    <a:pt x="718" y="304"/>
                  </a:lnTo>
                  <a:lnTo>
                    <a:pt x="725" y="334"/>
                  </a:lnTo>
                  <a:lnTo>
                    <a:pt x="732" y="351"/>
                  </a:lnTo>
                  <a:lnTo>
                    <a:pt x="735" y="368"/>
                  </a:lnTo>
                  <a:lnTo>
                    <a:pt x="737" y="378"/>
                  </a:lnTo>
                  <a:close/>
                </a:path>
              </a:pathLst>
            </a:custGeom>
            <a:solidFill>
              <a:schemeClr val="bg2"/>
            </a:solidFill>
            <a:ln w="3">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1" name="Freeform 47"/>
            <p:cNvSpPr>
              <a:spLocks noEditPoints="1"/>
            </p:cNvSpPr>
            <p:nvPr/>
          </p:nvSpPr>
          <p:spPr bwMode="auto">
            <a:xfrm>
              <a:off x="1262" y="3637"/>
              <a:ext cx="676" cy="614"/>
            </a:xfrm>
            <a:custGeom>
              <a:avLst/>
              <a:gdLst>
                <a:gd name="T0" fmla="*/ 92 w 676"/>
                <a:gd name="T1" fmla="*/ 488 h 614"/>
                <a:gd name="T2" fmla="*/ 76 w 676"/>
                <a:gd name="T3" fmla="*/ 458 h 614"/>
                <a:gd name="T4" fmla="*/ 81 w 676"/>
                <a:gd name="T5" fmla="*/ 483 h 614"/>
                <a:gd name="T6" fmla="*/ 55 w 676"/>
                <a:gd name="T7" fmla="*/ 456 h 614"/>
                <a:gd name="T8" fmla="*/ 346 w 676"/>
                <a:gd name="T9" fmla="*/ 418 h 614"/>
                <a:gd name="T10" fmla="*/ 7 w 676"/>
                <a:gd name="T11" fmla="*/ 305 h 614"/>
                <a:gd name="T12" fmla="*/ 292 w 676"/>
                <a:gd name="T13" fmla="*/ 0 h 614"/>
                <a:gd name="T14" fmla="*/ 579 w 676"/>
                <a:gd name="T15" fmla="*/ 0 h 614"/>
                <a:gd name="T16" fmla="*/ 650 w 676"/>
                <a:gd name="T17" fmla="*/ 104 h 614"/>
                <a:gd name="T18" fmla="*/ 613 w 676"/>
                <a:gd name="T19" fmla="*/ 225 h 614"/>
                <a:gd name="T20" fmla="*/ 587 w 676"/>
                <a:gd name="T21" fmla="*/ 339 h 614"/>
                <a:gd name="T22" fmla="*/ 628 w 676"/>
                <a:gd name="T23" fmla="*/ 451 h 614"/>
                <a:gd name="T24" fmla="*/ 611 w 676"/>
                <a:gd name="T25" fmla="*/ 534 h 614"/>
                <a:gd name="T26" fmla="*/ 522 w 676"/>
                <a:gd name="T27" fmla="*/ 512 h 614"/>
                <a:gd name="T28" fmla="*/ 386 w 676"/>
                <a:gd name="T29" fmla="*/ 545 h 614"/>
                <a:gd name="T30" fmla="*/ 245 w 676"/>
                <a:gd name="T31" fmla="*/ 596 h 614"/>
                <a:gd name="T32" fmla="*/ 154 w 676"/>
                <a:gd name="T33" fmla="*/ 601 h 614"/>
                <a:gd name="T34" fmla="*/ 59 w 676"/>
                <a:gd name="T35" fmla="*/ 606 h 614"/>
                <a:gd name="T36" fmla="*/ 12 w 676"/>
                <a:gd name="T37" fmla="*/ 545 h 614"/>
                <a:gd name="T38" fmla="*/ 12 w 676"/>
                <a:gd name="T39" fmla="*/ 483 h 614"/>
                <a:gd name="T40" fmla="*/ 44 w 676"/>
                <a:gd name="T41" fmla="*/ 471 h 614"/>
                <a:gd name="T42" fmla="*/ 92 w 676"/>
                <a:gd name="T43" fmla="*/ 493 h 614"/>
                <a:gd name="T44" fmla="*/ 99 w 676"/>
                <a:gd name="T45" fmla="*/ 527 h 614"/>
                <a:gd name="T46" fmla="*/ 102 w 676"/>
                <a:gd name="T47" fmla="*/ 495 h 614"/>
                <a:gd name="T48" fmla="*/ 106 w 676"/>
                <a:gd name="T49" fmla="*/ 441 h 614"/>
                <a:gd name="T50" fmla="*/ 146 w 676"/>
                <a:gd name="T51" fmla="*/ 403 h 614"/>
                <a:gd name="T52" fmla="*/ 195 w 676"/>
                <a:gd name="T53" fmla="*/ 409 h 614"/>
                <a:gd name="T54" fmla="*/ 205 w 676"/>
                <a:gd name="T55" fmla="*/ 456 h 614"/>
                <a:gd name="T56" fmla="*/ 200 w 676"/>
                <a:gd name="T57" fmla="*/ 443 h 614"/>
                <a:gd name="T58" fmla="*/ 230 w 676"/>
                <a:gd name="T59" fmla="*/ 423 h 614"/>
                <a:gd name="T60" fmla="*/ 255 w 676"/>
                <a:gd name="T61" fmla="*/ 441 h 614"/>
                <a:gd name="T62" fmla="*/ 301 w 676"/>
                <a:gd name="T63" fmla="*/ 450 h 614"/>
                <a:gd name="T64" fmla="*/ 336 w 676"/>
                <a:gd name="T65" fmla="*/ 443 h 614"/>
                <a:gd name="T66" fmla="*/ 379 w 676"/>
                <a:gd name="T67" fmla="*/ 426 h 614"/>
                <a:gd name="T68" fmla="*/ 416 w 676"/>
                <a:gd name="T69" fmla="*/ 411 h 614"/>
                <a:gd name="T70" fmla="*/ 371 w 676"/>
                <a:gd name="T71" fmla="*/ 413 h 614"/>
                <a:gd name="T72" fmla="*/ 334 w 676"/>
                <a:gd name="T73" fmla="*/ 430 h 614"/>
                <a:gd name="T74" fmla="*/ 275 w 676"/>
                <a:gd name="T75" fmla="*/ 431 h 614"/>
                <a:gd name="T76" fmla="*/ 257 w 676"/>
                <a:gd name="T77" fmla="*/ 404 h 614"/>
                <a:gd name="T78" fmla="*/ 237 w 676"/>
                <a:gd name="T79" fmla="*/ 371 h 614"/>
                <a:gd name="T80" fmla="*/ 243 w 676"/>
                <a:gd name="T81" fmla="*/ 369 h 614"/>
                <a:gd name="T82" fmla="*/ 235 w 676"/>
                <a:gd name="T83" fmla="*/ 341 h 614"/>
                <a:gd name="T84" fmla="*/ 232 w 676"/>
                <a:gd name="T85" fmla="*/ 361 h 614"/>
                <a:gd name="T86" fmla="*/ 205 w 676"/>
                <a:gd name="T87" fmla="*/ 386 h 614"/>
                <a:gd name="T88" fmla="*/ 180 w 676"/>
                <a:gd name="T89" fmla="*/ 346 h 614"/>
                <a:gd name="T90" fmla="*/ 144 w 676"/>
                <a:gd name="T91" fmla="*/ 376 h 614"/>
                <a:gd name="T92" fmla="*/ 118 w 676"/>
                <a:gd name="T93" fmla="*/ 346 h 614"/>
                <a:gd name="T94" fmla="*/ 109 w 676"/>
                <a:gd name="T95" fmla="*/ 404 h 614"/>
                <a:gd name="T96" fmla="*/ 72 w 676"/>
                <a:gd name="T97" fmla="*/ 411 h 614"/>
                <a:gd name="T98" fmla="*/ 57 w 676"/>
                <a:gd name="T99" fmla="*/ 433 h 614"/>
                <a:gd name="T100" fmla="*/ 29 w 676"/>
                <a:gd name="T101" fmla="*/ 419 h 614"/>
                <a:gd name="T102" fmla="*/ 24 w 676"/>
                <a:gd name="T103" fmla="*/ 383 h 614"/>
                <a:gd name="T104" fmla="*/ 24 w 676"/>
                <a:gd name="T105" fmla="*/ 349 h 614"/>
                <a:gd name="T106" fmla="*/ 61 w 676"/>
                <a:gd name="T107" fmla="*/ 322 h 614"/>
                <a:gd name="T108" fmla="*/ 37 w 676"/>
                <a:gd name="T109" fmla="*/ 312 h 614"/>
                <a:gd name="T110" fmla="*/ 15 w 676"/>
                <a:gd name="T111" fmla="*/ 317 h 614"/>
                <a:gd name="T112" fmla="*/ 22 w 676"/>
                <a:gd name="T113" fmla="*/ 277 h 614"/>
                <a:gd name="T114" fmla="*/ 24 w 676"/>
                <a:gd name="T115" fmla="*/ 268 h 614"/>
                <a:gd name="T116" fmla="*/ 17 w 676"/>
                <a:gd name="T117" fmla="*/ 268 h 614"/>
                <a:gd name="T118" fmla="*/ 10 w 676"/>
                <a:gd name="T119" fmla="*/ 275 h 614"/>
                <a:gd name="T120" fmla="*/ 27 w 676"/>
                <a:gd name="T121" fmla="*/ 198 h 614"/>
                <a:gd name="T122" fmla="*/ 40 w 676"/>
                <a:gd name="T123" fmla="*/ 143 h 614"/>
                <a:gd name="T124" fmla="*/ 49 w 676"/>
                <a:gd name="T125" fmla="*/ 6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6" h="614">
                  <a:moveTo>
                    <a:pt x="2" y="503"/>
                  </a:moveTo>
                  <a:lnTo>
                    <a:pt x="0" y="503"/>
                  </a:lnTo>
                  <a:lnTo>
                    <a:pt x="2" y="502"/>
                  </a:lnTo>
                  <a:lnTo>
                    <a:pt x="3" y="502"/>
                  </a:lnTo>
                  <a:lnTo>
                    <a:pt x="2" y="503"/>
                  </a:lnTo>
                  <a:close/>
                  <a:moveTo>
                    <a:pt x="2" y="500"/>
                  </a:moveTo>
                  <a:lnTo>
                    <a:pt x="0" y="500"/>
                  </a:lnTo>
                  <a:lnTo>
                    <a:pt x="0" y="498"/>
                  </a:lnTo>
                  <a:lnTo>
                    <a:pt x="2" y="498"/>
                  </a:lnTo>
                  <a:lnTo>
                    <a:pt x="3" y="498"/>
                  </a:lnTo>
                  <a:lnTo>
                    <a:pt x="2" y="500"/>
                  </a:lnTo>
                  <a:close/>
                  <a:moveTo>
                    <a:pt x="5" y="497"/>
                  </a:moveTo>
                  <a:lnTo>
                    <a:pt x="3" y="497"/>
                  </a:lnTo>
                  <a:lnTo>
                    <a:pt x="3" y="495"/>
                  </a:lnTo>
                  <a:lnTo>
                    <a:pt x="5" y="495"/>
                  </a:lnTo>
                  <a:lnTo>
                    <a:pt x="5" y="497"/>
                  </a:lnTo>
                  <a:close/>
                  <a:moveTo>
                    <a:pt x="92" y="488"/>
                  </a:moveTo>
                  <a:lnTo>
                    <a:pt x="91" y="490"/>
                  </a:lnTo>
                  <a:lnTo>
                    <a:pt x="86" y="490"/>
                  </a:lnTo>
                  <a:lnTo>
                    <a:pt x="86" y="488"/>
                  </a:lnTo>
                  <a:lnTo>
                    <a:pt x="91" y="488"/>
                  </a:lnTo>
                  <a:lnTo>
                    <a:pt x="92" y="488"/>
                  </a:lnTo>
                  <a:close/>
                  <a:moveTo>
                    <a:pt x="210" y="458"/>
                  </a:moveTo>
                  <a:lnTo>
                    <a:pt x="208" y="458"/>
                  </a:lnTo>
                  <a:lnTo>
                    <a:pt x="207" y="456"/>
                  </a:lnTo>
                  <a:lnTo>
                    <a:pt x="207" y="455"/>
                  </a:lnTo>
                  <a:lnTo>
                    <a:pt x="210" y="455"/>
                  </a:lnTo>
                  <a:lnTo>
                    <a:pt x="212" y="456"/>
                  </a:lnTo>
                  <a:lnTo>
                    <a:pt x="210" y="458"/>
                  </a:lnTo>
                  <a:close/>
                  <a:moveTo>
                    <a:pt x="74" y="448"/>
                  </a:moveTo>
                  <a:lnTo>
                    <a:pt x="74" y="450"/>
                  </a:lnTo>
                  <a:lnTo>
                    <a:pt x="74" y="451"/>
                  </a:lnTo>
                  <a:lnTo>
                    <a:pt x="72" y="451"/>
                  </a:lnTo>
                  <a:lnTo>
                    <a:pt x="72" y="453"/>
                  </a:lnTo>
                  <a:lnTo>
                    <a:pt x="67" y="455"/>
                  </a:lnTo>
                  <a:lnTo>
                    <a:pt x="67" y="456"/>
                  </a:lnTo>
                  <a:lnTo>
                    <a:pt x="66" y="456"/>
                  </a:lnTo>
                  <a:lnTo>
                    <a:pt x="66" y="460"/>
                  </a:lnTo>
                  <a:lnTo>
                    <a:pt x="67" y="461"/>
                  </a:lnTo>
                  <a:lnTo>
                    <a:pt x="67" y="458"/>
                  </a:lnTo>
                  <a:lnTo>
                    <a:pt x="69" y="456"/>
                  </a:lnTo>
                  <a:lnTo>
                    <a:pt x="71" y="456"/>
                  </a:lnTo>
                  <a:lnTo>
                    <a:pt x="74" y="458"/>
                  </a:lnTo>
                  <a:lnTo>
                    <a:pt x="76" y="458"/>
                  </a:lnTo>
                  <a:lnTo>
                    <a:pt x="77" y="458"/>
                  </a:lnTo>
                  <a:lnTo>
                    <a:pt x="77" y="461"/>
                  </a:lnTo>
                  <a:lnTo>
                    <a:pt x="79" y="463"/>
                  </a:lnTo>
                  <a:lnTo>
                    <a:pt x="77" y="465"/>
                  </a:lnTo>
                  <a:lnTo>
                    <a:pt x="79" y="465"/>
                  </a:lnTo>
                  <a:lnTo>
                    <a:pt x="81" y="463"/>
                  </a:lnTo>
                  <a:lnTo>
                    <a:pt x="79" y="461"/>
                  </a:lnTo>
                  <a:lnTo>
                    <a:pt x="79" y="460"/>
                  </a:lnTo>
                  <a:lnTo>
                    <a:pt x="81" y="460"/>
                  </a:lnTo>
                  <a:lnTo>
                    <a:pt x="84" y="461"/>
                  </a:lnTo>
                  <a:lnTo>
                    <a:pt x="87" y="461"/>
                  </a:lnTo>
                  <a:lnTo>
                    <a:pt x="89" y="463"/>
                  </a:lnTo>
                  <a:lnTo>
                    <a:pt x="89" y="468"/>
                  </a:lnTo>
                  <a:lnTo>
                    <a:pt x="89" y="470"/>
                  </a:lnTo>
                  <a:lnTo>
                    <a:pt x="87" y="470"/>
                  </a:lnTo>
                  <a:lnTo>
                    <a:pt x="87" y="477"/>
                  </a:lnTo>
                  <a:lnTo>
                    <a:pt x="89" y="477"/>
                  </a:lnTo>
                  <a:lnTo>
                    <a:pt x="89" y="478"/>
                  </a:lnTo>
                  <a:lnTo>
                    <a:pt x="89" y="480"/>
                  </a:lnTo>
                  <a:lnTo>
                    <a:pt x="89" y="482"/>
                  </a:lnTo>
                  <a:lnTo>
                    <a:pt x="87" y="483"/>
                  </a:lnTo>
                  <a:lnTo>
                    <a:pt x="81" y="483"/>
                  </a:lnTo>
                  <a:lnTo>
                    <a:pt x="81" y="485"/>
                  </a:lnTo>
                  <a:lnTo>
                    <a:pt x="77" y="485"/>
                  </a:lnTo>
                  <a:lnTo>
                    <a:pt x="62" y="485"/>
                  </a:lnTo>
                  <a:lnTo>
                    <a:pt x="61" y="485"/>
                  </a:lnTo>
                  <a:lnTo>
                    <a:pt x="57" y="483"/>
                  </a:lnTo>
                  <a:lnTo>
                    <a:pt x="55" y="482"/>
                  </a:lnTo>
                  <a:lnTo>
                    <a:pt x="54" y="480"/>
                  </a:lnTo>
                  <a:lnTo>
                    <a:pt x="47" y="475"/>
                  </a:lnTo>
                  <a:lnTo>
                    <a:pt x="47" y="471"/>
                  </a:lnTo>
                  <a:lnTo>
                    <a:pt x="45" y="471"/>
                  </a:lnTo>
                  <a:lnTo>
                    <a:pt x="44" y="468"/>
                  </a:lnTo>
                  <a:lnTo>
                    <a:pt x="44" y="466"/>
                  </a:lnTo>
                  <a:lnTo>
                    <a:pt x="45" y="466"/>
                  </a:lnTo>
                  <a:lnTo>
                    <a:pt x="45" y="460"/>
                  </a:lnTo>
                  <a:lnTo>
                    <a:pt x="45" y="456"/>
                  </a:lnTo>
                  <a:lnTo>
                    <a:pt x="45" y="455"/>
                  </a:lnTo>
                  <a:lnTo>
                    <a:pt x="45" y="453"/>
                  </a:lnTo>
                  <a:lnTo>
                    <a:pt x="47" y="453"/>
                  </a:lnTo>
                  <a:lnTo>
                    <a:pt x="50" y="453"/>
                  </a:lnTo>
                  <a:lnTo>
                    <a:pt x="52" y="455"/>
                  </a:lnTo>
                  <a:lnTo>
                    <a:pt x="57" y="455"/>
                  </a:lnTo>
                  <a:lnTo>
                    <a:pt x="55" y="456"/>
                  </a:lnTo>
                  <a:lnTo>
                    <a:pt x="57" y="458"/>
                  </a:lnTo>
                  <a:lnTo>
                    <a:pt x="64" y="450"/>
                  </a:lnTo>
                  <a:lnTo>
                    <a:pt x="64" y="448"/>
                  </a:lnTo>
                  <a:lnTo>
                    <a:pt x="66" y="448"/>
                  </a:lnTo>
                  <a:lnTo>
                    <a:pt x="67" y="448"/>
                  </a:lnTo>
                  <a:lnTo>
                    <a:pt x="67" y="450"/>
                  </a:lnTo>
                  <a:lnTo>
                    <a:pt x="69" y="450"/>
                  </a:lnTo>
                  <a:lnTo>
                    <a:pt x="72" y="448"/>
                  </a:lnTo>
                  <a:lnTo>
                    <a:pt x="74" y="448"/>
                  </a:lnTo>
                  <a:close/>
                  <a:moveTo>
                    <a:pt x="353" y="424"/>
                  </a:moveTo>
                  <a:lnTo>
                    <a:pt x="353" y="426"/>
                  </a:lnTo>
                  <a:lnTo>
                    <a:pt x="351" y="424"/>
                  </a:lnTo>
                  <a:lnTo>
                    <a:pt x="353" y="424"/>
                  </a:lnTo>
                  <a:close/>
                  <a:moveTo>
                    <a:pt x="353" y="423"/>
                  </a:moveTo>
                  <a:lnTo>
                    <a:pt x="351" y="423"/>
                  </a:lnTo>
                  <a:lnTo>
                    <a:pt x="351" y="421"/>
                  </a:lnTo>
                  <a:lnTo>
                    <a:pt x="353" y="421"/>
                  </a:lnTo>
                  <a:lnTo>
                    <a:pt x="353" y="423"/>
                  </a:lnTo>
                  <a:close/>
                  <a:moveTo>
                    <a:pt x="349" y="421"/>
                  </a:moveTo>
                  <a:lnTo>
                    <a:pt x="347" y="421"/>
                  </a:lnTo>
                  <a:lnTo>
                    <a:pt x="346" y="419"/>
                  </a:lnTo>
                  <a:lnTo>
                    <a:pt x="346" y="418"/>
                  </a:lnTo>
                  <a:lnTo>
                    <a:pt x="347" y="418"/>
                  </a:lnTo>
                  <a:lnTo>
                    <a:pt x="349" y="418"/>
                  </a:lnTo>
                  <a:lnTo>
                    <a:pt x="351" y="418"/>
                  </a:lnTo>
                  <a:lnTo>
                    <a:pt x="351" y="419"/>
                  </a:lnTo>
                  <a:lnTo>
                    <a:pt x="349" y="421"/>
                  </a:lnTo>
                  <a:close/>
                  <a:moveTo>
                    <a:pt x="76" y="414"/>
                  </a:moveTo>
                  <a:lnTo>
                    <a:pt x="79" y="418"/>
                  </a:lnTo>
                  <a:lnTo>
                    <a:pt x="81" y="419"/>
                  </a:lnTo>
                  <a:lnTo>
                    <a:pt x="79" y="421"/>
                  </a:lnTo>
                  <a:lnTo>
                    <a:pt x="74" y="421"/>
                  </a:lnTo>
                  <a:lnTo>
                    <a:pt x="72" y="421"/>
                  </a:lnTo>
                  <a:lnTo>
                    <a:pt x="72" y="414"/>
                  </a:lnTo>
                  <a:lnTo>
                    <a:pt x="72" y="413"/>
                  </a:lnTo>
                  <a:lnTo>
                    <a:pt x="76" y="414"/>
                  </a:lnTo>
                  <a:close/>
                  <a:moveTo>
                    <a:pt x="247" y="378"/>
                  </a:moveTo>
                  <a:lnTo>
                    <a:pt x="245" y="379"/>
                  </a:lnTo>
                  <a:lnTo>
                    <a:pt x="243" y="376"/>
                  </a:lnTo>
                  <a:lnTo>
                    <a:pt x="243" y="374"/>
                  </a:lnTo>
                  <a:lnTo>
                    <a:pt x="245" y="374"/>
                  </a:lnTo>
                  <a:lnTo>
                    <a:pt x="247" y="376"/>
                  </a:lnTo>
                  <a:lnTo>
                    <a:pt x="247" y="378"/>
                  </a:lnTo>
                  <a:close/>
                  <a:moveTo>
                    <a:pt x="7" y="305"/>
                  </a:moveTo>
                  <a:lnTo>
                    <a:pt x="7" y="302"/>
                  </a:lnTo>
                  <a:lnTo>
                    <a:pt x="8" y="300"/>
                  </a:lnTo>
                  <a:lnTo>
                    <a:pt x="10" y="299"/>
                  </a:lnTo>
                  <a:lnTo>
                    <a:pt x="12" y="299"/>
                  </a:lnTo>
                  <a:lnTo>
                    <a:pt x="10" y="300"/>
                  </a:lnTo>
                  <a:lnTo>
                    <a:pt x="10" y="304"/>
                  </a:lnTo>
                  <a:lnTo>
                    <a:pt x="8" y="305"/>
                  </a:lnTo>
                  <a:lnTo>
                    <a:pt x="7" y="305"/>
                  </a:lnTo>
                  <a:close/>
                  <a:moveTo>
                    <a:pt x="134" y="0"/>
                  </a:moveTo>
                  <a:lnTo>
                    <a:pt x="148" y="0"/>
                  </a:lnTo>
                  <a:lnTo>
                    <a:pt x="160" y="0"/>
                  </a:lnTo>
                  <a:lnTo>
                    <a:pt x="173" y="0"/>
                  </a:lnTo>
                  <a:lnTo>
                    <a:pt x="186" y="0"/>
                  </a:lnTo>
                  <a:lnTo>
                    <a:pt x="200" y="0"/>
                  </a:lnTo>
                  <a:lnTo>
                    <a:pt x="213" y="0"/>
                  </a:lnTo>
                  <a:lnTo>
                    <a:pt x="222" y="0"/>
                  </a:lnTo>
                  <a:lnTo>
                    <a:pt x="227" y="0"/>
                  </a:lnTo>
                  <a:lnTo>
                    <a:pt x="238" y="0"/>
                  </a:lnTo>
                  <a:lnTo>
                    <a:pt x="252" y="0"/>
                  </a:lnTo>
                  <a:lnTo>
                    <a:pt x="265" y="0"/>
                  </a:lnTo>
                  <a:lnTo>
                    <a:pt x="279" y="0"/>
                  </a:lnTo>
                  <a:lnTo>
                    <a:pt x="292" y="0"/>
                  </a:lnTo>
                  <a:lnTo>
                    <a:pt x="306" y="0"/>
                  </a:lnTo>
                  <a:lnTo>
                    <a:pt x="317" y="0"/>
                  </a:lnTo>
                  <a:lnTo>
                    <a:pt x="331" y="0"/>
                  </a:lnTo>
                  <a:lnTo>
                    <a:pt x="344" y="0"/>
                  </a:lnTo>
                  <a:lnTo>
                    <a:pt x="358" y="0"/>
                  </a:lnTo>
                  <a:lnTo>
                    <a:pt x="371" y="0"/>
                  </a:lnTo>
                  <a:lnTo>
                    <a:pt x="384" y="0"/>
                  </a:lnTo>
                  <a:lnTo>
                    <a:pt x="396" y="0"/>
                  </a:lnTo>
                  <a:lnTo>
                    <a:pt x="410" y="0"/>
                  </a:lnTo>
                  <a:lnTo>
                    <a:pt x="423" y="0"/>
                  </a:lnTo>
                  <a:lnTo>
                    <a:pt x="436" y="0"/>
                  </a:lnTo>
                  <a:lnTo>
                    <a:pt x="450" y="0"/>
                  </a:lnTo>
                  <a:lnTo>
                    <a:pt x="462" y="0"/>
                  </a:lnTo>
                  <a:lnTo>
                    <a:pt x="475" y="0"/>
                  </a:lnTo>
                  <a:lnTo>
                    <a:pt x="488" y="0"/>
                  </a:lnTo>
                  <a:lnTo>
                    <a:pt x="502" y="0"/>
                  </a:lnTo>
                  <a:lnTo>
                    <a:pt x="514" y="0"/>
                  </a:lnTo>
                  <a:lnTo>
                    <a:pt x="527" y="0"/>
                  </a:lnTo>
                  <a:lnTo>
                    <a:pt x="541" y="2"/>
                  </a:lnTo>
                  <a:lnTo>
                    <a:pt x="554" y="0"/>
                  </a:lnTo>
                  <a:lnTo>
                    <a:pt x="567" y="0"/>
                  </a:lnTo>
                  <a:lnTo>
                    <a:pt x="579" y="0"/>
                  </a:lnTo>
                  <a:lnTo>
                    <a:pt x="593" y="0"/>
                  </a:lnTo>
                  <a:lnTo>
                    <a:pt x="603" y="2"/>
                  </a:lnTo>
                  <a:lnTo>
                    <a:pt x="616" y="2"/>
                  </a:lnTo>
                  <a:lnTo>
                    <a:pt x="629" y="2"/>
                  </a:lnTo>
                  <a:lnTo>
                    <a:pt x="641" y="2"/>
                  </a:lnTo>
                  <a:lnTo>
                    <a:pt x="655" y="2"/>
                  </a:lnTo>
                  <a:lnTo>
                    <a:pt x="668" y="2"/>
                  </a:lnTo>
                  <a:lnTo>
                    <a:pt x="670" y="2"/>
                  </a:lnTo>
                  <a:lnTo>
                    <a:pt x="671" y="2"/>
                  </a:lnTo>
                  <a:lnTo>
                    <a:pt x="658" y="23"/>
                  </a:lnTo>
                  <a:lnTo>
                    <a:pt x="653" y="30"/>
                  </a:lnTo>
                  <a:lnTo>
                    <a:pt x="648" y="42"/>
                  </a:lnTo>
                  <a:lnTo>
                    <a:pt x="648" y="54"/>
                  </a:lnTo>
                  <a:lnTo>
                    <a:pt x="655" y="59"/>
                  </a:lnTo>
                  <a:lnTo>
                    <a:pt x="665" y="60"/>
                  </a:lnTo>
                  <a:lnTo>
                    <a:pt x="671" y="62"/>
                  </a:lnTo>
                  <a:lnTo>
                    <a:pt x="673" y="65"/>
                  </a:lnTo>
                  <a:lnTo>
                    <a:pt x="671" y="70"/>
                  </a:lnTo>
                  <a:lnTo>
                    <a:pt x="666" y="77"/>
                  </a:lnTo>
                  <a:lnTo>
                    <a:pt x="661" y="84"/>
                  </a:lnTo>
                  <a:lnTo>
                    <a:pt x="656" y="91"/>
                  </a:lnTo>
                  <a:lnTo>
                    <a:pt x="650" y="104"/>
                  </a:lnTo>
                  <a:lnTo>
                    <a:pt x="643" y="121"/>
                  </a:lnTo>
                  <a:lnTo>
                    <a:pt x="636" y="136"/>
                  </a:lnTo>
                  <a:lnTo>
                    <a:pt x="626" y="151"/>
                  </a:lnTo>
                  <a:lnTo>
                    <a:pt x="621" y="158"/>
                  </a:lnTo>
                  <a:lnTo>
                    <a:pt x="613" y="166"/>
                  </a:lnTo>
                  <a:lnTo>
                    <a:pt x="608" y="169"/>
                  </a:lnTo>
                  <a:lnTo>
                    <a:pt x="604" y="176"/>
                  </a:lnTo>
                  <a:lnTo>
                    <a:pt x="604" y="185"/>
                  </a:lnTo>
                  <a:lnTo>
                    <a:pt x="603" y="190"/>
                  </a:lnTo>
                  <a:lnTo>
                    <a:pt x="606" y="190"/>
                  </a:lnTo>
                  <a:lnTo>
                    <a:pt x="606" y="191"/>
                  </a:lnTo>
                  <a:lnTo>
                    <a:pt x="608" y="191"/>
                  </a:lnTo>
                  <a:lnTo>
                    <a:pt x="608" y="195"/>
                  </a:lnTo>
                  <a:lnTo>
                    <a:pt x="609" y="200"/>
                  </a:lnTo>
                  <a:lnTo>
                    <a:pt x="609" y="201"/>
                  </a:lnTo>
                  <a:lnTo>
                    <a:pt x="613" y="203"/>
                  </a:lnTo>
                  <a:lnTo>
                    <a:pt x="616" y="205"/>
                  </a:lnTo>
                  <a:lnTo>
                    <a:pt x="618" y="206"/>
                  </a:lnTo>
                  <a:lnTo>
                    <a:pt x="616" y="213"/>
                  </a:lnTo>
                  <a:lnTo>
                    <a:pt x="613" y="218"/>
                  </a:lnTo>
                  <a:lnTo>
                    <a:pt x="613" y="220"/>
                  </a:lnTo>
                  <a:lnTo>
                    <a:pt x="613" y="225"/>
                  </a:lnTo>
                  <a:lnTo>
                    <a:pt x="614" y="226"/>
                  </a:lnTo>
                  <a:lnTo>
                    <a:pt x="614" y="228"/>
                  </a:lnTo>
                  <a:lnTo>
                    <a:pt x="614" y="235"/>
                  </a:lnTo>
                  <a:lnTo>
                    <a:pt x="613" y="245"/>
                  </a:lnTo>
                  <a:lnTo>
                    <a:pt x="608" y="250"/>
                  </a:lnTo>
                  <a:lnTo>
                    <a:pt x="603" y="255"/>
                  </a:lnTo>
                  <a:lnTo>
                    <a:pt x="601" y="258"/>
                  </a:lnTo>
                  <a:lnTo>
                    <a:pt x="603" y="265"/>
                  </a:lnTo>
                  <a:lnTo>
                    <a:pt x="603" y="275"/>
                  </a:lnTo>
                  <a:lnTo>
                    <a:pt x="603" y="278"/>
                  </a:lnTo>
                  <a:lnTo>
                    <a:pt x="604" y="285"/>
                  </a:lnTo>
                  <a:lnTo>
                    <a:pt x="603" y="290"/>
                  </a:lnTo>
                  <a:lnTo>
                    <a:pt x="601" y="295"/>
                  </a:lnTo>
                  <a:lnTo>
                    <a:pt x="596" y="300"/>
                  </a:lnTo>
                  <a:lnTo>
                    <a:pt x="587" y="307"/>
                  </a:lnTo>
                  <a:lnTo>
                    <a:pt x="587" y="309"/>
                  </a:lnTo>
                  <a:lnTo>
                    <a:pt x="586" y="314"/>
                  </a:lnTo>
                  <a:lnTo>
                    <a:pt x="586" y="320"/>
                  </a:lnTo>
                  <a:lnTo>
                    <a:pt x="586" y="322"/>
                  </a:lnTo>
                  <a:lnTo>
                    <a:pt x="587" y="329"/>
                  </a:lnTo>
                  <a:lnTo>
                    <a:pt x="587" y="331"/>
                  </a:lnTo>
                  <a:lnTo>
                    <a:pt x="587" y="339"/>
                  </a:lnTo>
                  <a:lnTo>
                    <a:pt x="586" y="342"/>
                  </a:lnTo>
                  <a:lnTo>
                    <a:pt x="586" y="347"/>
                  </a:lnTo>
                  <a:lnTo>
                    <a:pt x="584" y="354"/>
                  </a:lnTo>
                  <a:lnTo>
                    <a:pt x="582" y="366"/>
                  </a:lnTo>
                  <a:lnTo>
                    <a:pt x="584" y="376"/>
                  </a:lnTo>
                  <a:lnTo>
                    <a:pt x="586" y="384"/>
                  </a:lnTo>
                  <a:lnTo>
                    <a:pt x="594" y="383"/>
                  </a:lnTo>
                  <a:lnTo>
                    <a:pt x="601" y="383"/>
                  </a:lnTo>
                  <a:lnTo>
                    <a:pt x="606" y="386"/>
                  </a:lnTo>
                  <a:lnTo>
                    <a:pt x="611" y="389"/>
                  </a:lnTo>
                  <a:lnTo>
                    <a:pt x="614" y="391"/>
                  </a:lnTo>
                  <a:lnTo>
                    <a:pt x="619" y="398"/>
                  </a:lnTo>
                  <a:lnTo>
                    <a:pt x="623" y="403"/>
                  </a:lnTo>
                  <a:lnTo>
                    <a:pt x="626" y="408"/>
                  </a:lnTo>
                  <a:lnTo>
                    <a:pt x="626" y="409"/>
                  </a:lnTo>
                  <a:lnTo>
                    <a:pt x="628" y="414"/>
                  </a:lnTo>
                  <a:lnTo>
                    <a:pt x="628" y="423"/>
                  </a:lnTo>
                  <a:lnTo>
                    <a:pt x="624" y="430"/>
                  </a:lnTo>
                  <a:lnTo>
                    <a:pt x="621" y="438"/>
                  </a:lnTo>
                  <a:lnTo>
                    <a:pt x="621" y="443"/>
                  </a:lnTo>
                  <a:lnTo>
                    <a:pt x="624" y="446"/>
                  </a:lnTo>
                  <a:lnTo>
                    <a:pt x="628" y="451"/>
                  </a:lnTo>
                  <a:lnTo>
                    <a:pt x="629" y="456"/>
                  </a:lnTo>
                  <a:lnTo>
                    <a:pt x="631" y="463"/>
                  </a:lnTo>
                  <a:lnTo>
                    <a:pt x="631" y="466"/>
                  </a:lnTo>
                  <a:lnTo>
                    <a:pt x="633" y="470"/>
                  </a:lnTo>
                  <a:lnTo>
                    <a:pt x="636" y="475"/>
                  </a:lnTo>
                  <a:lnTo>
                    <a:pt x="643" y="478"/>
                  </a:lnTo>
                  <a:lnTo>
                    <a:pt x="650" y="485"/>
                  </a:lnTo>
                  <a:lnTo>
                    <a:pt x="651" y="485"/>
                  </a:lnTo>
                  <a:lnTo>
                    <a:pt x="653" y="488"/>
                  </a:lnTo>
                  <a:lnTo>
                    <a:pt x="651" y="503"/>
                  </a:lnTo>
                  <a:lnTo>
                    <a:pt x="655" y="510"/>
                  </a:lnTo>
                  <a:lnTo>
                    <a:pt x="656" y="512"/>
                  </a:lnTo>
                  <a:lnTo>
                    <a:pt x="676" y="530"/>
                  </a:lnTo>
                  <a:lnTo>
                    <a:pt x="675" y="530"/>
                  </a:lnTo>
                  <a:lnTo>
                    <a:pt x="663" y="532"/>
                  </a:lnTo>
                  <a:lnTo>
                    <a:pt x="650" y="534"/>
                  </a:lnTo>
                  <a:lnTo>
                    <a:pt x="636" y="537"/>
                  </a:lnTo>
                  <a:lnTo>
                    <a:pt x="624" y="539"/>
                  </a:lnTo>
                  <a:lnTo>
                    <a:pt x="621" y="539"/>
                  </a:lnTo>
                  <a:lnTo>
                    <a:pt x="618" y="537"/>
                  </a:lnTo>
                  <a:lnTo>
                    <a:pt x="614" y="537"/>
                  </a:lnTo>
                  <a:lnTo>
                    <a:pt x="611" y="534"/>
                  </a:lnTo>
                  <a:lnTo>
                    <a:pt x="608" y="534"/>
                  </a:lnTo>
                  <a:lnTo>
                    <a:pt x="603" y="532"/>
                  </a:lnTo>
                  <a:lnTo>
                    <a:pt x="599" y="530"/>
                  </a:lnTo>
                  <a:lnTo>
                    <a:pt x="596" y="529"/>
                  </a:lnTo>
                  <a:lnTo>
                    <a:pt x="593" y="527"/>
                  </a:lnTo>
                  <a:lnTo>
                    <a:pt x="587" y="527"/>
                  </a:lnTo>
                  <a:lnTo>
                    <a:pt x="584" y="525"/>
                  </a:lnTo>
                  <a:lnTo>
                    <a:pt x="581" y="524"/>
                  </a:lnTo>
                  <a:lnTo>
                    <a:pt x="579" y="520"/>
                  </a:lnTo>
                  <a:lnTo>
                    <a:pt x="574" y="520"/>
                  </a:lnTo>
                  <a:lnTo>
                    <a:pt x="571" y="518"/>
                  </a:lnTo>
                  <a:lnTo>
                    <a:pt x="567" y="517"/>
                  </a:lnTo>
                  <a:lnTo>
                    <a:pt x="562" y="515"/>
                  </a:lnTo>
                  <a:lnTo>
                    <a:pt x="559" y="515"/>
                  </a:lnTo>
                  <a:lnTo>
                    <a:pt x="554" y="513"/>
                  </a:lnTo>
                  <a:lnTo>
                    <a:pt x="551" y="513"/>
                  </a:lnTo>
                  <a:lnTo>
                    <a:pt x="546" y="512"/>
                  </a:lnTo>
                  <a:lnTo>
                    <a:pt x="541" y="512"/>
                  </a:lnTo>
                  <a:lnTo>
                    <a:pt x="537" y="512"/>
                  </a:lnTo>
                  <a:lnTo>
                    <a:pt x="532" y="512"/>
                  </a:lnTo>
                  <a:lnTo>
                    <a:pt x="527" y="512"/>
                  </a:lnTo>
                  <a:lnTo>
                    <a:pt x="522" y="512"/>
                  </a:lnTo>
                  <a:lnTo>
                    <a:pt x="517" y="513"/>
                  </a:lnTo>
                  <a:lnTo>
                    <a:pt x="512" y="513"/>
                  </a:lnTo>
                  <a:lnTo>
                    <a:pt x="507" y="515"/>
                  </a:lnTo>
                  <a:lnTo>
                    <a:pt x="502" y="515"/>
                  </a:lnTo>
                  <a:lnTo>
                    <a:pt x="499" y="517"/>
                  </a:lnTo>
                  <a:lnTo>
                    <a:pt x="495" y="518"/>
                  </a:lnTo>
                  <a:lnTo>
                    <a:pt x="492" y="520"/>
                  </a:lnTo>
                  <a:lnTo>
                    <a:pt x="488" y="522"/>
                  </a:lnTo>
                  <a:lnTo>
                    <a:pt x="483" y="522"/>
                  </a:lnTo>
                  <a:lnTo>
                    <a:pt x="480" y="525"/>
                  </a:lnTo>
                  <a:lnTo>
                    <a:pt x="478" y="527"/>
                  </a:lnTo>
                  <a:lnTo>
                    <a:pt x="473" y="529"/>
                  </a:lnTo>
                  <a:lnTo>
                    <a:pt x="472" y="530"/>
                  </a:lnTo>
                  <a:lnTo>
                    <a:pt x="470" y="532"/>
                  </a:lnTo>
                  <a:lnTo>
                    <a:pt x="457" y="527"/>
                  </a:lnTo>
                  <a:lnTo>
                    <a:pt x="443" y="524"/>
                  </a:lnTo>
                  <a:lnTo>
                    <a:pt x="438" y="520"/>
                  </a:lnTo>
                  <a:lnTo>
                    <a:pt x="425" y="527"/>
                  </a:lnTo>
                  <a:lnTo>
                    <a:pt x="420" y="529"/>
                  </a:lnTo>
                  <a:lnTo>
                    <a:pt x="411" y="534"/>
                  </a:lnTo>
                  <a:lnTo>
                    <a:pt x="400" y="540"/>
                  </a:lnTo>
                  <a:lnTo>
                    <a:pt x="386" y="545"/>
                  </a:lnTo>
                  <a:lnTo>
                    <a:pt x="374" y="552"/>
                  </a:lnTo>
                  <a:lnTo>
                    <a:pt x="361" y="559"/>
                  </a:lnTo>
                  <a:lnTo>
                    <a:pt x="347" y="565"/>
                  </a:lnTo>
                  <a:lnTo>
                    <a:pt x="336" y="572"/>
                  </a:lnTo>
                  <a:lnTo>
                    <a:pt x="322" y="579"/>
                  </a:lnTo>
                  <a:lnTo>
                    <a:pt x="311" y="584"/>
                  </a:lnTo>
                  <a:lnTo>
                    <a:pt x="302" y="589"/>
                  </a:lnTo>
                  <a:lnTo>
                    <a:pt x="302" y="592"/>
                  </a:lnTo>
                  <a:lnTo>
                    <a:pt x="301" y="596"/>
                  </a:lnTo>
                  <a:lnTo>
                    <a:pt x="297" y="597"/>
                  </a:lnTo>
                  <a:lnTo>
                    <a:pt x="292" y="597"/>
                  </a:lnTo>
                  <a:lnTo>
                    <a:pt x="287" y="596"/>
                  </a:lnTo>
                  <a:lnTo>
                    <a:pt x="284" y="596"/>
                  </a:lnTo>
                  <a:lnTo>
                    <a:pt x="280" y="594"/>
                  </a:lnTo>
                  <a:lnTo>
                    <a:pt x="277" y="592"/>
                  </a:lnTo>
                  <a:lnTo>
                    <a:pt x="272" y="591"/>
                  </a:lnTo>
                  <a:lnTo>
                    <a:pt x="267" y="591"/>
                  </a:lnTo>
                  <a:lnTo>
                    <a:pt x="262" y="591"/>
                  </a:lnTo>
                  <a:lnTo>
                    <a:pt x="257" y="592"/>
                  </a:lnTo>
                  <a:lnTo>
                    <a:pt x="254" y="592"/>
                  </a:lnTo>
                  <a:lnTo>
                    <a:pt x="248" y="594"/>
                  </a:lnTo>
                  <a:lnTo>
                    <a:pt x="245" y="596"/>
                  </a:lnTo>
                  <a:lnTo>
                    <a:pt x="240" y="596"/>
                  </a:lnTo>
                  <a:lnTo>
                    <a:pt x="237" y="597"/>
                  </a:lnTo>
                  <a:lnTo>
                    <a:pt x="232" y="599"/>
                  </a:lnTo>
                  <a:lnTo>
                    <a:pt x="227" y="599"/>
                  </a:lnTo>
                  <a:lnTo>
                    <a:pt x="223" y="601"/>
                  </a:lnTo>
                  <a:lnTo>
                    <a:pt x="222" y="601"/>
                  </a:lnTo>
                  <a:lnTo>
                    <a:pt x="218" y="602"/>
                  </a:lnTo>
                  <a:lnTo>
                    <a:pt x="215" y="602"/>
                  </a:lnTo>
                  <a:lnTo>
                    <a:pt x="212" y="604"/>
                  </a:lnTo>
                  <a:lnTo>
                    <a:pt x="205" y="604"/>
                  </a:lnTo>
                  <a:lnTo>
                    <a:pt x="201" y="604"/>
                  </a:lnTo>
                  <a:lnTo>
                    <a:pt x="198" y="602"/>
                  </a:lnTo>
                  <a:lnTo>
                    <a:pt x="195" y="601"/>
                  </a:lnTo>
                  <a:lnTo>
                    <a:pt x="191" y="599"/>
                  </a:lnTo>
                  <a:lnTo>
                    <a:pt x="188" y="597"/>
                  </a:lnTo>
                  <a:lnTo>
                    <a:pt x="183" y="597"/>
                  </a:lnTo>
                  <a:lnTo>
                    <a:pt x="178" y="597"/>
                  </a:lnTo>
                  <a:lnTo>
                    <a:pt x="173" y="597"/>
                  </a:lnTo>
                  <a:lnTo>
                    <a:pt x="170" y="599"/>
                  </a:lnTo>
                  <a:lnTo>
                    <a:pt x="165" y="599"/>
                  </a:lnTo>
                  <a:lnTo>
                    <a:pt x="160" y="601"/>
                  </a:lnTo>
                  <a:lnTo>
                    <a:pt x="154" y="601"/>
                  </a:lnTo>
                  <a:lnTo>
                    <a:pt x="149" y="601"/>
                  </a:lnTo>
                  <a:lnTo>
                    <a:pt x="144" y="601"/>
                  </a:lnTo>
                  <a:lnTo>
                    <a:pt x="139" y="601"/>
                  </a:lnTo>
                  <a:lnTo>
                    <a:pt x="134" y="601"/>
                  </a:lnTo>
                  <a:lnTo>
                    <a:pt x="131" y="599"/>
                  </a:lnTo>
                  <a:lnTo>
                    <a:pt x="128" y="597"/>
                  </a:lnTo>
                  <a:lnTo>
                    <a:pt x="124" y="597"/>
                  </a:lnTo>
                  <a:lnTo>
                    <a:pt x="119" y="596"/>
                  </a:lnTo>
                  <a:lnTo>
                    <a:pt x="114" y="596"/>
                  </a:lnTo>
                  <a:lnTo>
                    <a:pt x="97" y="596"/>
                  </a:lnTo>
                  <a:lnTo>
                    <a:pt x="97" y="594"/>
                  </a:lnTo>
                  <a:lnTo>
                    <a:pt x="99" y="592"/>
                  </a:lnTo>
                  <a:lnTo>
                    <a:pt x="101" y="591"/>
                  </a:lnTo>
                  <a:lnTo>
                    <a:pt x="99" y="589"/>
                  </a:lnTo>
                  <a:lnTo>
                    <a:pt x="97" y="591"/>
                  </a:lnTo>
                  <a:lnTo>
                    <a:pt x="96" y="594"/>
                  </a:lnTo>
                  <a:lnTo>
                    <a:pt x="96" y="596"/>
                  </a:lnTo>
                  <a:lnTo>
                    <a:pt x="84" y="596"/>
                  </a:lnTo>
                  <a:lnTo>
                    <a:pt x="66" y="614"/>
                  </a:lnTo>
                  <a:lnTo>
                    <a:pt x="66" y="612"/>
                  </a:lnTo>
                  <a:lnTo>
                    <a:pt x="62" y="611"/>
                  </a:lnTo>
                  <a:lnTo>
                    <a:pt x="59" y="606"/>
                  </a:lnTo>
                  <a:lnTo>
                    <a:pt x="52" y="597"/>
                  </a:lnTo>
                  <a:lnTo>
                    <a:pt x="47" y="591"/>
                  </a:lnTo>
                  <a:lnTo>
                    <a:pt x="45" y="587"/>
                  </a:lnTo>
                  <a:lnTo>
                    <a:pt x="40" y="581"/>
                  </a:lnTo>
                  <a:lnTo>
                    <a:pt x="39" y="579"/>
                  </a:lnTo>
                  <a:lnTo>
                    <a:pt x="37" y="579"/>
                  </a:lnTo>
                  <a:lnTo>
                    <a:pt x="35" y="579"/>
                  </a:lnTo>
                  <a:lnTo>
                    <a:pt x="35" y="576"/>
                  </a:lnTo>
                  <a:lnTo>
                    <a:pt x="30" y="572"/>
                  </a:lnTo>
                  <a:lnTo>
                    <a:pt x="29" y="570"/>
                  </a:lnTo>
                  <a:lnTo>
                    <a:pt x="27" y="567"/>
                  </a:lnTo>
                  <a:lnTo>
                    <a:pt x="24" y="567"/>
                  </a:lnTo>
                  <a:lnTo>
                    <a:pt x="24" y="565"/>
                  </a:lnTo>
                  <a:lnTo>
                    <a:pt x="22" y="564"/>
                  </a:lnTo>
                  <a:lnTo>
                    <a:pt x="20" y="562"/>
                  </a:lnTo>
                  <a:lnTo>
                    <a:pt x="19" y="562"/>
                  </a:lnTo>
                  <a:lnTo>
                    <a:pt x="17" y="560"/>
                  </a:lnTo>
                  <a:lnTo>
                    <a:pt x="17" y="559"/>
                  </a:lnTo>
                  <a:lnTo>
                    <a:pt x="15" y="554"/>
                  </a:lnTo>
                  <a:lnTo>
                    <a:pt x="14" y="549"/>
                  </a:lnTo>
                  <a:lnTo>
                    <a:pt x="14" y="547"/>
                  </a:lnTo>
                  <a:lnTo>
                    <a:pt x="12" y="545"/>
                  </a:lnTo>
                  <a:lnTo>
                    <a:pt x="12" y="544"/>
                  </a:lnTo>
                  <a:lnTo>
                    <a:pt x="10" y="539"/>
                  </a:lnTo>
                  <a:lnTo>
                    <a:pt x="10" y="535"/>
                  </a:lnTo>
                  <a:lnTo>
                    <a:pt x="8" y="534"/>
                  </a:lnTo>
                  <a:lnTo>
                    <a:pt x="7" y="532"/>
                  </a:lnTo>
                  <a:lnTo>
                    <a:pt x="8" y="530"/>
                  </a:lnTo>
                  <a:lnTo>
                    <a:pt x="7" y="529"/>
                  </a:lnTo>
                  <a:lnTo>
                    <a:pt x="7" y="527"/>
                  </a:lnTo>
                  <a:lnTo>
                    <a:pt x="5" y="524"/>
                  </a:lnTo>
                  <a:lnTo>
                    <a:pt x="5" y="517"/>
                  </a:lnTo>
                  <a:lnTo>
                    <a:pt x="5" y="512"/>
                  </a:lnTo>
                  <a:lnTo>
                    <a:pt x="5" y="510"/>
                  </a:lnTo>
                  <a:lnTo>
                    <a:pt x="5" y="505"/>
                  </a:lnTo>
                  <a:lnTo>
                    <a:pt x="5" y="503"/>
                  </a:lnTo>
                  <a:lnTo>
                    <a:pt x="5" y="500"/>
                  </a:lnTo>
                  <a:lnTo>
                    <a:pt x="8" y="493"/>
                  </a:lnTo>
                  <a:lnTo>
                    <a:pt x="8" y="492"/>
                  </a:lnTo>
                  <a:lnTo>
                    <a:pt x="10" y="490"/>
                  </a:lnTo>
                  <a:lnTo>
                    <a:pt x="10" y="488"/>
                  </a:lnTo>
                  <a:lnTo>
                    <a:pt x="10" y="487"/>
                  </a:lnTo>
                  <a:lnTo>
                    <a:pt x="12" y="485"/>
                  </a:lnTo>
                  <a:lnTo>
                    <a:pt x="12" y="483"/>
                  </a:lnTo>
                  <a:lnTo>
                    <a:pt x="12" y="480"/>
                  </a:lnTo>
                  <a:lnTo>
                    <a:pt x="14" y="478"/>
                  </a:lnTo>
                  <a:lnTo>
                    <a:pt x="15" y="473"/>
                  </a:lnTo>
                  <a:lnTo>
                    <a:pt x="20" y="468"/>
                  </a:lnTo>
                  <a:lnTo>
                    <a:pt x="24" y="466"/>
                  </a:lnTo>
                  <a:lnTo>
                    <a:pt x="24" y="465"/>
                  </a:lnTo>
                  <a:lnTo>
                    <a:pt x="27" y="460"/>
                  </a:lnTo>
                  <a:lnTo>
                    <a:pt x="30" y="460"/>
                  </a:lnTo>
                  <a:lnTo>
                    <a:pt x="32" y="456"/>
                  </a:lnTo>
                  <a:lnTo>
                    <a:pt x="34" y="456"/>
                  </a:lnTo>
                  <a:lnTo>
                    <a:pt x="35" y="455"/>
                  </a:lnTo>
                  <a:lnTo>
                    <a:pt x="37" y="455"/>
                  </a:lnTo>
                  <a:lnTo>
                    <a:pt x="37" y="456"/>
                  </a:lnTo>
                  <a:lnTo>
                    <a:pt x="39" y="458"/>
                  </a:lnTo>
                  <a:lnTo>
                    <a:pt x="39" y="461"/>
                  </a:lnTo>
                  <a:lnTo>
                    <a:pt x="40" y="463"/>
                  </a:lnTo>
                  <a:lnTo>
                    <a:pt x="40" y="465"/>
                  </a:lnTo>
                  <a:lnTo>
                    <a:pt x="40" y="466"/>
                  </a:lnTo>
                  <a:lnTo>
                    <a:pt x="40" y="468"/>
                  </a:lnTo>
                  <a:lnTo>
                    <a:pt x="40" y="470"/>
                  </a:lnTo>
                  <a:lnTo>
                    <a:pt x="42" y="470"/>
                  </a:lnTo>
                  <a:lnTo>
                    <a:pt x="44" y="471"/>
                  </a:lnTo>
                  <a:lnTo>
                    <a:pt x="44" y="475"/>
                  </a:lnTo>
                  <a:lnTo>
                    <a:pt x="45" y="477"/>
                  </a:lnTo>
                  <a:lnTo>
                    <a:pt x="47" y="478"/>
                  </a:lnTo>
                  <a:lnTo>
                    <a:pt x="47" y="480"/>
                  </a:lnTo>
                  <a:lnTo>
                    <a:pt x="49" y="482"/>
                  </a:lnTo>
                  <a:lnTo>
                    <a:pt x="50" y="485"/>
                  </a:lnTo>
                  <a:lnTo>
                    <a:pt x="54" y="485"/>
                  </a:lnTo>
                  <a:lnTo>
                    <a:pt x="57" y="487"/>
                  </a:lnTo>
                  <a:lnTo>
                    <a:pt x="61" y="487"/>
                  </a:lnTo>
                  <a:lnTo>
                    <a:pt x="67" y="490"/>
                  </a:lnTo>
                  <a:lnTo>
                    <a:pt x="69" y="490"/>
                  </a:lnTo>
                  <a:lnTo>
                    <a:pt x="76" y="490"/>
                  </a:lnTo>
                  <a:lnTo>
                    <a:pt x="77" y="490"/>
                  </a:lnTo>
                  <a:lnTo>
                    <a:pt x="79" y="488"/>
                  </a:lnTo>
                  <a:lnTo>
                    <a:pt x="84" y="488"/>
                  </a:lnTo>
                  <a:lnTo>
                    <a:pt x="82" y="490"/>
                  </a:lnTo>
                  <a:lnTo>
                    <a:pt x="81" y="492"/>
                  </a:lnTo>
                  <a:lnTo>
                    <a:pt x="79" y="493"/>
                  </a:lnTo>
                  <a:lnTo>
                    <a:pt x="81" y="493"/>
                  </a:lnTo>
                  <a:lnTo>
                    <a:pt x="84" y="492"/>
                  </a:lnTo>
                  <a:lnTo>
                    <a:pt x="89" y="492"/>
                  </a:lnTo>
                  <a:lnTo>
                    <a:pt x="92" y="493"/>
                  </a:lnTo>
                  <a:lnTo>
                    <a:pt x="92" y="498"/>
                  </a:lnTo>
                  <a:lnTo>
                    <a:pt x="91" y="498"/>
                  </a:lnTo>
                  <a:lnTo>
                    <a:pt x="92" y="502"/>
                  </a:lnTo>
                  <a:lnTo>
                    <a:pt x="89" y="505"/>
                  </a:lnTo>
                  <a:lnTo>
                    <a:pt x="87" y="507"/>
                  </a:lnTo>
                  <a:lnTo>
                    <a:pt x="86" y="508"/>
                  </a:lnTo>
                  <a:lnTo>
                    <a:pt x="82" y="510"/>
                  </a:lnTo>
                  <a:lnTo>
                    <a:pt x="81" y="512"/>
                  </a:lnTo>
                  <a:lnTo>
                    <a:pt x="79" y="512"/>
                  </a:lnTo>
                  <a:lnTo>
                    <a:pt x="77" y="513"/>
                  </a:lnTo>
                  <a:lnTo>
                    <a:pt x="77" y="515"/>
                  </a:lnTo>
                  <a:lnTo>
                    <a:pt x="76" y="515"/>
                  </a:lnTo>
                  <a:lnTo>
                    <a:pt x="76" y="518"/>
                  </a:lnTo>
                  <a:lnTo>
                    <a:pt x="77" y="518"/>
                  </a:lnTo>
                  <a:lnTo>
                    <a:pt x="81" y="515"/>
                  </a:lnTo>
                  <a:lnTo>
                    <a:pt x="82" y="515"/>
                  </a:lnTo>
                  <a:lnTo>
                    <a:pt x="84" y="517"/>
                  </a:lnTo>
                  <a:lnTo>
                    <a:pt x="92" y="525"/>
                  </a:lnTo>
                  <a:lnTo>
                    <a:pt x="94" y="525"/>
                  </a:lnTo>
                  <a:lnTo>
                    <a:pt x="97" y="529"/>
                  </a:lnTo>
                  <a:lnTo>
                    <a:pt x="99" y="529"/>
                  </a:lnTo>
                  <a:lnTo>
                    <a:pt x="99" y="527"/>
                  </a:lnTo>
                  <a:lnTo>
                    <a:pt x="97" y="525"/>
                  </a:lnTo>
                  <a:lnTo>
                    <a:pt x="97" y="524"/>
                  </a:lnTo>
                  <a:lnTo>
                    <a:pt x="96" y="522"/>
                  </a:lnTo>
                  <a:lnTo>
                    <a:pt x="94" y="520"/>
                  </a:lnTo>
                  <a:lnTo>
                    <a:pt x="94" y="518"/>
                  </a:lnTo>
                  <a:lnTo>
                    <a:pt x="92" y="518"/>
                  </a:lnTo>
                  <a:lnTo>
                    <a:pt x="89" y="515"/>
                  </a:lnTo>
                  <a:lnTo>
                    <a:pt x="84" y="513"/>
                  </a:lnTo>
                  <a:lnTo>
                    <a:pt x="86" y="512"/>
                  </a:lnTo>
                  <a:lnTo>
                    <a:pt x="91" y="512"/>
                  </a:lnTo>
                  <a:lnTo>
                    <a:pt x="94" y="507"/>
                  </a:lnTo>
                  <a:lnTo>
                    <a:pt x="96" y="507"/>
                  </a:lnTo>
                  <a:lnTo>
                    <a:pt x="97" y="508"/>
                  </a:lnTo>
                  <a:lnTo>
                    <a:pt x="99" y="508"/>
                  </a:lnTo>
                  <a:lnTo>
                    <a:pt x="99" y="507"/>
                  </a:lnTo>
                  <a:lnTo>
                    <a:pt x="97" y="505"/>
                  </a:lnTo>
                  <a:lnTo>
                    <a:pt x="96" y="503"/>
                  </a:lnTo>
                  <a:lnTo>
                    <a:pt x="96" y="502"/>
                  </a:lnTo>
                  <a:lnTo>
                    <a:pt x="99" y="498"/>
                  </a:lnTo>
                  <a:lnTo>
                    <a:pt x="99" y="497"/>
                  </a:lnTo>
                  <a:lnTo>
                    <a:pt x="102" y="497"/>
                  </a:lnTo>
                  <a:lnTo>
                    <a:pt x="102" y="495"/>
                  </a:lnTo>
                  <a:lnTo>
                    <a:pt x="101" y="495"/>
                  </a:lnTo>
                  <a:lnTo>
                    <a:pt x="99" y="493"/>
                  </a:lnTo>
                  <a:lnTo>
                    <a:pt x="102" y="492"/>
                  </a:lnTo>
                  <a:lnTo>
                    <a:pt x="99" y="492"/>
                  </a:lnTo>
                  <a:lnTo>
                    <a:pt x="96" y="487"/>
                  </a:lnTo>
                  <a:lnTo>
                    <a:pt x="96" y="485"/>
                  </a:lnTo>
                  <a:lnTo>
                    <a:pt x="91" y="480"/>
                  </a:lnTo>
                  <a:lnTo>
                    <a:pt x="91" y="475"/>
                  </a:lnTo>
                  <a:lnTo>
                    <a:pt x="92" y="473"/>
                  </a:lnTo>
                  <a:lnTo>
                    <a:pt x="92" y="465"/>
                  </a:lnTo>
                  <a:lnTo>
                    <a:pt x="92" y="463"/>
                  </a:lnTo>
                  <a:lnTo>
                    <a:pt x="92" y="461"/>
                  </a:lnTo>
                  <a:lnTo>
                    <a:pt x="91" y="458"/>
                  </a:lnTo>
                  <a:lnTo>
                    <a:pt x="89" y="456"/>
                  </a:lnTo>
                  <a:lnTo>
                    <a:pt x="89" y="455"/>
                  </a:lnTo>
                  <a:lnTo>
                    <a:pt x="91" y="451"/>
                  </a:lnTo>
                  <a:lnTo>
                    <a:pt x="96" y="448"/>
                  </a:lnTo>
                  <a:lnTo>
                    <a:pt x="97" y="446"/>
                  </a:lnTo>
                  <a:lnTo>
                    <a:pt x="99" y="446"/>
                  </a:lnTo>
                  <a:lnTo>
                    <a:pt x="101" y="446"/>
                  </a:lnTo>
                  <a:lnTo>
                    <a:pt x="104" y="441"/>
                  </a:lnTo>
                  <a:lnTo>
                    <a:pt x="106" y="441"/>
                  </a:lnTo>
                  <a:lnTo>
                    <a:pt x="108" y="443"/>
                  </a:lnTo>
                  <a:lnTo>
                    <a:pt x="114" y="443"/>
                  </a:lnTo>
                  <a:lnTo>
                    <a:pt x="116" y="443"/>
                  </a:lnTo>
                  <a:lnTo>
                    <a:pt x="116" y="441"/>
                  </a:lnTo>
                  <a:lnTo>
                    <a:pt x="118" y="441"/>
                  </a:lnTo>
                  <a:lnTo>
                    <a:pt x="118" y="440"/>
                  </a:lnTo>
                  <a:lnTo>
                    <a:pt x="118" y="438"/>
                  </a:lnTo>
                  <a:lnTo>
                    <a:pt x="123" y="433"/>
                  </a:lnTo>
                  <a:lnTo>
                    <a:pt x="126" y="430"/>
                  </a:lnTo>
                  <a:lnTo>
                    <a:pt x="128" y="430"/>
                  </a:lnTo>
                  <a:lnTo>
                    <a:pt x="128" y="428"/>
                  </a:lnTo>
                  <a:lnTo>
                    <a:pt x="129" y="426"/>
                  </a:lnTo>
                  <a:lnTo>
                    <a:pt x="131" y="423"/>
                  </a:lnTo>
                  <a:lnTo>
                    <a:pt x="134" y="418"/>
                  </a:lnTo>
                  <a:lnTo>
                    <a:pt x="136" y="416"/>
                  </a:lnTo>
                  <a:lnTo>
                    <a:pt x="138" y="416"/>
                  </a:lnTo>
                  <a:lnTo>
                    <a:pt x="139" y="414"/>
                  </a:lnTo>
                  <a:lnTo>
                    <a:pt x="139" y="413"/>
                  </a:lnTo>
                  <a:lnTo>
                    <a:pt x="139" y="411"/>
                  </a:lnTo>
                  <a:lnTo>
                    <a:pt x="139" y="409"/>
                  </a:lnTo>
                  <a:lnTo>
                    <a:pt x="141" y="408"/>
                  </a:lnTo>
                  <a:lnTo>
                    <a:pt x="146" y="403"/>
                  </a:lnTo>
                  <a:lnTo>
                    <a:pt x="149" y="403"/>
                  </a:lnTo>
                  <a:lnTo>
                    <a:pt x="151" y="401"/>
                  </a:lnTo>
                  <a:lnTo>
                    <a:pt x="154" y="399"/>
                  </a:lnTo>
                  <a:lnTo>
                    <a:pt x="153" y="398"/>
                  </a:lnTo>
                  <a:lnTo>
                    <a:pt x="153" y="396"/>
                  </a:lnTo>
                  <a:lnTo>
                    <a:pt x="154" y="394"/>
                  </a:lnTo>
                  <a:lnTo>
                    <a:pt x="158" y="391"/>
                  </a:lnTo>
                  <a:lnTo>
                    <a:pt x="161" y="391"/>
                  </a:lnTo>
                  <a:lnTo>
                    <a:pt x="163" y="391"/>
                  </a:lnTo>
                  <a:lnTo>
                    <a:pt x="165" y="391"/>
                  </a:lnTo>
                  <a:lnTo>
                    <a:pt x="166" y="391"/>
                  </a:lnTo>
                  <a:lnTo>
                    <a:pt x="168" y="393"/>
                  </a:lnTo>
                  <a:lnTo>
                    <a:pt x="170" y="393"/>
                  </a:lnTo>
                  <a:lnTo>
                    <a:pt x="171" y="396"/>
                  </a:lnTo>
                  <a:lnTo>
                    <a:pt x="171" y="398"/>
                  </a:lnTo>
                  <a:lnTo>
                    <a:pt x="173" y="398"/>
                  </a:lnTo>
                  <a:lnTo>
                    <a:pt x="173" y="396"/>
                  </a:lnTo>
                  <a:lnTo>
                    <a:pt x="175" y="394"/>
                  </a:lnTo>
                  <a:lnTo>
                    <a:pt x="178" y="394"/>
                  </a:lnTo>
                  <a:lnTo>
                    <a:pt x="180" y="396"/>
                  </a:lnTo>
                  <a:lnTo>
                    <a:pt x="185" y="401"/>
                  </a:lnTo>
                  <a:lnTo>
                    <a:pt x="195" y="409"/>
                  </a:lnTo>
                  <a:lnTo>
                    <a:pt x="196" y="413"/>
                  </a:lnTo>
                  <a:lnTo>
                    <a:pt x="196" y="414"/>
                  </a:lnTo>
                  <a:lnTo>
                    <a:pt x="195" y="418"/>
                  </a:lnTo>
                  <a:lnTo>
                    <a:pt x="195" y="419"/>
                  </a:lnTo>
                  <a:lnTo>
                    <a:pt x="193" y="421"/>
                  </a:lnTo>
                  <a:lnTo>
                    <a:pt x="191" y="421"/>
                  </a:lnTo>
                  <a:lnTo>
                    <a:pt x="191" y="423"/>
                  </a:lnTo>
                  <a:lnTo>
                    <a:pt x="191" y="424"/>
                  </a:lnTo>
                  <a:lnTo>
                    <a:pt x="191" y="436"/>
                  </a:lnTo>
                  <a:lnTo>
                    <a:pt x="195" y="440"/>
                  </a:lnTo>
                  <a:lnTo>
                    <a:pt x="195" y="443"/>
                  </a:lnTo>
                  <a:lnTo>
                    <a:pt x="195" y="445"/>
                  </a:lnTo>
                  <a:lnTo>
                    <a:pt x="196" y="445"/>
                  </a:lnTo>
                  <a:lnTo>
                    <a:pt x="196" y="446"/>
                  </a:lnTo>
                  <a:lnTo>
                    <a:pt x="196" y="448"/>
                  </a:lnTo>
                  <a:lnTo>
                    <a:pt x="196" y="450"/>
                  </a:lnTo>
                  <a:lnTo>
                    <a:pt x="198" y="450"/>
                  </a:lnTo>
                  <a:lnTo>
                    <a:pt x="198" y="453"/>
                  </a:lnTo>
                  <a:lnTo>
                    <a:pt x="200" y="453"/>
                  </a:lnTo>
                  <a:lnTo>
                    <a:pt x="201" y="455"/>
                  </a:lnTo>
                  <a:lnTo>
                    <a:pt x="203" y="455"/>
                  </a:lnTo>
                  <a:lnTo>
                    <a:pt x="205" y="456"/>
                  </a:lnTo>
                  <a:lnTo>
                    <a:pt x="203" y="458"/>
                  </a:lnTo>
                  <a:lnTo>
                    <a:pt x="203" y="460"/>
                  </a:lnTo>
                  <a:lnTo>
                    <a:pt x="201" y="460"/>
                  </a:lnTo>
                  <a:lnTo>
                    <a:pt x="201" y="461"/>
                  </a:lnTo>
                  <a:lnTo>
                    <a:pt x="203" y="463"/>
                  </a:lnTo>
                  <a:lnTo>
                    <a:pt x="203" y="461"/>
                  </a:lnTo>
                  <a:lnTo>
                    <a:pt x="205" y="458"/>
                  </a:lnTo>
                  <a:lnTo>
                    <a:pt x="207" y="458"/>
                  </a:lnTo>
                  <a:lnTo>
                    <a:pt x="208" y="460"/>
                  </a:lnTo>
                  <a:lnTo>
                    <a:pt x="210" y="460"/>
                  </a:lnTo>
                  <a:lnTo>
                    <a:pt x="212" y="460"/>
                  </a:lnTo>
                  <a:lnTo>
                    <a:pt x="213" y="458"/>
                  </a:lnTo>
                  <a:lnTo>
                    <a:pt x="213" y="455"/>
                  </a:lnTo>
                  <a:lnTo>
                    <a:pt x="218" y="451"/>
                  </a:lnTo>
                  <a:lnTo>
                    <a:pt x="217" y="451"/>
                  </a:lnTo>
                  <a:lnTo>
                    <a:pt x="217" y="450"/>
                  </a:lnTo>
                  <a:lnTo>
                    <a:pt x="213" y="450"/>
                  </a:lnTo>
                  <a:lnTo>
                    <a:pt x="210" y="453"/>
                  </a:lnTo>
                  <a:lnTo>
                    <a:pt x="208" y="453"/>
                  </a:lnTo>
                  <a:lnTo>
                    <a:pt x="203" y="453"/>
                  </a:lnTo>
                  <a:lnTo>
                    <a:pt x="200" y="450"/>
                  </a:lnTo>
                  <a:lnTo>
                    <a:pt x="200" y="443"/>
                  </a:lnTo>
                  <a:lnTo>
                    <a:pt x="200" y="441"/>
                  </a:lnTo>
                  <a:lnTo>
                    <a:pt x="200" y="440"/>
                  </a:lnTo>
                  <a:lnTo>
                    <a:pt x="200" y="436"/>
                  </a:lnTo>
                  <a:lnTo>
                    <a:pt x="203" y="436"/>
                  </a:lnTo>
                  <a:lnTo>
                    <a:pt x="200" y="436"/>
                  </a:lnTo>
                  <a:lnTo>
                    <a:pt x="198" y="435"/>
                  </a:lnTo>
                  <a:lnTo>
                    <a:pt x="196" y="431"/>
                  </a:lnTo>
                  <a:lnTo>
                    <a:pt x="196" y="430"/>
                  </a:lnTo>
                  <a:lnTo>
                    <a:pt x="196" y="428"/>
                  </a:lnTo>
                  <a:lnTo>
                    <a:pt x="198" y="426"/>
                  </a:lnTo>
                  <a:lnTo>
                    <a:pt x="201" y="424"/>
                  </a:lnTo>
                  <a:lnTo>
                    <a:pt x="205" y="423"/>
                  </a:lnTo>
                  <a:lnTo>
                    <a:pt x="207" y="421"/>
                  </a:lnTo>
                  <a:lnTo>
                    <a:pt x="210" y="421"/>
                  </a:lnTo>
                  <a:lnTo>
                    <a:pt x="212" y="421"/>
                  </a:lnTo>
                  <a:lnTo>
                    <a:pt x="213" y="421"/>
                  </a:lnTo>
                  <a:lnTo>
                    <a:pt x="213" y="419"/>
                  </a:lnTo>
                  <a:lnTo>
                    <a:pt x="220" y="419"/>
                  </a:lnTo>
                  <a:lnTo>
                    <a:pt x="223" y="421"/>
                  </a:lnTo>
                  <a:lnTo>
                    <a:pt x="225" y="423"/>
                  </a:lnTo>
                  <a:lnTo>
                    <a:pt x="227" y="423"/>
                  </a:lnTo>
                  <a:lnTo>
                    <a:pt x="230" y="423"/>
                  </a:lnTo>
                  <a:lnTo>
                    <a:pt x="233" y="423"/>
                  </a:lnTo>
                  <a:lnTo>
                    <a:pt x="233" y="424"/>
                  </a:lnTo>
                  <a:lnTo>
                    <a:pt x="235" y="424"/>
                  </a:lnTo>
                  <a:lnTo>
                    <a:pt x="242" y="424"/>
                  </a:lnTo>
                  <a:lnTo>
                    <a:pt x="243" y="424"/>
                  </a:lnTo>
                  <a:lnTo>
                    <a:pt x="248" y="424"/>
                  </a:lnTo>
                  <a:lnTo>
                    <a:pt x="252" y="424"/>
                  </a:lnTo>
                  <a:lnTo>
                    <a:pt x="255" y="426"/>
                  </a:lnTo>
                  <a:lnTo>
                    <a:pt x="255" y="428"/>
                  </a:lnTo>
                  <a:lnTo>
                    <a:pt x="257" y="428"/>
                  </a:lnTo>
                  <a:lnTo>
                    <a:pt x="257" y="430"/>
                  </a:lnTo>
                  <a:lnTo>
                    <a:pt x="259" y="431"/>
                  </a:lnTo>
                  <a:lnTo>
                    <a:pt x="260" y="431"/>
                  </a:lnTo>
                  <a:lnTo>
                    <a:pt x="262" y="433"/>
                  </a:lnTo>
                  <a:lnTo>
                    <a:pt x="264" y="433"/>
                  </a:lnTo>
                  <a:lnTo>
                    <a:pt x="262" y="435"/>
                  </a:lnTo>
                  <a:lnTo>
                    <a:pt x="260" y="436"/>
                  </a:lnTo>
                  <a:lnTo>
                    <a:pt x="259" y="436"/>
                  </a:lnTo>
                  <a:lnTo>
                    <a:pt x="257" y="435"/>
                  </a:lnTo>
                  <a:lnTo>
                    <a:pt x="259" y="436"/>
                  </a:lnTo>
                  <a:lnTo>
                    <a:pt x="259" y="438"/>
                  </a:lnTo>
                  <a:lnTo>
                    <a:pt x="255" y="441"/>
                  </a:lnTo>
                  <a:lnTo>
                    <a:pt x="255" y="443"/>
                  </a:lnTo>
                  <a:lnTo>
                    <a:pt x="255" y="445"/>
                  </a:lnTo>
                  <a:lnTo>
                    <a:pt x="257" y="445"/>
                  </a:lnTo>
                  <a:lnTo>
                    <a:pt x="259" y="441"/>
                  </a:lnTo>
                  <a:lnTo>
                    <a:pt x="259" y="440"/>
                  </a:lnTo>
                  <a:lnTo>
                    <a:pt x="260" y="438"/>
                  </a:lnTo>
                  <a:lnTo>
                    <a:pt x="264" y="438"/>
                  </a:lnTo>
                  <a:lnTo>
                    <a:pt x="265" y="438"/>
                  </a:lnTo>
                  <a:lnTo>
                    <a:pt x="269" y="441"/>
                  </a:lnTo>
                  <a:lnTo>
                    <a:pt x="272" y="443"/>
                  </a:lnTo>
                  <a:lnTo>
                    <a:pt x="274" y="443"/>
                  </a:lnTo>
                  <a:lnTo>
                    <a:pt x="277" y="445"/>
                  </a:lnTo>
                  <a:lnTo>
                    <a:pt x="280" y="445"/>
                  </a:lnTo>
                  <a:lnTo>
                    <a:pt x="282" y="448"/>
                  </a:lnTo>
                  <a:lnTo>
                    <a:pt x="284" y="448"/>
                  </a:lnTo>
                  <a:lnTo>
                    <a:pt x="287" y="445"/>
                  </a:lnTo>
                  <a:lnTo>
                    <a:pt x="292" y="445"/>
                  </a:lnTo>
                  <a:lnTo>
                    <a:pt x="294" y="446"/>
                  </a:lnTo>
                  <a:lnTo>
                    <a:pt x="295" y="446"/>
                  </a:lnTo>
                  <a:lnTo>
                    <a:pt x="297" y="448"/>
                  </a:lnTo>
                  <a:lnTo>
                    <a:pt x="299" y="448"/>
                  </a:lnTo>
                  <a:lnTo>
                    <a:pt x="301" y="450"/>
                  </a:lnTo>
                  <a:lnTo>
                    <a:pt x="301" y="451"/>
                  </a:lnTo>
                  <a:lnTo>
                    <a:pt x="302" y="451"/>
                  </a:lnTo>
                  <a:lnTo>
                    <a:pt x="304" y="451"/>
                  </a:lnTo>
                  <a:lnTo>
                    <a:pt x="304" y="453"/>
                  </a:lnTo>
                  <a:lnTo>
                    <a:pt x="306" y="455"/>
                  </a:lnTo>
                  <a:lnTo>
                    <a:pt x="306" y="456"/>
                  </a:lnTo>
                  <a:lnTo>
                    <a:pt x="304" y="456"/>
                  </a:lnTo>
                  <a:lnTo>
                    <a:pt x="304" y="458"/>
                  </a:lnTo>
                  <a:lnTo>
                    <a:pt x="307" y="458"/>
                  </a:lnTo>
                  <a:lnTo>
                    <a:pt x="309" y="458"/>
                  </a:lnTo>
                  <a:lnTo>
                    <a:pt x="312" y="458"/>
                  </a:lnTo>
                  <a:lnTo>
                    <a:pt x="316" y="458"/>
                  </a:lnTo>
                  <a:lnTo>
                    <a:pt x="317" y="458"/>
                  </a:lnTo>
                  <a:lnTo>
                    <a:pt x="322" y="458"/>
                  </a:lnTo>
                  <a:lnTo>
                    <a:pt x="324" y="458"/>
                  </a:lnTo>
                  <a:lnTo>
                    <a:pt x="327" y="455"/>
                  </a:lnTo>
                  <a:lnTo>
                    <a:pt x="332" y="451"/>
                  </a:lnTo>
                  <a:lnTo>
                    <a:pt x="334" y="448"/>
                  </a:lnTo>
                  <a:lnTo>
                    <a:pt x="334" y="446"/>
                  </a:lnTo>
                  <a:lnTo>
                    <a:pt x="334" y="445"/>
                  </a:lnTo>
                  <a:lnTo>
                    <a:pt x="334" y="443"/>
                  </a:lnTo>
                  <a:lnTo>
                    <a:pt x="336" y="443"/>
                  </a:lnTo>
                  <a:lnTo>
                    <a:pt x="336" y="441"/>
                  </a:lnTo>
                  <a:lnTo>
                    <a:pt x="337" y="436"/>
                  </a:lnTo>
                  <a:lnTo>
                    <a:pt x="339" y="435"/>
                  </a:lnTo>
                  <a:lnTo>
                    <a:pt x="342" y="428"/>
                  </a:lnTo>
                  <a:lnTo>
                    <a:pt x="346" y="428"/>
                  </a:lnTo>
                  <a:lnTo>
                    <a:pt x="347" y="430"/>
                  </a:lnTo>
                  <a:lnTo>
                    <a:pt x="349" y="430"/>
                  </a:lnTo>
                  <a:lnTo>
                    <a:pt x="351" y="428"/>
                  </a:lnTo>
                  <a:lnTo>
                    <a:pt x="353" y="428"/>
                  </a:lnTo>
                  <a:lnTo>
                    <a:pt x="356" y="428"/>
                  </a:lnTo>
                  <a:lnTo>
                    <a:pt x="356" y="426"/>
                  </a:lnTo>
                  <a:lnTo>
                    <a:pt x="358" y="426"/>
                  </a:lnTo>
                  <a:lnTo>
                    <a:pt x="364" y="418"/>
                  </a:lnTo>
                  <a:lnTo>
                    <a:pt x="366" y="418"/>
                  </a:lnTo>
                  <a:lnTo>
                    <a:pt x="368" y="418"/>
                  </a:lnTo>
                  <a:lnTo>
                    <a:pt x="369" y="418"/>
                  </a:lnTo>
                  <a:lnTo>
                    <a:pt x="371" y="419"/>
                  </a:lnTo>
                  <a:lnTo>
                    <a:pt x="373" y="421"/>
                  </a:lnTo>
                  <a:lnTo>
                    <a:pt x="374" y="424"/>
                  </a:lnTo>
                  <a:lnTo>
                    <a:pt x="376" y="424"/>
                  </a:lnTo>
                  <a:lnTo>
                    <a:pt x="376" y="426"/>
                  </a:lnTo>
                  <a:lnTo>
                    <a:pt x="379" y="426"/>
                  </a:lnTo>
                  <a:lnTo>
                    <a:pt x="381" y="428"/>
                  </a:lnTo>
                  <a:lnTo>
                    <a:pt x="383" y="428"/>
                  </a:lnTo>
                  <a:lnTo>
                    <a:pt x="384" y="426"/>
                  </a:lnTo>
                  <a:lnTo>
                    <a:pt x="388" y="426"/>
                  </a:lnTo>
                  <a:lnTo>
                    <a:pt x="391" y="428"/>
                  </a:lnTo>
                  <a:lnTo>
                    <a:pt x="393" y="428"/>
                  </a:lnTo>
                  <a:lnTo>
                    <a:pt x="394" y="428"/>
                  </a:lnTo>
                  <a:lnTo>
                    <a:pt x="400" y="430"/>
                  </a:lnTo>
                  <a:lnTo>
                    <a:pt x="403" y="428"/>
                  </a:lnTo>
                  <a:lnTo>
                    <a:pt x="406" y="424"/>
                  </a:lnTo>
                  <a:lnTo>
                    <a:pt x="408" y="424"/>
                  </a:lnTo>
                  <a:lnTo>
                    <a:pt x="410" y="424"/>
                  </a:lnTo>
                  <a:lnTo>
                    <a:pt x="413" y="423"/>
                  </a:lnTo>
                  <a:lnTo>
                    <a:pt x="415" y="423"/>
                  </a:lnTo>
                  <a:lnTo>
                    <a:pt x="416" y="421"/>
                  </a:lnTo>
                  <a:lnTo>
                    <a:pt x="423" y="414"/>
                  </a:lnTo>
                  <a:lnTo>
                    <a:pt x="426" y="413"/>
                  </a:lnTo>
                  <a:lnTo>
                    <a:pt x="430" y="409"/>
                  </a:lnTo>
                  <a:lnTo>
                    <a:pt x="421" y="409"/>
                  </a:lnTo>
                  <a:lnTo>
                    <a:pt x="420" y="408"/>
                  </a:lnTo>
                  <a:lnTo>
                    <a:pt x="420" y="409"/>
                  </a:lnTo>
                  <a:lnTo>
                    <a:pt x="416" y="411"/>
                  </a:lnTo>
                  <a:lnTo>
                    <a:pt x="413" y="414"/>
                  </a:lnTo>
                  <a:lnTo>
                    <a:pt x="411" y="416"/>
                  </a:lnTo>
                  <a:lnTo>
                    <a:pt x="411" y="418"/>
                  </a:lnTo>
                  <a:lnTo>
                    <a:pt x="406" y="421"/>
                  </a:lnTo>
                  <a:lnTo>
                    <a:pt x="403" y="423"/>
                  </a:lnTo>
                  <a:lnTo>
                    <a:pt x="401" y="424"/>
                  </a:lnTo>
                  <a:lnTo>
                    <a:pt x="398" y="424"/>
                  </a:lnTo>
                  <a:lnTo>
                    <a:pt x="396" y="426"/>
                  </a:lnTo>
                  <a:lnTo>
                    <a:pt x="394" y="424"/>
                  </a:lnTo>
                  <a:lnTo>
                    <a:pt x="393" y="424"/>
                  </a:lnTo>
                  <a:lnTo>
                    <a:pt x="393" y="421"/>
                  </a:lnTo>
                  <a:lnTo>
                    <a:pt x="394" y="419"/>
                  </a:lnTo>
                  <a:lnTo>
                    <a:pt x="393" y="418"/>
                  </a:lnTo>
                  <a:lnTo>
                    <a:pt x="388" y="423"/>
                  </a:lnTo>
                  <a:lnTo>
                    <a:pt x="384" y="423"/>
                  </a:lnTo>
                  <a:lnTo>
                    <a:pt x="383" y="423"/>
                  </a:lnTo>
                  <a:lnTo>
                    <a:pt x="381" y="421"/>
                  </a:lnTo>
                  <a:lnTo>
                    <a:pt x="378" y="418"/>
                  </a:lnTo>
                  <a:lnTo>
                    <a:pt x="376" y="418"/>
                  </a:lnTo>
                  <a:lnTo>
                    <a:pt x="374" y="416"/>
                  </a:lnTo>
                  <a:lnTo>
                    <a:pt x="373" y="416"/>
                  </a:lnTo>
                  <a:lnTo>
                    <a:pt x="371" y="413"/>
                  </a:lnTo>
                  <a:lnTo>
                    <a:pt x="366" y="413"/>
                  </a:lnTo>
                  <a:lnTo>
                    <a:pt x="364" y="411"/>
                  </a:lnTo>
                  <a:lnTo>
                    <a:pt x="361" y="411"/>
                  </a:lnTo>
                  <a:lnTo>
                    <a:pt x="359" y="413"/>
                  </a:lnTo>
                  <a:lnTo>
                    <a:pt x="353" y="413"/>
                  </a:lnTo>
                  <a:lnTo>
                    <a:pt x="353" y="411"/>
                  </a:lnTo>
                  <a:lnTo>
                    <a:pt x="351" y="411"/>
                  </a:lnTo>
                  <a:lnTo>
                    <a:pt x="349" y="413"/>
                  </a:lnTo>
                  <a:lnTo>
                    <a:pt x="347" y="413"/>
                  </a:lnTo>
                  <a:lnTo>
                    <a:pt x="344" y="414"/>
                  </a:lnTo>
                  <a:lnTo>
                    <a:pt x="341" y="418"/>
                  </a:lnTo>
                  <a:lnTo>
                    <a:pt x="337" y="418"/>
                  </a:lnTo>
                  <a:lnTo>
                    <a:pt x="336" y="418"/>
                  </a:lnTo>
                  <a:lnTo>
                    <a:pt x="332" y="418"/>
                  </a:lnTo>
                  <a:lnTo>
                    <a:pt x="332" y="414"/>
                  </a:lnTo>
                  <a:lnTo>
                    <a:pt x="331" y="414"/>
                  </a:lnTo>
                  <a:lnTo>
                    <a:pt x="331" y="416"/>
                  </a:lnTo>
                  <a:lnTo>
                    <a:pt x="331" y="418"/>
                  </a:lnTo>
                  <a:lnTo>
                    <a:pt x="332" y="419"/>
                  </a:lnTo>
                  <a:lnTo>
                    <a:pt x="334" y="423"/>
                  </a:lnTo>
                  <a:lnTo>
                    <a:pt x="334" y="424"/>
                  </a:lnTo>
                  <a:lnTo>
                    <a:pt x="334" y="430"/>
                  </a:lnTo>
                  <a:lnTo>
                    <a:pt x="334" y="431"/>
                  </a:lnTo>
                  <a:lnTo>
                    <a:pt x="332" y="431"/>
                  </a:lnTo>
                  <a:lnTo>
                    <a:pt x="331" y="433"/>
                  </a:lnTo>
                  <a:lnTo>
                    <a:pt x="331" y="436"/>
                  </a:lnTo>
                  <a:lnTo>
                    <a:pt x="329" y="441"/>
                  </a:lnTo>
                  <a:lnTo>
                    <a:pt x="326" y="446"/>
                  </a:lnTo>
                  <a:lnTo>
                    <a:pt x="321" y="448"/>
                  </a:lnTo>
                  <a:lnTo>
                    <a:pt x="317" y="448"/>
                  </a:lnTo>
                  <a:lnTo>
                    <a:pt x="317" y="446"/>
                  </a:lnTo>
                  <a:lnTo>
                    <a:pt x="312" y="446"/>
                  </a:lnTo>
                  <a:lnTo>
                    <a:pt x="311" y="446"/>
                  </a:lnTo>
                  <a:lnTo>
                    <a:pt x="304" y="441"/>
                  </a:lnTo>
                  <a:lnTo>
                    <a:pt x="302" y="441"/>
                  </a:lnTo>
                  <a:lnTo>
                    <a:pt x="301" y="441"/>
                  </a:lnTo>
                  <a:lnTo>
                    <a:pt x="295" y="436"/>
                  </a:lnTo>
                  <a:lnTo>
                    <a:pt x="294" y="436"/>
                  </a:lnTo>
                  <a:lnTo>
                    <a:pt x="290" y="433"/>
                  </a:lnTo>
                  <a:lnTo>
                    <a:pt x="287" y="433"/>
                  </a:lnTo>
                  <a:lnTo>
                    <a:pt x="285" y="433"/>
                  </a:lnTo>
                  <a:lnTo>
                    <a:pt x="284" y="433"/>
                  </a:lnTo>
                  <a:lnTo>
                    <a:pt x="277" y="433"/>
                  </a:lnTo>
                  <a:lnTo>
                    <a:pt x="275" y="431"/>
                  </a:lnTo>
                  <a:lnTo>
                    <a:pt x="275" y="428"/>
                  </a:lnTo>
                  <a:lnTo>
                    <a:pt x="279" y="424"/>
                  </a:lnTo>
                  <a:lnTo>
                    <a:pt x="279" y="419"/>
                  </a:lnTo>
                  <a:lnTo>
                    <a:pt x="280" y="419"/>
                  </a:lnTo>
                  <a:lnTo>
                    <a:pt x="280" y="418"/>
                  </a:lnTo>
                  <a:lnTo>
                    <a:pt x="279" y="418"/>
                  </a:lnTo>
                  <a:lnTo>
                    <a:pt x="277" y="416"/>
                  </a:lnTo>
                  <a:lnTo>
                    <a:pt x="277" y="418"/>
                  </a:lnTo>
                  <a:lnTo>
                    <a:pt x="275" y="421"/>
                  </a:lnTo>
                  <a:lnTo>
                    <a:pt x="272" y="421"/>
                  </a:lnTo>
                  <a:lnTo>
                    <a:pt x="270" y="419"/>
                  </a:lnTo>
                  <a:lnTo>
                    <a:pt x="270" y="418"/>
                  </a:lnTo>
                  <a:lnTo>
                    <a:pt x="270" y="416"/>
                  </a:lnTo>
                  <a:lnTo>
                    <a:pt x="269" y="414"/>
                  </a:lnTo>
                  <a:lnTo>
                    <a:pt x="267" y="414"/>
                  </a:lnTo>
                  <a:lnTo>
                    <a:pt x="265" y="413"/>
                  </a:lnTo>
                  <a:lnTo>
                    <a:pt x="264" y="409"/>
                  </a:lnTo>
                  <a:lnTo>
                    <a:pt x="257" y="403"/>
                  </a:lnTo>
                  <a:lnTo>
                    <a:pt x="255" y="399"/>
                  </a:lnTo>
                  <a:lnTo>
                    <a:pt x="255" y="401"/>
                  </a:lnTo>
                  <a:lnTo>
                    <a:pt x="255" y="403"/>
                  </a:lnTo>
                  <a:lnTo>
                    <a:pt x="257" y="404"/>
                  </a:lnTo>
                  <a:lnTo>
                    <a:pt x="257" y="408"/>
                  </a:lnTo>
                  <a:lnTo>
                    <a:pt x="257" y="409"/>
                  </a:lnTo>
                  <a:lnTo>
                    <a:pt x="255" y="409"/>
                  </a:lnTo>
                  <a:lnTo>
                    <a:pt x="254" y="408"/>
                  </a:lnTo>
                  <a:lnTo>
                    <a:pt x="252" y="408"/>
                  </a:lnTo>
                  <a:lnTo>
                    <a:pt x="248" y="404"/>
                  </a:lnTo>
                  <a:lnTo>
                    <a:pt x="242" y="404"/>
                  </a:lnTo>
                  <a:lnTo>
                    <a:pt x="238" y="403"/>
                  </a:lnTo>
                  <a:lnTo>
                    <a:pt x="237" y="401"/>
                  </a:lnTo>
                  <a:lnTo>
                    <a:pt x="235" y="398"/>
                  </a:lnTo>
                  <a:lnTo>
                    <a:pt x="233" y="394"/>
                  </a:lnTo>
                  <a:lnTo>
                    <a:pt x="230" y="394"/>
                  </a:lnTo>
                  <a:lnTo>
                    <a:pt x="228" y="394"/>
                  </a:lnTo>
                  <a:lnTo>
                    <a:pt x="228" y="389"/>
                  </a:lnTo>
                  <a:lnTo>
                    <a:pt x="230" y="388"/>
                  </a:lnTo>
                  <a:lnTo>
                    <a:pt x="233" y="386"/>
                  </a:lnTo>
                  <a:lnTo>
                    <a:pt x="235" y="384"/>
                  </a:lnTo>
                  <a:lnTo>
                    <a:pt x="237" y="379"/>
                  </a:lnTo>
                  <a:lnTo>
                    <a:pt x="238" y="378"/>
                  </a:lnTo>
                  <a:lnTo>
                    <a:pt x="238" y="372"/>
                  </a:lnTo>
                  <a:lnTo>
                    <a:pt x="237" y="372"/>
                  </a:lnTo>
                  <a:lnTo>
                    <a:pt x="237" y="371"/>
                  </a:lnTo>
                  <a:lnTo>
                    <a:pt x="237" y="367"/>
                  </a:lnTo>
                  <a:lnTo>
                    <a:pt x="238" y="367"/>
                  </a:lnTo>
                  <a:lnTo>
                    <a:pt x="242" y="371"/>
                  </a:lnTo>
                  <a:lnTo>
                    <a:pt x="242" y="372"/>
                  </a:lnTo>
                  <a:lnTo>
                    <a:pt x="242" y="378"/>
                  </a:lnTo>
                  <a:lnTo>
                    <a:pt x="243" y="379"/>
                  </a:lnTo>
                  <a:lnTo>
                    <a:pt x="247" y="379"/>
                  </a:lnTo>
                  <a:lnTo>
                    <a:pt x="248" y="379"/>
                  </a:lnTo>
                  <a:lnTo>
                    <a:pt x="248" y="378"/>
                  </a:lnTo>
                  <a:lnTo>
                    <a:pt x="252" y="374"/>
                  </a:lnTo>
                  <a:lnTo>
                    <a:pt x="254" y="371"/>
                  </a:lnTo>
                  <a:lnTo>
                    <a:pt x="252" y="371"/>
                  </a:lnTo>
                  <a:lnTo>
                    <a:pt x="250" y="372"/>
                  </a:lnTo>
                  <a:lnTo>
                    <a:pt x="250" y="374"/>
                  </a:lnTo>
                  <a:lnTo>
                    <a:pt x="248" y="376"/>
                  </a:lnTo>
                  <a:lnTo>
                    <a:pt x="247" y="376"/>
                  </a:lnTo>
                  <a:lnTo>
                    <a:pt x="245" y="372"/>
                  </a:lnTo>
                  <a:lnTo>
                    <a:pt x="245" y="371"/>
                  </a:lnTo>
                  <a:lnTo>
                    <a:pt x="247" y="367"/>
                  </a:lnTo>
                  <a:lnTo>
                    <a:pt x="248" y="366"/>
                  </a:lnTo>
                  <a:lnTo>
                    <a:pt x="247" y="364"/>
                  </a:lnTo>
                  <a:lnTo>
                    <a:pt x="243" y="369"/>
                  </a:lnTo>
                  <a:lnTo>
                    <a:pt x="242" y="369"/>
                  </a:lnTo>
                  <a:lnTo>
                    <a:pt x="242" y="367"/>
                  </a:lnTo>
                  <a:lnTo>
                    <a:pt x="242" y="366"/>
                  </a:lnTo>
                  <a:lnTo>
                    <a:pt x="240" y="364"/>
                  </a:lnTo>
                  <a:lnTo>
                    <a:pt x="238" y="364"/>
                  </a:lnTo>
                  <a:lnTo>
                    <a:pt x="238" y="362"/>
                  </a:lnTo>
                  <a:lnTo>
                    <a:pt x="235" y="361"/>
                  </a:lnTo>
                  <a:lnTo>
                    <a:pt x="230" y="357"/>
                  </a:lnTo>
                  <a:lnTo>
                    <a:pt x="230" y="356"/>
                  </a:lnTo>
                  <a:lnTo>
                    <a:pt x="232" y="354"/>
                  </a:lnTo>
                  <a:lnTo>
                    <a:pt x="233" y="352"/>
                  </a:lnTo>
                  <a:lnTo>
                    <a:pt x="235" y="352"/>
                  </a:lnTo>
                  <a:lnTo>
                    <a:pt x="237" y="351"/>
                  </a:lnTo>
                  <a:lnTo>
                    <a:pt x="237" y="349"/>
                  </a:lnTo>
                  <a:lnTo>
                    <a:pt x="237" y="347"/>
                  </a:lnTo>
                  <a:lnTo>
                    <a:pt x="237" y="346"/>
                  </a:lnTo>
                  <a:lnTo>
                    <a:pt x="235" y="347"/>
                  </a:lnTo>
                  <a:lnTo>
                    <a:pt x="233" y="347"/>
                  </a:lnTo>
                  <a:lnTo>
                    <a:pt x="233" y="344"/>
                  </a:lnTo>
                  <a:lnTo>
                    <a:pt x="232" y="344"/>
                  </a:lnTo>
                  <a:lnTo>
                    <a:pt x="233" y="341"/>
                  </a:lnTo>
                  <a:lnTo>
                    <a:pt x="235" y="341"/>
                  </a:lnTo>
                  <a:lnTo>
                    <a:pt x="235" y="342"/>
                  </a:lnTo>
                  <a:lnTo>
                    <a:pt x="237" y="341"/>
                  </a:lnTo>
                  <a:lnTo>
                    <a:pt x="238" y="337"/>
                  </a:lnTo>
                  <a:lnTo>
                    <a:pt x="240" y="336"/>
                  </a:lnTo>
                  <a:lnTo>
                    <a:pt x="240" y="332"/>
                  </a:lnTo>
                  <a:lnTo>
                    <a:pt x="238" y="332"/>
                  </a:lnTo>
                  <a:lnTo>
                    <a:pt x="232" y="332"/>
                  </a:lnTo>
                  <a:lnTo>
                    <a:pt x="232" y="334"/>
                  </a:lnTo>
                  <a:lnTo>
                    <a:pt x="233" y="336"/>
                  </a:lnTo>
                  <a:lnTo>
                    <a:pt x="233" y="337"/>
                  </a:lnTo>
                  <a:lnTo>
                    <a:pt x="230" y="339"/>
                  </a:lnTo>
                  <a:lnTo>
                    <a:pt x="228" y="341"/>
                  </a:lnTo>
                  <a:lnTo>
                    <a:pt x="228" y="347"/>
                  </a:lnTo>
                  <a:lnTo>
                    <a:pt x="227" y="347"/>
                  </a:lnTo>
                  <a:lnTo>
                    <a:pt x="227" y="349"/>
                  </a:lnTo>
                  <a:lnTo>
                    <a:pt x="228" y="351"/>
                  </a:lnTo>
                  <a:lnTo>
                    <a:pt x="228" y="356"/>
                  </a:lnTo>
                  <a:lnTo>
                    <a:pt x="227" y="357"/>
                  </a:lnTo>
                  <a:lnTo>
                    <a:pt x="228" y="357"/>
                  </a:lnTo>
                  <a:lnTo>
                    <a:pt x="230" y="359"/>
                  </a:lnTo>
                  <a:lnTo>
                    <a:pt x="230" y="361"/>
                  </a:lnTo>
                  <a:lnTo>
                    <a:pt x="232" y="361"/>
                  </a:lnTo>
                  <a:lnTo>
                    <a:pt x="232" y="371"/>
                  </a:lnTo>
                  <a:lnTo>
                    <a:pt x="232" y="372"/>
                  </a:lnTo>
                  <a:lnTo>
                    <a:pt x="233" y="376"/>
                  </a:lnTo>
                  <a:lnTo>
                    <a:pt x="230" y="378"/>
                  </a:lnTo>
                  <a:lnTo>
                    <a:pt x="228" y="379"/>
                  </a:lnTo>
                  <a:lnTo>
                    <a:pt x="227" y="381"/>
                  </a:lnTo>
                  <a:lnTo>
                    <a:pt x="227" y="384"/>
                  </a:lnTo>
                  <a:lnTo>
                    <a:pt x="227" y="386"/>
                  </a:lnTo>
                  <a:lnTo>
                    <a:pt x="225" y="388"/>
                  </a:lnTo>
                  <a:lnTo>
                    <a:pt x="225" y="394"/>
                  </a:lnTo>
                  <a:lnTo>
                    <a:pt x="227" y="398"/>
                  </a:lnTo>
                  <a:lnTo>
                    <a:pt x="227" y="401"/>
                  </a:lnTo>
                  <a:lnTo>
                    <a:pt x="227" y="404"/>
                  </a:lnTo>
                  <a:lnTo>
                    <a:pt x="227" y="406"/>
                  </a:lnTo>
                  <a:lnTo>
                    <a:pt x="223" y="404"/>
                  </a:lnTo>
                  <a:lnTo>
                    <a:pt x="220" y="403"/>
                  </a:lnTo>
                  <a:lnTo>
                    <a:pt x="220" y="401"/>
                  </a:lnTo>
                  <a:lnTo>
                    <a:pt x="217" y="398"/>
                  </a:lnTo>
                  <a:lnTo>
                    <a:pt x="210" y="391"/>
                  </a:lnTo>
                  <a:lnTo>
                    <a:pt x="208" y="388"/>
                  </a:lnTo>
                  <a:lnTo>
                    <a:pt x="207" y="388"/>
                  </a:lnTo>
                  <a:lnTo>
                    <a:pt x="205" y="386"/>
                  </a:lnTo>
                  <a:lnTo>
                    <a:pt x="201" y="383"/>
                  </a:lnTo>
                  <a:lnTo>
                    <a:pt x="191" y="376"/>
                  </a:lnTo>
                  <a:lnTo>
                    <a:pt x="190" y="374"/>
                  </a:lnTo>
                  <a:lnTo>
                    <a:pt x="188" y="374"/>
                  </a:lnTo>
                  <a:lnTo>
                    <a:pt x="181" y="369"/>
                  </a:lnTo>
                  <a:lnTo>
                    <a:pt x="180" y="369"/>
                  </a:lnTo>
                  <a:lnTo>
                    <a:pt x="176" y="367"/>
                  </a:lnTo>
                  <a:lnTo>
                    <a:pt x="175" y="366"/>
                  </a:lnTo>
                  <a:lnTo>
                    <a:pt x="170" y="361"/>
                  </a:lnTo>
                  <a:lnTo>
                    <a:pt x="170" y="356"/>
                  </a:lnTo>
                  <a:lnTo>
                    <a:pt x="171" y="356"/>
                  </a:lnTo>
                  <a:lnTo>
                    <a:pt x="173" y="354"/>
                  </a:lnTo>
                  <a:lnTo>
                    <a:pt x="173" y="352"/>
                  </a:lnTo>
                  <a:lnTo>
                    <a:pt x="176" y="349"/>
                  </a:lnTo>
                  <a:lnTo>
                    <a:pt x="178" y="349"/>
                  </a:lnTo>
                  <a:lnTo>
                    <a:pt x="178" y="354"/>
                  </a:lnTo>
                  <a:lnTo>
                    <a:pt x="180" y="356"/>
                  </a:lnTo>
                  <a:lnTo>
                    <a:pt x="183" y="356"/>
                  </a:lnTo>
                  <a:lnTo>
                    <a:pt x="183" y="354"/>
                  </a:lnTo>
                  <a:lnTo>
                    <a:pt x="181" y="352"/>
                  </a:lnTo>
                  <a:lnTo>
                    <a:pt x="180" y="349"/>
                  </a:lnTo>
                  <a:lnTo>
                    <a:pt x="180" y="346"/>
                  </a:lnTo>
                  <a:lnTo>
                    <a:pt x="180" y="341"/>
                  </a:lnTo>
                  <a:lnTo>
                    <a:pt x="178" y="342"/>
                  </a:lnTo>
                  <a:lnTo>
                    <a:pt x="178" y="346"/>
                  </a:lnTo>
                  <a:lnTo>
                    <a:pt x="173" y="349"/>
                  </a:lnTo>
                  <a:lnTo>
                    <a:pt x="170" y="349"/>
                  </a:lnTo>
                  <a:lnTo>
                    <a:pt x="170" y="351"/>
                  </a:lnTo>
                  <a:lnTo>
                    <a:pt x="168" y="351"/>
                  </a:lnTo>
                  <a:lnTo>
                    <a:pt x="163" y="356"/>
                  </a:lnTo>
                  <a:lnTo>
                    <a:pt x="161" y="357"/>
                  </a:lnTo>
                  <a:lnTo>
                    <a:pt x="161" y="359"/>
                  </a:lnTo>
                  <a:lnTo>
                    <a:pt x="158" y="362"/>
                  </a:lnTo>
                  <a:lnTo>
                    <a:pt x="158" y="366"/>
                  </a:lnTo>
                  <a:lnTo>
                    <a:pt x="156" y="367"/>
                  </a:lnTo>
                  <a:lnTo>
                    <a:pt x="156" y="369"/>
                  </a:lnTo>
                  <a:lnTo>
                    <a:pt x="154" y="371"/>
                  </a:lnTo>
                  <a:lnTo>
                    <a:pt x="153" y="371"/>
                  </a:lnTo>
                  <a:lnTo>
                    <a:pt x="151" y="371"/>
                  </a:lnTo>
                  <a:lnTo>
                    <a:pt x="149" y="369"/>
                  </a:lnTo>
                  <a:lnTo>
                    <a:pt x="146" y="367"/>
                  </a:lnTo>
                  <a:lnTo>
                    <a:pt x="146" y="369"/>
                  </a:lnTo>
                  <a:lnTo>
                    <a:pt x="148" y="371"/>
                  </a:lnTo>
                  <a:lnTo>
                    <a:pt x="144" y="376"/>
                  </a:lnTo>
                  <a:lnTo>
                    <a:pt x="141" y="376"/>
                  </a:lnTo>
                  <a:lnTo>
                    <a:pt x="139" y="376"/>
                  </a:lnTo>
                  <a:lnTo>
                    <a:pt x="136" y="376"/>
                  </a:lnTo>
                  <a:lnTo>
                    <a:pt x="134" y="374"/>
                  </a:lnTo>
                  <a:lnTo>
                    <a:pt x="133" y="374"/>
                  </a:lnTo>
                  <a:lnTo>
                    <a:pt x="131" y="374"/>
                  </a:lnTo>
                  <a:lnTo>
                    <a:pt x="126" y="369"/>
                  </a:lnTo>
                  <a:lnTo>
                    <a:pt x="126" y="366"/>
                  </a:lnTo>
                  <a:lnTo>
                    <a:pt x="126" y="357"/>
                  </a:lnTo>
                  <a:lnTo>
                    <a:pt x="126" y="356"/>
                  </a:lnTo>
                  <a:lnTo>
                    <a:pt x="129" y="356"/>
                  </a:lnTo>
                  <a:lnTo>
                    <a:pt x="129" y="354"/>
                  </a:lnTo>
                  <a:lnTo>
                    <a:pt x="128" y="354"/>
                  </a:lnTo>
                  <a:lnTo>
                    <a:pt x="126" y="354"/>
                  </a:lnTo>
                  <a:lnTo>
                    <a:pt x="126" y="352"/>
                  </a:lnTo>
                  <a:lnTo>
                    <a:pt x="124" y="351"/>
                  </a:lnTo>
                  <a:lnTo>
                    <a:pt x="124" y="349"/>
                  </a:lnTo>
                  <a:lnTo>
                    <a:pt x="124" y="347"/>
                  </a:lnTo>
                  <a:lnTo>
                    <a:pt x="123" y="346"/>
                  </a:lnTo>
                  <a:lnTo>
                    <a:pt x="121" y="344"/>
                  </a:lnTo>
                  <a:lnTo>
                    <a:pt x="119" y="344"/>
                  </a:lnTo>
                  <a:lnTo>
                    <a:pt x="118" y="346"/>
                  </a:lnTo>
                  <a:lnTo>
                    <a:pt x="118" y="347"/>
                  </a:lnTo>
                  <a:lnTo>
                    <a:pt x="118" y="356"/>
                  </a:lnTo>
                  <a:lnTo>
                    <a:pt x="119" y="356"/>
                  </a:lnTo>
                  <a:lnTo>
                    <a:pt x="119" y="364"/>
                  </a:lnTo>
                  <a:lnTo>
                    <a:pt x="119" y="367"/>
                  </a:lnTo>
                  <a:lnTo>
                    <a:pt x="121" y="371"/>
                  </a:lnTo>
                  <a:lnTo>
                    <a:pt x="123" y="374"/>
                  </a:lnTo>
                  <a:lnTo>
                    <a:pt x="123" y="378"/>
                  </a:lnTo>
                  <a:lnTo>
                    <a:pt x="124" y="381"/>
                  </a:lnTo>
                  <a:lnTo>
                    <a:pt x="124" y="384"/>
                  </a:lnTo>
                  <a:lnTo>
                    <a:pt x="124" y="389"/>
                  </a:lnTo>
                  <a:lnTo>
                    <a:pt x="124" y="391"/>
                  </a:lnTo>
                  <a:lnTo>
                    <a:pt x="123" y="391"/>
                  </a:lnTo>
                  <a:lnTo>
                    <a:pt x="121" y="389"/>
                  </a:lnTo>
                  <a:lnTo>
                    <a:pt x="119" y="389"/>
                  </a:lnTo>
                  <a:lnTo>
                    <a:pt x="121" y="391"/>
                  </a:lnTo>
                  <a:lnTo>
                    <a:pt x="123" y="393"/>
                  </a:lnTo>
                  <a:lnTo>
                    <a:pt x="123" y="394"/>
                  </a:lnTo>
                  <a:lnTo>
                    <a:pt x="119" y="398"/>
                  </a:lnTo>
                  <a:lnTo>
                    <a:pt x="118" y="398"/>
                  </a:lnTo>
                  <a:lnTo>
                    <a:pt x="114" y="401"/>
                  </a:lnTo>
                  <a:lnTo>
                    <a:pt x="109" y="404"/>
                  </a:lnTo>
                  <a:lnTo>
                    <a:pt x="104" y="408"/>
                  </a:lnTo>
                  <a:lnTo>
                    <a:pt x="102" y="409"/>
                  </a:lnTo>
                  <a:lnTo>
                    <a:pt x="101" y="409"/>
                  </a:lnTo>
                  <a:lnTo>
                    <a:pt x="101" y="408"/>
                  </a:lnTo>
                  <a:lnTo>
                    <a:pt x="97" y="404"/>
                  </a:lnTo>
                  <a:lnTo>
                    <a:pt x="96" y="404"/>
                  </a:lnTo>
                  <a:lnTo>
                    <a:pt x="94" y="406"/>
                  </a:lnTo>
                  <a:lnTo>
                    <a:pt x="92" y="408"/>
                  </a:lnTo>
                  <a:lnTo>
                    <a:pt x="96" y="408"/>
                  </a:lnTo>
                  <a:lnTo>
                    <a:pt x="96" y="406"/>
                  </a:lnTo>
                  <a:lnTo>
                    <a:pt x="97" y="406"/>
                  </a:lnTo>
                  <a:lnTo>
                    <a:pt x="99" y="409"/>
                  </a:lnTo>
                  <a:lnTo>
                    <a:pt x="99" y="411"/>
                  </a:lnTo>
                  <a:lnTo>
                    <a:pt x="97" y="413"/>
                  </a:lnTo>
                  <a:lnTo>
                    <a:pt x="97" y="414"/>
                  </a:lnTo>
                  <a:lnTo>
                    <a:pt x="96" y="414"/>
                  </a:lnTo>
                  <a:lnTo>
                    <a:pt x="89" y="419"/>
                  </a:lnTo>
                  <a:lnTo>
                    <a:pt x="84" y="419"/>
                  </a:lnTo>
                  <a:lnTo>
                    <a:pt x="79" y="414"/>
                  </a:lnTo>
                  <a:lnTo>
                    <a:pt x="74" y="413"/>
                  </a:lnTo>
                  <a:lnTo>
                    <a:pt x="74" y="411"/>
                  </a:lnTo>
                  <a:lnTo>
                    <a:pt x="72" y="411"/>
                  </a:lnTo>
                  <a:lnTo>
                    <a:pt x="71" y="411"/>
                  </a:lnTo>
                  <a:lnTo>
                    <a:pt x="69" y="409"/>
                  </a:lnTo>
                  <a:lnTo>
                    <a:pt x="69" y="408"/>
                  </a:lnTo>
                  <a:lnTo>
                    <a:pt x="69" y="413"/>
                  </a:lnTo>
                  <a:lnTo>
                    <a:pt x="69" y="414"/>
                  </a:lnTo>
                  <a:lnTo>
                    <a:pt x="71" y="418"/>
                  </a:lnTo>
                  <a:lnTo>
                    <a:pt x="71" y="421"/>
                  </a:lnTo>
                  <a:lnTo>
                    <a:pt x="69" y="421"/>
                  </a:lnTo>
                  <a:lnTo>
                    <a:pt x="69" y="423"/>
                  </a:lnTo>
                  <a:lnTo>
                    <a:pt x="72" y="423"/>
                  </a:lnTo>
                  <a:lnTo>
                    <a:pt x="77" y="423"/>
                  </a:lnTo>
                  <a:lnTo>
                    <a:pt x="79" y="424"/>
                  </a:lnTo>
                  <a:lnTo>
                    <a:pt x="77" y="426"/>
                  </a:lnTo>
                  <a:lnTo>
                    <a:pt x="76" y="426"/>
                  </a:lnTo>
                  <a:lnTo>
                    <a:pt x="74" y="428"/>
                  </a:lnTo>
                  <a:lnTo>
                    <a:pt x="72" y="428"/>
                  </a:lnTo>
                  <a:lnTo>
                    <a:pt x="71" y="428"/>
                  </a:lnTo>
                  <a:lnTo>
                    <a:pt x="69" y="430"/>
                  </a:lnTo>
                  <a:lnTo>
                    <a:pt x="66" y="430"/>
                  </a:lnTo>
                  <a:lnTo>
                    <a:pt x="64" y="430"/>
                  </a:lnTo>
                  <a:lnTo>
                    <a:pt x="61" y="433"/>
                  </a:lnTo>
                  <a:lnTo>
                    <a:pt x="57" y="433"/>
                  </a:lnTo>
                  <a:lnTo>
                    <a:pt x="52" y="433"/>
                  </a:lnTo>
                  <a:lnTo>
                    <a:pt x="49" y="436"/>
                  </a:lnTo>
                  <a:lnTo>
                    <a:pt x="45" y="436"/>
                  </a:lnTo>
                  <a:lnTo>
                    <a:pt x="44" y="436"/>
                  </a:lnTo>
                  <a:lnTo>
                    <a:pt x="44" y="433"/>
                  </a:lnTo>
                  <a:lnTo>
                    <a:pt x="42" y="436"/>
                  </a:lnTo>
                  <a:lnTo>
                    <a:pt x="44" y="436"/>
                  </a:lnTo>
                  <a:lnTo>
                    <a:pt x="45" y="440"/>
                  </a:lnTo>
                  <a:lnTo>
                    <a:pt x="44" y="441"/>
                  </a:lnTo>
                  <a:lnTo>
                    <a:pt x="40" y="445"/>
                  </a:lnTo>
                  <a:lnTo>
                    <a:pt x="34" y="445"/>
                  </a:lnTo>
                  <a:lnTo>
                    <a:pt x="34" y="443"/>
                  </a:lnTo>
                  <a:lnTo>
                    <a:pt x="30" y="441"/>
                  </a:lnTo>
                  <a:lnTo>
                    <a:pt x="27" y="438"/>
                  </a:lnTo>
                  <a:lnTo>
                    <a:pt x="25" y="436"/>
                  </a:lnTo>
                  <a:lnTo>
                    <a:pt x="25" y="435"/>
                  </a:lnTo>
                  <a:lnTo>
                    <a:pt x="25" y="428"/>
                  </a:lnTo>
                  <a:lnTo>
                    <a:pt x="27" y="426"/>
                  </a:lnTo>
                  <a:lnTo>
                    <a:pt x="29" y="424"/>
                  </a:lnTo>
                  <a:lnTo>
                    <a:pt x="29" y="421"/>
                  </a:lnTo>
                  <a:lnTo>
                    <a:pt x="30" y="419"/>
                  </a:lnTo>
                  <a:lnTo>
                    <a:pt x="29" y="419"/>
                  </a:lnTo>
                  <a:lnTo>
                    <a:pt x="29" y="421"/>
                  </a:lnTo>
                  <a:lnTo>
                    <a:pt x="27" y="423"/>
                  </a:lnTo>
                  <a:lnTo>
                    <a:pt x="25" y="421"/>
                  </a:lnTo>
                  <a:lnTo>
                    <a:pt x="25" y="419"/>
                  </a:lnTo>
                  <a:lnTo>
                    <a:pt x="25" y="409"/>
                  </a:lnTo>
                  <a:lnTo>
                    <a:pt x="25" y="408"/>
                  </a:lnTo>
                  <a:lnTo>
                    <a:pt x="24" y="404"/>
                  </a:lnTo>
                  <a:lnTo>
                    <a:pt x="24" y="403"/>
                  </a:lnTo>
                  <a:lnTo>
                    <a:pt x="24" y="399"/>
                  </a:lnTo>
                  <a:lnTo>
                    <a:pt x="22" y="399"/>
                  </a:lnTo>
                  <a:lnTo>
                    <a:pt x="22" y="396"/>
                  </a:lnTo>
                  <a:lnTo>
                    <a:pt x="22" y="394"/>
                  </a:lnTo>
                  <a:lnTo>
                    <a:pt x="22" y="393"/>
                  </a:lnTo>
                  <a:lnTo>
                    <a:pt x="20" y="391"/>
                  </a:lnTo>
                  <a:lnTo>
                    <a:pt x="19" y="389"/>
                  </a:lnTo>
                  <a:lnTo>
                    <a:pt x="20" y="384"/>
                  </a:lnTo>
                  <a:lnTo>
                    <a:pt x="19" y="384"/>
                  </a:lnTo>
                  <a:lnTo>
                    <a:pt x="19" y="383"/>
                  </a:lnTo>
                  <a:lnTo>
                    <a:pt x="20" y="381"/>
                  </a:lnTo>
                  <a:lnTo>
                    <a:pt x="22" y="381"/>
                  </a:lnTo>
                  <a:lnTo>
                    <a:pt x="22" y="383"/>
                  </a:lnTo>
                  <a:lnTo>
                    <a:pt x="24" y="383"/>
                  </a:lnTo>
                  <a:lnTo>
                    <a:pt x="24" y="379"/>
                  </a:lnTo>
                  <a:lnTo>
                    <a:pt x="25" y="379"/>
                  </a:lnTo>
                  <a:lnTo>
                    <a:pt x="27" y="379"/>
                  </a:lnTo>
                  <a:lnTo>
                    <a:pt x="27" y="378"/>
                  </a:lnTo>
                  <a:lnTo>
                    <a:pt x="30" y="374"/>
                  </a:lnTo>
                  <a:lnTo>
                    <a:pt x="29" y="374"/>
                  </a:lnTo>
                  <a:lnTo>
                    <a:pt x="27" y="374"/>
                  </a:lnTo>
                  <a:lnTo>
                    <a:pt x="25" y="376"/>
                  </a:lnTo>
                  <a:lnTo>
                    <a:pt x="24" y="376"/>
                  </a:lnTo>
                  <a:lnTo>
                    <a:pt x="22" y="379"/>
                  </a:lnTo>
                  <a:lnTo>
                    <a:pt x="20" y="379"/>
                  </a:lnTo>
                  <a:lnTo>
                    <a:pt x="19" y="379"/>
                  </a:lnTo>
                  <a:lnTo>
                    <a:pt x="15" y="378"/>
                  </a:lnTo>
                  <a:lnTo>
                    <a:pt x="15" y="374"/>
                  </a:lnTo>
                  <a:lnTo>
                    <a:pt x="17" y="372"/>
                  </a:lnTo>
                  <a:lnTo>
                    <a:pt x="17" y="371"/>
                  </a:lnTo>
                  <a:lnTo>
                    <a:pt x="19" y="369"/>
                  </a:lnTo>
                  <a:lnTo>
                    <a:pt x="19" y="364"/>
                  </a:lnTo>
                  <a:lnTo>
                    <a:pt x="19" y="361"/>
                  </a:lnTo>
                  <a:lnTo>
                    <a:pt x="22" y="356"/>
                  </a:lnTo>
                  <a:lnTo>
                    <a:pt x="22" y="351"/>
                  </a:lnTo>
                  <a:lnTo>
                    <a:pt x="24" y="349"/>
                  </a:lnTo>
                  <a:lnTo>
                    <a:pt x="24" y="347"/>
                  </a:lnTo>
                  <a:lnTo>
                    <a:pt x="24" y="346"/>
                  </a:lnTo>
                  <a:lnTo>
                    <a:pt x="24" y="344"/>
                  </a:lnTo>
                  <a:lnTo>
                    <a:pt x="25" y="342"/>
                  </a:lnTo>
                  <a:lnTo>
                    <a:pt x="27" y="336"/>
                  </a:lnTo>
                  <a:lnTo>
                    <a:pt x="29" y="332"/>
                  </a:lnTo>
                  <a:lnTo>
                    <a:pt x="32" y="331"/>
                  </a:lnTo>
                  <a:lnTo>
                    <a:pt x="34" y="331"/>
                  </a:lnTo>
                  <a:lnTo>
                    <a:pt x="34" y="332"/>
                  </a:lnTo>
                  <a:lnTo>
                    <a:pt x="34" y="329"/>
                  </a:lnTo>
                  <a:lnTo>
                    <a:pt x="34" y="327"/>
                  </a:lnTo>
                  <a:lnTo>
                    <a:pt x="34" y="325"/>
                  </a:lnTo>
                  <a:lnTo>
                    <a:pt x="35" y="325"/>
                  </a:lnTo>
                  <a:lnTo>
                    <a:pt x="35" y="324"/>
                  </a:lnTo>
                  <a:lnTo>
                    <a:pt x="35" y="322"/>
                  </a:lnTo>
                  <a:lnTo>
                    <a:pt x="35" y="320"/>
                  </a:lnTo>
                  <a:lnTo>
                    <a:pt x="37" y="319"/>
                  </a:lnTo>
                  <a:lnTo>
                    <a:pt x="42" y="314"/>
                  </a:lnTo>
                  <a:lnTo>
                    <a:pt x="47" y="314"/>
                  </a:lnTo>
                  <a:lnTo>
                    <a:pt x="50" y="317"/>
                  </a:lnTo>
                  <a:lnTo>
                    <a:pt x="59" y="320"/>
                  </a:lnTo>
                  <a:lnTo>
                    <a:pt x="61" y="322"/>
                  </a:lnTo>
                  <a:lnTo>
                    <a:pt x="62" y="322"/>
                  </a:lnTo>
                  <a:lnTo>
                    <a:pt x="64" y="322"/>
                  </a:lnTo>
                  <a:lnTo>
                    <a:pt x="66" y="322"/>
                  </a:lnTo>
                  <a:lnTo>
                    <a:pt x="66" y="320"/>
                  </a:lnTo>
                  <a:lnTo>
                    <a:pt x="64" y="319"/>
                  </a:lnTo>
                  <a:lnTo>
                    <a:pt x="64" y="317"/>
                  </a:lnTo>
                  <a:lnTo>
                    <a:pt x="62" y="317"/>
                  </a:lnTo>
                  <a:lnTo>
                    <a:pt x="61" y="314"/>
                  </a:lnTo>
                  <a:lnTo>
                    <a:pt x="55" y="309"/>
                  </a:lnTo>
                  <a:lnTo>
                    <a:pt x="54" y="309"/>
                  </a:lnTo>
                  <a:lnTo>
                    <a:pt x="52" y="307"/>
                  </a:lnTo>
                  <a:lnTo>
                    <a:pt x="52" y="309"/>
                  </a:lnTo>
                  <a:lnTo>
                    <a:pt x="54" y="310"/>
                  </a:lnTo>
                  <a:lnTo>
                    <a:pt x="55" y="314"/>
                  </a:lnTo>
                  <a:lnTo>
                    <a:pt x="54" y="314"/>
                  </a:lnTo>
                  <a:lnTo>
                    <a:pt x="52" y="314"/>
                  </a:lnTo>
                  <a:lnTo>
                    <a:pt x="49" y="312"/>
                  </a:lnTo>
                  <a:lnTo>
                    <a:pt x="42" y="312"/>
                  </a:lnTo>
                  <a:lnTo>
                    <a:pt x="42" y="314"/>
                  </a:lnTo>
                  <a:lnTo>
                    <a:pt x="40" y="314"/>
                  </a:lnTo>
                  <a:lnTo>
                    <a:pt x="37" y="309"/>
                  </a:lnTo>
                  <a:lnTo>
                    <a:pt x="37" y="312"/>
                  </a:lnTo>
                  <a:lnTo>
                    <a:pt x="37" y="314"/>
                  </a:lnTo>
                  <a:lnTo>
                    <a:pt x="35" y="317"/>
                  </a:lnTo>
                  <a:lnTo>
                    <a:pt x="32" y="319"/>
                  </a:lnTo>
                  <a:lnTo>
                    <a:pt x="30" y="320"/>
                  </a:lnTo>
                  <a:lnTo>
                    <a:pt x="29" y="322"/>
                  </a:lnTo>
                  <a:lnTo>
                    <a:pt x="27" y="324"/>
                  </a:lnTo>
                  <a:lnTo>
                    <a:pt x="25" y="325"/>
                  </a:lnTo>
                  <a:lnTo>
                    <a:pt x="27" y="325"/>
                  </a:lnTo>
                  <a:lnTo>
                    <a:pt x="25" y="329"/>
                  </a:lnTo>
                  <a:lnTo>
                    <a:pt x="20" y="332"/>
                  </a:lnTo>
                  <a:lnTo>
                    <a:pt x="17" y="336"/>
                  </a:lnTo>
                  <a:lnTo>
                    <a:pt x="17" y="337"/>
                  </a:lnTo>
                  <a:lnTo>
                    <a:pt x="17" y="341"/>
                  </a:lnTo>
                  <a:lnTo>
                    <a:pt x="15" y="341"/>
                  </a:lnTo>
                  <a:lnTo>
                    <a:pt x="14" y="341"/>
                  </a:lnTo>
                  <a:lnTo>
                    <a:pt x="12" y="341"/>
                  </a:lnTo>
                  <a:lnTo>
                    <a:pt x="12" y="337"/>
                  </a:lnTo>
                  <a:lnTo>
                    <a:pt x="12" y="336"/>
                  </a:lnTo>
                  <a:lnTo>
                    <a:pt x="14" y="332"/>
                  </a:lnTo>
                  <a:lnTo>
                    <a:pt x="14" y="322"/>
                  </a:lnTo>
                  <a:lnTo>
                    <a:pt x="15" y="320"/>
                  </a:lnTo>
                  <a:lnTo>
                    <a:pt x="15" y="317"/>
                  </a:lnTo>
                  <a:lnTo>
                    <a:pt x="14" y="315"/>
                  </a:lnTo>
                  <a:lnTo>
                    <a:pt x="12" y="314"/>
                  </a:lnTo>
                  <a:lnTo>
                    <a:pt x="12" y="312"/>
                  </a:lnTo>
                  <a:lnTo>
                    <a:pt x="10" y="312"/>
                  </a:lnTo>
                  <a:lnTo>
                    <a:pt x="10" y="309"/>
                  </a:lnTo>
                  <a:lnTo>
                    <a:pt x="12" y="307"/>
                  </a:lnTo>
                  <a:lnTo>
                    <a:pt x="12" y="305"/>
                  </a:lnTo>
                  <a:lnTo>
                    <a:pt x="14" y="304"/>
                  </a:lnTo>
                  <a:lnTo>
                    <a:pt x="15" y="300"/>
                  </a:lnTo>
                  <a:lnTo>
                    <a:pt x="17" y="300"/>
                  </a:lnTo>
                  <a:lnTo>
                    <a:pt x="17" y="297"/>
                  </a:lnTo>
                  <a:lnTo>
                    <a:pt x="17" y="289"/>
                  </a:lnTo>
                  <a:lnTo>
                    <a:pt x="19" y="289"/>
                  </a:lnTo>
                  <a:lnTo>
                    <a:pt x="20" y="289"/>
                  </a:lnTo>
                  <a:lnTo>
                    <a:pt x="20" y="287"/>
                  </a:lnTo>
                  <a:lnTo>
                    <a:pt x="19" y="287"/>
                  </a:lnTo>
                  <a:lnTo>
                    <a:pt x="19" y="284"/>
                  </a:lnTo>
                  <a:lnTo>
                    <a:pt x="19" y="282"/>
                  </a:lnTo>
                  <a:lnTo>
                    <a:pt x="22" y="280"/>
                  </a:lnTo>
                  <a:lnTo>
                    <a:pt x="25" y="278"/>
                  </a:lnTo>
                  <a:lnTo>
                    <a:pt x="25" y="277"/>
                  </a:lnTo>
                  <a:lnTo>
                    <a:pt x="22" y="277"/>
                  </a:lnTo>
                  <a:lnTo>
                    <a:pt x="22" y="275"/>
                  </a:lnTo>
                  <a:lnTo>
                    <a:pt x="22" y="272"/>
                  </a:lnTo>
                  <a:lnTo>
                    <a:pt x="25" y="270"/>
                  </a:lnTo>
                  <a:lnTo>
                    <a:pt x="27" y="270"/>
                  </a:lnTo>
                  <a:lnTo>
                    <a:pt x="27" y="268"/>
                  </a:lnTo>
                  <a:lnTo>
                    <a:pt x="30" y="268"/>
                  </a:lnTo>
                  <a:lnTo>
                    <a:pt x="32" y="267"/>
                  </a:lnTo>
                  <a:lnTo>
                    <a:pt x="37" y="267"/>
                  </a:lnTo>
                  <a:lnTo>
                    <a:pt x="37" y="265"/>
                  </a:lnTo>
                  <a:lnTo>
                    <a:pt x="39" y="265"/>
                  </a:lnTo>
                  <a:lnTo>
                    <a:pt x="40" y="263"/>
                  </a:lnTo>
                  <a:lnTo>
                    <a:pt x="42" y="263"/>
                  </a:lnTo>
                  <a:lnTo>
                    <a:pt x="47" y="260"/>
                  </a:lnTo>
                  <a:lnTo>
                    <a:pt x="50" y="260"/>
                  </a:lnTo>
                  <a:lnTo>
                    <a:pt x="50" y="258"/>
                  </a:lnTo>
                  <a:lnTo>
                    <a:pt x="45" y="258"/>
                  </a:lnTo>
                  <a:lnTo>
                    <a:pt x="42" y="260"/>
                  </a:lnTo>
                  <a:lnTo>
                    <a:pt x="37" y="263"/>
                  </a:lnTo>
                  <a:lnTo>
                    <a:pt x="37" y="265"/>
                  </a:lnTo>
                  <a:lnTo>
                    <a:pt x="34" y="265"/>
                  </a:lnTo>
                  <a:lnTo>
                    <a:pt x="29" y="265"/>
                  </a:lnTo>
                  <a:lnTo>
                    <a:pt x="24" y="268"/>
                  </a:lnTo>
                  <a:lnTo>
                    <a:pt x="22" y="268"/>
                  </a:lnTo>
                  <a:lnTo>
                    <a:pt x="22" y="270"/>
                  </a:lnTo>
                  <a:lnTo>
                    <a:pt x="20" y="270"/>
                  </a:lnTo>
                  <a:lnTo>
                    <a:pt x="19" y="268"/>
                  </a:lnTo>
                  <a:lnTo>
                    <a:pt x="19" y="263"/>
                  </a:lnTo>
                  <a:lnTo>
                    <a:pt x="20" y="260"/>
                  </a:lnTo>
                  <a:lnTo>
                    <a:pt x="22" y="250"/>
                  </a:lnTo>
                  <a:lnTo>
                    <a:pt x="24" y="250"/>
                  </a:lnTo>
                  <a:lnTo>
                    <a:pt x="24" y="248"/>
                  </a:lnTo>
                  <a:lnTo>
                    <a:pt x="24" y="247"/>
                  </a:lnTo>
                  <a:lnTo>
                    <a:pt x="24" y="243"/>
                  </a:lnTo>
                  <a:lnTo>
                    <a:pt x="25" y="242"/>
                  </a:lnTo>
                  <a:lnTo>
                    <a:pt x="24" y="242"/>
                  </a:lnTo>
                  <a:lnTo>
                    <a:pt x="24" y="240"/>
                  </a:lnTo>
                  <a:lnTo>
                    <a:pt x="24" y="242"/>
                  </a:lnTo>
                  <a:lnTo>
                    <a:pt x="22" y="247"/>
                  </a:lnTo>
                  <a:lnTo>
                    <a:pt x="22" y="248"/>
                  </a:lnTo>
                  <a:lnTo>
                    <a:pt x="19" y="253"/>
                  </a:lnTo>
                  <a:lnTo>
                    <a:pt x="19" y="258"/>
                  </a:lnTo>
                  <a:lnTo>
                    <a:pt x="17" y="260"/>
                  </a:lnTo>
                  <a:lnTo>
                    <a:pt x="17" y="265"/>
                  </a:lnTo>
                  <a:lnTo>
                    <a:pt x="17" y="268"/>
                  </a:lnTo>
                  <a:lnTo>
                    <a:pt x="15" y="270"/>
                  </a:lnTo>
                  <a:lnTo>
                    <a:pt x="15" y="273"/>
                  </a:lnTo>
                  <a:lnTo>
                    <a:pt x="15" y="277"/>
                  </a:lnTo>
                  <a:lnTo>
                    <a:pt x="15" y="282"/>
                  </a:lnTo>
                  <a:lnTo>
                    <a:pt x="15" y="284"/>
                  </a:lnTo>
                  <a:lnTo>
                    <a:pt x="14" y="287"/>
                  </a:lnTo>
                  <a:lnTo>
                    <a:pt x="14" y="289"/>
                  </a:lnTo>
                  <a:lnTo>
                    <a:pt x="12" y="289"/>
                  </a:lnTo>
                  <a:lnTo>
                    <a:pt x="12" y="292"/>
                  </a:lnTo>
                  <a:lnTo>
                    <a:pt x="14" y="292"/>
                  </a:lnTo>
                  <a:lnTo>
                    <a:pt x="14" y="295"/>
                  </a:lnTo>
                  <a:lnTo>
                    <a:pt x="12" y="295"/>
                  </a:lnTo>
                  <a:lnTo>
                    <a:pt x="10" y="295"/>
                  </a:lnTo>
                  <a:lnTo>
                    <a:pt x="10" y="294"/>
                  </a:lnTo>
                  <a:lnTo>
                    <a:pt x="8" y="292"/>
                  </a:lnTo>
                  <a:lnTo>
                    <a:pt x="8" y="290"/>
                  </a:lnTo>
                  <a:lnTo>
                    <a:pt x="8" y="287"/>
                  </a:lnTo>
                  <a:lnTo>
                    <a:pt x="8" y="285"/>
                  </a:lnTo>
                  <a:lnTo>
                    <a:pt x="8" y="282"/>
                  </a:lnTo>
                  <a:lnTo>
                    <a:pt x="10" y="282"/>
                  </a:lnTo>
                  <a:lnTo>
                    <a:pt x="10" y="278"/>
                  </a:lnTo>
                  <a:lnTo>
                    <a:pt x="10" y="275"/>
                  </a:lnTo>
                  <a:lnTo>
                    <a:pt x="12" y="270"/>
                  </a:lnTo>
                  <a:lnTo>
                    <a:pt x="12" y="268"/>
                  </a:lnTo>
                  <a:lnTo>
                    <a:pt x="12" y="263"/>
                  </a:lnTo>
                  <a:lnTo>
                    <a:pt x="14" y="262"/>
                  </a:lnTo>
                  <a:lnTo>
                    <a:pt x="14" y="260"/>
                  </a:lnTo>
                  <a:lnTo>
                    <a:pt x="14" y="258"/>
                  </a:lnTo>
                  <a:lnTo>
                    <a:pt x="14" y="255"/>
                  </a:lnTo>
                  <a:lnTo>
                    <a:pt x="15" y="255"/>
                  </a:lnTo>
                  <a:lnTo>
                    <a:pt x="15" y="247"/>
                  </a:lnTo>
                  <a:lnTo>
                    <a:pt x="15" y="245"/>
                  </a:lnTo>
                  <a:lnTo>
                    <a:pt x="17" y="242"/>
                  </a:lnTo>
                  <a:lnTo>
                    <a:pt x="17" y="238"/>
                  </a:lnTo>
                  <a:lnTo>
                    <a:pt x="17" y="237"/>
                  </a:lnTo>
                  <a:lnTo>
                    <a:pt x="19" y="235"/>
                  </a:lnTo>
                  <a:lnTo>
                    <a:pt x="19" y="228"/>
                  </a:lnTo>
                  <a:lnTo>
                    <a:pt x="20" y="226"/>
                  </a:lnTo>
                  <a:lnTo>
                    <a:pt x="22" y="221"/>
                  </a:lnTo>
                  <a:lnTo>
                    <a:pt x="24" y="216"/>
                  </a:lnTo>
                  <a:lnTo>
                    <a:pt x="24" y="213"/>
                  </a:lnTo>
                  <a:lnTo>
                    <a:pt x="27" y="208"/>
                  </a:lnTo>
                  <a:lnTo>
                    <a:pt x="27" y="205"/>
                  </a:lnTo>
                  <a:lnTo>
                    <a:pt x="27" y="198"/>
                  </a:lnTo>
                  <a:lnTo>
                    <a:pt x="29" y="198"/>
                  </a:lnTo>
                  <a:lnTo>
                    <a:pt x="29" y="195"/>
                  </a:lnTo>
                  <a:lnTo>
                    <a:pt x="29" y="191"/>
                  </a:lnTo>
                  <a:lnTo>
                    <a:pt x="30" y="191"/>
                  </a:lnTo>
                  <a:lnTo>
                    <a:pt x="30" y="188"/>
                  </a:lnTo>
                  <a:lnTo>
                    <a:pt x="30" y="186"/>
                  </a:lnTo>
                  <a:lnTo>
                    <a:pt x="30" y="183"/>
                  </a:lnTo>
                  <a:lnTo>
                    <a:pt x="32" y="183"/>
                  </a:lnTo>
                  <a:lnTo>
                    <a:pt x="32" y="179"/>
                  </a:lnTo>
                  <a:lnTo>
                    <a:pt x="32" y="174"/>
                  </a:lnTo>
                  <a:lnTo>
                    <a:pt x="34" y="174"/>
                  </a:lnTo>
                  <a:lnTo>
                    <a:pt x="32" y="174"/>
                  </a:lnTo>
                  <a:lnTo>
                    <a:pt x="34" y="169"/>
                  </a:lnTo>
                  <a:lnTo>
                    <a:pt x="35" y="168"/>
                  </a:lnTo>
                  <a:lnTo>
                    <a:pt x="35" y="164"/>
                  </a:lnTo>
                  <a:lnTo>
                    <a:pt x="37" y="163"/>
                  </a:lnTo>
                  <a:lnTo>
                    <a:pt x="37" y="159"/>
                  </a:lnTo>
                  <a:lnTo>
                    <a:pt x="39" y="159"/>
                  </a:lnTo>
                  <a:lnTo>
                    <a:pt x="39" y="158"/>
                  </a:lnTo>
                  <a:lnTo>
                    <a:pt x="39" y="146"/>
                  </a:lnTo>
                  <a:lnTo>
                    <a:pt x="39" y="143"/>
                  </a:lnTo>
                  <a:lnTo>
                    <a:pt x="40" y="143"/>
                  </a:lnTo>
                  <a:lnTo>
                    <a:pt x="40" y="141"/>
                  </a:lnTo>
                  <a:lnTo>
                    <a:pt x="40" y="139"/>
                  </a:lnTo>
                  <a:lnTo>
                    <a:pt x="40" y="138"/>
                  </a:lnTo>
                  <a:lnTo>
                    <a:pt x="40" y="136"/>
                  </a:lnTo>
                  <a:lnTo>
                    <a:pt x="42" y="131"/>
                  </a:lnTo>
                  <a:lnTo>
                    <a:pt x="42" y="122"/>
                  </a:lnTo>
                  <a:lnTo>
                    <a:pt x="42" y="121"/>
                  </a:lnTo>
                  <a:lnTo>
                    <a:pt x="42" y="106"/>
                  </a:lnTo>
                  <a:lnTo>
                    <a:pt x="42" y="96"/>
                  </a:lnTo>
                  <a:lnTo>
                    <a:pt x="42" y="92"/>
                  </a:lnTo>
                  <a:lnTo>
                    <a:pt x="40" y="89"/>
                  </a:lnTo>
                  <a:lnTo>
                    <a:pt x="40" y="82"/>
                  </a:lnTo>
                  <a:lnTo>
                    <a:pt x="40" y="79"/>
                  </a:lnTo>
                  <a:lnTo>
                    <a:pt x="39" y="75"/>
                  </a:lnTo>
                  <a:lnTo>
                    <a:pt x="39" y="74"/>
                  </a:lnTo>
                  <a:lnTo>
                    <a:pt x="39" y="72"/>
                  </a:lnTo>
                  <a:lnTo>
                    <a:pt x="39" y="70"/>
                  </a:lnTo>
                  <a:lnTo>
                    <a:pt x="40" y="69"/>
                  </a:lnTo>
                  <a:lnTo>
                    <a:pt x="44" y="67"/>
                  </a:lnTo>
                  <a:lnTo>
                    <a:pt x="45" y="67"/>
                  </a:lnTo>
                  <a:lnTo>
                    <a:pt x="47" y="67"/>
                  </a:lnTo>
                  <a:lnTo>
                    <a:pt x="49" y="67"/>
                  </a:lnTo>
                  <a:lnTo>
                    <a:pt x="50" y="67"/>
                  </a:lnTo>
                  <a:lnTo>
                    <a:pt x="50" y="65"/>
                  </a:lnTo>
                  <a:lnTo>
                    <a:pt x="50" y="64"/>
                  </a:lnTo>
                  <a:lnTo>
                    <a:pt x="52" y="62"/>
                  </a:lnTo>
                  <a:lnTo>
                    <a:pt x="52" y="60"/>
                  </a:lnTo>
                  <a:lnTo>
                    <a:pt x="50" y="55"/>
                  </a:lnTo>
                  <a:lnTo>
                    <a:pt x="49" y="54"/>
                  </a:lnTo>
                  <a:lnTo>
                    <a:pt x="50" y="54"/>
                  </a:lnTo>
                  <a:lnTo>
                    <a:pt x="49" y="45"/>
                  </a:lnTo>
                  <a:lnTo>
                    <a:pt x="52" y="40"/>
                  </a:lnTo>
                  <a:lnTo>
                    <a:pt x="59" y="35"/>
                  </a:lnTo>
                  <a:lnTo>
                    <a:pt x="62" y="30"/>
                  </a:lnTo>
                  <a:lnTo>
                    <a:pt x="67" y="23"/>
                  </a:lnTo>
                  <a:lnTo>
                    <a:pt x="67" y="17"/>
                  </a:lnTo>
                  <a:lnTo>
                    <a:pt x="71" y="8"/>
                  </a:lnTo>
                  <a:lnTo>
                    <a:pt x="74" y="2"/>
                  </a:lnTo>
                  <a:lnTo>
                    <a:pt x="82" y="0"/>
                  </a:lnTo>
                  <a:lnTo>
                    <a:pt x="94" y="0"/>
                  </a:lnTo>
                  <a:lnTo>
                    <a:pt x="108" y="0"/>
                  </a:lnTo>
                  <a:lnTo>
                    <a:pt x="121" y="0"/>
                  </a:lnTo>
                  <a:lnTo>
                    <a:pt x="134" y="0"/>
                  </a:lnTo>
                  <a:close/>
                </a:path>
              </a:pathLst>
            </a:custGeom>
            <a:solidFill>
              <a:schemeClr val="bg2"/>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2" name="Freeform 48"/>
            <p:cNvSpPr>
              <a:spLocks/>
            </p:cNvSpPr>
            <p:nvPr/>
          </p:nvSpPr>
          <p:spPr bwMode="auto">
            <a:xfrm>
              <a:off x="1262" y="4139"/>
              <a:ext cx="3" cy="1"/>
            </a:xfrm>
            <a:custGeom>
              <a:avLst/>
              <a:gdLst>
                <a:gd name="T0" fmla="*/ 2 w 3"/>
                <a:gd name="T1" fmla="*/ 1 h 1"/>
                <a:gd name="T2" fmla="*/ 0 w 3"/>
                <a:gd name="T3" fmla="*/ 1 h 1"/>
                <a:gd name="T4" fmla="*/ 2 w 3"/>
                <a:gd name="T5" fmla="*/ 0 h 1"/>
                <a:gd name="T6" fmla="*/ 3 w 3"/>
                <a:gd name="T7" fmla="*/ 0 h 1"/>
                <a:gd name="T8" fmla="*/ 2 w 3"/>
                <a:gd name="T9" fmla="*/ 1 h 1"/>
              </a:gdLst>
              <a:ahLst/>
              <a:cxnLst>
                <a:cxn ang="0">
                  <a:pos x="T0" y="T1"/>
                </a:cxn>
                <a:cxn ang="0">
                  <a:pos x="T2" y="T3"/>
                </a:cxn>
                <a:cxn ang="0">
                  <a:pos x="T4" y="T5"/>
                </a:cxn>
                <a:cxn ang="0">
                  <a:pos x="T6" y="T7"/>
                </a:cxn>
                <a:cxn ang="0">
                  <a:pos x="T8" y="T9"/>
                </a:cxn>
              </a:cxnLst>
              <a:rect l="0" t="0" r="r" b="b"/>
              <a:pathLst>
                <a:path w="3" h="1">
                  <a:moveTo>
                    <a:pt x="2" y="1"/>
                  </a:moveTo>
                  <a:lnTo>
                    <a:pt x="0" y="1"/>
                  </a:lnTo>
                  <a:lnTo>
                    <a:pt x="2" y="0"/>
                  </a:lnTo>
                  <a:lnTo>
                    <a:pt x="3" y="0"/>
                  </a:lnTo>
                  <a:lnTo>
                    <a:pt x="2"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49"/>
            <p:cNvSpPr>
              <a:spLocks/>
            </p:cNvSpPr>
            <p:nvPr/>
          </p:nvSpPr>
          <p:spPr bwMode="auto">
            <a:xfrm>
              <a:off x="1262" y="4135"/>
              <a:ext cx="3" cy="2"/>
            </a:xfrm>
            <a:custGeom>
              <a:avLst/>
              <a:gdLst>
                <a:gd name="T0" fmla="*/ 2 w 3"/>
                <a:gd name="T1" fmla="*/ 2 h 2"/>
                <a:gd name="T2" fmla="*/ 0 w 3"/>
                <a:gd name="T3" fmla="*/ 2 h 2"/>
                <a:gd name="T4" fmla="*/ 0 w 3"/>
                <a:gd name="T5" fmla="*/ 0 h 2"/>
                <a:gd name="T6" fmla="*/ 2 w 3"/>
                <a:gd name="T7" fmla="*/ 0 h 2"/>
                <a:gd name="T8" fmla="*/ 3 w 3"/>
                <a:gd name="T9" fmla="*/ 0 h 2"/>
                <a:gd name="T10" fmla="*/ 2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2" y="2"/>
                  </a:moveTo>
                  <a:lnTo>
                    <a:pt x="0" y="2"/>
                  </a:lnTo>
                  <a:lnTo>
                    <a:pt x="0" y="0"/>
                  </a:lnTo>
                  <a:lnTo>
                    <a:pt x="2" y="0"/>
                  </a:lnTo>
                  <a:lnTo>
                    <a:pt x="3" y="0"/>
                  </a:lnTo>
                  <a:lnTo>
                    <a:pt x="2" y="2"/>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Rectangle 50"/>
            <p:cNvSpPr>
              <a:spLocks noChangeArrowheads="1"/>
            </p:cNvSpPr>
            <p:nvPr/>
          </p:nvSpPr>
          <p:spPr bwMode="auto">
            <a:xfrm>
              <a:off x="1265" y="4132"/>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51"/>
            <p:cNvSpPr>
              <a:spLocks/>
            </p:cNvSpPr>
            <p:nvPr/>
          </p:nvSpPr>
          <p:spPr bwMode="auto">
            <a:xfrm>
              <a:off x="1348" y="4125"/>
              <a:ext cx="6" cy="2"/>
            </a:xfrm>
            <a:custGeom>
              <a:avLst/>
              <a:gdLst>
                <a:gd name="T0" fmla="*/ 6 w 6"/>
                <a:gd name="T1" fmla="*/ 0 h 2"/>
                <a:gd name="T2" fmla="*/ 5 w 6"/>
                <a:gd name="T3" fmla="*/ 2 h 2"/>
                <a:gd name="T4" fmla="*/ 0 w 6"/>
                <a:gd name="T5" fmla="*/ 2 h 2"/>
                <a:gd name="T6" fmla="*/ 0 w 6"/>
                <a:gd name="T7" fmla="*/ 0 h 2"/>
                <a:gd name="T8" fmla="*/ 5 w 6"/>
                <a:gd name="T9" fmla="*/ 0 h 2"/>
                <a:gd name="T10" fmla="*/ 6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6" y="0"/>
                  </a:moveTo>
                  <a:lnTo>
                    <a:pt x="5" y="2"/>
                  </a:lnTo>
                  <a:lnTo>
                    <a:pt x="0" y="2"/>
                  </a:lnTo>
                  <a:lnTo>
                    <a:pt x="0" y="0"/>
                  </a:lnTo>
                  <a:lnTo>
                    <a:pt x="5" y="0"/>
                  </a:lnTo>
                  <a:lnTo>
                    <a:pt x="6"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6" name="Freeform 52"/>
            <p:cNvSpPr>
              <a:spLocks/>
            </p:cNvSpPr>
            <p:nvPr/>
          </p:nvSpPr>
          <p:spPr bwMode="auto">
            <a:xfrm>
              <a:off x="1469" y="4092"/>
              <a:ext cx="5" cy="3"/>
            </a:xfrm>
            <a:custGeom>
              <a:avLst/>
              <a:gdLst>
                <a:gd name="T0" fmla="*/ 3 w 5"/>
                <a:gd name="T1" fmla="*/ 3 h 3"/>
                <a:gd name="T2" fmla="*/ 1 w 5"/>
                <a:gd name="T3" fmla="*/ 3 h 3"/>
                <a:gd name="T4" fmla="*/ 0 w 5"/>
                <a:gd name="T5" fmla="*/ 1 h 3"/>
                <a:gd name="T6" fmla="*/ 0 w 5"/>
                <a:gd name="T7" fmla="*/ 0 h 3"/>
                <a:gd name="T8" fmla="*/ 3 w 5"/>
                <a:gd name="T9" fmla="*/ 0 h 3"/>
                <a:gd name="T10" fmla="*/ 5 w 5"/>
                <a:gd name="T11" fmla="*/ 1 h 3"/>
                <a:gd name="T12" fmla="*/ 3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3"/>
                  </a:moveTo>
                  <a:lnTo>
                    <a:pt x="1" y="3"/>
                  </a:lnTo>
                  <a:lnTo>
                    <a:pt x="0" y="1"/>
                  </a:lnTo>
                  <a:lnTo>
                    <a:pt x="0" y="0"/>
                  </a:lnTo>
                  <a:lnTo>
                    <a:pt x="3"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8" name="Freeform 54"/>
            <p:cNvSpPr>
              <a:spLocks/>
            </p:cNvSpPr>
            <p:nvPr/>
          </p:nvSpPr>
          <p:spPr bwMode="auto">
            <a:xfrm>
              <a:off x="1613" y="4061"/>
              <a:ext cx="2" cy="2"/>
            </a:xfrm>
            <a:custGeom>
              <a:avLst/>
              <a:gdLst>
                <a:gd name="T0" fmla="*/ 2 w 2"/>
                <a:gd name="T1" fmla="*/ 0 h 2"/>
                <a:gd name="T2" fmla="*/ 2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0"/>
                  </a:lnTo>
                  <a:lnTo>
                    <a:pt x="2" y="0"/>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9" name="Rectangle 55"/>
            <p:cNvSpPr>
              <a:spLocks noChangeArrowheads="1"/>
            </p:cNvSpPr>
            <p:nvPr/>
          </p:nvSpPr>
          <p:spPr bwMode="auto">
            <a:xfrm>
              <a:off x="1613" y="4058"/>
              <a:ext cx="2" cy="2"/>
            </a:xfrm>
            <a:prstGeom prst="rect">
              <a:avLst/>
            </a:prstGeom>
            <a:noFill/>
            <a:ln w="3">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0" name="Freeform 56"/>
            <p:cNvSpPr>
              <a:spLocks/>
            </p:cNvSpPr>
            <p:nvPr/>
          </p:nvSpPr>
          <p:spPr bwMode="auto">
            <a:xfrm>
              <a:off x="1608" y="4055"/>
              <a:ext cx="5" cy="3"/>
            </a:xfrm>
            <a:custGeom>
              <a:avLst/>
              <a:gdLst>
                <a:gd name="T0" fmla="*/ 3 w 5"/>
                <a:gd name="T1" fmla="*/ 3 h 3"/>
                <a:gd name="T2" fmla="*/ 1 w 5"/>
                <a:gd name="T3" fmla="*/ 3 h 3"/>
                <a:gd name="T4" fmla="*/ 0 w 5"/>
                <a:gd name="T5" fmla="*/ 1 h 3"/>
                <a:gd name="T6" fmla="*/ 0 w 5"/>
                <a:gd name="T7" fmla="*/ 0 h 3"/>
                <a:gd name="T8" fmla="*/ 1 w 5"/>
                <a:gd name="T9" fmla="*/ 0 h 3"/>
                <a:gd name="T10" fmla="*/ 3 w 5"/>
                <a:gd name="T11" fmla="*/ 0 h 3"/>
                <a:gd name="T12" fmla="*/ 5 w 5"/>
                <a:gd name="T13" fmla="*/ 0 h 3"/>
                <a:gd name="T14" fmla="*/ 5 w 5"/>
                <a:gd name="T15" fmla="*/ 1 h 3"/>
                <a:gd name="T16" fmla="*/ 3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3" y="3"/>
                  </a:moveTo>
                  <a:lnTo>
                    <a:pt x="1" y="3"/>
                  </a:lnTo>
                  <a:lnTo>
                    <a:pt x="0" y="1"/>
                  </a:lnTo>
                  <a:lnTo>
                    <a:pt x="0" y="0"/>
                  </a:lnTo>
                  <a:lnTo>
                    <a:pt x="1" y="0"/>
                  </a:lnTo>
                  <a:lnTo>
                    <a:pt x="3" y="0"/>
                  </a:lnTo>
                  <a:lnTo>
                    <a:pt x="5" y="0"/>
                  </a:lnTo>
                  <a:lnTo>
                    <a:pt x="5" y="1"/>
                  </a:lnTo>
                  <a:lnTo>
                    <a:pt x="3" y="3"/>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1" name="Freeform 57"/>
            <p:cNvSpPr>
              <a:spLocks/>
            </p:cNvSpPr>
            <p:nvPr/>
          </p:nvSpPr>
          <p:spPr bwMode="auto">
            <a:xfrm>
              <a:off x="1334" y="4050"/>
              <a:ext cx="9" cy="8"/>
            </a:xfrm>
            <a:custGeom>
              <a:avLst/>
              <a:gdLst>
                <a:gd name="T0" fmla="*/ 4 w 9"/>
                <a:gd name="T1" fmla="*/ 1 h 8"/>
                <a:gd name="T2" fmla="*/ 7 w 9"/>
                <a:gd name="T3" fmla="*/ 5 h 8"/>
                <a:gd name="T4" fmla="*/ 9 w 9"/>
                <a:gd name="T5" fmla="*/ 6 h 8"/>
                <a:gd name="T6" fmla="*/ 7 w 9"/>
                <a:gd name="T7" fmla="*/ 8 h 8"/>
                <a:gd name="T8" fmla="*/ 2 w 9"/>
                <a:gd name="T9" fmla="*/ 8 h 8"/>
                <a:gd name="T10" fmla="*/ 0 w 9"/>
                <a:gd name="T11" fmla="*/ 8 h 8"/>
                <a:gd name="T12" fmla="*/ 0 w 9"/>
                <a:gd name="T13" fmla="*/ 1 h 8"/>
                <a:gd name="T14" fmla="*/ 0 w 9"/>
                <a:gd name="T15" fmla="*/ 0 h 8"/>
                <a:gd name="T16" fmla="*/ 4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1"/>
                  </a:moveTo>
                  <a:lnTo>
                    <a:pt x="7" y="5"/>
                  </a:lnTo>
                  <a:lnTo>
                    <a:pt x="9" y="6"/>
                  </a:lnTo>
                  <a:lnTo>
                    <a:pt x="7" y="8"/>
                  </a:lnTo>
                  <a:lnTo>
                    <a:pt x="2" y="8"/>
                  </a:lnTo>
                  <a:lnTo>
                    <a:pt x="0" y="8"/>
                  </a:lnTo>
                  <a:lnTo>
                    <a:pt x="0" y="1"/>
                  </a:lnTo>
                  <a:lnTo>
                    <a:pt x="0" y="0"/>
                  </a:lnTo>
                  <a:lnTo>
                    <a:pt x="4" y="1"/>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2" name="Freeform 58"/>
            <p:cNvSpPr>
              <a:spLocks/>
            </p:cNvSpPr>
            <p:nvPr/>
          </p:nvSpPr>
          <p:spPr bwMode="auto">
            <a:xfrm>
              <a:off x="1505" y="4011"/>
              <a:ext cx="4" cy="5"/>
            </a:xfrm>
            <a:custGeom>
              <a:avLst/>
              <a:gdLst>
                <a:gd name="T0" fmla="*/ 4 w 4"/>
                <a:gd name="T1" fmla="*/ 4 h 5"/>
                <a:gd name="T2" fmla="*/ 2 w 4"/>
                <a:gd name="T3" fmla="*/ 5 h 5"/>
                <a:gd name="T4" fmla="*/ 0 w 4"/>
                <a:gd name="T5" fmla="*/ 2 h 5"/>
                <a:gd name="T6" fmla="*/ 0 w 4"/>
                <a:gd name="T7" fmla="*/ 0 h 5"/>
                <a:gd name="T8" fmla="*/ 2 w 4"/>
                <a:gd name="T9" fmla="*/ 0 h 5"/>
                <a:gd name="T10" fmla="*/ 4 w 4"/>
                <a:gd name="T11" fmla="*/ 2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lnTo>
                    <a:pt x="2" y="5"/>
                  </a:lnTo>
                  <a:lnTo>
                    <a:pt x="0" y="2"/>
                  </a:lnTo>
                  <a:lnTo>
                    <a:pt x="0" y="0"/>
                  </a:lnTo>
                  <a:lnTo>
                    <a:pt x="2" y="0"/>
                  </a:lnTo>
                  <a:lnTo>
                    <a:pt x="4" y="2"/>
                  </a:lnTo>
                  <a:lnTo>
                    <a:pt x="4" y="4"/>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3" name="Freeform 59"/>
            <p:cNvSpPr>
              <a:spLocks/>
            </p:cNvSpPr>
            <p:nvPr/>
          </p:nvSpPr>
          <p:spPr bwMode="auto">
            <a:xfrm>
              <a:off x="1269" y="3936"/>
              <a:ext cx="5" cy="6"/>
            </a:xfrm>
            <a:custGeom>
              <a:avLst/>
              <a:gdLst>
                <a:gd name="T0" fmla="*/ 0 w 5"/>
                <a:gd name="T1" fmla="*/ 6 h 6"/>
                <a:gd name="T2" fmla="*/ 0 w 5"/>
                <a:gd name="T3" fmla="*/ 3 h 6"/>
                <a:gd name="T4" fmla="*/ 1 w 5"/>
                <a:gd name="T5" fmla="*/ 1 h 6"/>
                <a:gd name="T6" fmla="*/ 3 w 5"/>
                <a:gd name="T7" fmla="*/ 0 h 6"/>
                <a:gd name="T8" fmla="*/ 5 w 5"/>
                <a:gd name="T9" fmla="*/ 0 h 6"/>
                <a:gd name="T10" fmla="*/ 3 w 5"/>
                <a:gd name="T11" fmla="*/ 1 h 6"/>
                <a:gd name="T12" fmla="*/ 3 w 5"/>
                <a:gd name="T13" fmla="*/ 5 h 6"/>
                <a:gd name="T14" fmla="*/ 1 w 5"/>
                <a:gd name="T15" fmla="*/ 6 h 6"/>
                <a:gd name="T16" fmla="*/ 0 w 5"/>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0" y="6"/>
                  </a:moveTo>
                  <a:lnTo>
                    <a:pt x="0" y="3"/>
                  </a:lnTo>
                  <a:lnTo>
                    <a:pt x="1" y="1"/>
                  </a:lnTo>
                  <a:lnTo>
                    <a:pt x="3" y="0"/>
                  </a:lnTo>
                  <a:lnTo>
                    <a:pt x="5" y="0"/>
                  </a:lnTo>
                  <a:lnTo>
                    <a:pt x="3" y="1"/>
                  </a:lnTo>
                  <a:lnTo>
                    <a:pt x="3" y="5"/>
                  </a:lnTo>
                  <a:lnTo>
                    <a:pt x="1" y="6"/>
                  </a:lnTo>
                  <a:lnTo>
                    <a:pt x="0" y="6"/>
                  </a:lnTo>
                </a:path>
              </a:pathLst>
            </a:custGeom>
            <a:noFill/>
            <a:ln w="3">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66" name="TextBox 65"/>
          <p:cNvSpPr txBox="1"/>
          <p:nvPr/>
        </p:nvSpPr>
        <p:spPr>
          <a:xfrm>
            <a:off x="3660776" y="1820644"/>
            <a:ext cx="1343818" cy="646331"/>
          </a:xfrm>
          <a:prstGeom prst="rect">
            <a:avLst/>
          </a:prstGeom>
          <a:noFill/>
        </p:spPr>
        <p:txBody>
          <a:bodyPr wrap="square" rtlCol="0">
            <a:spAutoFit/>
          </a:bodyPr>
          <a:lstStyle/>
          <a:p>
            <a:pPr algn="ctr"/>
            <a:r>
              <a:rPr lang="en-US" dirty="0" smtClean="0">
                <a:latin typeface="+mn-lt"/>
              </a:rPr>
              <a:t>Saint-Louis</a:t>
            </a:r>
          </a:p>
          <a:p>
            <a:pPr algn="ctr"/>
            <a:r>
              <a:rPr lang="en-US" dirty="0" smtClean="0">
                <a:latin typeface="+mn-lt"/>
              </a:rPr>
              <a:t>51</a:t>
            </a:r>
          </a:p>
        </p:txBody>
      </p:sp>
      <p:sp>
        <p:nvSpPr>
          <p:cNvPr id="67" name="TextBox 66"/>
          <p:cNvSpPr txBox="1"/>
          <p:nvPr/>
        </p:nvSpPr>
        <p:spPr>
          <a:xfrm>
            <a:off x="5124848" y="3195637"/>
            <a:ext cx="1343818" cy="646331"/>
          </a:xfrm>
          <a:prstGeom prst="rect">
            <a:avLst/>
          </a:prstGeom>
          <a:noFill/>
        </p:spPr>
        <p:txBody>
          <a:bodyPr wrap="square" rtlCol="0">
            <a:spAutoFit/>
          </a:bodyPr>
          <a:lstStyle/>
          <a:p>
            <a:pPr algn="ctr"/>
            <a:r>
              <a:rPr lang="en-US" dirty="0" smtClean="0">
                <a:solidFill>
                  <a:schemeClr val="bg1"/>
                </a:solidFill>
                <a:latin typeface="+mn-lt"/>
              </a:rPr>
              <a:t>Matam</a:t>
            </a:r>
          </a:p>
          <a:p>
            <a:pPr algn="ctr"/>
            <a:r>
              <a:rPr lang="en-US" dirty="0" smtClean="0">
                <a:solidFill>
                  <a:schemeClr val="bg1"/>
                </a:solidFill>
                <a:latin typeface="+mn-lt"/>
              </a:rPr>
              <a:t>71</a:t>
            </a:r>
          </a:p>
        </p:txBody>
      </p:sp>
      <p:sp>
        <p:nvSpPr>
          <p:cNvPr id="68" name="TextBox 67"/>
          <p:cNvSpPr txBox="1"/>
          <p:nvPr/>
        </p:nvSpPr>
        <p:spPr>
          <a:xfrm>
            <a:off x="5410200" y="4548762"/>
            <a:ext cx="1549401" cy="646331"/>
          </a:xfrm>
          <a:prstGeom prst="rect">
            <a:avLst/>
          </a:prstGeom>
          <a:noFill/>
        </p:spPr>
        <p:txBody>
          <a:bodyPr wrap="square" rtlCol="0">
            <a:spAutoFit/>
          </a:bodyPr>
          <a:lstStyle/>
          <a:p>
            <a:pPr algn="ctr"/>
            <a:r>
              <a:rPr lang="en-US" dirty="0" err="1" smtClean="0">
                <a:solidFill>
                  <a:schemeClr val="bg1"/>
                </a:solidFill>
                <a:latin typeface="+mn-lt"/>
              </a:rPr>
              <a:t>Tambacounda</a:t>
            </a:r>
            <a:endParaRPr lang="en-US" dirty="0" smtClean="0">
              <a:solidFill>
                <a:schemeClr val="bg1"/>
              </a:solidFill>
              <a:latin typeface="+mn-lt"/>
            </a:endParaRPr>
          </a:p>
          <a:p>
            <a:pPr algn="ctr"/>
            <a:r>
              <a:rPr lang="en-US" dirty="0" smtClean="0">
                <a:solidFill>
                  <a:schemeClr val="bg1"/>
                </a:solidFill>
                <a:latin typeface="+mn-lt"/>
              </a:rPr>
              <a:t>80</a:t>
            </a:r>
          </a:p>
        </p:txBody>
      </p:sp>
      <p:sp>
        <p:nvSpPr>
          <p:cNvPr id="69" name="TextBox 68"/>
          <p:cNvSpPr txBox="1"/>
          <p:nvPr/>
        </p:nvSpPr>
        <p:spPr>
          <a:xfrm>
            <a:off x="6640512" y="5882044"/>
            <a:ext cx="1549401" cy="646331"/>
          </a:xfrm>
          <a:prstGeom prst="rect">
            <a:avLst/>
          </a:prstGeom>
          <a:noFill/>
        </p:spPr>
        <p:txBody>
          <a:bodyPr wrap="square" rtlCol="0">
            <a:spAutoFit/>
          </a:bodyPr>
          <a:lstStyle/>
          <a:p>
            <a:pPr algn="ctr"/>
            <a:r>
              <a:rPr lang="en-US" dirty="0" smtClean="0">
                <a:solidFill>
                  <a:schemeClr val="bg1"/>
                </a:solidFill>
                <a:latin typeface="+mn-lt"/>
              </a:rPr>
              <a:t>Kédougou</a:t>
            </a:r>
          </a:p>
          <a:p>
            <a:pPr algn="ctr"/>
            <a:r>
              <a:rPr lang="en-US" dirty="0" smtClean="0">
                <a:solidFill>
                  <a:schemeClr val="bg1"/>
                </a:solidFill>
                <a:latin typeface="+mn-lt"/>
              </a:rPr>
              <a:t>74</a:t>
            </a:r>
          </a:p>
        </p:txBody>
      </p:sp>
      <p:sp>
        <p:nvSpPr>
          <p:cNvPr id="70" name="TextBox 69"/>
          <p:cNvSpPr txBox="1"/>
          <p:nvPr/>
        </p:nvSpPr>
        <p:spPr>
          <a:xfrm>
            <a:off x="4098925" y="5697894"/>
            <a:ext cx="1549401" cy="646331"/>
          </a:xfrm>
          <a:prstGeom prst="rect">
            <a:avLst/>
          </a:prstGeom>
          <a:noFill/>
        </p:spPr>
        <p:txBody>
          <a:bodyPr wrap="square" rtlCol="0">
            <a:spAutoFit/>
          </a:bodyPr>
          <a:lstStyle/>
          <a:p>
            <a:pPr algn="ctr"/>
            <a:r>
              <a:rPr lang="en-US" dirty="0" smtClean="0">
                <a:solidFill>
                  <a:schemeClr val="bg1"/>
                </a:solidFill>
                <a:latin typeface="+mn-lt"/>
              </a:rPr>
              <a:t>Kolda</a:t>
            </a:r>
          </a:p>
          <a:p>
            <a:pPr algn="ctr"/>
            <a:r>
              <a:rPr lang="en-US" dirty="0" smtClean="0">
                <a:solidFill>
                  <a:schemeClr val="bg1"/>
                </a:solidFill>
                <a:latin typeface="+mn-lt"/>
              </a:rPr>
              <a:t>89</a:t>
            </a:r>
          </a:p>
        </p:txBody>
      </p:sp>
      <p:sp>
        <p:nvSpPr>
          <p:cNvPr id="71" name="TextBox 70"/>
          <p:cNvSpPr txBox="1"/>
          <p:nvPr/>
        </p:nvSpPr>
        <p:spPr>
          <a:xfrm>
            <a:off x="2963070" y="5802094"/>
            <a:ext cx="1022350" cy="646331"/>
          </a:xfrm>
          <a:prstGeom prst="rect">
            <a:avLst/>
          </a:prstGeom>
          <a:noFill/>
        </p:spPr>
        <p:txBody>
          <a:bodyPr wrap="square" rtlCol="0">
            <a:spAutoFit/>
          </a:bodyPr>
          <a:lstStyle/>
          <a:p>
            <a:pPr algn="ctr"/>
            <a:r>
              <a:rPr lang="en-US" dirty="0" smtClean="0">
                <a:solidFill>
                  <a:schemeClr val="bg1"/>
                </a:solidFill>
                <a:latin typeface="+mn-lt"/>
              </a:rPr>
              <a:t>Sédhiou</a:t>
            </a:r>
          </a:p>
          <a:p>
            <a:pPr algn="ctr"/>
            <a:r>
              <a:rPr lang="en-US" dirty="0" smtClean="0">
                <a:solidFill>
                  <a:schemeClr val="bg1"/>
                </a:solidFill>
                <a:latin typeface="+mn-lt"/>
              </a:rPr>
              <a:t>78</a:t>
            </a:r>
          </a:p>
        </p:txBody>
      </p:sp>
      <p:sp>
        <p:nvSpPr>
          <p:cNvPr id="72" name="TextBox 71"/>
          <p:cNvSpPr txBox="1"/>
          <p:nvPr/>
        </p:nvSpPr>
        <p:spPr>
          <a:xfrm>
            <a:off x="1462087" y="5925919"/>
            <a:ext cx="1222375" cy="646331"/>
          </a:xfrm>
          <a:prstGeom prst="rect">
            <a:avLst/>
          </a:prstGeom>
          <a:noFill/>
        </p:spPr>
        <p:txBody>
          <a:bodyPr wrap="square" rtlCol="0">
            <a:spAutoFit/>
          </a:bodyPr>
          <a:lstStyle/>
          <a:p>
            <a:pPr algn="ctr"/>
            <a:r>
              <a:rPr lang="en-US" dirty="0" smtClean="0">
                <a:latin typeface="+mn-lt"/>
              </a:rPr>
              <a:t>Ziguinchor</a:t>
            </a:r>
          </a:p>
          <a:p>
            <a:pPr algn="ctr"/>
            <a:r>
              <a:rPr lang="en-US" dirty="0" smtClean="0">
                <a:latin typeface="+mn-lt"/>
              </a:rPr>
              <a:t>55</a:t>
            </a:r>
          </a:p>
        </p:txBody>
      </p:sp>
      <p:sp>
        <p:nvSpPr>
          <p:cNvPr id="73" name="TextBox 72"/>
          <p:cNvSpPr txBox="1"/>
          <p:nvPr/>
        </p:nvSpPr>
        <p:spPr>
          <a:xfrm>
            <a:off x="3456781" y="4252694"/>
            <a:ext cx="1022350" cy="646331"/>
          </a:xfrm>
          <a:prstGeom prst="rect">
            <a:avLst/>
          </a:prstGeom>
          <a:noFill/>
        </p:spPr>
        <p:txBody>
          <a:bodyPr wrap="square" rtlCol="0">
            <a:spAutoFit/>
          </a:bodyPr>
          <a:lstStyle/>
          <a:p>
            <a:pPr algn="ctr"/>
            <a:r>
              <a:rPr lang="en-US" dirty="0" smtClean="0">
                <a:solidFill>
                  <a:sysClr val="windowText" lastClr="000000"/>
                </a:solidFill>
                <a:latin typeface="+mn-lt"/>
              </a:rPr>
              <a:t>Kaffrine</a:t>
            </a:r>
          </a:p>
          <a:p>
            <a:pPr algn="ctr"/>
            <a:r>
              <a:rPr lang="en-US" dirty="0" smtClean="0">
                <a:solidFill>
                  <a:sysClr val="windowText" lastClr="000000"/>
                </a:solidFill>
                <a:latin typeface="+mn-lt"/>
              </a:rPr>
              <a:t>64</a:t>
            </a:r>
          </a:p>
        </p:txBody>
      </p:sp>
      <p:sp>
        <p:nvSpPr>
          <p:cNvPr id="74" name="TextBox 73"/>
          <p:cNvSpPr txBox="1"/>
          <p:nvPr/>
        </p:nvSpPr>
        <p:spPr>
          <a:xfrm>
            <a:off x="3186113" y="2844582"/>
            <a:ext cx="1022350" cy="646331"/>
          </a:xfrm>
          <a:prstGeom prst="rect">
            <a:avLst/>
          </a:prstGeom>
          <a:noFill/>
        </p:spPr>
        <p:txBody>
          <a:bodyPr wrap="square" rtlCol="0">
            <a:spAutoFit/>
          </a:bodyPr>
          <a:lstStyle/>
          <a:p>
            <a:pPr algn="ctr"/>
            <a:r>
              <a:rPr lang="en-US" dirty="0" smtClean="0">
                <a:latin typeface="+mn-lt"/>
              </a:rPr>
              <a:t>Louga</a:t>
            </a:r>
          </a:p>
          <a:p>
            <a:pPr algn="ctr"/>
            <a:r>
              <a:rPr lang="en-US" dirty="0" smtClean="0">
                <a:latin typeface="+mn-lt"/>
              </a:rPr>
              <a:t>64</a:t>
            </a:r>
          </a:p>
        </p:txBody>
      </p:sp>
      <p:sp>
        <p:nvSpPr>
          <p:cNvPr id="75" name="TextBox 74"/>
          <p:cNvSpPr txBox="1"/>
          <p:nvPr/>
        </p:nvSpPr>
        <p:spPr>
          <a:xfrm>
            <a:off x="2638425" y="4657725"/>
            <a:ext cx="1022350" cy="646331"/>
          </a:xfrm>
          <a:prstGeom prst="rect">
            <a:avLst/>
          </a:prstGeom>
          <a:noFill/>
        </p:spPr>
        <p:txBody>
          <a:bodyPr wrap="square" rtlCol="0">
            <a:spAutoFit/>
          </a:bodyPr>
          <a:lstStyle/>
          <a:p>
            <a:pPr algn="ctr"/>
            <a:r>
              <a:rPr lang="en-US" dirty="0" smtClean="0">
                <a:latin typeface="+mn-lt"/>
              </a:rPr>
              <a:t>Kaolack</a:t>
            </a:r>
          </a:p>
          <a:p>
            <a:pPr algn="ctr"/>
            <a:r>
              <a:rPr lang="en-US" dirty="0" smtClean="0">
                <a:latin typeface="+mn-lt"/>
              </a:rPr>
              <a:t>60</a:t>
            </a:r>
          </a:p>
        </p:txBody>
      </p:sp>
      <p:sp>
        <p:nvSpPr>
          <p:cNvPr id="76" name="TextBox 75"/>
          <p:cNvSpPr txBox="1"/>
          <p:nvPr/>
        </p:nvSpPr>
        <p:spPr>
          <a:xfrm>
            <a:off x="2259013" y="3651250"/>
            <a:ext cx="1022350" cy="646331"/>
          </a:xfrm>
          <a:prstGeom prst="rect">
            <a:avLst/>
          </a:prstGeom>
          <a:noFill/>
        </p:spPr>
        <p:txBody>
          <a:bodyPr wrap="square" rtlCol="0">
            <a:spAutoFit/>
          </a:bodyPr>
          <a:lstStyle/>
          <a:p>
            <a:pPr algn="ctr"/>
            <a:r>
              <a:rPr lang="en-US" dirty="0" smtClean="0">
                <a:solidFill>
                  <a:schemeClr val="bg1"/>
                </a:solidFill>
                <a:latin typeface="+mn-lt"/>
              </a:rPr>
              <a:t>Diourbel</a:t>
            </a:r>
          </a:p>
          <a:p>
            <a:pPr algn="ctr"/>
            <a:r>
              <a:rPr lang="en-US" dirty="0" smtClean="0">
                <a:solidFill>
                  <a:schemeClr val="bg1"/>
                </a:solidFill>
                <a:latin typeface="+mn-lt"/>
              </a:rPr>
              <a:t>73</a:t>
            </a:r>
          </a:p>
        </p:txBody>
      </p:sp>
      <p:sp>
        <p:nvSpPr>
          <p:cNvPr id="77" name="TextBox 76"/>
          <p:cNvSpPr txBox="1"/>
          <p:nvPr/>
        </p:nvSpPr>
        <p:spPr>
          <a:xfrm>
            <a:off x="1524000" y="3657600"/>
            <a:ext cx="812800" cy="646331"/>
          </a:xfrm>
          <a:prstGeom prst="rect">
            <a:avLst/>
          </a:prstGeom>
          <a:noFill/>
        </p:spPr>
        <p:txBody>
          <a:bodyPr wrap="square" rtlCol="0">
            <a:spAutoFit/>
          </a:bodyPr>
          <a:lstStyle/>
          <a:p>
            <a:pPr algn="ctr"/>
            <a:r>
              <a:rPr lang="en-US" dirty="0" smtClean="0">
                <a:latin typeface="+mn-lt"/>
              </a:rPr>
              <a:t>Thiès</a:t>
            </a:r>
          </a:p>
          <a:p>
            <a:pPr algn="ctr"/>
            <a:r>
              <a:rPr lang="en-US" dirty="0" smtClean="0">
                <a:latin typeface="+mn-lt"/>
              </a:rPr>
              <a:t>55</a:t>
            </a:r>
          </a:p>
        </p:txBody>
      </p:sp>
      <p:sp>
        <p:nvSpPr>
          <p:cNvPr id="78" name="TextBox 77"/>
          <p:cNvSpPr txBox="1"/>
          <p:nvPr/>
        </p:nvSpPr>
        <p:spPr>
          <a:xfrm>
            <a:off x="501650" y="3239869"/>
            <a:ext cx="1022350" cy="646331"/>
          </a:xfrm>
          <a:prstGeom prst="rect">
            <a:avLst/>
          </a:prstGeom>
          <a:noFill/>
        </p:spPr>
        <p:txBody>
          <a:bodyPr wrap="square" rtlCol="0">
            <a:spAutoFit/>
          </a:bodyPr>
          <a:lstStyle/>
          <a:p>
            <a:pPr algn="ctr"/>
            <a:r>
              <a:rPr lang="en-US" dirty="0" smtClean="0">
                <a:latin typeface="+mn-lt"/>
              </a:rPr>
              <a:t>Dakar</a:t>
            </a:r>
          </a:p>
          <a:p>
            <a:pPr algn="ctr"/>
            <a:r>
              <a:rPr lang="en-US" dirty="0" smtClean="0">
                <a:latin typeface="+mn-lt"/>
              </a:rPr>
              <a:t>34</a:t>
            </a:r>
          </a:p>
        </p:txBody>
      </p:sp>
      <p:sp>
        <p:nvSpPr>
          <p:cNvPr id="79" name="TextBox 78"/>
          <p:cNvSpPr txBox="1"/>
          <p:nvPr/>
        </p:nvSpPr>
        <p:spPr>
          <a:xfrm>
            <a:off x="1843246" y="4526280"/>
            <a:ext cx="976154" cy="646331"/>
          </a:xfrm>
          <a:prstGeom prst="rect">
            <a:avLst/>
          </a:prstGeom>
          <a:noFill/>
        </p:spPr>
        <p:txBody>
          <a:bodyPr wrap="square" rtlCol="0">
            <a:spAutoFit/>
          </a:bodyPr>
          <a:lstStyle/>
          <a:p>
            <a:pPr algn="ctr"/>
            <a:r>
              <a:rPr lang="en-US" dirty="0" smtClean="0">
                <a:latin typeface="+mn-lt"/>
              </a:rPr>
              <a:t>Fatick</a:t>
            </a:r>
          </a:p>
          <a:p>
            <a:pPr algn="ctr"/>
            <a:r>
              <a:rPr lang="en-US" dirty="0" smtClean="0">
                <a:latin typeface="+mn-lt"/>
              </a:rPr>
              <a:t>51</a:t>
            </a:r>
          </a:p>
        </p:txBody>
      </p:sp>
      <p:cxnSp>
        <p:nvCxnSpPr>
          <p:cNvPr id="86" name="Straight Connector 85"/>
          <p:cNvCxnSpPr/>
          <p:nvPr/>
        </p:nvCxnSpPr>
        <p:spPr>
          <a:xfrm>
            <a:off x="1219200" y="3602394"/>
            <a:ext cx="304801" cy="28380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Title 1"/>
          <p:cNvSpPr txBox="1">
            <a:spLocks/>
          </p:cNvSpPr>
          <p:nvPr/>
        </p:nvSpPr>
        <p:spPr>
          <a:xfrm>
            <a:off x="0" y="123071"/>
            <a:ext cx="9144000" cy="1143000"/>
          </a:xfrm>
          <a:prstGeom prst="rect">
            <a:avLst/>
          </a:prstGeom>
        </p:spPr>
        <p:txBody>
          <a:bodyPr>
            <a:normAutofit fontScale="90000"/>
          </a:bodyPr>
          <a:lstStyle>
            <a:lvl1pPr algn="ctr" defTabSz="914400" rtl="0" eaLnBrk="1" latinLnBrk="0" hangingPunct="1">
              <a:spcBef>
                <a:spcPct val="0"/>
              </a:spcBef>
              <a:buNone/>
              <a:defRPr sz="4400" kern="1200">
                <a:solidFill>
                  <a:schemeClr val="bg1"/>
                </a:solidFill>
                <a:latin typeface="+mj-lt"/>
                <a:ea typeface="+mj-ea"/>
                <a:cs typeface="+mj-cs"/>
              </a:defRPr>
            </a:lvl1pPr>
          </a:lstStyle>
          <a:p>
            <a:pPr fontAlgn="auto">
              <a:spcAft>
                <a:spcPts val="0"/>
              </a:spcAft>
            </a:pPr>
            <a:r>
              <a:rPr lang="fr-FR" smtClean="0">
                <a:solidFill>
                  <a:schemeClr val="tx1"/>
                </a:solidFill>
              </a:rPr>
              <a:t>Mortalité infanto-juvénile selon la région</a:t>
            </a:r>
            <a:endParaRPr lang="fr-FR" dirty="0">
              <a:solidFill>
                <a:schemeClr val="tx1"/>
              </a:solidFill>
            </a:endParaRPr>
          </a:p>
        </p:txBody>
      </p:sp>
      <p:sp>
        <p:nvSpPr>
          <p:cNvPr id="82" name="TextBox 81"/>
          <p:cNvSpPr txBox="1"/>
          <p:nvPr/>
        </p:nvSpPr>
        <p:spPr>
          <a:xfrm>
            <a:off x="0" y="1081405"/>
            <a:ext cx="9144000" cy="369332"/>
          </a:xfrm>
          <a:prstGeom prst="rect">
            <a:avLst/>
          </a:prstGeom>
          <a:noFill/>
        </p:spPr>
        <p:txBody>
          <a:bodyPr wrap="square" rtlCol="0">
            <a:spAutoFit/>
          </a:bodyPr>
          <a:lstStyle/>
          <a:p>
            <a:pPr algn="ctr"/>
            <a:r>
              <a:rPr lang="fr-FR" i="1" dirty="0" smtClean="0">
                <a:latin typeface="+mj-lt"/>
              </a:rPr>
              <a:t>Décès pour 1 000 naissances vivantes (pour la période des 10 années précédant l’enquête) </a:t>
            </a:r>
            <a:endParaRPr lang="fr-FR" i="1" dirty="0">
              <a:latin typeface="+mj-lt"/>
            </a:endParaRPr>
          </a:p>
        </p:txBody>
      </p:sp>
    </p:spTree>
    <p:extLst>
      <p:ext uri="{BB962C8B-B14F-4D97-AF65-F5344CB8AC3E}">
        <p14:creationId xmlns:p14="http://schemas.microsoft.com/office/powerpoint/2010/main" val="12469840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theme/theme1.xml><?xml version="1.0" encoding="utf-8"?>
<a:theme xmlns:a="http://schemas.openxmlformats.org/drawingml/2006/main" name="1_Custom Design">
  <a:themeElements>
    <a:clrScheme name="Personnalisé 2">
      <a:dk1>
        <a:srgbClr val="FFFFFF"/>
      </a:dk1>
      <a:lt1>
        <a:srgbClr val="000000"/>
      </a:lt1>
      <a:dk2>
        <a:srgbClr val="F38B00"/>
      </a:dk2>
      <a:lt2>
        <a:srgbClr val="FFDC91"/>
      </a:lt2>
      <a:accent1>
        <a:srgbClr val="9D85BE"/>
      </a:accent1>
      <a:accent2>
        <a:srgbClr val="491D74"/>
      </a:accent2>
      <a:accent3>
        <a:srgbClr val="9BCDAF"/>
      </a:accent3>
      <a:accent4>
        <a:srgbClr val="00936F"/>
      </a:accent4>
      <a:accent5>
        <a:srgbClr val="7DA7D8"/>
      </a:accent5>
      <a:accent6>
        <a:srgbClr val="547193"/>
      </a:accent6>
      <a:hlink>
        <a:srgbClr val="0000FF"/>
      </a:hlink>
      <a:folHlink>
        <a:srgbClr val="4D4D4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Default Design">
  <a:themeElements>
    <a:clrScheme name="Senegal 2017 quick">
      <a:dk1>
        <a:srgbClr val="000000"/>
      </a:dk1>
      <a:lt1>
        <a:srgbClr val="FFFFFF"/>
      </a:lt1>
      <a:dk2>
        <a:srgbClr val="F38B00"/>
      </a:dk2>
      <a:lt2>
        <a:srgbClr val="FFDC91"/>
      </a:lt2>
      <a:accent1>
        <a:srgbClr val="9D85BE"/>
      </a:accent1>
      <a:accent2>
        <a:srgbClr val="491D74"/>
      </a:accent2>
      <a:accent3>
        <a:srgbClr val="9BCDAF"/>
      </a:accent3>
      <a:accent4>
        <a:srgbClr val="00936F"/>
      </a:accent4>
      <a:accent5>
        <a:srgbClr val="7DA7D8"/>
      </a:accent5>
      <a:accent6>
        <a:srgbClr val="547193"/>
      </a:accent6>
      <a:hlink>
        <a:srgbClr val="0000FF"/>
      </a:hlink>
      <a:folHlink>
        <a:srgbClr val="4D4D4F"/>
      </a:folHlink>
    </a:clrScheme>
    <a:fontScheme name="Default Design">
      <a:majorFont>
        <a:latin typeface="Helvetica"/>
        <a:ea typeface=""/>
        <a:cs typeface=""/>
      </a:majorFont>
      <a:minorFont>
        <a:latin typeface="Gill Sans M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Helvetic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Helvetica" pitchFamily="34"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23250</TotalTime>
  <Words>10189</Words>
  <Application>Microsoft Office PowerPoint</Application>
  <PresentationFormat>On-screen Show (4:3)</PresentationFormat>
  <Paragraphs>1792</Paragraphs>
  <Slides>219</Slides>
  <Notes>161</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219</vt:i4>
      </vt:variant>
    </vt:vector>
  </HeadingPairs>
  <TitlesOfParts>
    <vt:vector size="227" baseType="lpstr">
      <vt:lpstr>MS PGothic</vt:lpstr>
      <vt:lpstr>Arial</vt:lpstr>
      <vt:lpstr>Calibri</vt:lpstr>
      <vt:lpstr>Gill Sans MT</vt:lpstr>
      <vt:lpstr>Helvetica</vt:lpstr>
      <vt:lpstr>Times New Roman</vt:lpstr>
      <vt:lpstr>1_Custom Design</vt:lpstr>
      <vt:lpstr>1_Default Design</vt:lpstr>
      <vt:lpstr>PowerPoint Presentation</vt:lpstr>
      <vt:lpstr>PowerPoint Presentation</vt:lpstr>
      <vt:lpstr>Objectifs de l’Enquête Continue  au Sénégal</vt:lpstr>
      <vt:lpstr>Deux volets de l’Enquête Continue</vt:lpstr>
      <vt:lpstr>Éléments clés dans l’Enquête Démographique et  de Santé Continue (EDS-C)</vt:lpstr>
      <vt:lpstr>Éléments clés dans l’Enquête Démographique et  de Santé Continue (EDS-C)</vt:lpstr>
      <vt:lpstr>Éléments clés dans l’Enquête Démographique et  de Santé Continue (EDS-C)</vt:lpstr>
      <vt:lpstr>Échantillonnage 2017</vt:lpstr>
      <vt:lpstr>Tests biologiques</vt:lpstr>
      <vt:lpstr>Réalisation de l’enquête continue</vt:lpstr>
      <vt:lpstr>Recrutement et formation du personnel de terrain : </vt:lpstr>
      <vt:lpstr>Collecte des données</vt:lpstr>
      <vt:lpstr>Couverture de l'enquête ménage et de l'enquête individuelle</vt:lpstr>
      <vt:lpstr>Éléments clés dans l’Enquête Continue sur la Prestation des Services de Soins de Santé (ECPSS)</vt:lpstr>
      <vt:lpstr>Éléments clés dans l’Enquête Continue sur la Prestation des Services de Soins de Santé (ECPSS)</vt:lpstr>
      <vt:lpstr>Éléments clés dans l’Enquête Continue sur la Prestation des Services de Soins de Santé (ECPSS)</vt:lpstr>
      <vt:lpstr>Méthodologie</vt:lpstr>
      <vt:lpstr>Questionnaires</vt:lpstr>
      <vt:lpstr>Formation</vt:lpstr>
      <vt:lpstr>Collecte des données</vt:lpstr>
      <vt:lpstr>Échantillon des structures de santé</vt:lpstr>
      <vt:lpstr>Échantillon des structures de santé</vt:lpstr>
      <vt:lpstr>PowerPoint Presentation</vt:lpstr>
      <vt:lpstr>PowerPoint Presentation</vt:lpstr>
      <vt:lpstr>Caractéristiques des ménages</vt:lpstr>
      <vt:lpstr>Eau de boisson</vt:lpstr>
      <vt:lpstr>Type de toilettes </vt:lpstr>
      <vt:lpstr>Électricité </vt:lpstr>
      <vt:lpstr>Quintile de bien-être économique</vt:lpstr>
      <vt:lpstr>Quintiles de bien-être économique</vt:lpstr>
      <vt:lpstr>Transferts Sociaux</vt:lpstr>
      <vt:lpstr>Transferts sociaux par quintiles de bien-être économique</vt:lpstr>
      <vt:lpstr>Bourse de sécurité familiale selon la région </vt:lpstr>
      <vt:lpstr>PowerPoint Presentation</vt:lpstr>
      <vt:lpstr>Niveau d’instruction des enquêtés</vt:lpstr>
      <vt:lpstr>Alphabétisation</vt:lpstr>
      <vt:lpstr>Principaux résultats</vt:lpstr>
      <vt:lpstr>Disponibilité des services  et infrastructures de base</vt:lpstr>
      <vt:lpstr>PowerPoint Presentation</vt:lpstr>
      <vt:lpstr>Disponibilité des services de base</vt:lpstr>
      <vt:lpstr>Disponibilité de tous les services de base selon le type de structure et l’autorité de gestion</vt:lpstr>
      <vt:lpstr>PowerPoint Presentation</vt:lpstr>
      <vt:lpstr>Disponibilité des infrastructures  de base</vt:lpstr>
      <vt:lpstr>Disponibilité du transport d’urgence selon la région </vt:lpstr>
      <vt:lpstr>Principaux résultats</vt:lpstr>
      <vt:lpstr>PowerPoint Presentation</vt:lpstr>
      <vt:lpstr>PowerPoint Presentation</vt:lpstr>
      <vt:lpstr>Tendances de la fécondité</vt:lpstr>
      <vt:lpstr>Fécondité dans la sous-région</vt:lpstr>
      <vt:lpstr>Fécondité selon la région</vt:lpstr>
      <vt:lpstr>Fécondité des adolescentes</vt:lpstr>
      <vt:lpstr>Fécondité des adolescentes selon la région</vt:lpstr>
      <vt:lpstr>PowerPoint Presentation</vt:lpstr>
      <vt:lpstr>Utilisation actuelle de la contraception</vt:lpstr>
      <vt:lpstr>Tendance de l’utilisation de la contraception</vt:lpstr>
      <vt:lpstr>PowerPoint Presentation</vt:lpstr>
      <vt:lpstr>Utilisation de la contraception moderne selon la région</vt:lpstr>
      <vt:lpstr>Besoins et demande en matière de PF</vt:lpstr>
      <vt:lpstr>Demande en PF satisfaite</vt:lpstr>
      <vt:lpstr>Principaux résultats</vt:lpstr>
      <vt:lpstr>Services de planification familiale</vt:lpstr>
      <vt:lpstr>PowerPoint Presentation</vt:lpstr>
      <vt:lpstr>Services de planification familiale (PF)</vt:lpstr>
      <vt:lpstr>Méthodes de PF fournies</vt:lpstr>
      <vt:lpstr>Disponibilité des produits de PF</vt:lpstr>
      <vt:lpstr>Disponibilité des produits de planification familiale selon la région</vt:lpstr>
      <vt:lpstr>Équipement pour les services de PF</vt:lpstr>
      <vt:lpstr>Formation des prestataires des services de planification familiale</vt:lpstr>
      <vt:lpstr>Principaux résultats</vt:lpstr>
      <vt:lpstr>PowerPoint Presentation</vt:lpstr>
      <vt:lpstr>PowerPoint Presentation</vt:lpstr>
      <vt:lpstr>PowerPoint Presentation</vt:lpstr>
      <vt:lpstr>Nombre et moment de consultations prénatales  (CPN) selon le milieu de résidence</vt:lpstr>
      <vt:lpstr>Composantes des CPN</vt:lpstr>
      <vt:lpstr>Vaccination antitétanique</vt:lpstr>
      <vt:lpstr>PowerPoint Presentation</vt:lpstr>
      <vt:lpstr>Lieu de l’accouchement</vt:lpstr>
      <vt:lpstr>PowerPoint Presentation</vt:lpstr>
      <vt:lpstr>Accouchements dans un établissement de santé dans la sous région</vt:lpstr>
      <vt:lpstr>PowerPoint Presentation</vt:lpstr>
      <vt:lpstr>Principaux résultats</vt:lpstr>
      <vt:lpstr>Services de santé maternelle</vt:lpstr>
      <vt:lpstr>PowerPoint Presentation</vt:lpstr>
      <vt:lpstr>Disponibilité des services de santé maternelle</vt:lpstr>
      <vt:lpstr>Équipement pour les services de CPN</vt:lpstr>
      <vt:lpstr>Capacité de diagnostic</vt:lpstr>
      <vt:lpstr>Disponibilité des médicaments pour la consultation prénatale de routine</vt:lpstr>
      <vt:lpstr>Formation des prestataires des services de CPN</vt:lpstr>
      <vt:lpstr>Disponibilité des services de Prévention de la Transmission Mère-Enfant (PTME) du VIH dans les institutions offrant des services de CPN</vt:lpstr>
      <vt:lpstr>Équipement pour les services d’accouchement normal</vt:lpstr>
      <vt:lpstr>Médicaments essentiels pour l’accouchement</vt:lpstr>
      <vt:lpstr>Formation des prestataires des services d'accouchements normaux ou de soins néonatals </vt:lpstr>
      <vt:lpstr>Formation des prestataires des services de soins néonatals </vt:lpstr>
      <vt:lpstr>PowerPoint Presentation</vt:lpstr>
      <vt:lpstr>PowerPoint Presentation</vt:lpstr>
      <vt:lpstr>PowerPoint Presentation</vt:lpstr>
      <vt:lpstr>Niveaux de mortalité des enfants</vt:lpstr>
      <vt:lpstr>Mortalité des enfants  selon le niveau d’instruction de la mère </vt:lpstr>
      <vt:lpstr>PowerPoint Presentation</vt:lpstr>
      <vt:lpstr>Tendances de la mortalité des enfants</vt:lpstr>
      <vt:lpstr>PowerPoint Presentation</vt:lpstr>
      <vt:lpstr>Mortalité adulte</vt:lpstr>
      <vt:lpstr>PowerPoint Presentation</vt:lpstr>
      <vt:lpstr>Estimations de la mortalité liée à la grossesse vs. la mortalité maternelle</vt:lpstr>
      <vt:lpstr>Tendances de la mortalité liée à la grossesse (ancienne définition de la mortalité maternelle)</vt:lpstr>
      <vt:lpstr>Mortalité maternelle (nouvelle définition)</vt:lpstr>
      <vt:lpstr>Résultats Clés</vt:lpstr>
      <vt:lpstr>PowerPoint Presentation</vt:lpstr>
      <vt:lpstr>PowerPoint Presentation</vt:lpstr>
      <vt:lpstr>Vaccinations infantiles de base</vt:lpstr>
      <vt:lpstr>PowerPoint Presentation</vt:lpstr>
      <vt:lpstr>PowerPoint Presentation</vt:lpstr>
      <vt:lpstr>Tendances de la couverture vaccinale de base</vt:lpstr>
      <vt:lpstr>Prévalence et traitement des maladies des enfants</vt:lpstr>
      <vt:lpstr>Traitement de la diarrhée</vt:lpstr>
      <vt:lpstr>PowerPoint Presentation</vt:lpstr>
      <vt:lpstr>PowerPoint Presentation</vt:lpstr>
      <vt:lpstr>Enregistrement des naissances</vt:lpstr>
      <vt:lpstr>Situation de résidence avec les parents</vt:lpstr>
      <vt:lpstr>Principaux résultats</vt:lpstr>
      <vt:lpstr>Services de santé infantile</vt:lpstr>
      <vt:lpstr>PowerPoint Presentation</vt:lpstr>
      <vt:lpstr>Disponibilité des services de santé infantile</vt:lpstr>
      <vt:lpstr>Disponibilité des vaccins</vt:lpstr>
      <vt:lpstr>PowerPoint Presentation</vt:lpstr>
      <vt:lpstr>Équipement pour les services de soins curatifs infantiles</vt:lpstr>
      <vt:lpstr>Médicaments essentiels pour les services de soins curatifs infantiles</vt:lpstr>
      <vt:lpstr>Formation des prestataires des services de santé infantile</vt:lpstr>
      <vt:lpstr>Principaux Résultats</vt:lpstr>
      <vt:lpstr>PowerPoint Presentation</vt:lpstr>
      <vt:lpstr>PowerPoint Presentation</vt:lpstr>
      <vt:lpstr>Allaitement exclusif selon l’âge de l’enfant</vt:lpstr>
      <vt:lpstr>Pratiques alimentaires</vt:lpstr>
      <vt:lpstr>PowerPoint Presentation</vt:lpstr>
      <vt:lpstr>État nutritionnel des enfants</vt:lpstr>
      <vt:lpstr>PowerPoint Presentation</vt:lpstr>
      <vt:lpstr>Retard de croissance  dans la sous-région</vt:lpstr>
      <vt:lpstr>PowerPoint Presentation</vt:lpstr>
      <vt:lpstr>Prévalence de l’anémie chez les enfants selon le milieu de résidence</vt:lpstr>
      <vt:lpstr>Prévalence de l’anémie chez les femmes selon le milieu de résidence</vt:lpstr>
      <vt:lpstr>Services des maladies non transmissibles</vt:lpstr>
      <vt:lpstr>Disponibilité des services du diabète</vt:lpstr>
      <vt:lpstr>Capacité de diagnostic et médicaments essentiels du diabète</vt:lpstr>
      <vt:lpstr>Disponibilité des services des maladies cardio-vasculaires</vt:lpstr>
      <vt:lpstr>Disponibilité des médicaments essentiels et produits pour les maladies cardiovasculaires </vt:lpstr>
      <vt:lpstr>Disponibilité des services des maladies respiratoires chroniques</vt:lpstr>
      <vt:lpstr>Disponibilité des médicaments essentiels et produits pour les maladies respiratoires chroniques </vt:lpstr>
      <vt:lpstr>PowerPoint Presentation</vt:lpstr>
      <vt:lpstr>PowerPoint Presentation</vt:lpstr>
      <vt:lpstr>Possession de moustiquaires selon le milieu de résidence</vt:lpstr>
      <vt:lpstr>PowerPoint Presentation</vt:lpstr>
      <vt:lpstr>Accès et utilisation des MII</vt:lpstr>
      <vt:lpstr>Utilisation des MII</vt:lpstr>
      <vt:lpstr>Traitement Préventif Intermittent  pendant la grossesse (TPIg) </vt:lpstr>
      <vt:lpstr>PowerPoint Presentation</vt:lpstr>
      <vt:lpstr>PowerPoint Presentation</vt:lpstr>
      <vt:lpstr>Fièvre chez les enfants</vt:lpstr>
      <vt:lpstr>PowerPoint Presentation</vt:lpstr>
      <vt:lpstr>Méthodologie</vt:lpstr>
      <vt:lpstr>Prévalence</vt:lpstr>
      <vt:lpstr>PowerPoint Presentation</vt:lpstr>
      <vt:lpstr>Principaux résultats</vt:lpstr>
      <vt:lpstr>Services de paludisme</vt:lpstr>
      <vt:lpstr>PowerPoint Presentation</vt:lpstr>
      <vt:lpstr>PowerPoint Presentation</vt:lpstr>
      <vt:lpstr>Disponibilité des normes et protocoles, du personnel formé et de la capacité de diagnostic dans les structures offrant des services du paludisme</vt:lpstr>
      <vt:lpstr>Disponibilité des medicaments et produits pour le paludisme</vt:lpstr>
      <vt:lpstr>Disponibilité des antipaludiques dans les structures offrant des services du paludisme</vt:lpstr>
      <vt:lpstr>Principaux résultats</vt:lpstr>
      <vt:lpstr>PowerPoint Presentation</vt:lpstr>
      <vt:lpstr>PowerPoint Presentation</vt:lpstr>
      <vt:lpstr>Connaissance des moyens de prévention du VIH</vt:lpstr>
      <vt:lpstr>Connaissance complète sur le VIH parmi les jeunes</vt:lpstr>
      <vt:lpstr>Connaissance de la prévention de la transmission du VIH de la mère à l’enfant (TME)</vt:lpstr>
      <vt:lpstr>PowerPoint Presentation</vt:lpstr>
      <vt:lpstr>Test de dépistage du VIH  antérieur à l’enquête</vt:lpstr>
      <vt:lpstr>Test de VIH pour les femmes enceintes</vt:lpstr>
      <vt:lpstr>PowerPoint Presentation</vt:lpstr>
      <vt:lpstr>Test du VIH</vt:lpstr>
      <vt:lpstr>Test du VIH</vt:lpstr>
      <vt:lpstr>Couverture du test du VIH</vt:lpstr>
      <vt:lpstr> Prévalence du VIH  </vt:lpstr>
      <vt:lpstr>Tendances de la prévalence du VIH</vt:lpstr>
      <vt:lpstr>PowerPoint Presentation</vt:lpstr>
      <vt:lpstr>Résultats Clés</vt:lpstr>
      <vt:lpstr>VIH</vt:lpstr>
      <vt:lpstr>PowerPoint Presentation</vt:lpstr>
      <vt:lpstr>PowerPoint Presentation</vt:lpstr>
      <vt:lpstr>Disponibilité des éléments nécessaires à la prestation des services du VIH</vt:lpstr>
      <vt:lpstr>Éléments pour les services de thérapie antirétrovirale</vt:lpstr>
      <vt:lpstr>PowerPoint Presentation</vt:lpstr>
      <vt:lpstr>Disponibilité des services des infections sexuellement transmissibles (IST)</vt:lpstr>
      <vt:lpstr>Éléments des services des infections sexuellement transmissibles</vt:lpstr>
      <vt:lpstr>Principaux résultats</vt:lpstr>
      <vt:lpstr>Services de Tuberculose</vt:lpstr>
      <vt:lpstr>PowerPoint Presentation</vt:lpstr>
      <vt:lpstr>Capacité de diagnostic et disponibilité des médicaments pour le traitement de TB</vt:lpstr>
      <vt:lpstr>PowerPoint Presentation</vt:lpstr>
      <vt:lpstr>PowerPoint Presentation</vt:lpstr>
      <vt:lpstr>PowerPoint Presentation</vt:lpstr>
      <vt:lpstr>L’excision</vt:lpstr>
      <vt:lpstr>Âge à l’excision</vt:lpstr>
      <vt:lpstr>PowerPoint Presentation</vt:lpstr>
      <vt:lpstr>PowerPoint Presentation</vt:lpstr>
      <vt:lpstr>Emploi</vt:lpstr>
      <vt:lpstr>Type de Rémunération</vt:lpstr>
      <vt:lpstr>Contrôle de l’utilisation de l’argent gagné par les femmes</vt:lpstr>
      <vt:lpstr>Possession d’une maison et des terres</vt:lpstr>
      <vt:lpstr>Possession et utilisation des comptes bancaires et de téléphones portables</vt:lpstr>
      <vt:lpstr>Participation des femmes  dans la prise de décision</vt:lpstr>
      <vt:lpstr>PowerPoint Presentation</vt:lpstr>
      <vt:lpstr>Opinions concernant le fait qu’un mari batte sa femme</vt:lpstr>
      <vt:lpstr>Violence physique</vt:lpstr>
      <vt:lpstr>Auteurs des actes de violence physique</vt:lpstr>
      <vt:lpstr>Violence sexuelle</vt:lpstr>
      <vt:lpstr>Auteurs des actes de violence sexuelle</vt:lpstr>
      <vt:lpstr>Violence conjugale</vt:lpstr>
      <vt:lpstr>Recherche d’aide pour arrêter la violence</vt:lpstr>
      <vt:lpstr>PowerPoint Presentation</vt:lpstr>
    </vt:vector>
  </TitlesOfParts>
  <Company>Macro International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Kenya Service Provision Assessment 2004 (KSPA)</dc:title>
  <dc:creator>Erica.Nybro</dc:creator>
  <cp:lastModifiedBy>Linn, Anne</cp:lastModifiedBy>
  <cp:revision>575</cp:revision>
  <dcterms:created xsi:type="dcterms:W3CDTF">2005-08-11T16:44:51Z</dcterms:created>
  <dcterms:modified xsi:type="dcterms:W3CDTF">2018-10-18T13:51:07Z</dcterms:modified>
</cp:coreProperties>
</file>