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rts/chart2.xml" ContentType="application/vnd.openxmlformats-officedocument.drawingml.chart+xml"/>
  <Override PartName="/ppt/notesSlides/notesSlide5.xml" ContentType="application/vnd.openxmlformats-officedocument.presentationml.notesSlide+xml"/>
  <Override PartName="/ppt/charts/chart3.xml" ContentType="application/vnd.openxmlformats-officedocument.drawingml.chart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charts/chart4.xml" ContentType="application/vnd.openxmlformats-officedocument.drawingml.chart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charts/chart5.xml" ContentType="application/vnd.openxmlformats-officedocument.drawingml.chart+xml"/>
  <Override PartName="/ppt/drawings/drawing1.xml" ContentType="application/vnd.openxmlformats-officedocument.drawingml.chartshapes+xml"/>
  <Override PartName="/ppt/notesSlides/notesSlide13.xml" ContentType="application/vnd.openxmlformats-officedocument.presentationml.notesSlide+xml"/>
  <Override PartName="/ppt/charts/chart6.xml" ContentType="application/vnd.openxmlformats-officedocument.drawingml.chart+xml"/>
  <Override PartName="/ppt/notesSlides/notesSlide14.xml" ContentType="application/vnd.openxmlformats-officedocument.presentationml.notesSlide+xml"/>
  <Override PartName="/ppt/charts/chart7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  <p:sldMasterId id="2147483650" r:id="rId2"/>
  </p:sldMasterIdLst>
  <p:notesMasterIdLst>
    <p:notesMasterId r:id="rId19"/>
  </p:notesMasterIdLst>
  <p:handoutMasterIdLst>
    <p:handoutMasterId r:id="rId20"/>
  </p:handoutMasterIdLst>
  <p:sldIdLst>
    <p:sldId id="392" r:id="rId3"/>
    <p:sldId id="375" r:id="rId4"/>
    <p:sldId id="269" r:id="rId5"/>
    <p:sldId id="314" r:id="rId6"/>
    <p:sldId id="315" r:id="rId7"/>
    <p:sldId id="276" r:id="rId8"/>
    <p:sldId id="393" r:id="rId9"/>
    <p:sldId id="388" r:id="rId10"/>
    <p:sldId id="394" r:id="rId11"/>
    <p:sldId id="381" r:id="rId12"/>
    <p:sldId id="390" r:id="rId13"/>
    <p:sldId id="396" r:id="rId14"/>
    <p:sldId id="395" r:id="rId15"/>
    <p:sldId id="367" r:id="rId16"/>
    <p:sldId id="391" r:id="rId17"/>
    <p:sldId id="366" r:id="rId18"/>
  </p:sldIdLst>
  <p:sldSz cx="9144000" cy="6858000" type="screen4x3"/>
  <p:notesSz cx="7026275" cy="9312275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33">
          <p15:clr>
            <a:srgbClr val="A4A3A4"/>
          </p15:clr>
        </p15:guide>
        <p15:guide id="2" pos="2213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99"/>
    <a:srgbClr val="008000"/>
    <a:srgbClr val="993300"/>
    <a:srgbClr val="CC0000"/>
    <a:srgbClr val="CC9900"/>
    <a:srgbClr val="000099"/>
    <a:srgbClr val="800080"/>
    <a:srgbClr val="FF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615" autoAdjust="0"/>
    <p:restoredTop sz="86447" autoAdjust="0"/>
  </p:normalViewPr>
  <p:slideViewPr>
    <p:cSldViewPr>
      <p:cViewPr varScale="1">
        <p:scale>
          <a:sx n="85" d="100"/>
          <a:sy n="85" d="100"/>
        </p:scale>
        <p:origin x="53" y="22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2736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>
      <p:cViewPr varScale="1">
        <p:scale>
          <a:sx n="43" d="100"/>
          <a:sy n="43" d="100"/>
        </p:scale>
        <p:origin x="-1416" y="-77"/>
      </p:cViewPr>
      <p:guideLst>
        <p:guide orient="horz" pos="2933"/>
        <p:guide pos="2213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.xlsx"/></Relationships>
</file>

<file path=ppt/charts/_rels/chart5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Microsoft_Excel_Worksheet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7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Hommes</c:v>
                </c:pt>
              </c:strCache>
            </c:strRef>
          </c:tx>
          <c:spPr>
            <a:solidFill>
              <a:schemeClr val="bg2">
                <a:lumMod val="60000"/>
                <a:lumOff val="40000"/>
              </a:schemeClr>
            </a:solidFill>
          </c:spPr>
          <c:invertIfNegative val="0"/>
          <c:dLbls>
            <c:spPr>
              <a:noFill/>
              <a:ln w="25704">
                <a:noFill/>
              </a:ln>
            </c:spPr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Sheet1!$B$1:$D$1</c:f>
              <c:strCache>
                <c:ptCount val="3"/>
                <c:pt idx="0">
                  <c:v>Utilisant des condoms ET limitant les rapports sexuels à un seul partenaire non infecté</c:v>
                </c:pt>
                <c:pt idx="1">
                  <c:v>Limitant les rapports sexuels à un seul partenaire non infecté</c:v>
                </c:pt>
                <c:pt idx="2">
                  <c:v>Utilisant des condoms</c:v>
                </c:pt>
              </c:strCache>
            </c:strRef>
          </c:cat>
          <c:val>
            <c:numRef>
              <c:f>Sheet1!$B$2:$D$2</c:f>
              <c:numCache>
                <c:formatCode>0</c:formatCode>
                <c:ptCount val="3"/>
                <c:pt idx="0">
                  <c:v>85</c:v>
                </c:pt>
                <c:pt idx="1">
                  <c:v>94</c:v>
                </c:pt>
                <c:pt idx="2">
                  <c:v>88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Femmes</c:v>
                </c:pt>
              </c:strCache>
            </c:strRef>
          </c:tx>
          <c:spPr>
            <a:solidFill>
              <a:schemeClr val="tx2"/>
            </a:solidFill>
          </c:spPr>
          <c:invertIfNegative val="0"/>
          <c:dLbls>
            <c:spPr>
              <a:noFill/>
              <a:ln w="25704">
                <a:noFill/>
              </a:ln>
            </c:spPr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Sheet1!$B$1:$D$1</c:f>
              <c:strCache>
                <c:ptCount val="3"/>
                <c:pt idx="0">
                  <c:v>Utilisant des condoms ET limitant les rapports sexuels à un seul partenaire non infecté</c:v>
                </c:pt>
                <c:pt idx="1">
                  <c:v>Limitant les rapports sexuels à un seul partenaire non infecté</c:v>
                </c:pt>
                <c:pt idx="2">
                  <c:v>Utilisant des condoms</c:v>
                </c:pt>
              </c:strCache>
            </c:strRef>
          </c:cat>
          <c:val>
            <c:numRef>
              <c:f>Sheet1!$B$3:$D$3</c:f>
              <c:numCache>
                <c:formatCode>0</c:formatCode>
                <c:ptCount val="3"/>
                <c:pt idx="0">
                  <c:v>79</c:v>
                </c:pt>
                <c:pt idx="1">
                  <c:v>91</c:v>
                </c:pt>
                <c:pt idx="2">
                  <c:v>82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-25"/>
        <c:axId val="480642704"/>
        <c:axId val="480643096"/>
      </c:barChart>
      <c:catAx>
        <c:axId val="480642704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txPr>
          <a:bodyPr rot="0" vert="horz"/>
          <a:lstStyle/>
          <a:p>
            <a:pPr>
              <a:defRPr/>
            </a:pPr>
            <a:endParaRPr lang="en-US"/>
          </a:p>
        </c:txPr>
        <c:crossAx val="480643096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480643096"/>
        <c:scaling>
          <c:orientation val="minMax"/>
          <c:max val="100"/>
        </c:scaling>
        <c:delete val="1"/>
        <c:axPos val="b"/>
        <c:numFmt formatCode="0" sourceLinked="1"/>
        <c:majorTickMark val="out"/>
        <c:minorTickMark val="none"/>
        <c:tickLblPos val="nextTo"/>
        <c:crossAx val="480642704"/>
        <c:crosses val="autoZero"/>
        <c:crossBetween val="between"/>
      </c:valAx>
      <c:spPr>
        <a:noFill/>
        <a:ln w="25704">
          <a:noFill/>
        </a:ln>
      </c:spPr>
    </c:plotArea>
    <c:legend>
      <c:legendPos val="r"/>
      <c:overlay val="0"/>
    </c:legend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1822">
          <a:latin typeface="Calibri" pitchFamily="34" charset="0"/>
          <a:cs typeface="Calibri" pitchFamily="34" charset="0"/>
        </a:defRPr>
      </a:pPr>
      <a:endParaRPr lang="en-US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>
        <c:manualLayout>
          <c:layoutTarget val="inner"/>
          <c:xMode val="edge"/>
          <c:yMode val="edge"/>
          <c:x val="0.34141176993214351"/>
          <c:y val="2.7603513174404015E-2"/>
          <c:w val="0.37193440911564468"/>
          <c:h val="0.94479297365119197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Femmes</c:v>
                </c:pt>
              </c:strCache>
            </c:strRef>
          </c:tx>
          <c:spPr>
            <a:solidFill>
              <a:schemeClr val="tx2"/>
            </a:solidFill>
          </c:spPr>
          <c:invertIfNegative val="0"/>
          <c:dLbls>
            <c:numFmt formatCode="0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Sheet1!$A$2:$A$6</c:f>
              <c:strCache>
                <c:ptCount val="5"/>
                <c:pt idx="0">
                  <c:v>Ensemble 15-49</c:v>
                </c:pt>
                <c:pt idx="1">
                  <c:v>15-24</c:v>
                </c:pt>
                <c:pt idx="2">
                  <c:v>25-29</c:v>
                </c:pt>
                <c:pt idx="3">
                  <c:v>30-39</c:v>
                </c:pt>
                <c:pt idx="4">
                  <c:v>40-49</c:v>
                </c:pt>
              </c:strCache>
            </c:strRef>
          </c:cat>
          <c:val>
            <c:numRef>
              <c:f>Sheet1!$B$2:$B$6</c:f>
              <c:numCache>
                <c:formatCode>0</c:formatCode>
                <c:ptCount val="5"/>
                <c:pt idx="0">
                  <c:v>58</c:v>
                </c:pt>
                <c:pt idx="1">
                  <c:v>53</c:v>
                </c:pt>
                <c:pt idx="2">
                  <c:v>63</c:v>
                </c:pt>
                <c:pt idx="3">
                  <c:v>63</c:v>
                </c:pt>
                <c:pt idx="4">
                  <c:v>56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Hommes</c:v>
                </c:pt>
              </c:strCache>
            </c:strRef>
          </c:tx>
          <c:spPr>
            <a:solidFill>
              <a:schemeClr val="bg2">
                <a:lumMod val="60000"/>
                <a:lumOff val="40000"/>
              </a:schemeClr>
            </a:solidFill>
          </c:spPr>
          <c:invertIfNegative val="0"/>
          <c:dLbls>
            <c:numFmt formatCode="0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Sheet1!$A$2:$A$6</c:f>
              <c:strCache>
                <c:ptCount val="5"/>
                <c:pt idx="0">
                  <c:v>Ensemble 15-49</c:v>
                </c:pt>
                <c:pt idx="1">
                  <c:v>15-24</c:v>
                </c:pt>
                <c:pt idx="2">
                  <c:v>25-29</c:v>
                </c:pt>
                <c:pt idx="3">
                  <c:v>30-39</c:v>
                </c:pt>
                <c:pt idx="4">
                  <c:v>40-49</c:v>
                </c:pt>
              </c:strCache>
            </c:strRef>
          </c:cat>
          <c:val>
            <c:numRef>
              <c:f>Sheet1!$C$2:$C$6</c:f>
              <c:numCache>
                <c:formatCode>0</c:formatCode>
                <c:ptCount val="5"/>
                <c:pt idx="0">
                  <c:v>61</c:v>
                </c:pt>
                <c:pt idx="1">
                  <c:v>56</c:v>
                </c:pt>
                <c:pt idx="2">
                  <c:v>67</c:v>
                </c:pt>
                <c:pt idx="3">
                  <c:v>64</c:v>
                </c:pt>
                <c:pt idx="4">
                  <c:v>63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-25"/>
        <c:axId val="480643880"/>
        <c:axId val="476000648"/>
      </c:barChart>
      <c:catAx>
        <c:axId val="480643880"/>
        <c:scaling>
          <c:orientation val="maxMin"/>
        </c:scaling>
        <c:delete val="0"/>
        <c:axPos val="l"/>
        <c:numFmt formatCode="General" sourceLinked="1"/>
        <c:majorTickMark val="none"/>
        <c:minorTickMark val="none"/>
        <c:tickLblPos val="nextTo"/>
        <c:txPr>
          <a:bodyPr rot="0" vert="horz"/>
          <a:lstStyle/>
          <a:p>
            <a:pPr>
              <a:defRPr/>
            </a:pPr>
            <a:endParaRPr lang="en-US"/>
          </a:p>
        </c:txPr>
        <c:crossAx val="476000648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476000648"/>
        <c:scaling>
          <c:orientation val="minMax"/>
          <c:max val="100"/>
        </c:scaling>
        <c:delete val="1"/>
        <c:axPos val="t"/>
        <c:numFmt formatCode="0" sourceLinked="1"/>
        <c:majorTickMark val="out"/>
        <c:minorTickMark val="none"/>
        <c:tickLblPos val="nextTo"/>
        <c:crossAx val="480643880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66116000133269659"/>
          <c:y val="0.37765320740177238"/>
          <c:w val="0.12868485057139367"/>
          <c:h val="0.13929835307600352"/>
        </c:manualLayout>
      </c:layout>
      <c:overlay val="0"/>
    </c:legend>
    <c:plotVisOnly val="1"/>
    <c:dispBlanksAs val="gap"/>
    <c:showDLblsOverMax val="0"/>
  </c:chart>
  <c:txPr>
    <a:bodyPr/>
    <a:lstStyle/>
    <a:p>
      <a:pPr>
        <a:defRPr sz="1800">
          <a:latin typeface="Calibri" pitchFamily="34" charset="0"/>
          <a:cs typeface="Calibri" pitchFamily="34" charset="0"/>
        </a:defRPr>
      </a:pPr>
      <a:endParaRPr lang="en-US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Femmes</c:v>
                </c:pt>
              </c:strCache>
            </c:strRef>
          </c:tx>
          <c:spPr>
            <a:solidFill>
              <a:schemeClr val="tx2"/>
            </a:solidFill>
          </c:spPr>
          <c:invertIfNegative val="0"/>
          <c:dLbls>
            <c:spPr>
              <a:noFill/>
              <a:ln w="25706">
                <a:noFill/>
              </a:ln>
            </c:spPr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Sheet1!$B$1:$C$1</c:f>
              <c:strCache>
                <c:ptCount val="2"/>
                <c:pt idx="0">
                  <c:v>Le VIH peut être transmis de la mère à l'enfant pendant la grossesse, pendant l'accouchement, et par l'allaitement</c:v>
                </c:pt>
                <c:pt idx="1">
                  <c:v>Le risque de TME peut être réduit par la prise de médicaments spéciaux par la mère</c:v>
                </c:pt>
              </c:strCache>
            </c:strRef>
          </c:cat>
          <c:val>
            <c:numRef>
              <c:f>Sheet1!$B$2:$C$2</c:f>
              <c:numCache>
                <c:formatCode>0</c:formatCode>
                <c:ptCount val="2"/>
                <c:pt idx="0">
                  <c:v>71</c:v>
                </c:pt>
                <c:pt idx="1">
                  <c:v>85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Hommes</c:v>
                </c:pt>
              </c:strCache>
            </c:strRef>
          </c:tx>
          <c:spPr>
            <a:solidFill>
              <a:schemeClr val="bg2">
                <a:lumMod val="60000"/>
                <a:lumOff val="40000"/>
              </a:schemeClr>
            </a:solidFill>
            <a:ln>
              <a:noFill/>
              <a:round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spPr>
              <a:noFill/>
              <a:ln w="25706">
                <a:noFill/>
              </a:ln>
            </c:spPr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Sheet1!$B$1:$C$1</c:f>
              <c:strCache>
                <c:ptCount val="2"/>
                <c:pt idx="0">
                  <c:v>Le VIH peut être transmis de la mère à l'enfant pendant la grossesse, pendant l'accouchement, et par l'allaitement</c:v>
                </c:pt>
                <c:pt idx="1">
                  <c:v>Le risque de TME peut être réduit par la prise de médicaments spéciaux par la mère</c:v>
                </c:pt>
              </c:strCache>
            </c:strRef>
          </c:cat>
          <c:val>
            <c:numRef>
              <c:f>Sheet1!$B$3:$C$3</c:f>
              <c:numCache>
                <c:formatCode>0</c:formatCode>
                <c:ptCount val="2"/>
                <c:pt idx="0">
                  <c:v>55</c:v>
                </c:pt>
                <c:pt idx="1">
                  <c:v>83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-25"/>
        <c:axId val="476001432"/>
        <c:axId val="476001824"/>
      </c:barChart>
      <c:catAx>
        <c:axId val="47600143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txPr>
          <a:bodyPr rot="0" vert="horz"/>
          <a:lstStyle/>
          <a:p>
            <a:pPr>
              <a:defRPr/>
            </a:pPr>
            <a:endParaRPr lang="en-US"/>
          </a:p>
        </c:txPr>
        <c:crossAx val="476001824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476001824"/>
        <c:scaling>
          <c:orientation val="minMax"/>
          <c:max val="100"/>
        </c:scaling>
        <c:delete val="1"/>
        <c:axPos val="l"/>
        <c:numFmt formatCode="0" sourceLinked="1"/>
        <c:majorTickMark val="out"/>
        <c:minorTickMark val="none"/>
        <c:tickLblPos val="nextTo"/>
        <c:crossAx val="476001432"/>
        <c:crosses val="autoZero"/>
        <c:crossBetween val="between"/>
      </c:valAx>
      <c:spPr>
        <a:noFill/>
        <a:ln w="25706">
          <a:noFill/>
        </a:ln>
      </c:spPr>
    </c:plotArea>
    <c:legend>
      <c:legendPos val="t"/>
      <c:overlay val="0"/>
    </c:legend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1822">
          <a:latin typeface="Calibri" pitchFamily="34" charset="0"/>
          <a:cs typeface="Calibri" pitchFamily="34" charset="0"/>
        </a:defRPr>
      </a:pPr>
      <a:endParaRPr lang="en-US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/>
      <c:barChart>
        <c:barDir val="col"/>
        <c:grouping val="percentStack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N'a jamais effectué de test</c:v>
                </c:pt>
              </c:strCache>
            </c:strRef>
          </c:tx>
          <c:invertIfNegative val="0"/>
          <c:dLbls>
            <c:spPr>
              <a:noFill/>
              <a:ln w="25381">
                <a:noFill/>
              </a:ln>
            </c:spPr>
            <c:txPr>
              <a:bodyPr/>
              <a:lstStyle/>
              <a:p>
                <a:pPr>
                  <a:defRPr b="1" i="0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Sheet1!$B$1:$C$1</c:f>
              <c:strCache>
                <c:ptCount val="2"/>
                <c:pt idx="0">
                  <c:v>Femmes</c:v>
                </c:pt>
                <c:pt idx="1">
                  <c:v>Hommes</c:v>
                </c:pt>
              </c:strCache>
            </c:strRef>
          </c:cat>
          <c:val>
            <c:numRef>
              <c:f>Sheet1!$B$2:$C$2</c:f>
              <c:numCache>
                <c:formatCode>0</c:formatCode>
                <c:ptCount val="2"/>
                <c:pt idx="0">
                  <c:v>32</c:v>
                </c:pt>
                <c:pt idx="1">
                  <c:v>51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A effectué un test et n'a pas reçu les résultats</c:v>
                </c:pt>
              </c:strCache>
            </c:strRef>
          </c:tx>
          <c:spPr>
            <a:solidFill>
              <a:schemeClr val="accent2"/>
            </a:solidFill>
          </c:spPr>
          <c:invertIfNegative val="0"/>
          <c:dLbls>
            <c:spPr>
              <a:noFill/>
              <a:ln w="25381">
                <a:noFill/>
              </a:ln>
            </c:spPr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Sheet1!$B$1:$C$1</c:f>
              <c:strCache>
                <c:ptCount val="2"/>
                <c:pt idx="0">
                  <c:v>Femmes</c:v>
                </c:pt>
                <c:pt idx="1">
                  <c:v>Hommes</c:v>
                </c:pt>
              </c:strCache>
            </c:strRef>
          </c:cat>
          <c:val>
            <c:numRef>
              <c:f>Sheet1!$B$3:$C$3</c:f>
              <c:numCache>
                <c:formatCode>0</c:formatCode>
                <c:ptCount val="2"/>
                <c:pt idx="0">
                  <c:v>2</c:v>
                </c:pt>
                <c:pt idx="1">
                  <c:v>2</c:v>
                </c:pt>
              </c:numCache>
            </c:numRef>
          </c:val>
        </c:ser>
        <c:ser>
          <c:idx val="2"/>
          <c:order val="2"/>
          <c:tx>
            <c:strRef>
              <c:f>Sheet1!$A$4</c:f>
              <c:strCache>
                <c:ptCount val="1"/>
                <c:pt idx="0">
                  <c:v>A effectué un test et a reçu les résultats</c:v>
                </c:pt>
              </c:strCache>
            </c:strRef>
          </c:tx>
          <c:spPr>
            <a:solidFill>
              <a:schemeClr val="bg2"/>
            </a:solidFill>
          </c:spPr>
          <c:invertIfNegative val="0"/>
          <c:dLbls>
            <c:spPr>
              <a:noFill/>
              <a:ln w="25381">
                <a:noFill/>
              </a:ln>
            </c:spPr>
            <c:txPr>
              <a:bodyPr/>
              <a:lstStyle/>
              <a:p>
                <a:pPr>
                  <a:defRPr b="1">
                    <a:solidFill>
                      <a:schemeClr val="tx1"/>
                    </a:solidFill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Sheet1!$B$1:$C$1</c:f>
              <c:strCache>
                <c:ptCount val="2"/>
                <c:pt idx="0">
                  <c:v>Femmes</c:v>
                </c:pt>
                <c:pt idx="1">
                  <c:v>Hommes</c:v>
                </c:pt>
              </c:strCache>
            </c:strRef>
          </c:cat>
          <c:val>
            <c:numRef>
              <c:f>Sheet1!$B$4:$C$4</c:f>
              <c:numCache>
                <c:formatCode>0</c:formatCode>
                <c:ptCount val="2"/>
                <c:pt idx="0">
                  <c:v>66</c:v>
                </c:pt>
                <c:pt idx="1">
                  <c:v>48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95"/>
        <c:overlap val="100"/>
        <c:axId val="476003000"/>
        <c:axId val="476003392"/>
      </c:barChart>
      <c:catAx>
        <c:axId val="47600300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ln>
            <a:solidFill>
              <a:schemeClr val="tx1"/>
            </a:solidFill>
          </a:ln>
        </c:spPr>
        <c:crossAx val="476003392"/>
        <c:crosses val="autoZero"/>
        <c:auto val="1"/>
        <c:lblAlgn val="ctr"/>
        <c:lblOffset val="100"/>
        <c:noMultiLvlLbl val="0"/>
      </c:catAx>
      <c:valAx>
        <c:axId val="476003392"/>
        <c:scaling>
          <c:orientation val="minMax"/>
        </c:scaling>
        <c:delete val="1"/>
        <c:axPos val="l"/>
        <c:numFmt formatCode="0%" sourceLinked="1"/>
        <c:majorTickMark val="out"/>
        <c:minorTickMark val="none"/>
        <c:tickLblPos val="nextTo"/>
        <c:crossAx val="476003000"/>
        <c:crosses val="autoZero"/>
        <c:crossBetween val="between"/>
      </c:valAx>
      <c:spPr>
        <a:noFill/>
        <a:ln w="25381">
          <a:noFill/>
        </a:ln>
      </c:spPr>
    </c:plotArea>
    <c:legend>
      <c:legendPos val="r"/>
      <c:overlay val="0"/>
    </c:legend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1799">
          <a:solidFill>
            <a:schemeClr val="tx1"/>
          </a:solidFill>
          <a:latin typeface="Calibri" pitchFamily="34" charset="0"/>
          <a:cs typeface="Calibri" pitchFamily="34" charset="0"/>
        </a:defRPr>
      </a:pPr>
      <a:endParaRPr lang="en-US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Femmes</c:v>
                </c:pt>
              </c:strCache>
            </c:strRef>
          </c:tx>
          <c:spPr>
            <a:solidFill>
              <a:schemeClr val="tx2"/>
            </a:solidFill>
          </c:spPr>
          <c:invertIfNegative val="0"/>
          <c:dLbls>
            <c:numFmt formatCode="0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Sheet1!$A$2:$A$4</c:f>
              <c:strCache>
                <c:ptCount val="3"/>
                <c:pt idx="0">
                  <c:v>Burundi ensemble</c:v>
                </c:pt>
                <c:pt idx="1">
                  <c:v>Urbain</c:v>
                </c:pt>
                <c:pt idx="2">
                  <c:v>Rural</c:v>
                </c:pt>
              </c:strCache>
            </c:strRef>
          </c:cat>
          <c:val>
            <c:numRef>
              <c:f>Sheet1!$B$2:$B$4</c:f>
              <c:numCache>
                <c:formatCode>0</c:formatCode>
                <c:ptCount val="3"/>
                <c:pt idx="0">
                  <c:v>53</c:v>
                </c:pt>
                <c:pt idx="1">
                  <c:v>62</c:v>
                </c:pt>
                <c:pt idx="2">
                  <c:v>51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Hommes</c:v>
                </c:pt>
              </c:strCache>
            </c:strRef>
          </c:tx>
          <c:spPr>
            <a:solidFill>
              <a:schemeClr val="bg2">
                <a:lumMod val="60000"/>
                <a:lumOff val="40000"/>
              </a:schemeClr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Sheet1!$A$2:$A$4</c:f>
              <c:strCache>
                <c:ptCount val="3"/>
                <c:pt idx="0">
                  <c:v>Burundi ensemble</c:v>
                </c:pt>
                <c:pt idx="1">
                  <c:v>Urbain</c:v>
                </c:pt>
                <c:pt idx="2">
                  <c:v>Rural</c:v>
                </c:pt>
              </c:strCache>
            </c:strRef>
          </c:cat>
          <c:val>
            <c:numRef>
              <c:f>Sheet1!$C$2:$C$4</c:f>
              <c:numCache>
                <c:formatCode>0</c:formatCode>
                <c:ptCount val="3"/>
                <c:pt idx="0">
                  <c:v>56</c:v>
                </c:pt>
                <c:pt idx="1">
                  <c:v>64</c:v>
                </c:pt>
                <c:pt idx="2">
                  <c:v>54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-25"/>
        <c:axId val="476004176"/>
        <c:axId val="476004568"/>
      </c:barChart>
      <c:catAx>
        <c:axId val="47600417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txPr>
          <a:bodyPr rot="0" vert="horz"/>
          <a:lstStyle/>
          <a:p>
            <a:pPr>
              <a:defRPr/>
            </a:pPr>
            <a:endParaRPr lang="en-US"/>
          </a:p>
        </c:txPr>
        <c:crossAx val="476004568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476004568"/>
        <c:scaling>
          <c:orientation val="minMax"/>
          <c:max val="100"/>
        </c:scaling>
        <c:delete val="1"/>
        <c:axPos val="l"/>
        <c:numFmt formatCode="0" sourceLinked="1"/>
        <c:majorTickMark val="out"/>
        <c:minorTickMark val="none"/>
        <c:tickLblPos val="nextTo"/>
        <c:crossAx val="476004176"/>
        <c:crosses val="autoZero"/>
        <c:crossBetween val="between"/>
      </c:valAx>
      <c:spPr>
        <a:noFill/>
        <a:ln w="25403">
          <a:noFill/>
        </a:ln>
      </c:spPr>
    </c:plotArea>
    <c:legend>
      <c:legendPos val="t"/>
      <c:overlay val="0"/>
    </c:legend>
    <c:plotVisOnly val="1"/>
    <c:dispBlanksAs val="gap"/>
    <c:showDLblsOverMax val="0"/>
  </c:chart>
  <c:txPr>
    <a:bodyPr/>
    <a:lstStyle/>
    <a:p>
      <a:pPr>
        <a:defRPr sz="1800">
          <a:latin typeface="Calibri" pitchFamily="34" charset="0"/>
          <a:cs typeface="Calibri" pitchFamily="34" charset="0"/>
        </a:defRPr>
      </a:pPr>
      <a:endParaRPr lang="en-US"/>
    </a:p>
  </c:txPr>
  <c:externalData r:id="rId1">
    <c:autoUpdate val="0"/>
  </c:externalData>
  <c:userShapes r:id="rId2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Jeunes femmes</c:v>
                </c:pt>
              </c:strCache>
            </c:strRef>
          </c:tx>
          <c:spPr>
            <a:solidFill>
              <a:schemeClr val="tx2"/>
            </a:solidFill>
          </c:spPr>
          <c:invertIfNegative val="0"/>
          <c:dLbls>
            <c:numFmt formatCode="0" sourceLinked="0"/>
            <c:spPr>
              <a:noFill/>
              <a:ln w="25400">
                <a:noFill/>
              </a:ln>
            </c:spPr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Sheet1!$B$1:$C$1</c:f>
              <c:strCache>
                <c:ptCount val="2"/>
                <c:pt idx="0">
                  <c:v>Avant l'âge exact de 15 ans</c:v>
                </c:pt>
                <c:pt idx="1">
                  <c:v>Avant l'âge exact de 18 ans</c:v>
                </c:pt>
              </c:strCache>
            </c:strRef>
          </c:cat>
          <c:val>
            <c:numRef>
              <c:f>Sheet1!$B$2:$C$2</c:f>
              <c:numCache>
                <c:formatCode>0</c:formatCode>
                <c:ptCount val="2"/>
                <c:pt idx="0">
                  <c:v>3</c:v>
                </c:pt>
                <c:pt idx="1">
                  <c:v>22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Jeunes hommes</c:v>
                </c:pt>
              </c:strCache>
            </c:strRef>
          </c:tx>
          <c:spPr>
            <a:solidFill>
              <a:schemeClr val="bg2">
                <a:lumMod val="60000"/>
                <a:lumOff val="40000"/>
              </a:schemeClr>
            </a:solidFill>
          </c:spPr>
          <c:invertIfNegative val="0"/>
          <c:dLbls>
            <c:numFmt formatCode="0" sourceLinked="0"/>
            <c:spPr>
              <a:noFill/>
              <a:ln w="25400">
                <a:noFill/>
              </a:ln>
            </c:spPr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Sheet1!$B$1:$C$1</c:f>
              <c:strCache>
                <c:ptCount val="2"/>
                <c:pt idx="0">
                  <c:v>Avant l'âge exact de 15 ans</c:v>
                </c:pt>
                <c:pt idx="1">
                  <c:v>Avant l'âge exact de 18 ans</c:v>
                </c:pt>
              </c:strCache>
            </c:strRef>
          </c:cat>
          <c:val>
            <c:numRef>
              <c:f>Sheet1!$B$3:$C$3</c:f>
              <c:numCache>
                <c:formatCode>0</c:formatCode>
                <c:ptCount val="2"/>
                <c:pt idx="0">
                  <c:v>8</c:v>
                </c:pt>
                <c:pt idx="1">
                  <c:v>18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-25"/>
        <c:axId val="476005352"/>
        <c:axId val="476005744"/>
      </c:barChart>
      <c:catAx>
        <c:axId val="47600535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txPr>
          <a:bodyPr rot="0" vert="horz"/>
          <a:lstStyle/>
          <a:p>
            <a:pPr>
              <a:defRPr/>
            </a:pPr>
            <a:endParaRPr lang="en-US"/>
          </a:p>
        </c:txPr>
        <c:crossAx val="476005744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476005744"/>
        <c:scaling>
          <c:orientation val="minMax"/>
          <c:max val="80"/>
          <c:min val="0"/>
        </c:scaling>
        <c:delete val="1"/>
        <c:axPos val="l"/>
        <c:numFmt formatCode="0" sourceLinked="1"/>
        <c:majorTickMark val="out"/>
        <c:minorTickMark val="none"/>
        <c:tickLblPos val="nextTo"/>
        <c:crossAx val="476005352"/>
        <c:crosses val="autoZero"/>
        <c:crossBetween val="between"/>
        <c:majorUnit val="1"/>
        <c:minorUnit val="1"/>
      </c:valAx>
      <c:spPr>
        <a:noFill/>
        <a:ln w="25400">
          <a:noFill/>
        </a:ln>
      </c:spPr>
    </c:plotArea>
    <c:legend>
      <c:legendPos val="t"/>
      <c:overlay val="0"/>
    </c:legend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1800">
          <a:latin typeface="Calibri" pitchFamily="34" charset="0"/>
          <a:cs typeface="Calibri" pitchFamily="34" charset="0"/>
        </a:defRPr>
      </a:pPr>
      <a:endParaRPr lang="en-US"/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Femmes</c:v>
                </c:pt>
              </c:strCache>
            </c:strRef>
          </c:tx>
          <c:spPr>
            <a:solidFill>
              <a:schemeClr val="tx2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Sheet1!$A$2:$A$3</c:f>
              <c:strCache>
                <c:ptCount val="2"/>
                <c:pt idx="0">
                  <c:v>15-19 ans</c:v>
                </c:pt>
                <c:pt idx="1">
                  <c:v>20-24 ans</c:v>
                </c:pt>
              </c:strCache>
            </c:strRef>
          </c:cat>
          <c:val>
            <c:numRef>
              <c:f>Sheet1!$B$2:$B$3</c:f>
              <c:numCache>
                <c:formatCode>0</c:formatCode>
                <c:ptCount val="2"/>
                <c:pt idx="0">
                  <c:v>47</c:v>
                </c:pt>
                <c:pt idx="1">
                  <c:v>49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Hommes</c:v>
                </c:pt>
              </c:strCache>
            </c:strRef>
          </c:tx>
          <c:spPr>
            <a:solidFill>
              <a:schemeClr val="bg2">
                <a:lumMod val="60000"/>
                <a:lumOff val="40000"/>
              </a:schemeClr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 i="0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Sheet1!$A$2:$A$3</c:f>
              <c:strCache>
                <c:ptCount val="2"/>
                <c:pt idx="0">
                  <c:v>15-19 ans</c:v>
                </c:pt>
                <c:pt idx="1">
                  <c:v>20-24 ans</c:v>
                </c:pt>
              </c:strCache>
            </c:strRef>
          </c:cat>
          <c:val>
            <c:numRef>
              <c:f>Sheet1!$C$2:$C$3</c:f>
              <c:numCache>
                <c:formatCode>0</c:formatCode>
                <c:ptCount val="2"/>
                <c:pt idx="0">
                  <c:v>20</c:v>
                </c:pt>
                <c:pt idx="1">
                  <c:v>31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-25"/>
        <c:axId val="476006136"/>
        <c:axId val="476006528"/>
      </c:barChart>
      <c:catAx>
        <c:axId val="47600613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txPr>
          <a:bodyPr rot="0" vert="horz"/>
          <a:lstStyle/>
          <a:p>
            <a:pPr>
              <a:defRPr/>
            </a:pPr>
            <a:endParaRPr lang="en-US"/>
          </a:p>
        </c:txPr>
        <c:crossAx val="476006528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476006528"/>
        <c:scaling>
          <c:orientation val="minMax"/>
          <c:max val="100"/>
        </c:scaling>
        <c:delete val="1"/>
        <c:axPos val="l"/>
        <c:numFmt formatCode="0" sourceLinked="1"/>
        <c:majorTickMark val="out"/>
        <c:minorTickMark val="none"/>
        <c:tickLblPos val="nextTo"/>
        <c:crossAx val="476006136"/>
        <c:crosses val="autoZero"/>
        <c:crossBetween val="between"/>
      </c:valAx>
      <c:spPr>
        <a:noFill/>
        <a:ln w="25405">
          <a:noFill/>
        </a:ln>
      </c:spPr>
    </c:plotArea>
    <c:legend>
      <c:legendPos val="t"/>
      <c:overlay val="0"/>
    </c:legend>
    <c:plotVisOnly val="1"/>
    <c:dispBlanksAs val="gap"/>
    <c:showDLblsOverMax val="0"/>
  </c:chart>
  <c:txPr>
    <a:bodyPr/>
    <a:lstStyle/>
    <a:p>
      <a:pPr>
        <a:defRPr sz="1800">
          <a:latin typeface="Calibri" pitchFamily="34" charset="0"/>
          <a:cs typeface="Calibri" pitchFamily="34" charset="0"/>
        </a:defRPr>
      </a:pPr>
      <a:endParaRPr lang="en-US"/>
    </a:p>
  </c:txPr>
  <c:externalData r:id="rId1">
    <c:autoUpdate val="0"/>
  </c:externalData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0.49449</cdr:x>
      <cdr:y>0.51801</cdr:y>
    </cdr:from>
    <cdr:to>
      <cdr:x>0.50301</cdr:x>
      <cdr:y>0.55299</cdr:y>
    </cdr:to>
    <cdr:sp macro="" textlink="">
      <cdr:nvSpPr>
        <cdr:cNvPr id="1025" name="Text Box 1"/>
        <cdr:cNvSpPr txBox="1">
          <a:spLocks xmlns:a="http://schemas.openxmlformats.org/drawingml/2006/main" noChangeArrowheads="1"/>
        </cdr:cNvSpPr>
      </cdr:nvSpPr>
      <cdr:spPr bwMode="auto">
        <a:xfrm xmlns:a="http://schemas.openxmlformats.org/drawingml/2006/main">
          <a:off x="4158931" y="2812401"/>
          <a:ext cx="71687" cy="189924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>
          <a:noFill/>
          <a:miter lim="800000"/>
          <a:headEnd/>
          <a:tailEnd/>
        </a:ln>
        <a:effectLst xmlns:a="http://schemas.openxmlformats.org/drawingml/2006/main"/>
      </cdr:spPr>
      <cdr:txBody>
        <a:bodyPr xmlns:a="http://schemas.openxmlformats.org/drawingml/2006/main" wrap="none" lIns="18288" tIns="22860" rIns="18288" bIns="22860" anchor="ctr" upright="1">
          <a:spAutoFit/>
        </a:bodyPr>
        <a:lstStyle xmlns:a="http://schemas.openxmlformats.org/drawingml/2006/main"/>
        <a:p xmlns:a="http://schemas.openxmlformats.org/drawingml/2006/main">
          <a:pPr algn="ctr" rtl="0">
            <a:defRPr sz="1000"/>
          </a:pPr>
          <a:r>
            <a:rPr lang="en-US" sz="975" b="1" i="0" strike="noStrike">
              <a:solidFill>
                <a:srgbClr val="000000"/>
              </a:solidFill>
              <a:latin typeface="Arial"/>
              <a:cs typeface="Arial"/>
            </a:rPr>
            <a:t> </a:t>
          </a:r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4482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346" tIns="46674" rIns="93346" bIns="46674" numCol="1" anchor="t" anchorCtr="0" compatLnSpc="1">
            <a:prstTxWarp prst="textNoShape">
              <a:avLst/>
            </a:prstTxWarp>
          </a:bodyPr>
          <a:lstStyle>
            <a:lvl1pPr defTabSz="934164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963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81450" y="0"/>
            <a:ext cx="304482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346" tIns="46674" rIns="93346" bIns="46674" numCol="1" anchor="t" anchorCtr="0" compatLnSpc="1">
            <a:prstTxWarp prst="textNoShape">
              <a:avLst/>
            </a:prstTxWarp>
          </a:bodyPr>
          <a:lstStyle>
            <a:lvl1pPr algn="r" defTabSz="934164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963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47138"/>
            <a:ext cx="3044825" cy="46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346" tIns="46674" rIns="93346" bIns="46674" numCol="1" anchor="b" anchorCtr="0" compatLnSpc="1">
            <a:prstTxWarp prst="textNoShape">
              <a:avLst/>
            </a:prstTxWarp>
          </a:bodyPr>
          <a:lstStyle>
            <a:lvl1pPr defTabSz="934164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963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81450" y="8847138"/>
            <a:ext cx="3044825" cy="46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346" tIns="46674" rIns="93346" bIns="46674" numCol="1" anchor="b" anchorCtr="0" compatLnSpc="1">
            <a:prstTxWarp prst="textNoShape">
              <a:avLst/>
            </a:prstTxWarp>
          </a:bodyPr>
          <a:lstStyle>
            <a:lvl1pPr algn="r" defTabSz="934164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fld id="{90C76AF5-801D-4978-A3CE-0B5C1A83D72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858513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4482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346" tIns="46674" rIns="93346" bIns="46674" numCol="1" anchor="t" anchorCtr="0" compatLnSpc="1">
            <a:prstTxWarp prst="textNoShape">
              <a:avLst/>
            </a:prstTxWarp>
          </a:bodyPr>
          <a:lstStyle>
            <a:lvl1pPr defTabSz="934164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174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81450" y="0"/>
            <a:ext cx="304482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346" tIns="46674" rIns="93346" bIns="46674" numCol="1" anchor="t" anchorCtr="0" compatLnSpc="1">
            <a:prstTxWarp prst="textNoShape">
              <a:avLst/>
            </a:prstTxWarp>
          </a:bodyPr>
          <a:lstStyle>
            <a:lvl1pPr algn="r" defTabSz="934164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97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4275" y="698500"/>
            <a:ext cx="4657725" cy="34925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174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36625" y="4422775"/>
            <a:ext cx="5153025" cy="419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346" tIns="46674" rIns="93346" bIns="4667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3175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47138"/>
            <a:ext cx="3044825" cy="46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346" tIns="46674" rIns="93346" bIns="46674" numCol="1" anchor="b" anchorCtr="0" compatLnSpc="1">
            <a:prstTxWarp prst="textNoShape">
              <a:avLst/>
            </a:prstTxWarp>
          </a:bodyPr>
          <a:lstStyle>
            <a:lvl1pPr defTabSz="934164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175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81450" y="8847138"/>
            <a:ext cx="3044825" cy="46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346" tIns="46674" rIns="93346" bIns="46674" numCol="1" anchor="b" anchorCtr="0" compatLnSpc="1">
            <a:prstTxWarp prst="textNoShape">
              <a:avLst/>
            </a:prstTxWarp>
          </a:bodyPr>
          <a:lstStyle>
            <a:lvl1pPr algn="r" defTabSz="934164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fld id="{3A067B3F-E7F4-4226-A3CA-569571F9871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724779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 defTabSz="933450">
              <a:defRPr/>
            </a:pPr>
            <a:fld id="{FDD8AADB-46E3-4689-ACF8-608251E7F71C}" type="slidenum">
              <a:rPr lang="en-US" smtClean="0"/>
              <a:pPr defTabSz="933450">
                <a:defRPr/>
              </a:pPr>
              <a:t>2</a:t>
            </a:fld>
            <a:endParaRPr lang="en-US" smtClean="0"/>
          </a:p>
        </p:txBody>
      </p:sp>
      <p:sp>
        <p:nvSpPr>
          <p:cNvPr id="307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7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fr-FR" smtClean="0"/>
          </a:p>
        </p:txBody>
      </p:sp>
    </p:spTree>
    <p:extLst>
      <p:ext uri="{BB962C8B-B14F-4D97-AF65-F5344CB8AC3E}">
        <p14:creationId xmlns:p14="http://schemas.microsoft.com/office/powerpoint/2010/main" val="401988018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481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34820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933450">
              <a:defRPr/>
            </a:pPr>
            <a:fld id="{5B2F6EE1-DC8F-4148-8441-C98BBEB73F9C}" type="slidenum">
              <a:rPr lang="en-US" smtClean="0"/>
              <a:pPr defTabSz="933450">
                <a:defRPr/>
              </a:pPr>
              <a:t>11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416647108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 defTabSz="933450">
              <a:defRPr/>
            </a:pPr>
            <a:fld id="{FDD8AADB-46E3-4689-ACF8-608251E7F71C}" type="slidenum">
              <a:rPr lang="en-US" smtClean="0"/>
              <a:pPr defTabSz="933450">
                <a:defRPr/>
              </a:pPr>
              <a:t>13</a:t>
            </a:fld>
            <a:endParaRPr lang="en-US" smtClean="0"/>
          </a:p>
        </p:txBody>
      </p:sp>
      <p:sp>
        <p:nvSpPr>
          <p:cNvPr id="307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7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fr-FR" smtClean="0"/>
          </a:p>
        </p:txBody>
      </p:sp>
    </p:spTree>
    <p:extLst>
      <p:ext uri="{BB962C8B-B14F-4D97-AF65-F5344CB8AC3E}">
        <p14:creationId xmlns:p14="http://schemas.microsoft.com/office/powerpoint/2010/main" val="341622297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885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58997449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7"/>
          <p:cNvSpPr txBox="1">
            <a:spLocks noGrp="1" noChangeArrowheads="1"/>
          </p:cNvSpPr>
          <p:nvPr/>
        </p:nvSpPr>
        <p:spPr bwMode="auto">
          <a:xfrm>
            <a:off x="3981450" y="8847138"/>
            <a:ext cx="3044825" cy="465137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lIns="93346" tIns="46674" rIns="93346" bIns="46674" anchor="b"/>
          <a:lstStyle/>
          <a:p>
            <a:pPr algn="r" defTabSz="933450" eaLnBrk="0" hangingPunct="0">
              <a:defRPr/>
            </a:pPr>
            <a:fld id="{F07D183E-BB2F-40FA-A515-FFF28D909FEC}" type="slidenum">
              <a:rPr lang="en-US" sz="1200">
                <a:cs typeface="+mn-cs"/>
              </a:rPr>
              <a:pPr algn="r" defTabSz="933450" eaLnBrk="0" hangingPunct="0">
                <a:defRPr/>
              </a:pPr>
              <a:t>15</a:t>
            </a:fld>
            <a:endParaRPr lang="en-US" sz="1200">
              <a:cs typeface="+mn-cs"/>
            </a:endParaRPr>
          </a:p>
        </p:txBody>
      </p:sp>
      <p:sp>
        <p:nvSpPr>
          <p:cNvPr id="849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499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fr-FR" smtClean="0"/>
          </a:p>
        </p:txBody>
      </p:sp>
    </p:spTree>
    <p:extLst>
      <p:ext uri="{BB962C8B-B14F-4D97-AF65-F5344CB8AC3E}">
        <p14:creationId xmlns:p14="http://schemas.microsoft.com/office/powerpoint/2010/main" val="156040598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192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60453856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758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73748358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68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6291051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270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5845529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373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4003306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 defTabSz="933450">
              <a:defRPr/>
            </a:pPr>
            <a:fld id="{FDD8AADB-46E3-4689-ACF8-608251E7F71C}" type="slidenum">
              <a:rPr lang="en-US" smtClean="0"/>
              <a:pPr defTabSz="933450">
                <a:defRPr/>
              </a:pPr>
              <a:t>7</a:t>
            </a:fld>
            <a:endParaRPr lang="en-US" smtClean="0"/>
          </a:p>
        </p:txBody>
      </p:sp>
      <p:sp>
        <p:nvSpPr>
          <p:cNvPr id="307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7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fr-FR" smtClean="0"/>
          </a:p>
        </p:txBody>
      </p:sp>
    </p:spTree>
    <p:extLst>
      <p:ext uri="{BB962C8B-B14F-4D97-AF65-F5344CB8AC3E}">
        <p14:creationId xmlns:p14="http://schemas.microsoft.com/office/powerpoint/2010/main" val="297353124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680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28049245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 defTabSz="933450">
              <a:defRPr/>
            </a:pPr>
            <a:fld id="{FDD8AADB-46E3-4689-ACF8-608251E7F71C}" type="slidenum">
              <a:rPr lang="en-US" smtClean="0"/>
              <a:pPr defTabSz="933450">
                <a:defRPr/>
              </a:pPr>
              <a:t>9</a:t>
            </a:fld>
            <a:endParaRPr lang="en-US" smtClean="0"/>
          </a:p>
        </p:txBody>
      </p:sp>
      <p:sp>
        <p:nvSpPr>
          <p:cNvPr id="307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7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fr-FR" smtClean="0"/>
          </a:p>
        </p:txBody>
      </p:sp>
    </p:spTree>
    <p:extLst>
      <p:ext uri="{BB962C8B-B14F-4D97-AF65-F5344CB8AC3E}">
        <p14:creationId xmlns:p14="http://schemas.microsoft.com/office/powerpoint/2010/main" val="10660320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782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21204388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 userDrawn="1"/>
        </p:nvSpPr>
        <p:spPr>
          <a:xfrm>
            <a:off x="342900" y="5018782"/>
            <a:ext cx="84582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0" i="0" kern="1200" dirty="0" err="1" smtClean="0">
                <a:solidFill>
                  <a:schemeClr val="tx1"/>
                </a:solidFill>
                <a:latin typeface="+mn-lt"/>
                <a:ea typeface="+mn-ea"/>
                <a:cs typeface="Arial" charset="0"/>
              </a:rPr>
              <a:t>Troième</a:t>
            </a:r>
            <a:r>
              <a:rPr lang="en-US" sz="3200" b="0" i="0" kern="1200" dirty="0" smtClean="0">
                <a:solidFill>
                  <a:schemeClr val="tx1"/>
                </a:solidFill>
                <a:latin typeface="+mn-lt"/>
                <a:ea typeface="+mn-ea"/>
                <a:cs typeface="Arial" charset="0"/>
              </a:rPr>
              <a:t> </a:t>
            </a:r>
            <a:r>
              <a:rPr lang="en-US" sz="3200" b="0" i="0" kern="1200" dirty="0" err="1" smtClean="0">
                <a:solidFill>
                  <a:schemeClr val="tx1"/>
                </a:solidFill>
                <a:latin typeface="+mn-lt"/>
                <a:ea typeface="+mn-ea"/>
                <a:cs typeface="Arial" charset="0"/>
              </a:rPr>
              <a:t>Enquête</a:t>
            </a:r>
            <a:r>
              <a:rPr lang="en-US" sz="3200" b="0" i="0" kern="1200" baseline="0" dirty="0" smtClean="0">
                <a:solidFill>
                  <a:schemeClr val="tx1"/>
                </a:solidFill>
                <a:latin typeface="+mn-lt"/>
                <a:ea typeface="+mn-ea"/>
                <a:cs typeface="Arial" charset="0"/>
              </a:rPr>
              <a:t> </a:t>
            </a:r>
            <a:r>
              <a:rPr lang="en-US" sz="3200" b="0" i="0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Arial" charset="0"/>
              </a:rPr>
              <a:t>Démographique</a:t>
            </a:r>
            <a:r>
              <a:rPr lang="en-US" sz="3200" b="0" i="0" kern="1200" baseline="0" dirty="0" smtClean="0">
                <a:solidFill>
                  <a:schemeClr val="tx1"/>
                </a:solidFill>
                <a:latin typeface="+mn-lt"/>
                <a:ea typeface="+mn-ea"/>
                <a:cs typeface="Arial" charset="0"/>
              </a:rPr>
              <a:t> et de Santé </a:t>
            </a:r>
          </a:p>
          <a:p>
            <a:pPr algn="ctr"/>
            <a:r>
              <a:rPr lang="en-US" sz="3200" b="0" i="0" kern="1200" baseline="0" dirty="0" smtClean="0">
                <a:solidFill>
                  <a:schemeClr val="tx1"/>
                </a:solidFill>
                <a:latin typeface="+mn-lt"/>
                <a:ea typeface="+mn-ea"/>
                <a:cs typeface="Arial" charset="0"/>
              </a:rPr>
              <a:t>du Burundi de 2016-2017 (EDSB-III 2016-2017)</a:t>
            </a:r>
            <a:endParaRPr lang="en-US" sz="3200" b="0" i="0" kern="1200" dirty="0">
              <a:solidFill>
                <a:schemeClr val="tx1"/>
              </a:solidFill>
              <a:latin typeface="+mn-lt"/>
              <a:ea typeface="+mn-ea"/>
              <a:cs typeface="Arial" charset="0"/>
            </a:endParaRPr>
          </a:p>
        </p:txBody>
      </p:sp>
      <p:sp>
        <p:nvSpPr>
          <p:cNvPr id="9" name="Rectangle 8"/>
          <p:cNvSpPr/>
          <p:nvPr userDrawn="1"/>
        </p:nvSpPr>
        <p:spPr bwMode="auto">
          <a:xfrm>
            <a:off x="-76200" y="1524000"/>
            <a:ext cx="9250878" cy="182880"/>
          </a:xfrm>
          <a:prstGeom prst="rect">
            <a:avLst/>
          </a:prstGeom>
          <a:solidFill>
            <a:schemeClr val="tx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3200" b="1" i="1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0" name="Rectangle 9"/>
          <p:cNvSpPr/>
          <p:nvPr userDrawn="1"/>
        </p:nvSpPr>
        <p:spPr bwMode="auto">
          <a:xfrm>
            <a:off x="-76200" y="4607793"/>
            <a:ext cx="9250878" cy="182880"/>
          </a:xfrm>
          <a:prstGeom prst="rect">
            <a:avLst/>
          </a:prstGeom>
          <a:solidFill>
            <a:schemeClr val="tx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3200" b="1" i="1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06880"/>
            <a:ext cx="9144000" cy="28856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59557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94557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34250" y="381000"/>
            <a:ext cx="1809750" cy="57150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381000"/>
            <a:ext cx="5276850" cy="57150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919401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05000" y="381000"/>
            <a:ext cx="72390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2590800" y="1981200"/>
            <a:ext cx="6248400" cy="4114800"/>
          </a:xfrm>
        </p:spPr>
        <p:txBody>
          <a:bodyPr/>
          <a:lstStyle/>
          <a:p>
            <a:pPr lvl="0"/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61865809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</p:spTree>
    <p:extLst>
      <p:ext uri="{BB962C8B-B14F-4D97-AF65-F5344CB8AC3E}">
        <p14:creationId xmlns:p14="http://schemas.microsoft.com/office/powerpoint/2010/main" val="83753064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</p:spTree>
    <p:extLst>
      <p:ext uri="{BB962C8B-B14F-4D97-AF65-F5344CB8AC3E}">
        <p14:creationId xmlns:p14="http://schemas.microsoft.com/office/powerpoint/2010/main" val="397569915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</p:spTree>
    <p:extLst>
      <p:ext uri="{BB962C8B-B14F-4D97-AF65-F5344CB8AC3E}">
        <p14:creationId xmlns:p14="http://schemas.microsoft.com/office/powerpoint/2010/main" val="45073528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</p:spTree>
    <p:extLst>
      <p:ext uri="{BB962C8B-B14F-4D97-AF65-F5344CB8AC3E}">
        <p14:creationId xmlns:p14="http://schemas.microsoft.com/office/powerpoint/2010/main" val="377237275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</p:spTree>
    <p:extLst>
      <p:ext uri="{BB962C8B-B14F-4D97-AF65-F5344CB8AC3E}">
        <p14:creationId xmlns:p14="http://schemas.microsoft.com/office/powerpoint/2010/main" val="65130598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</p:spTree>
    <p:extLst>
      <p:ext uri="{BB962C8B-B14F-4D97-AF65-F5344CB8AC3E}">
        <p14:creationId xmlns:p14="http://schemas.microsoft.com/office/powerpoint/2010/main" val="188857589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</p:spTree>
    <p:extLst>
      <p:ext uri="{BB962C8B-B14F-4D97-AF65-F5344CB8AC3E}">
        <p14:creationId xmlns:p14="http://schemas.microsoft.com/office/powerpoint/2010/main" val="14688691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549778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</p:spTree>
    <p:extLst>
      <p:ext uri="{BB962C8B-B14F-4D97-AF65-F5344CB8AC3E}">
        <p14:creationId xmlns:p14="http://schemas.microsoft.com/office/powerpoint/2010/main" val="6462391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</p:spTree>
    <p:extLst>
      <p:ext uri="{BB962C8B-B14F-4D97-AF65-F5344CB8AC3E}">
        <p14:creationId xmlns:p14="http://schemas.microsoft.com/office/powerpoint/2010/main" val="44771138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</p:spTree>
    <p:extLst>
      <p:ext uri="{BB962C8B-B14F-4D97-AF65-F5344CB8AC3E}">
        <p14:creationId xmlns:p14="http://schemas.microsoft.com/office/powerpoint/2010/main" val="281578331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</p:spTree>
    <p:extLst>
      <p:ext uri="{BB962C8B-B14F-4D97-AF65-F5344CB8AC3E}">
        <p14:creationId xmlns:p14="http://schemas.microsoft.com/office/powerpoint/2010/main" val="321942992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</p:spTree>
    <p:extLst>
      <p:ext uri="{BB962C8B-B14F-4D97-AF65-F5344CB8AC3E}">
        <p14:creationId xmlns:p14="http://schemas.microsoft.com/office/powerpoint/2010/main" val="3817871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05000" y="381000"/>
            <a:ext cx="72390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2590800" y="1981200"/>
            <a:ext cx="6248400" cy="4114800"/>
          </a:xfrm>
        </p:spPr>
        <p:txBody>
          <a:bodyPr/>
          <a:lstStyle/>
          <a:p>
            <a:pPr lvl="0"/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6186580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9019096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04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76800" y="1981200"/>
            <a:ext cx="39624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7663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45430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38324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471917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032880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847908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slideLayout" Target="../slideLayouts/slideLayout25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81000" y="1676400"/>
            <a:ext cx="8458200" cy="441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123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04800" y="381000"/>
            <a:ext cx="8610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endParaRPr lang="fr-FR" smtClean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3" r:id="rId1"/>
    <p:sldLayoutId id="2147483662" r:id="rId2"/>
    <p:sldLayoutId id="2147483661" r:id="rId3"/>
    <p:sldLayoutId id="2147483660" r:id="rId4"/>
    <p:sldLayoutId id="2147483659" r:id="rId5"/>
    <p:sldLayoutId id="2147483658" r:id="rId6"/>
    <p:sldLayoutId id="2147483657" r:id="rId7"/>
    <p:sldLayoutId id="2147483656" r:id="rId8"/>
    <p:sldLayoutId id="2147483655" r:id="rId9"/>
    <p:sldLayoutId id="2147483654" r:id="rId10"/>
    <p:sldLayoutId id="2147483653" r:id="rId11"/>
    <p:sldLayoutId id="2147483652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2">
            <a:lumMod val="20000"/>
            <a:lumOff val="80000"/>
            <a:alpha val="4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CI" smtClean="0"/>
              <a:t>Click to edit Master title style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CI" smtClean="0"/>
              <a:t>Click to edit Master text styles</a:t>
            </a:r>
          </a:p>
          <a:p>
            <a:pPr lvl="1"/>
            <a:r>
              <a:rPr lang="fr-CI" smtClean="0"/>
              <a:t>Second level</a:t>
            </a:r>
          </a:p>
          <a:p>
            <a:pPr lvl="2"/>
            <a:r>
              <a:rPr lang="fr-CI" smtClean="0"/>
              <a:t>Third level</a:t>
            </a:r>
          </a:p>
          <a:p>
            <a:pPr lvl="3"/>
            <a:r>
              <a:rPr lang="fr-CI" smtClean="0"/>
              <a:t>Fourth level</a:t>
            </a:r>
          </a:p>
          <a:p>
            <a:pPr lvl="4"/>
            <a:r>
              <a:rPr lang="fr-CI" smtClean="0"/>
              <a:t>Fifth level</a:t>
            </a:r>
          </a:p>
        </p:txBody>
      </p:sp>
      <p:sp>
        <p:nvSpPr>
          <p:cNvPr id="11469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0" hangingPunct="0">
              <a:defRPr sz="1400">
                <a:cs typeface="+mn-cs"/>
              </a:defRPr>
            </a:lvl1pPr>
          </a:lstStyle>
          <a:p>
            <a:pPr>
              <a:defRPr/>
            </a:pPr>
            <a:endParaRPr lang="fr-CI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4" r:id="rId2"/>
    <p:sldLayoutId id="2147483673" r:id="rId3"/>
    <p:sldLayoutId id="2147483672" r:id="rId4"/>
    <p:sldLayoutId id="2147483671" r:id="rId5"/>
    <p:sldLayoutId id="2147483670" r:id="rId6"/>
    <p:sldLayoutId id="2147483669" r:id="rId7"/>
    <p:sldLayoutId id="2147483668" r:id="rId8"/>
    <p:sldLayoutId id="2147483667" r:id="rId9"/>
    <p:sldLayoutId id="2147483666" r:id="rId10"/>
    <p:sldLayoutId id="2147483665" r:id="rId11"/>
    <p:sldLayoutId id="2147483664" r:id="rId12"/>
    <p:sldLayoutId id="2147483676" r:id="rId13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9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9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"/>
          <p:cNvSpPr txBox="1">
            <a:spLocks noChangeArrowheads="1"/>
          </p:cNvSpPr>
          <p:nvPr/>
        </p:nvSpPr>
        <p:spPr bwMode="auto">
          <a:xfrm>
            <a:off x="2969" y="76200"/>
            <a:ext cx="9144000" cy="144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eaLnBrk="0" hangingPunct="0">
              <a:spcBef>
                <a:spcPts val="0"/>
              </a:spcBef>
              <a:defRPr/>
            </a:pPr>
            <a:r>
              <a:rPr lang="fr-FR" sz="4400" b="1" dirty="0">
                <a:latin typeface="+mj-lt"/>
                <a:cs typeface="+mn-cs"/>
              </a:rPr>
              <a:t>Connaissances, Attitudes, </a:t>
            </a:r>
            <a:r>
              <a:rPr lang="fr-FR" sz="4400" b="1" dirty="0" smtClean="0">
                <a:latin typeface="+mj-lt"/>
                <a:cs typeface="+mn-cs"/>
              </a:rPr>
              <a:t>et Comportements vis-à-vis du VIH/sida</a:t>
            </a:r>
            <a:endParaRPr lang="fr-CI" sz="4400" b="1" dirty="0">
              <a:latin typeface="+mj-lt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0268422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>
          <a:xfrm>
            <a:off x="-9896" y="0"/>
            <a:ext cx="9153896" cy="1143000"/>
          </a:xfrm>
        </p:spPr>
        <p:txBody>
          <a:bodyPr/>
          <a:lstStyle/>
          <a:p>
            <a:r>
              <a:rPr lang="fr-SN" sz="4000" noProof="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Test du VIH</a:t>
            </a:r>
          </a:p>
        </p:txBody>
      </p:sp>
      <p:sp>
        <p:nvSpPr>
          <p:cNvPr id="19459" name="Content Placeholder 2"/>
          <p:cNvSpPr>
            <a:spLocks noGrp="1"/>
          </p:cNvSpPr>
          <p:nvPr>
            <p:ph idx="1"/>
          </p:nvPr>
        </p:nvSpPr>
        <p:spPr>
          <a:xfrm>
            <a:off x="342900" y="2209800"/>
            <a:ext cx="8458200" cy="2133600"/>
          </a:xfrm>
        </p:spPr>
        <p:txBody>
          <a:bodyPr/>
          <a:lstStyle/>
          <a:p>
            <a:pPr algn="ctr">
              <a:buFontTx/>
              <a:buNone/>
            </a:pPr>
            <a:r>
              <a:rPr lang="fr-SN" sz="3600" noProof="0" dirty="0" smtClean="0">
                <a:latin typeface="Calibri" pitchFamily="34" charset="0"/>
                <a:cs typeface="Calibri" pitchFamily="34" charset="0"/>
              </a:rPr>
              <a:t>	</a:t>
            </a:r>
            <a:r>
              <a:rPr lang="fr-SN" sz="3600" b="1" noProof="0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89 % </a:t>
            </a:r>
            <a:r>
              <a:rPr lang="fr-SN" sz="3600" noProof="0" dirty="0" smtClean="0">
                <a:latin typeface="Calibri" pitchFamily="34" charset="0"/>
                <a:cs typeface="Calibri" pitchFamily="34" charset="0"/>
              </a:rPr>
              <a:t>des femmes et </a:t>
            </a:r>
            <a:r>
              <a:rPr lang="fr-SN" sz="3600" b="1" noProof="0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88 % </a:t>
            </a:r>
            <a:r>
              <a:rPr lang="fr-SN" sz="3600" noProof="0" dirty="0" smtClean="0">
                <a:latin typeface="Calibri" pitchFamily="34" charset="0"/>
                <a:cs typeface="Calibri" pitchFamily="34" charset="0"/>
              </a:rPr>
              <a:t>des hommes savent où aller pour </a:t>
            </a:r>
            <a:r>
              <a:rPr lang="fr-SN" sz="3600" dirty="0" smtClean="0">
                <a:latin typeface="Calibri" pitchFamily="34" charset="0"/>
                <a:cs typeface="Calibri" pitchFamily="34" charset="0"/>
              </a:rPr>
              <a:t>faire</a:t>
            </a:r>
            <a:r>
              <a:rPr lang="fr-SN" sz="3600" noProof="0" dirty="0" smtClean="0">
                <a:latin typeface="Calibri" pitchFamily="34" charset="0"/>
                <a:cs typeface="Calibri" pitchFamily="34" charset="0"/>
              </a:rPr>
              <a:t> </a:t>
            </a:r>
          </a:p>
          <a:p>
            <a:pPr algn="ctr">
              <a:buFontTx/>
              <a:buNone/>
            </a:pPr>
            <a:r>
              <a:rPr lang="fr-SN" sz="3600" b="1" noProof="0" dirty="0" smtClean="0">
                <a:latin typeface="Calibri" pitchFamily="34" charset="0"/>
                <a:cs typeface="Calibri" pitchFamily="34" charset="0"/>
              </a:rPr>
              <a:t>un test du VIH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3" name="Rectangle 2"/>
          <p:cNvSpPr>
            <a:spLocks noGrp="1" noChangeArrowheads="1"/>
          </p:cNvSpPr>
          <p:nvPr>
            <p:ph type="title"/>
          </p:nvPr>
        </p:nvSpPr>
        <p:spPr>
          <a:xfrm>
            <a:off x="-24740" y="0"/>
            <a:ext cx="9168740" cy="1143000"/>
          </a:xfrm>
        </p:spPr>
        <p:txBody>
          <a:bodyPr/>
          <a:lstStyle/>
          <a:p>
            <a:r>
              <a:rPr lang="fr-SN" sz="4000" noProof="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Test du VIH/sida</a:t>
            </a:r>
          </a:p>
        </p:txBody>
      </p:sp>
      <p:graphicFrame>
        <p:nvGraphicFramePr>
          <p:cNvPr id="2" name="Content Placeholder 25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3825470710"/>
              </p:ext>
            </p:extLst>
          </p:nvPr>
        </p:nvGraphicFramePr>
        <p:xfrm>
          <a:off x="533400" y="1819833"/>
          <a:ext cx="8302625" cy="49815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0" y="1022866"/>
            <a:ext cx="91440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>
              <a:defRPr/>
            </a:pPr>
            <a:r>
              <a:rPr lang="fr-FR" sz="1800" i="1" dirty="0">
                <a:latin typeface="Calibri" pitchFamily="34" charset="0"/>
                <a:cs typeface="Calibri" pitchFamily="34" charset="0"/>
              </a:rPr>
              <a:t>Pourcentage de femmes et d’hommes âgés de 15-49 ans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/>
          <a:lstStyle/>
          <a:p>
            <a:r>
              <a:rPr lang="fr-SN" sz="4000" noProof="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Tests du VIH au cours des 12 derniers mois </a:t>
            </a:r>
            <a:endParaRPr lang="fr-SN" sz="4000" noProof="0" dirty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057400"/>
            <a:ext cx="7772400" cy="4068763"/>
          </a:xfrm>
        </p:spPr>
        <p:txBody>
          <a:bodyPr/>
          <a:lstStyle/>
          <a:p>
            <a:pPr marL="0" indent="0" algn="ctr">
              <a:buNone/>
            </a:pPr>
            <a:r>
              <a:rPr lang="fr-SN" b="1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29 %</a:t>
            </a:r>
            <a:r>
              <a:rPr lang="fr-SN" dirty="0" smtClean="0">
                <a:latin typeface="Calibri" pitchFamily="34" charset="0"/>
                <a:cs typeface="Calibri" pitchFamily="34" charset="0"/>
              </a:rPr>
              <a:t> de femmes et </a:t>
            </a:r>
            <a:r>
              <a:rPr lang="fr-SN" b="1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21 %</a:t>
            </a:r>
            <a:r>
              <a:rPr lang="fr-SN" dirty="0" smtClean="0">
                <a:latin typeface="Calibri" pitchFamily="34" charset="0"/>
                <a:cs typeface="Calibri" pitchFamily="34" charset="0"/>
              </a:rPr>
              <a:t> d’hommes </a:t>
            </a:r>
            <a:r>
              <a:rPr lang="fr-SN" b="1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ont effectué un test et ont reçu le résultat au cours des 12 derniers mois</a:t>
            </a:r>
            <a:endParaRPr lang="fr-SN" b="1" dirty="0">
              <a:solidFill>
                <a:schemeClr val="tx2"/>
              </a:solidFill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7925483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152400" y="1905000"/>
            <a:ext cx="4419600" cy="203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223838" indent="-223838" eaLnBrk="0" hangingPunct="0">
              <a:spcAft>
                <a:spcPts val="1200"/>
              </a:spcAft>
              <a:buClr>
                <a:schemeClr val="tx2"/>
              </a:buClr>
              <a:buSzPct val="95000"/>
              <a:buFont typeface="Arial" pitchFamily="34" charset="0"/>
              <a:buChar char="•"/>
              <a:defRPr/>
            </a:pPr>
            <a:r>
              <a:rPr lang="fr-FR" dirty="0">
                <a:solidFill>
                  <a:schemeClr val="bg2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Connaissance du VIH/sida</a:t>
            </a:r>
          </a:p>
          <a:p>
            <a:pPr marL="223838" indent="-223838" eaLnBrk="0" hangingPunct="0">
              <a:spcAft>
                <a:spcPts val="1200"/>
              </a:spcAft>
              <a:buClr>
                <a:schemeClr val="bg2">
                  <a:lumMod val="50000"/>
                </a:schemeClr>
              </a:buClr>
              <a:buSzPct val="95000"/>
              <a:buFont typeface="Arial" pitchFamily="34" charset="0"/>
              <a:buChar char="•"/>
              <a:defRPr/>
            </a:pPr>
            <a:r>
              <a:rPr lang="fr-FR" dirty="0" smtClean="0">
                <a:solidFill>
                  <a:schemeClr val="bg2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Comportements liés au VIH</a:t>
            </a:r>
            <a:endParaRPr lang="fr-FR" dirty="0">
              <a:solidFill>
                <a:schemeClr val="bg2">
                  <a:lumMod val="50000"/>
                </a:schemeClr>
              </a:solidFill>
              <a:latin typeface="Calibri" pitchFamily="34" charset="0"/>
              <a:cs typeface="Calibri" pitchFamily="34" charset="0"/>
            </a:endParaRPr>
          </a:p>
          <a:p>
            <a:pPr marL="223838" indent="-223838" eaLnBrk="0" hangingPunct="0">
              <a:spcAft>
                <a:spcPts val="1200"/>
              </a:spcAft>
              <a:buClr>
                <a:schemeClr val="bg2">
                  <a:lumMod val="50000"/>
                </a:schemeClr>
              </a:buClr>
              <a:buSzPct val="95000"/>
              <a:buFont typeface="Arial" pitchFamily="34" charset="0"/>
              <a:buChar char="•"/>
              <a:defRPr/>
            </a:pPr>
            <a:r>
              <a:rPr lang="fr-FR" dirty="0">
                <a:solidFill>
                  <a:schemeClr val="bg2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Test du VIH</a:t>
            </a:r>
          </a:p>
          <a:p>
            <a:pPr marL="223838" indent="-223838" eaLnBrk="0" hangingPunct="0">
              <a:spcAft>
                <a:spcPts val="1200"/>
              </a:spcAft>
              <a:buClr>
                <a:schemeClr val="bg2">
                  <a:lumMod val="50000"/>
                </a:schemeClr>
              </a:buClr>
              <a:buSzPct val="95000"/>
              <a:buFont typeface="Arial" pitchFamily="34" charset="0"/>
              <a:buChar char="•"/>
              <a:defRPr/>
            </a:pPr>
            <a:r>
              <a:rPr lang="fr-FR" b="1" dirty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Sida et les jeunes</a:t>
            </a:r>
          </a:p>
        </p:txBody>
      </p:sp>
    </p:spTree>
    <p:extLst>
      <p:ext uri="{BB962C8B-B14F-4D97-AF65-F5344CB8AC3E}">
        <p14:creationId xmlns:p14="http://schemas.microsoft.com/office/powerpoint/2010/main" val="125715846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7"/>
          <p:cNvGraphicFramePr>
            <a:graphicFrameLocks noGrp="1" noChangeAspect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2467657077"/>
              </p:ext>
            </p:extLst>
          </p:nvPr>
        </p:nvGraphicFramePr>
        <p:xfrm>
          <a:off x="369888" y="1295400"/>
          <a:ext cx="8404225" cy="44291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56677" name="Text Box 5"/>
          <p:cNvSpPr txBox="1">
            <a:spLocks noChangeArrowheads="1"/>
          </p:cNvSpPr>
          <p:nvPr/>
        </p:nvSpPr>
        <p:spPr bwMode="auto">
          <a:xfrm>
            <a:off x="-13856" y="26719"/>
            <a:ext cx="915785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fr-CI" sz="4000" dirty="0">
                <a:latin typeface="Calibri" pitchFamily="34" charset="0"/>
                <a:cs typeface="Calibri" pitchFamily="34" charset="0"/>
              </a:rPr>
              <a:t>Connaissance </a:t>
            </a:r>
            <a:r>
              <a:rPr lang="fr-CI" sz="4000" dirty="0" smtClean="0">
                <a:latin typeface="Calibri" pitchFamily="34" charset="0"/>
                <a:cs typeface="Calibri" pitchFamily="34" charset="0"/>
              </a:rPr>
              <a:t>complète parmi </a:t>
            </a:r>
            <a:r>
              <a:rPr lang="fr-CI" sz="4000" dirty="0">
                <a:latin typeface="Calibri" pitchFamily="34" charset="0"/>
                <a:cs typeface="Calibri" pitchFamily="34" charset="0"/>
              </a:rPr>
              <a:t>les jeunes </a:t>
            </a:r>
          </a:p>
        </p:txBody>
      </p:sp>
      <p:sp>
        <p:nvSpPr>
          <p:cNvPr id="156679" name="Text Box 7"/>
          <p:cNvSpPr txBox="1">
            <a:spLocks noChangeArrowheads="1"/>
          </p:cNvSpPr>
          <p:nvPr/>
        </p:nvSpPr>
        <p:spPr bwMode="auto">
          <a:xfrm>
            <a:off x="-13858" y="5785798"/>
            <a:ext cx="9157855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>
              <a:defRPr/>
            </a:pPr>
            <a:r>
              <a:rPr lang="fr-CI" sz="1600" i="1" dirty="0">
                <a:latin typeface="Calibri" pitchFamily="34" charset="0"/>
                <a:cs typeface="Calibri" pitchFamily="34" charset="0"/>
              </a:rPr>
              <a:t> </a:t>
            </a:r>
            <a:r>
              <a:rPr lang="fr-CI" sz="1600" i="1" dirty="0" smtClean="0">
                <a:latin typeface="Calibri" pitchFamily="34" charset="0"/>
                <a:cs typeface="Calibri" pitchFamily="34" charset="0"/>
              </a:rPr>
              <a:t>Une connaissance complète veut dire qu’ils : déclarent </a:t>
            </a:r>
            <a:r>
              <a:rPr lang="fr-CI" sz="1600" i="1" dirty="0">
                <a:latin typeface="Calibri" pitchFamily="34" charset="0"/>
                <a:cs typeface="Calibri" pitchFamily="34" charset="0"/>
              </a:rPr>
              <a:t>qu’on peut réduire le risque de contracter le </a:t>
            </a:r>
            <a:r>
              <a:rPr lang="fr-CI" sz="1600" i="1" dirty="0" smtClean="0">
                <a:latin typeface="Calibri" pitchFamily="34" charset="0"/>
                <a:cs typeface="Calibri" pitchFamily="34" charset="0"/>
              </a:rPr>
              <a:t>VIH en </a:t>
            </a:r>
            <a:r>
              <a:rPr lang="fr-CI" sz="1600" i="1" dirty="0">
                <a:latin typeface="Calibri" pitchFamily="34" charset="0"/>
                <a:cs typeface="Calibri" pitchFamily="34" charset="0"/>
              </a:rPr>
              <a:t>utilisant </a:t>
            </a:r>
            <a:r>
              <a:rPr lang="fr-CI" sz="1600" i="1" dirty="0" smtClean="0">
                <a:latin typeface="Calibri" pitchFamily="34" charset="0"/>
                <a:cs typeface="Calibri" pitchFamily="34" charset="0"/>
              </a:rPr>
              <a:t>des </a:t>
            </a:r>
            <a:r>
              <a:rPr lang="fr-CI" sz="1600" i="1" dirty="0">
                <a:latin typeface="Calibri" pitchFamily="34" charset="0"/>
                <a:cs typeface="Calibri" pitchFamily="34" charset="0"/>
              </a:rPr>
              <a:t>condoms et en limitant les rapports sexuels à un seul partenaire</a:t>
            </a:r>
            <a:r>
              <a:rPr lang="fr-CI" sz="1600" i="1" dirty="0">
                <a:solidFill>
                  <a:schemeClr val="accent2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fr-CI" sz="1600" i="1" dirty="0">
                <a:latin typeface="Calibri" pitchFamily="34" charset="0"/>
                <a:cs typeface="Calibri" pitchFamily="34" charset="0"/>
              </a:rPr>
              <a:t>fidèle et qui n’est pas </a:t>
            </a:r>
            <a:r>
              <a:rPr lang="fr-CI" sz="1600" i="1" dirty="0" smtClean="0">
                <a:latin typeface="Calibri" pitchFamily="34" charset="0"/>
                <a:cs typeface="Calibri" pitchFamily="34" charset="0"/>
              </a:rPr>
              <a:t>infecté,</a:t>
            </a:r>
            <a:r>
              <a:rPr lang="fr-CI" sz="1600" b="1" i="1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fr-CI" sz="1600" i="1" dirty="0" smtClean="0">
                <a:latin typeface="Calibri" pitchFamily="34" charset="0"/>
                <a:cs typeface="Calibri" pitchFamily="34" charset="0"/>
              </a:rPr>
              <a:t>rejettent </a:t>
            </a:r>
            <a:r>
              <a:rPr lang="fr-CI" sz="1600" i="1" dirty="0">
                <a:latin typeface="Calibri" pitchFamily="34" charset="0"/>
                <a:cs typeface="Calibri" pitchFamily="34" charset="0"/>
              </a:rPr>
              <a:t>les idées locales erronées</a:t>
            </a:r>
            <a:r>
              <a:rPr lang="fr-CI" sz="1600" b="1" i="1" dirty="0">
                <a:latin typeface="Calibri" pitchFamily="34" charset="0"/>
                <a:cs typeface="Calibri" pitchFamily="34" charset="0"/>
              </a:rPr>
              <a:t> </a:t>
            </a:r>
            <a:r>
              <a:rPr lang="fr-CI" sz="1600" i="1" dirty="0">
                <a:latin typeface="Calibri" pitchFamily="34" charset="0"/>
                <a:cs typeface="Calibri" pitchFamily="34" charset="0"/>
              </a:rPr>
              <a:t>(transmission par les moustiques et par des moyens </a:t>
            </a:r>
            <a:r>
              <a:rPr lang="fr-CI" sz="1600" i="1" dirty="0" smtClean="0">
                <a:latin typeface="Calibri" pitchFamily="34" charset="0"/>
                <a:cs typeface="Calibri" pitchFamily="34" charset="0"/>
              </a:rPr>
              <a:t>surnaturels), et savent </a:t>
            </a:r>
            <a:r>
              <a:rPr lang="fr-CI" sz="1600" i="1" dirty="0">
                <a:latin typeface="Calibri" pitchFamily="34" charset="0"/>
                <a:cs typeface="Calibri" pitchFamily="34" charset="0"/>
              </a:rPr>
              <a:t>qu’une personne paraissant en bonne santé peut avoir le </a:t>
            </a:r>
            <a:r>
              <a:rPr lang="fr-CI" sz="1600" i="1" dirty="0" smtClean="0">
                <a:latin typeface="Calibri" pitchFamily="34" charset="0"/>
                <a:cs typeface="Calibri" pitchFamily="34" charset="0"/>
              </a:rPr>
              <a:t>VIH.</a:t>
            </a:r>
            <a:endParaRPr lang="en-US" sz="1600" i="1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0" y="936770"/>
            <a:ext cx="8169544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>
              <a:defRPr/>
            </a:pPr>
            <a:r>
              <a:rPr lang="fr-FR" sz="1800" i="1" dirty="0" smtClean="0">
                <a:latin typeface="Calibri" pitchFamily="34" charset="0"/>
                <a:cs typeface="Calibri" pitchFamily="34" charset="0"/>
              </a:rPr>
              <a:t>Pourcentage de femmes et d’hommes de 15-24 ans avec une connaissance complète*</a:t>
            </a:r>
            <a:endParaRPr lang="fr-FR" sz="1800" i="1" dirty="0"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93062510"/>
              </p:ext>
            </p:extLst>
          </p:nvPr>
        </p:nvGraphicFramePr>
        <p:xfrm>
          <a:off x="557213" y="1833563"/>
          <a:ext cx="7727950" cy="47371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35171" name="Text Box 3"/>
          <p:cNvSpPr txBox="1">
            <a:spLocks noChangeArrowheads="1"/>
          </p:cNvSpPr>
          <p:nvPr/>
        </p:nvSpPr>
        <p:spPr bwMode="auto">
          <a:xfrm>
            <a:off x="-4948" y="0"/>
            <a:ext cx="9148948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fr-SN" sz="4000" smtClean="0">
                <a:latin typeface="Calibri" pitchFamily="34" charset="0"/>
                <a:cs typeface="Calibri" pitchFamily="34" charset="0"/>
              </a:rPr>
              <a:t>Âge auquel les jeunes ont eu leurs premiers rapports sexuels</a:t>
            </a:r>
            <a:endParaRPr lang="fr-SN" sz="400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958" y="1314079"/>
            <a:ext cx="914004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r>
              <a:rPr lang="fr-SN" sz="1800" i="1" smtClean="0">
                <a:latin typeface="Calibri" pitchFamily="34" charset="0"/>
                <a:cs typeface="Calibri" pitchFamily="34" charset="0"/>
              </a:rPr>
              <a:t>Pourcentage des jeunes qui ont eu leurs premiers rapports sexuels</a:t>
            </a:r>
            <a:endParaRPr lang="fr-SN" sz="1800" i="1"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685800"/>
          </a:xfrm>
        </p:spPr>
        <p:txBody>
          <a:bodyPr/>
          <a:lstStyle/>
          <a:p>
            <a:r>
              <a:rPr lang="fr-SN" sz="4000" noProof="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Tests du VIH récents parmi les jeunes</a:t>
            </a:r>
          </a:p>
        </p:txBody>
      </p:sp>
      <p:graphicFrame>
        <p:nvGraphicFramePr>
          <p:cNvPr id="2" name="Object 3"/>
          <p:cNvGraphicFramePr>
            <a:graphicFrameLocks noGrp="1" noChangeAspect="1"/>
          </p:cNvGraphicFramePr>
          <p:nvPr>
            <p:ph type="chart" idx="1"/>
            <p:extLst>
              <p:ext uri="{D42A27DB-BD31-4B8C-83A1-F6EECF244321}">
                <p14:modId xmlns:p14="http://schemas.microsoft.com/office/powerpoint/2010/main" val="2211685284"/>
              </p:ext>
            </p:extLst>
          </p:nvPr>
        </p:nvGraphicFramePr>
        <p:xfrm>
          <a:off x="838200" y="1867560"/>
          <a:ext cx="7820025" cy="49657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55652" name="Text Box 4"/>
          <p:cNvSpPr txBox="1">
            <a:spLocks noChangeArrowheads="1"/>
          </p:cNvSpPr>
          <p:nvPr/>
        </p:nvSpPr>
        <p:spPr bwMode="auto">
          <a:xfrm>
            <a:off x="-10886" y="914400"/>
            <a:ext cx="9144000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fr-HT" sz="1800" i="1" dirty="0">
                <a:latin typeface="Calibri" pitchFamily="34" charset="0"/>
                <a:cs typeface="Calibri" pitchFamily="34" charset="0"/>
              </a:rPr>
              <a:t>Parmi les femmes et les hommes de 15 - </a:t>
            </a:r>
            <a:r>
              <a:rPr lang="fr-HT" sz="1600" i="1" dirty="0">
                <a:latin typeface="Calibri" pitchFamily="34" charset="0"/>
                <a:cs typeface="Calibri" pitchFamily="34" charset="0"/>
              </a:rPr>
              <a:t>24</a:t>
            </a:r>
            <a:r>
              <a:rPr lang="fr-HT" sz="1800" i="1" dirty="0">
                <a:latin typeface="Calibri" pitchFamily="34" charset="0"/>
                <a:cs typeface="Calibri" pitchFamily="34" charset="0"/>
              </a:rPr>
              <a:t> ans ayant eu des rapports sexuels au cours des 12  mois ayant précédé </a:t>
            </a:r>
            <a:r>
              <a:rPr lang="fr-HT" sz="1800" i="1" dirty="0" smtClean="0">
                <a:latin typeface="Calibri" pitchFamily="34" charset="0"/>
                <a:cs typeface="Calibri" pitchFamily="34" charset="0"/>
              </a:rPr>
              <a:t>l’enquête, </a:t>
            </a:r>
            <a:r>
              <a:rPr lang="fr-HT" sz="1800" i="1" dirty="0">
                <a:latin typeface="Calibri" pitchFamily="34" charset="0"/>
                <a:cs typeface="Calibri" pitchFamily="34" charset="0"/>
              </a:rPr>
              <a:t>pourcentage </a:t>
            </a:r>
            <a:r>
              <a:rPr lang="fr-FR" sz="1800" i="1" dirty="0">
                <a:latin typeface="Calibri" pitchFamily="34" charset="0"/>
                <a:cs typeface="Calibri" pitchFamily="34" charset="0"/>
              </a:rPr>
              <a:t>ayant effectué un test du VIH au cours des 12 derniers mois et ayant reçu le résultat</a:t>
            </a:r>
            <a:endParaRPr lang="fr-HT" sz="1800" i="1" dirty="0"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152400" y="1905000"/>
            <a:ext cx="4419600" cy="203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223838" indent="-223838" eaLnBrk="0" hangingPunct="0">
              <a:spcAft>
                <a:spcPts val="1200"/>
              </a:spcAft>
              <a:buClr>
                <a:schemeClr val="tx2"/>
              </a:buClr>
              <a:buSzPct val="95000"/>
              <a:buFont typeface="Arial" pitchFamily="34" charset="0"/>
              <a:buChar char="•"/>
              <a:defRPr/>
            </a:pPr>
            <a:r>
              <a:rPr lang="fr-FR" b="1" dirty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Connaissance du VIH/sida</a:t>
            </a:r>
          </a:p>
          <a:p>
            <a:pPr marL="223838" indent="-223838" eaLnBrk="0" hangingPunct="0">
              <a:spcAft>
                <a:spcPts val="1200"/>
              </a:spcAft>
              <a:buClr>
                <a:schemeClr val="bg2">
                  <a:lumMod val="50000"/>
                </a:schemeClr>
              </a:buClr>
              <a:buSzPct val="95000"/>
              <a:buFont typeface="Arial" pitchFamily="34" charset="0"/>
              <a:buChar char="•"/>
              <a:defRPr/>
            </a:pPr>
            <a:r>
              <a:rPr lang="fr-FR" dirty="0" smtClean="0">
                <a:solidFill>
                  <a:schemeClr val="bg2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Comportements liés au VIH</a:t>
            </a:r>
            <a:endParaRPr lang="fr-FR" dirty="0">
              <a:solidFill>
                <a:schemeClr val="bg2">
                  <a:lumMod val="50000"/>
                </a:schemeClr>
              </a:solidFill>
              <a:latin typeface="Calibri" pitchFamily="34" charset="0"/>
              <a:cs typeface="Calibri" pitchFamily="34" charset="0"/>
            </a:endParaRPr>
          </a:p>
          <a:p>
            <a:pPr marL="223838" indent="-223838" eaLnBrk="0" hangingPunct="0">
              <a:spcAft>
                <a:spcPts val="1200"/>
              </a:spcAft>
              <a:buClr>
                <a:schemeClr val="bg2">
                  <a:lumMod val="50000"/>
                </a:schemeClr>
              </a:buClr>
              <a:buSzPct val="95000"/>
              <a:buFont typeface="Arial" pitchFamily="34" charset="0"/>
              <a:buChar char="•"/>
              <a:defRPr/>
            </a:pPr>
            <a:r>
              <a:rPr lang="fr-FR" dirty="0">
                <a:solidFill>
                  <a:schemeClr val="bg2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Test du VIH</a:t>
            </a:r>
          </a:p>
          <a:p>
            <a:pPr marL="223838" indent="-223838" eaLnBrk="0" hangingPunct="0">
              <a:spcAft>
                <a:spcPts val="1200"/>
              </a:spcAft>
              <a:buClr>
                <a:schemeClr val="bg2">
                  <a:lumMod val="50000"/>
                </a:schemeClr>
              </a:buClr>
              <a:buSzPct val="95000"/>
              <a:buFont typeface="Arial" pitchFamily="34" charset="0"/>
              <a:buChar char="•"/>
              <a:defRPr/>
            </a:pPr>
            <a:r>
              <a:rPr lang="fr-FR" dirty="0">
                <a:solidFill>
                  <a:schemeClr val="bg2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Sida et les jeunes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-13855"/>
            <a:ext cx="9144000" cy="114300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fr-SN" sz="4000" noProof="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Connaissance des moyens d’éviter le VIH</a:t>
            </a:r>
          </a:p>
        </p:txBody>
      </p:sp>
      <p:graphicFrame>
        <p:nvGraphicFramePr>
          <p:cNvPr id="2" name="Object 3"/>
          <p:cNvGraphicFramePr>
            <a:graphicFrameLocks noGrp="1" noChangeAspect="1"/>
          </p:cNvGraphicFramePr>
          <p:nvPr>
            <p:ph type="chart" idx="1"/>
            <p:extLst>
              <p:ext uri="{D42A27DB-BD31-4B8C-83A1-F6EECF244321}">
                <p14:modId xmlns:p14="http://schemas.microsoft.com/office/powerpoint/2010/main" val="3722093231"/>
              </p:ext>
            </p:extLst>
          </p:nvPr>
        </p:nvGraphicFramePr>
        <p:xfrm>
          <a:off x="165100" y="1392198"/>
          <a:ext cx="8496300" cy="541500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9461" name="Text Box 5"/>
          <p:cNvSpPr txBox="1">
            <a:spLocks noChangeArrowheads="1"/>
          </p:cNvSpPr>
          <p:nvPr/>
        </p:nvSpPr>
        <p:spPr bwMode="auto">
          <a:xfrm>
            <a:off x="-15834" y="1022866"/>
            <a:ext cx="9159834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r>
              <a:rPr lang="fr-FR" sz="1800" i="1" dirty="0">
                <a:latin typeface="Calibri" pitchFamily="34" charset="0"/>
                <a:cs typeface="Calibri" pitchFamily="34" charset="0"/>
              </a:rPr>
              <a:t>Pourcentage de femmes et d’hommes </a:t>
            </a:r>
            <a:r>
              <a:rPr lang="fr-FR" sz="1800" i="1" dirty="0" smtClean="0">
                <a:latin typeface="Calibri" pitchFamily="34" charset="0"/>
                <a:cs typeface="Calibri" pitchFamily="34" charset="0"/>
              </a:rPr>
              <a:t>de 15-49 ans qui ont déclaré que l’on pouvait réduire les risques de contracter le VIH en :</a:t>
            </a:r>
            <a:endParaRPr lang="fr-FR" sz="1800" i="1" dirty="0"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Rectangle 3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524000"/>
          </a:xfrm>
        </p:spPr>
        <p:txBody>
          <a:bodyPr/>
          <a:lstStyle/>
          <a:p>
            <a:r>
              <a:rPr lang="fr-SN" sz="4000" noProof="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  Connaissance « complète » </a:t>
            </a:r>
            <a:br>
              <a:rPr lang="fr-SN" sz="4000" noProof="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</a:br>
            <a:r>
              <a:rPr lang="fr-SN" sz="4000" noProof="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sur le VIH</a:t>
            </a:r>
          </a:p>
        </p:txBody>
      </p:sp>
      <p:sp>
        <p:nvSpPr>
          <p:cNvPr id="12290" name="Rectangle 2"/>
          <p:cNvSpPr>
            <a:spLocks noGrp="1" noChangeArrowheads="1"/>
          </p:cNvSpPr>
          <p:nvPr>
            <p:ph idx="1"/>
          </p:nvPr>
        </p:nvSpPr>
        <p:spPr>
          <a:xfrm>
            <a:off x="457200" y="1600200"/>
            <a:ext cx="8229600" cy="480060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fr-SN" sz="2800" noProof="0" dirty="0" smtClean="0">
                <a:latin typeface="Calibri" pitchFamily="34" charset="0"/>
                <a:cs typeface="Calibri" pitchFamily="34" charset="0"/>
              </a:rPr>
              <a:t>Sont considérés comme ayant une « connaissance complète », les femmes et les hommes qui </a:t>
            </a:r>
          </a:p>
          <a:p>
            <a:pPr>
              <a:lnSpc>
                <a:spcPct val="80000"/>
              </a:lnSpc>
            </a:pPr>
            <a:r>
              <a:rPr lang="fr-SN" sz="2800" b="1" noProof="0" dirty="0" smtClean="0">
                <a:latin typeface="Calibri" pitchFamily="34" charset="0"/>
                <a:cs typeface="Calibri" pitchFamily="34" charset="0"/>
              </a:rPr>
              <a:t>déclarent qu’on peut réduire</a:t>
            </a:r>
            <a:r>
              <a:rPr lang="fr-SN" sz="2800" noProof="0" dirty="0" smtClean="0">
                <a:latin typeface="Calibri" pitchFamily="34" charset="0"/>
                <a:cs typeface="Calibri" pitchFamily="34" charset="0"/>
              </a:rPr>
              <a:t> le risque de contracter le virus du sida en utilisant des </a:t>
            </a:r>
            <a:r>
              <a:rPr lang="fr-SN" sz="2800" b="1" noProof="0" dirty="0" smtClean="0">
                <a:latin typeface="Calibri" pitchFamily="34" charset="0"/>
                <a:cs typeface="Calibri" pitchFamily="34" charset="0"/>
              </a:rPr>
              <a:t>condoms</a:t>
            </a:r>
            <a:r>
              <a:rPr lang="fr-SN" sz="2800" noProof="0" dirty="0" smtClean="0">
                <a:latin typeface="Calibri" pitchFamily="34" charset="0"/>
                <a:cs typeface="Calibri" pitchFamily="34" charset="0"/>
              </a:rPr>
              <a:t> et en limitant les rapports sexuels à </a:t>
            </a:r>
            <a:r>
              <a:rPr lang="fr-SN" sz="2800" b="1" noProof="0" dirty="0" smtClean="0">
                <a:latin typeface="Calibri" pitchFamily="34" charset="0"/>
                <a:cs typeface="Calibri" pitchFamily="34" charset="0"/>
              </a:rPr>
              <a:t>un seul partenaire </a:t>
            </a:r>
            <a:r>
              <a:rPr lang="fr-SN" sz="2800" noProof="0" dirty="0" smtClean="0">
                <a:latin typeface="Calibri" pitchFamily="34" charset="0"/>
                <a:cs typeface="Calibri" pitchFamily="34" charset="0"/>
              </a:rPr>
              <a:t>fidèle et qui n’est pas infecté</a:t>
            </a:r>
          </a:p>
          <a:p>
            <a:pPr>
              <a:lnSpc>
                <a:spcPct val="80000"/>
              </a:lnSpc>
            </a:pPr>
            <a:r>
              <a:rPr lang="fr-SN" sz="2800" b="1" noProof="0" dirty="0" smtClean="0">
                <a:latin typeface="Calibri" pitchFamily="34" charset="0"/>
                <a:cs typeface="Calibri" pitchFamily="34" charset="0"/>
              </a:rPr>
              <a:t>Rejettent les idées locales erronées </a:t>
            </a:r>
            <a:r>
              <a:rPr lang="fr-SN" sz="2800" noProof="0" dirty="0" smtClean="0">
                <a:latin typeface="Calibri" pitchFamily="34" charset="0"/>
                <a:cs typeface="Calibri" pitchFamily="34" charset="0"/>
              </a:rPr>
              <a:t>les plus courantes à propos de la transmission du </a:t>
            </a:r>
            <a:r>
              <a:rPr lang="fr-SN" sz="2800" dirty="0" smtClean="0">
                <a:latin typeface="Calibri" pitchFamily="34" charset="0"/>
                <a:cs typeface="Calibri" pitchFamily="34" charset="0"/>
              </a:rPr>
              <a:t>VIH</a:t>
            </a:r>
            <a:r>
              <a:rPr lang="fr-SN" sz="2800" noProof="0" dirty="0" smtClean="0">
                <a:latin typeface="Calibri" pitchFamily="34" charset="0"/>
                <a:cs typeface="Calibri" pitchFamily="34" charset="0"/>
              </a:rPr>
              <a:t> (transmission par les moustiques et par des moyens surnaturels)</a:t>
            </a:r>
          </a:p>
          <a:p>
            <a:pPr>
              <a:lnSpc>
                <a:spcPct val="80000"/>
              </a:lnSpc>
            </a:pPr>
            <a:r>
              <a:rPr lang="fr-SN" sz="2800" noProof="0" dirty="0" smtClean="0">
                <a:latin typeface="Calibri" pitchFamily="34" charset="0"/>
                <a:cs typeface="Calibri" pitchFamily="34" charset="0"/>
              </a:rPr>
              <a:t>Savent qu’une personne paraissant </a:t>
            </a:r>
            <a:r>
              <a:rPr lang="fr-SN" sz="2800" b="1" noProof="0" dirty="0" smtClean="0">
                <a:latin typeface="Calibri" pitchFamily="34" charset="0"/>
                <a:cs typeface="Calibri" pitchFamily="34" charset="0"/>
              </a:rPr>
              <a:t>en bonne santé peut avoir le VIH</a:t>
            </a:r>
            <a:endParaRPr lang="fr-SN" sz="2800" noProof="0" dirty="0" smtClean="0">
              <a:latin typeface="Calibri" pitchFamily="34" charset="0"/>
              <a:cs typeface="Calibri" pitchFamily="34" charset="0"/>
            </a:endParaRPr>
          </a:p>
          <a:p>
            <a:pPr>
              <a:lnSpc>
                <a:spcPct val="80000"/>
              </a:lnSpc>
            </a:pPr>
            <a:endParaRPr lang="fr-SN" sz="2800" noProof="0" dirty="0" smtClean="0"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02502049"/>
              </p:ext>
            </p:extLst>
          </p:nvPr>
        </p:nvGraphicFramePr>
        <p:xfrm>
          <a:off x="147617" y="1371600"/>
          <a:ext cx="9004300" cy="50609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075" name="Rectangle 3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76200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fr-SN" sz="4000" noProof="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Connaissance complète selon l’âge</a:t>
            </a:r>
          </a:p>
        </p:txBody>
      </p:sp>
      <p:sp>
        <p:nvSpPr>
          <p:cNvPr id="73732" name="Text Box 4"/>
          <p:cNvSpPr txBox="1">
            <a:spLocks noChangeArrowheads="1"/>
          </p:cNvSpPr>
          <p:nvPr/>
        </p:nvSpPr>
        <p:spPr bwMode="auto">
          <a:xfrm>
            <a:off x="0" y="936770"/>
            <a:ext cx="370781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>
              <a:defRPr/>
            </a:pPr>
            <a:r>
              <a:rPr lang="fr-FR" sz="1800" i="1" dirty="0" smtClean="0">
                <a:latin typeface="Calibri" pitchFamily="34" charset="0"/>
                <a:cs typeface="Calibri" pitchFamily="34" charset="0"/>
              </a:rPr>
              <a:t>Pourcentage de femmes et d’hommes</a:t>
            </a:r>
            <a:endParaRPr lang="fr-FR" sz="1800" i="1" dirty="0"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254700"/>
            <a:ext cx="8991600" cy="121920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fr-SN" sz="40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Connaissance de la prévention de la transmission du VIH de la mère à l’enfant (PTME)</a:t>
            </a:r>
          </a:p>
        </p:txBody>
      </p:sp>
      <p:graphicFrame>
        <p:nvGraphicFramePr>
          <p:cNvPr id="2" name="Object 3"/>
          <p:cNvGraphicFramePr>
            <a:graphicFrameLocks noGrp="1" noChangeAspect="1"/>
          </p:cNvGraphicFramePr>
          <p:nvPr>
            <p:ph type="chart" idx="1"/>
            <p:extLst>
              <p:ext uri="{D42A27DB-BD31-4B8C-83A1-F6EECF244321}">
                <p14:modId xmlns:p14="http://schemas.microsoft.com/office/powerpoint/2010/main" val="2850335265"/>
              </p:ext>
            </p:extLst>
          </p:nvPr>
        </p:nvGraphicFramePr>
        <p:xfrm>
          <a:off x="627063" y="1898650"/>
          <a:ext cx="7889875" cy="49593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7652" name="Text Box 4"/>
          <p:cNvSpPr txBox="1">
            <a:spLocks noChangeArrowheads="1"/>
          </p:cNvSpPr>
          <p:nvPr/>
        </p:nvSpPr>
        <p:spPr bwMode="auto">
          <a:xfrm>
            <a:off x="-14844" y="1501609"/>
            <a:ext cx="917368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  <a:defRPr/>
            </a:pPr>
            <a:r>
              <a:rPr lang="fr-SN" sz="1800" i="1" dirty="0" smtClean="0">
                <a:latin typeface="Calibri" pitchFamily="34" charset="0"/>
                <a:cs typeface="Calibri" pitchFamily="34" charset="0"/>
              </a:rPr>
              <a:t>Pourcentage de femmes et d’hommes de 15-49 ans qui savent que :</a:t>
            </a:r>
            <a:endParaRPr lang="fr-SN" sz="1800" i="1" dirty="0"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152400" y="1905000"/>
            <a:ext cx="4419600" cy="203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223838" indent="-223838" eaLnBrk="0" hangingPunct="0">
              <a:spcAft>
                <a:spcPts val="1200"/>
              </a:spcAft>
              <a:buClr>
                <a:schemeClr val="tx2"/>
              </a:buClr>
              <a:buSzPct val="95000"/>
              <a:buFont typeface="Arial" pitchFamily="34" charset="0"/>
              <a:buChar char="•"/>
              <a:defRPr/>
            </a:pPr>
            <a:r>
              <a:rPr lang="fr-FR" dirty="0">
                <a:solidFill>
                  <a:schemeClr val="bg2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Connaissance du VIH/sida</a:t>
            </a:r>
          </a:p>
          <a:p>
            <a:pPr marL="223838" indent="-223838" eaLnBrk="0" hangingPunct="0">
              <a:spcAft>
                <a:spcPts val="1200"/>
              </a:spcAft>
              <a:buClr>
                <a:schemeClr val="bg2">
                  <a:lumMod val="50000"/>
                </a:schemeClr>
              </a:buClr>
              <a:buSzPct val="95000"/>
              <a:buFont typeface="Arial" pitchFamily="34" charset="0"/>
              <a:buChar char="•"/>
              <a:defRPr/>
            </a:pPr>
            <a:r>
              <a:rPr lang="fr-FR" b="1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Comportements liés au VIH</a:t>
            </a:r>
            <a:endParaRPr lang="fr-FR" b="1" dirty="0">
              <a:solidFill>
                <a:schemeClr val="tx2"/>
              </a:solidFill>
              <a:latin typeface="Calibri" pitchFamily="34" charset="0"/>
              <a:cs typeface="Calibri" pitchFamily="34" charset="0"/>
            </a:endParaRPr>
          </a:p>
          <a:p>
            <a:pPr marL="223838" indent="-223838" eaLnBrk="0" hangingPunct="0">
              <a:spcAft>
                <a:spcPts val="1200"/>
              </a:spcAft>
              <a:buClr>
                <a:schemeClr val="bg2">
                  <a:lumMod val="50000"/>
                </a:schemeClr>
              </a:buClr>
              <a:buSzPct val="95000"/>
              <a:buFont typeface="Arial" pitchFamily="34" charset="0"/>
              <a:buChar char="•"/>
              <a:defRPr/>
            </a:pPr>
            <a:r>
              <a:rPr lang="fr-FR" dirty="0">
                <a:solidFill>
                  <a:schemeClr val="bg2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Test du VIH</a:t>
            </a:r>
          </a:p>
          <a:p>
            <a:pPr marL="223838" indent="-223838" eaLnBrk="0" hangingPunct="0">
              <a:spcAft>
                <a:spcPts val="1200"/>
              </a:spcAft>
              <a:buClr>
                <a:schemeClr val="bg2">
                  <a:lumMod val="50000"/>
                </a:schemeClr>
              </a:buClr>
              <a:buSzPct val="95000"/>
              <a:buFont typeface="Arial" pitchFamily="34" charset="0"/>
              <a:buChar char="•"/>
              <a:defRPr/>
            </a:pPr>
            <a:r>
              <a:rPr lang="fr-FR" dirty="0">
                <a:solidFill>
                  <a:schemeClr val="bg2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Sida et les jeunes</a:t>
            </a:r>
          </a:p>
        </p:txBody>
      </p:sp>
    </p:spTree>
    <p:extLst>
      <p:ext uri="{BB962C8B-B14F-4D97-AF65-F5344CB8AC3E}">
        <p14:creationId xmlns:p14="http://schemas.microsoft.com/office/powerpoint/2010/main" val="427727647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5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/>
          <a:lstStyle/>
          <a:p>
            <a:r>
              <a:rPr lang="fr-SN" sz="4000" noProof="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Partenaires sexuels multiples</a:t>
            </a:r>
          </a:p>
        </p:txBody>
      </p:sp>
      <p:sp>
        <p:nvSpPr>
          <p:cNvPr id="1638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SN" sz="2800" noProof="0" dirty="0" smtClean="0">
                <a:latin typeface="Calibri" pitchFamily="34" charset="0"/>
                <a:cs typeface="Calibri" pitchFamily="34" charset="0"/>
              </a:rPr>
              <a:t>Au cours des 12 mois ayant précédé l’enquête :  </a:t>
            </a:r>
          </a:p>
          <a:p>
            <a:pPr lvl="1"/>
            <a:r>
              <a:rPr lang="fr-SN" b="1" noProof="0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&lt;1 %</a:t>
            </a:r>
            <a:r>
              <a:rPr lang="fr-SN" noProof="0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fr-SN" noProof="0" dirty="0" smtClean="0">
                <a:latin typeface="Calibri" pitchFamily="34" charset="0"/>
                <a:cs typeface="Calibri" pitchFamily="34" charset="0"/>
              </a:rPr>
              <a:t>des femmes et </a:t>
            </a:r>
            <a:r>
              <a:rPr lang="fr-SN" b="1" noProof="0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3 %</a:t>
            </a:r>
            <a:r>
              <a:rPr lang="fr-SN" b="1" noProof="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fr-SN" noProof="0" dirty="0" smtClean="0">
                <a:latin typeface="Calibri" pitchFamily="34" charset="0"/>
                <a:cs typeface="Calibri" pitchFamily="34" charset="0"/>
              </a:rPr>
              <a:t>des hommes de 15-49 ans ont eu, au moins, deux partenaires sexuels</a:t>
            </a:r>
          </a:p>
          <a:p>
            <a:r>
              <a:rPr lang="fr-SN" sz="2800" noProof="0" dirty="0" smtClean="0">
                <a:latin typeface="Calibri" pitchFamily="34" charset="0"/>
                <a:cs typeface="Calibri" pitchFamily="34" charset="0"/>
              </a:rPr>
              <a:t>Sur la durée de vie:</a:t>
            </a:r>
          </a:p>
          <a:p>
            <a:pPr lvl="1"/>
            <a:r>
              <a:rPr lang="fr-SN" b="1" noProof="0" dirty="0" smtClean="0">
                <a:latin typeface="Calibri" pitchFamily="34" charset="0"/>
                <a:cs typeface="Calibri" pitchFamily="34" charset="0"/>
              </a:rPr>
              <a:t>Les femmes </a:t>
            </a:r>
            <a:r>
              <a:rPr lang="fr-SN" noProof="0" dirty="0" smtClean="0">
                <a:latin typeface="Calibri" pitchFamily="34" charset="0"/>
                <a:cs typeface="Calibri" pitchFamily="34" charset="0"/>
              </a:rPr>
              <a:t>ont eu, en moyenne, </a:t>
            </a:r>
            <a:r>
              <a:rPr lang="fr-SN" b="1" noProof="0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1,4</a:t>
            </a:r>
            <a:r>
              <a:rPr lang="fr-SN" b="1" noProof="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fr-SN" noProof="0" dirty="0" smtClean="0">
                <a:latin typeface="Calibri" pitchFamily="34" charset="0"/>
                <a:cs typeface="Calibri" pitchFamily="34" charset="0"/>
              </a:rPr>
              <a:t>partenaires sexuels</a:t>
            </a:r>
          </a:p>
          <a:p>
            <a:pPr lvl="1"/>
            <a:r>
              <a:rPr lang="fr-SN" b="1" noProof="0" dirty="0" smtClean="0">
                <a:latin typeface="Calibri" pitchFamily="34" charset="0"/>
                <a:cs typeface="Calibri" pitchFamily="34" charset="0"/>
              </a:rPr>
              <a:t>Les hommes </a:t>
            </a:r>
            <a:r>
              <a:rPr lang="fr-SN" noProof="0" dirty="0" smtClean="0">
                <a:latin typeface="Calibri" pitchFamily="34" charset="0"/>
                <a:cs typeface="Calibri" pitchFamily="34" charset="0"/>
              </a:rPr>
              <a:t>ont eu, en moyenne, </a:t>
            </a:r>
            <a:r>
              <a:rPr lang="fr-SN" b="1" noProof="0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2,1</a:t>
            </a:r>
            <a:r>
              <a:rPr lang="fr-SN" noProof="0" dirty="0" smtClean="0">
                <a:latin typeface="Calibri" pitchFamily="34" charset="0"/>
                <a:cs typeface="Calibri" pitchFamily="34" charset="0"/>
              </a:rPr>
              <a:t> partenaires sexuelles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152400" y="1905000"/>
            <a:ext cx="4419600" cy="203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223838" indent="-223838" eaLnBrk="0" hangingPunct="0">
              <a:spcAft>
                <a:spcPts val="1200"/>
              </a:spcAft>
              <a:buClr>
                <a:schemeClr val="tx2"/>
              </a:buClr>
              <a:buSzPct val="95000"/>
              <a:buFont typeface="Arial" pitchFamily="34" charset="0"/>
              <a:buChar char="•"/>
              <a:defRPr/>
            </a:pPr>
            <a:r>
              <a:rPr lang="fr-FR" dirty="0">
                <a:solidFill>
                  <a:schemeClr val="bg2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Connaissance du VIH/sida</a:t>
            </a:r>
          </a:p>
          <a:p>
            <a:pPr marL="223838" indent="-223838" eaLnBrk="0" hangingPunct="0">
              <a:spcAft>
                <a:spcPts val="1200"/>
              </a:spcAft>
              <a:buClr>
                <a:schemeClr val="bg2">
                  <a:lumMod val="50000"/>
                </a:schemeClr>
              </a:buClr>
              <a:buSzPct val="95000"/>
              <a:buFont typeface="Arial" pitchFamily="34" charset="0"/>
              <a:buChar char="•"/>
              <a:defRPr/>
            </a:pPr>
            <a:r>
              <a:rPr lang="fr-FR" dirty="0" smtClean="0">
                <a:solidFill>
                  <a:schemeClr val="bg2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Comportements liés au VIH</a:t>
            </a:r>
            <a:endParaRPr lang="fr-FR" dirty="0">
              <a:solidFill>
                <a:schemeClr val="bg2">
                  <a:lumMod val="50000"/>
                </a:schemeClr>
              </a:solidFill>
              <a:latin typeface="Calibri" pitchFamily="34" charset="0"/>
              <a:cs typeface="Calibri" pitchFamily="34" charset="0"/>
            </a:endParaRPr>
          </a:p>
          <a:p>
            <a:pPr marL="223838" indent="-223838" eaLnBrk="0" hangingPunct="0">
              <a:spcAft>
                <a:spcPts val="1200"/>
              </a:spcAft>
              <a:buClr>
                <a:schemeClr val="bg2">
                  <a:lumMod val="50000"/>
                </a:schemeClr>
              </a:buClr>
              <a:buSzPct val="95000"/>
              <a:buFont typeface="Arial" pitchFamily="34" charset="0"/>
              <a:buChar char="•"/>
              <a:defRPr/>
            </a:pPr>
            <a:r>
              <a:rPr lang="fr-FR" b="1" dirty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Test du VIH</a:t>
            </a:r>
          </a:p>
          <a:p>
            <a:pPr marL="223838" indent="-223838" eaLnBrk="0" hangingPunct="0">
              <a:spcAft>
                <a:spcPts val="1200"/>
              </a:spcAft>
              <a:buClr>
                <a:schemeClr val="bg2">
                  <a:lumMod val="50000"/>
                </a:schemeClr>
              </a:buClr>
              <a:buSzPct val="95000"/>
              <a:buFont typeface="Arial" pitchFamily="34" charset="0"/>
              <a:buChar char="•"/>
              <a:defRPr/>
            </a:pPr>
            <a:r>
              <a:rPr lang="fr-FR" dirty="0">
                <a:solidFill>
                  <a:schemeClr val="bg2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Sida et les jeunes</a:t>
            </a:r>
          </a:p>
        </p:txBody>
      </p:sp>
    </p:spTree>
    <p:extLst>
      <p:ext uri="{BB962C8B-B14F-4D97-AF65-F5344CB8AC3E}">
        <p14:creationId xmlns:p14="http://schemas.microsoft.com/office/powerpoint/2010/main" val="197221341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regular slide">
  <a:themeElements>
    <a:clrScheme name="Burundi DHS">
      <a:dk1>
        <a:srgbClr val="000000"/>
      </a:dk1>
      <a:lt1>
        <a:srgbClr val="FFFFFF"/>
      </a:lt1>
      <a:dk2>
        <a:srgbClr val="018852"/>
      </a:dk2>
      <a:lt2>
        <a:srgbClr val="FFC20E"/>
      </a:lt2>
      <a:accent1>
        <a:srgbClr val="E53226"/>
      </a:accent1>
      <a:accent2>
        <a:srgbClr val="FFFFFF"/>
      </a:accent2>
      <a:accent3>
        <a:srgbClr val="A77339"/>
      </a:accent3>
      <a:accent4>
        <a:srgbClr val="88AC3F"/>
      </a:accent4>
      <a:accent5>
        <a:srgbClr val="27221E"/>
      </a:accent5>
      <a:accent6>
        <a:srgbClr val="95823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regular slid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regular slid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regular slid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regular slid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regular slid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regular slid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regular slid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Burundi DHS">
      <a:dk1>
        <a:srgbClr val="000000"/>
      </a:dk1>
      <a:lt1>
        <a:srgbClr val="FFFFFF"/>
      </a:lt1>
      <a:dk2>
        <a:srgbClr val="018852"/>
      </a:dk2>
      <a:lt2>
        <a:srgbClr val="FFC20E"/>
      </a:lt2>
      <a:accent1>
        <a:srgbClr val="E53226"/>
      </a:accent1>
      <a:accent2>
        <a:srgbClr val="FFFFFF"/>
      </a:accent2>
      <a:accent3>
        <a:srgbClr val="A77339"/>
      </a:accent3>
      <a:accent4>
        <a:srgbClr val="88AC3F"/>
      </a:accent4>
      <a:accent5>
        <a:srgbClr val="27221E"/>
      </a:accent5>
      <a:accent6>
        <a:srgbClr val="958236"/>
      </a:accent6>
      <a:hlink>
        <a:srgbClr val="0000FF"/>
      </a:hlink>
      <a:folHlink>
        <a:srgbClr val="800080"/>
      </a:folHlink>
    </a:clrScheme>
    <a:fontScheme name="Custom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Custom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3209</TotalTime>
  <Words>410</Words>
  <Application>Microsoft Office PowerPoint</Application>
  <PresentationFormat>On-screen Show (4:3)</PresentationFormat>
  <Paragraphs>55</Paragraphs>
  <Slides>16</Slides>
  <Notes>14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16</vt:i4>
      </vt:variant>
    </vt:vector>
  </HeadingPairs>
  <TitlesOfParts>
    <vt:vector size="21" baseType="lpstr">
      <vt:lpstr>Arial</vt:lpstr>
      <vt:lpstr>Calibri</vt:lpstr>
      <vt:lpstr>Times New Roman</vt:lpstr>
      <vt:lpstr>regular slide</vt:lpstr>
      <vt:lpstr>Custom Design</vt:lpstr>
      <vt:lpstr>PowerPoint Presentation</vt:lpstr>
      <vt:lpstr>PowerPoint Presentation</vt:lpstr>
      <vt:lpstr>Connaissance des moyens d’éviter le VIH</vt:lpstr>
      <vt:lpstr>  Connaissance « complète »  sur le VIH</vt:lpstr>
      <vt:lpstr>Connaissance complète selon l’âge</vt:lpstr>
      <vt:lpstr>Connaissance de la prévention de la transmission du VIH de la mère à l’enfant (PTME)</vt:lpstr>
      <vt:lpstr>PowerPoint Presentation</vt:lpstr>
      <vt:lpstr>Partenaires sexuels multiples</vt:lpstr>
      <vt:lpstr>PowerPoint Presentation</vt:lpstr>
      <vt:lpstr>Test du VIH</vt:lpstr>
      <vt:lpstr>Test du VIH/sida</vt:lpstr>
      <vt:lpstr>Tests du VIH au cours des 12 derniers mois </vt:lpstr>
      <vt:lpstr>PowerPoint Presentation</vt:lpstr>
      <vt:lpstr>PowerPoint Presentation</vt:lpstr>
      <vt:lpstr>PowerPoint Presentation</vt:lpstr>
      <vt:lpstr>Tests du VIH récents parmi les jeunes</vt:lpstr>
    </vt:vector>
  </TitlesOfParts>
  <Company>Macro International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 Slide Title</dc:title>
  <dc:creator>Noah M. Bartlett</dc:creator>
  <cp:lastModifiedBy>Balian, Sarah</cp:lastModifiedBy>
  <cp:revision>253</cp:revision>
  <dcterms:created xsi:type="dcterms:W3CDTF">2001-09-27T19:12:32Z</dcterms:created>
  <dcterms:modified xsi:type="dcterms:W3CDTF">2018-03-19T20:22:26Z</dcterms:modified>
</cp:coreProperties>
</file>