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3" r:id="rId2"/>
  </p:sldMasterIdLst>
  <p:notesMasterIdLst>
    <p:notesMasterId r:id="rId19"/>
  </p:notesMasterIdLst>
  <p:handoutMasterIdLst>
    <p:handoutMasterId r:id="rId20"/>
  </p:handoutMasterIdLst>
  <p:sldIdLst>
    <p:sldId id="327" r:id="rId3"/>
    <p:sldId id="277" r:id="rId4"/>
    <p:sldId id="317" r:id="rId5"/>
    <p:sldId id="318" r:id="rId6"/>
    <p:sldId id="290" r:id="rId7"/>
    <p:sldId id="320" r:id="rId8"/>
    <p:sldId id="328" r:id="rId9"/>
    <p:sldId id="299" r:id="rId10"/>
    <p:sldId id="313" r:id="rId11"/>
    <p:sldId id="260" r:id="rId12"/>
    <p:sldId id="324" r:id="rId13"/>
    <p:sldId id="315" r:id="rId14"/>
    <p:sldId id="330" r:id="rId15"/>
    <p:sldId id="329" r:id="rId16"/>
    <p:sldId id="294" r:id="rId17"/>
    <p:sldId id="322" r:id="rId18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0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6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CC"/>
    <a:srgbClr val="FFFF99"/>
    <a:srgbClr val="000099"/>
    <a:srgbClr val="339933"/>
    <a:srgbClr val="C0C0C0"/>
    <a:srgbClr val="CCECF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 snapToGrid="0">
      <p:cViewPr varScale="1">
        <p:scale>
          <a:sx n="85" d="100"/>
          <a:sy n="85" d="100"/>
        </p:scale>
        <p:origin x="53" y="2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1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-1426" y="-67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Prestataire formé</c:v>
                </c:pt>
                <c:pt idx="1">
                  <c:v>Médecin</c:v>
                </c:pt>
                <c:pt idx="2">
                  <c:v>Infirmière/Sage-femme</c:v>
                </c:pt>
                <c:pt idx="3">
                  <c:v>Personne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99</c:v>
                </c:pt>
                <c:pt idx="1">
                  <c:v>8</c:v>
                </c:pt>
                <c:pt idx="2">
                  <c:v>91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58903312"/>
        <c:axId val="358900568"/>
      </c:barChart>
      <c:catAx>
        <c:axId val="3589033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58900568"/>
        <c:crosses val="autoZero"/>
        <c:auto val="1"/>
        <c:lblAlgn val="ctr"/>
        <c:lblOffset val="100"/>
        <c:noMultiLvlLbl val="0"/>
      </c:catAx>
      <c:valAx>
        <c:axId val="35890056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358903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359402508502007E-2"/>
          <c:y val="5.2929398887440665E-2"/>
          <c:w val="0.76012461988251778"/>
          <c:h val="0.845314373412791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Secteur public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72</c:v>
                </c:pt>
                <c:pt idx="1">
                  <c:v>80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Secteur privé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12</c:v>
                </c:pt>
                <c:pt idx="1">
                  <c:v>15</c:v>
                </c:pt>
                <c:pt idx="2">
                  <c:v>12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Maison/Autre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3"/>
                <c:pt idx="0">
                  <c:v>16</c:v>
                </c:pt>
                <c:pt idx="1">
                  <c:v>5</c:v>
                </c:pt>
                <c:pt idx="2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55198400"/>
        <c:axId val="355200360"/>
      </c:barChart>
      <c:catAx>
        <c:axId val="3551984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55200360"/>
        <c:crosses val="autoZero"/>
        <c:auto val="1"/>
        <c:lblAlgn val="ctr"/>
        <c:lblOffset val="100"/>
        <c:noMultiLvlLbl val="0"/>
      </c:catAx>
      <c:valAx>
        <c:axId val="35520036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5519840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tx2">
                  <a:lumMod val="90000"/>
                  <a:lumOff val="10000"/>
                </a:schemeClr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dLbl>
              <c:idx val="1"/>
              <c:layout>
                <c:manualLayout>
                  <c:x val="-0.19348590286247219"/>
                  <c:y val="-0.14320600548380361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r>
                      <a:rPr lang="en-US" b="1" dirty="0" err="1" smtClean="0">
                        <a:solidFill>
                          <a:schemeClr val="tx1"/>
                        </a:solidFill>
                      </a:rPr>
                      <a:t>Infirmière</a:t>
                    </a:r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/ Sage-femme</a:t>
                    </a:r>
                    <a:r>
                      <a:rPr lang="en-US" b="1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77%</a:t>
                    </a:r>
                    <a:endParaRPr lang="en-US" b="1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8.9172732864929716E-2"/>
                  <c:y val="3.858259765243912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41646658006847"/>
                      <c:h val="0.19726032320894935"/>
                    </c:manualLayout>
                  </c15:layout>
                </c:ext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Médecin</c:v>
                </c:pt>
                <c:pt idx="1">
                  <c:v>Infirmière/Sage-femme</c:v>
                </c:pt>
                <c:pt idx="2">
                  <c:v>Accoucheuse traditionelle</c:v>
                </c:pt>
                <c:pt idx="3">
                  <c:v>Parents/ autre</c:v>
                </c:pt>
                <c:pt idx="4">
                  <c:v>Personne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77</c:v>
                </c:pt>
                <c:pt idx="2">
                  <c:v>9</c:v>
                </c:pt>
                <c:pt idx="3">
                  <c:v>4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81</c:v>
                </c:pt>
                <c:pt idx="1">
                  <c:v>87</c:v>
                </c:pt>
                <c:pt idx="2">
                  <c:v>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358902528"/>
        <c:axId val="358901744"/>
      </c:barChart>
      <c:catAx>
        <c:axId val="35890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358901744"/>
        <c:crosses val="autoZero"/>
        <c:auto val="1"/>
        <c:lblAlgn val="ctr"/>
        <c:lblOffset val="100"/>
        <c:noMultiLvlLbl val="0"/>
      </c:catAx>
      <c:valAx>
        <c:axId val="358901744"/>
        <c:scaling>
          <c:orientation val="minMax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358902528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EDSB-II 2010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4+ visites prénatales (% des femmes pour la naissance la plus recente)</c:v>
                </c:pt>
                <c:pt idx="1">
                  <c:v>Naissances en établissement de santé</c:v>
                </c:pt>
                <c:pt idx="2">
                  <c:v>Naissances assistées par un prestataire de santé formé*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</c:v>
                </c:pt>
                <c:pt idx="1">
                  <c:v>60</c:v>
                </c:pt>
                <c:pt idx="2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EDSB-III 2016-2017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4+ visites prénatales (% des femmes pour la naissance la plus recente)</c:v>
                </c:pt>
                <c:pt idx="1">
                  <c:v>Naissances en établissement de santé</c:v>
                </c:pt>
                <c:pt idx="2">
                  <c:v>Naissances assistées par un prestataire de santé formé*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49</c:v>
                </c:pt>
                <c:pt idx="1">
                  <c:v>81</c:v>
                </c:pt>
                <c:pt idx="2">
                  <c:v>85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55252272"/>
        <c:axId val="355253448"/>
      </c:barChart>
      <c:catAx>
        <c:axId val="355252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5253448"/>
        <c:crosses val="autoZero"/>
        <c:auto val="1"/>
        <c:lblAlgn val="ctr"/>
        <c:lblOffset val="100"/>
        <c:noMultiLvlLbl val="0"/>
      </c:catAx>
      <c:valAx>
        <c:axId val="355253448"/>
        <c:scaling>
          <c:orientation val="minMax"/>
          <c:max val="11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355252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7802197802197804"/>
          <c:y val="2.0283975659229209E-2"/>
          <c:w val="0.41165399389453999"/>
          <c:h val="0.96146044624746452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bg2">
                <a:lumMod val="50000"/>
              </a:schemeClr>
            </a:solidFill>
          </c:spPr>
          <c:invertIfNegative val="0"/>
          <c:dLbls>
            <c:spPr>
              <a:noFill/>
              <a:ln w="24507">
                <a:noFill/>
              </a:ln>
            </c:spPr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Sheet1!$A$1:$A$4</c:f>
              <c:strCache>
                <c:ptCount val="4"/>
                <c:pt idx="0">
                  <c:v>Obtenir la permission d'aller se faire soigner</c:v>
                </c:pt>
                <c:pt idx="1">
                  <c:v>Ne pas vouloir s'y rendre seule</c:v>
                </c:pt>
                <c:pt idx="2">
                  <c:v>Distance jusqu`à l'établissement de santé</c:v>
                </c:pt>
                <c:pt idx="3">
                  <c:v>Obtenir l'argent pour le traitement</c:v>
                </c:pt>
              </c:strCache>
            </c:strRef>
          </c:cat>
          <c:val>
            <c:numRef>
              <c:f>Sheet1!$B$1:$B$4</c:f>
              <c:numCache>
                <c:formatCode>0</c:formatCode>
                <c:ptCount val="4"/>
                <c:pt idx="0">
                  <c:v>6</c:v>
                </c:pt>
                <c:pt idx="1">
                  <c:v>19</c:v>
                </c:pt>
                <c:pt idx="2">
                  <c:v>34</c:v>
                </c:pt>
                <c:pt idx="3">
                  <c:v>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357994576"/>
        <c:axId val="245822288"/>
      </c:barChart>
      <c:catAx>
        <c:axId val="357994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1800"/>
            </a:pPr>
            <a:endParaRPr lang="en-US"/>
          </a:p>
        </c:txPr>
        <c:crossAx val="2458222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45822288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357994576"/>
        <c:crosses val="autoZero"/>
        <c:crossBetween val="between"/>
      </c:valAx>
      <c:spPr>
        <a:noFill/>
        <a:ln w="2450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37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FontTx/>
              <a:buNone/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FontTx/>
              <a:buNone/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cs typeface="+mn-cs"/>
              </a:defRPr>
            </a:lvl1pPr>
          </a:lstStyle>
          <a:p>
            <a:pPr>
              <a:defRPr/>
            </a:pPr>
            <a:fld id="{3CDA749C-62D9-45B9-9D9A-A4D93F38F0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2126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spcBef>
                <a:spcPct val="0"/>
              </a:spcBef>
              <a:buFontTx/>
              <a:buNone/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spcBef>
                <a:spcPct val="0"/>
              </a:spcBef>
              <a:buFontTx/>
              <a:buNone/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cs typeface="+mn-cs"/>
              </a:defRPr>
            </a:lvl1pPr>
          </a:lstStyle>
          <a:p>
            <a:pPr>
              <a:defRPr/>
            </a:pPr>
            <a:fld id="{54347016-88CC-4EAF-8F3A-3DE4BE0C7E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1583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547DBE-7D40-4A2D-A4F7-33AFA87C8F91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7692535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073365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2227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255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547DBE-7D40-4A2D-A4F7-33AFA87C8F91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4289049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184539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BAB3F2-2AD9-49BC-8156-6738C8CBDD3E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44653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C436352-8E5F-4BE2-81CC-444E29B8C2B4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51007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C32263-3B81-44AC-BA46-D8B20DAE1A84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82995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6951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6FFB94-5CA9-457A-B5A7-2557BC7B70F9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86539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547DBE-7D40-4A2D-A4F7-33AFA87C8F91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6974744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BD1207-7BA1-483D-A887-1A2C5283F381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958" tIns="46479" rIns="92958" bIns="46479" anchor="b"/>
          <a:lstStyle>
            <a:lvl1pPr defTabSz="930275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30275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30275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30275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30275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5B05CEDB-5D98-4CEF-A763-521E0B218345}" type="slidenum">
              <a:rPr lang="en-US" sz="1200">
                <a:latin typeface="Arial" charset="0"/>
              </a:rPr>
              <a:pPr algn="r" eaLnBrk="1" hangingPunct="1"/>
              <a:t>8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21407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78939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74096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950195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05373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0688" y="277813"/>
            <a:ext cx="2133600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277813"/>
            <a:ext cx="6251575" cy="58483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5217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66713" y="277813"/>
            <a:ext cx="8537575" cy="5848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8683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713" y="277813"/>
            <a:ext cx="8537575" cy="9874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8358716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588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367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774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507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822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120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smtClean="0"/>
              <a:t>Click to edit Master title style</a:t>
            </a:r>
            <a:endParaRPr lang="fr-FR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64757418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654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0460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1790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492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205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713" y="277813"/>
            <a:ext cx="8537575" cy="9874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8358716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0" y="4802575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Troisième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de 2016-2017 (EDSB-III 2016-2017)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-76200" y="1524000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-76200" y="4607793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61" y="1716235"/>
            <a:ext cx="9144000" cy="288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71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5285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9478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3451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7777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903782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758327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277813"/>
            <a:ext cx="85375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  <p:sldLayoutId id="2147483650" r:id="rId13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6C6C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6C6C6C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6C6C6C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6C6C6C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6C6C6C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4D4D4D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4D4D4D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4D4D4D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4D4D4D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02046-2A57-4D6F-A7A2-E123608C139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3ADD1-35EF-4E55-B0A6-03F03544A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503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07975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Santé de la </a:t>
            </a:r>
            <a:r>
              <a:rPr lang="fr-FR" sz="4400" b="1" dirty="0" smtClean="0">
                <a:latin typeface="+mj-lt"/>
                <a:cs typeface="+mn-cs"/>
              </a:rPr>
              <a:t>mère</a:t>
            </a:r>
            <a:endParaRPr lang="fr-CI" sz="44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54550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dirty="0" smtClean="0">
                <a:latin typeface="+mn-lt"/>
                <a:cs typeface="+mn-cs"/>
              </a:rPr>
              <a:t>Accouchements assistés par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SN" sz="4000" dirty="0" smtClean="0">
                <a:latin typeface="+mn-lt"/>
                <a:cs typeface="+mn-cs"/>
              </a:rPr>
              <a:t> du personnel formé*</a:t>
            </a:r>
            <a:endParaRPr lang="fr-SN" sz="4000" dirty="0">
              <a:latin typeface="+mn-lt"/>
              <a:cs typeface="+mn-cs"/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7358063" y="1804988"/>
            <a:ext cx="1785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de naissances</a:t>
            </a:r>
            <a:endParaRPr lang="fr-SN" sz="1800" i="1"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46421" y="3030979"/>
            <a:ext cx="2704077" cy="1569660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2400" b="1" dirty="0" smtClean="0">
                <a:solidFill>
                  <a:schemeClr val="bg1"/>
                </a:solidFill>
              </a:rPr>
              <a:t>85 % </a:t>
            </a:r>
            <a:r>
              <a:rPr lang="fr-SN" sz="2400" dirty="0" smtClean="0">
                <a:solidFill>
                  <a:schemeClr val="bg1"/>
                </a:solidFill>
              </a:rPr>
              <a:t>des naissances vivantes ont été assistées par du personnel formé</a:t>
            </a:r>
            <a:endParaRPr lang="fr-SN" sz="2400" dirty="0">
              <a:solidFill>
                <a:schemeClr val="bg1"/>
              </a:solidFill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943475" y="6550221"/>
            <a:ext cx="42005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fr-SN" sz="1400" dirty="0" smtClean="0">
                <a:latin typeface="+mn-lt"/>
                <a:cs typeface="+mn-cs"/>
              </a:rPr>
              <a:t>*Médecin, infirmière</a:t>
            </a:r>
            <a:r>
              <a:rPr lang="fr-SN" sz="1400" dirty="0">
                <a:latin typeface="+mn-lt"/>
                <a:cs typeface="+mn-cs"/>
              </a:rPr>
              <a:t>, et sage-femme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762407360"/>
              </p:ext>
            </p:extLst>
          </p:nvPr>
        </p:nvGraphicFramePr>
        <p:xfrm>
          <a:off x="0" y="1323439"/>
          <a:ext cx="6551330" cy="5842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6187"/>
          </a:xfrm>
        </p:spPr>
        <p:txBody>
          <a:bodyPr>
            <a:normAutofit fontScale="90000"/>
          </a:bodyPr>
          <a:lstStyle/>
          <a:p>
            <a:r>
              <a:rPr lang="fr-SN" sz="4400" dirty="0" smtClean="0">
                <a:solidFill>
                  <a:schemeClr val="tx1"/>
                </a:solidFill>
                <a:latin typeface="+mn-lt"/>
              </a:rPr>
              <a:t>Accouchements assistés par niveau d’instruction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6907041"/>
              </p:ext>
            </p:extLst>
          </p:nvPr>
        </p:nvGraphicFramePr>
        <p:xfrm>
          <a:off x="508000" y="2023073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0" y="1342015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fr-SN" sz="1800" i="1" dirty="0" smtClean="0">
                <a:latin typeface="+mn-lt"/>
              </a:rPr>
              <a:t>Pourcentage de naissances assistées par du personnel formé*</a:t>
            </a:r>
            <a:endParaRPr lang="fr-SN" sz="1800" i="1" dirty="0">
              <a:latin typeface="+mn-lt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0" y="6532899"/>
            <a:ext cx="42005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400" dirty="0" smtClean="0">
                <a:latin typeface="+mn-lt"/>
                <a:cs typeface="+mn-cs"/>
              </a:rPr>
              <a:t>*Médecin, infirmière, </a:t>
            </a:r>
            <a:r>
              <a:rPr lang="fr-SN" sz="1400" dirty="0">
                <a:latin typeface="+mn-lt"/>
                <a:cs typeface="+mn-cs"/>
              </a:rPr>
              <a:t>et </a:t>
            </a:r>
            <a:r>
              <a:rPr lang="fr-SN" sz="1400" dirty="0" smtClean="0">
                <a:latin typeface="+mn-lt"/>
                <a:cs typeface="+mn-cs"/>
              </a:rPr>
              <a:t>sage-femme</a:t>
            </a:r>
            <a:endParaRPr lang="fr-SN" sz="1400" dirty="0">
              <a:latin typeface="+mn-lt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noProof="0" dirty="0" smtClean="0">
                <a:solidFill>
                  <a:schemeClr val="tx1"/>
                </a:solidFill>
                <a:latin typeface="+mn-lt"/>
              </a:rPr>
              <a:t>Soins postnatals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 bwMode="auto">
          <a:xfrm>
            <a:off x="777834" y="1291441"/>
            <a:ext cx="7564583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buClr>
                <a:schemeClr val="tx1"/>
              </a:buClr>
              <a:buNone/>
            </a:pPr>
            <a:r>
              <a:rPr lang="fr-SN" sz="2800" b="1" dirty="0" smtClean="0">
                <a:solidFill>
                  <a:schemeClr val="tx2"/>
                </a:solidFill>
              </a:rPr>
              <a:t>40</a:t>
            </a:r>
            <a:r>
              <a:rPr lang="fr-SN" sz="2800" b="1" noProof="0" dirty="0" smtClean="0">
                <a:solidFill>
                  <a:schemeClr val="tx2"/>
                </a:solidFill>
              </a:rPr>
              <a:t> %</a:t>
            </a:r>
            <a:r>
              <a:rPr lang="fr-SN" sz="2800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</a:rPr>
              <a:t>des femmes ont reçu des soins postnatals moins de quatre heures après l’accouchement.</a:t>
            </a:r>
          </a:p>
          <a:p>
            <a:pPr marL="0" indent="0" algn="ctr">
              <a:buClr>
                <a:schemeClr val="tx1"/>
              </a:buClr>
              <a:buNone/>
            </a:pPr>
            <a:endParaRPr lang="fr-SN" sz="2800" noProof="0" dirty="0" smtClean="0">
              <a:solidFill>
                <a:schemeClr val="tx1"/>
              </a:solidFill>
            </a:endParaRPr>
          </a:p>
          <a:p>
            <a:pPr marL="0" indent="0" algn="ctr">
              <a:buClr>
                <a:schemeClr val="tx1"/>
              </a:buClr>
              <a:buNone/>
            </a:pPr>
            <a:r>
              <a:rPr lang="fr-SN" sz="2800" b="1" dirty="0" smtClean="0">
                <a:solidFill>
                  <a:schemeClr val="tx2"/>
                </a:solidFill>
              </a:rPr>
              <a:t>51</a:t>
            </a:r>
            <a:r>
              <a:rPr lang="fr-SN" sz="2800" b="1" noProof="0" dirty="0" smtClean="0">
                <a:solidFill>
                  <a:schemeClr val="tx2"/>
                </a:solidFill>
              </a:rPr>
              <a:t> %</a:t>
            </a:r>
            <a:r>
              <a:rPr lang="fr-SN" sz="2800" noProof="0" dirty="0" smtClean="0">
                <a:solidFill>
                  <a:schemeClr val="tx1"/>
                </a:solidFill>
              </a:rPr>
              <a:t> des femmes ont reçu des soins postnatals dans les deux jours qui ont suivi l’accouchement.</a:t>
            </a:r>
          </a:p>
          <a:p>
            <a:pPr marL="0" indent="0" algn="ctr">
              <a:buClr>
                <a:schemeClr val="tx1"/>
              </a:buClr>
              <a:buNone/>
            </a:pPr>
            <a:endParaRPr lang="fr-SN" sz="2800" noProof="0" dirty="0" smtClean="0"/>
          </a:p>
          <a:p>
            <a:pPr marL="0" indent="0" algn="ctr">
              <a:buClr>
                <a:schemeClr val="tx1"/>
              </a:buClr>
              <a:buNone/>
            </a:pPr>
            <a:r>
              <a:rPr lang="fr-SN" sz="2800" b="1" dirty="0">
                <a:solidFill>
                  <a:schemeClr val="tx2"/>
                </a:solidFill>
              </a:rPr>
              <a:t>4</a:t>
            </a:r>
            <a:r>
              <a:rPr lang="fr-SN" sz="2800" b="1" noProof="0" dirty="0" smtClean="0">
                <a:solidFill>
                  <a:schemeClr val="tx2"/>
                </a:solidFill>
              </a:rPr>
              <a:t>8 %</a:t>
            </a:r>
            <a:r>
              <a:rPr lang="fr-SN" sz="2800" noProof="0" dirty="0" smtClean="0"/>
              <a:t> des femmes n’ont effectué aucune visite postnatale.</a:t>
            </a:r>
            <a:endParaRPr lang="fr-SN" sz="2800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040690"/>
          </a:xfrm>
        </p:spPr>
        <p:txBody>
          <a:bodyPr>
            <a:noAutofit/>
          </a:bodyPr>
          <a:lstStyle/>
          <a:p>
            <a:r>
              <a:rPr lang="fr-FR" sz="4200" dirty="0" smtClean="0"/>
              <a:t>Tendances des soins de santé de la mère</a:t>
            </a:r>
            <a:endParaRPr lang="fr-FR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5416552"/>
              </p:ext>
            </p:extLst>
          </p:nvPr>
        </p:nvGraphicFramePr>
        <p:xfrm>
          <a:off x="628650" y="1845425"/>
          <a:ext cx="7886700" cy="462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655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 smtClean="0">
                <a:latin typeface="+mj-lt"/>
              </a:rPr>
              <a:t>Pourcentage des naissances vivantes ayant eu lieu au cours des </a:t>
            </a:r>
          </a:p>
          <a:p>
            <a:pPr algn="ctr"/>
            <a:r>
              <a:rPr lang="fr-FR" sz="1800" i="1" dirty="0" smtClean="0">
                <a:latin typeface="+mj-lt"/>
              </a:rPr>
              <a:t>cinq années ayant précédé l’enquête</a:t>
            </a:r>
            <a:endParaRPr lang="fr-FR" sz="1800" i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757" y="6504965"/>
            <a:ext cx="74007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*Médecin</a:t>
            </a:r>
            <a:r>
              <a:rPr lang="fr-FR" sz="1600" dirty="0">
                <a:latin typeface="+mj-lt"/>
              </a:rPr>
              <a:t>, </a:t>
            </a:r>
            <a:r>
              <a:rPr lang="fr-FR" sz="1600" dirty="0" smtClean="0">
                <a:latin typeface="+mj-lt"/>
              </a:rPr>
              <a:t>sage-femme</a:t>
            </a:r>
            <a:r>
              <a:rPr lang="fr-FR" sz="1600" dirty="0">
                <a:latin typeface="+mj-lt"/>
              </a:rPr>
              <a:t>, ou infirmière</a:t>
            </a:r>
            <a:r>
              <a:rPr lang="fr-F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350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1908175"/>
            <a:ext cx="37338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Soins prénatals   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Accouchement et soins postnatals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b="1" smtClean="0">
                <a:solidFill>
                  <a:schemeClr val="tx2"/>
                </a:solidFill>
                <a:latin typeface="+mn-lt"/>
                <a:cs typeface="+mn-cs"/>
              </a:rPr>
              <a:t>Accès aux soins de santé</a:t>
            </a:r>
            <a:endParaRPr lang="fr-SN" sz="2400" b="1">
              <a:solidFill>
                <a:schemeClr val="tx2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763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846932" y="1577975"/>
            <a:ext cx="745013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HT" sz="4000" b="1" dirty="0" smtClean="0">
                <a:solidFill>
                  <a:schemeClr val="tx2"/>
                </a:solidFill>
                <a:latin typeface="+mn-lt"/>
              </a:rPr>
              <a:t>71 %</a:t>
            </a:r>
            <a:r>
              <a:rPr lang="fr-HT" sz="40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fr-HT" sz="4000" dirty="0" smtClean="0">
                <a:latin typeface="+mn-lt"/>
              </a:rPr>
              <a:t>de femmes ont </a:t>
            </a:r>
            <a:r>
              <a:rPr lang="fr-HT" sz="4000" dirty="0">
                <a:latin typeface="+mn-lt"/>
              </a:rPr>
              <a:t>cité, au moins, </a:t>
            </a:r>
            <a:r>
              <a:rPr lang="fr-HT" sz="4000" b="1" dirty="0">
                <a:solidFill>
                  <a:schemeClr val="tx2"/>
                </a:solidFill>
                <a:latin typeface="+mn-lt"/>
              </a:rPr>
              <a:t>un problème majeur </a:t>
            </a:r>
            <a:r>
              <a:rPr lang="fr-HT" sz="4000" dirty="0">
                <a:latin typeface="+mn-lt"/>
              </a:rPr>
              <a:t>d’accès aux soins de santé quand elles sont malades.</a:t>
            </a:r>
            <a:endParaRPr lang="fr-CI" sz="4000" dirty="0">
              <a:latin typeface="+mn-lt"/>
            </a:endParaRPr>
          </a:p>
        </p:txBody>
      </p:sp>
      <p:sp>
        <p:nvSpPr>
          <p:cNvPr id="20483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201880"/>
            <a:ext cx="9144000" cy="1041400"/>
          </a:xfrm>
        </p:spPr>
        <p:txBody>
          <a:bodyPr>
            <a:normAutofit/>
          </a:bodyPr>
          <a:lstStyle/>
          <a:p>
            <a:r>
              <a:rPr lang="fr-SN" sz="4000" noProof="0" dirty="0" smtClean="0">
                <a:solidFill>
                  <a:schemeClr val="tx1"/>
                </a:solidFill>
                <a:latin typeface="+mn-lt"/>
              </a:rPr>
              <a:t>Accès aux soins de santé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>
                <a:solidFill>
                  <a:schemeClr val="tx1"/>
                </a:solidFill>
                <a:latin typeface="+mn-lt"/>
              </a:rPr>
              <a:t>Problèmes d’accès aux soins de santé</a:t>
            </a:r>
          </a:p>
        </p:txBody>
      </p:sp>
      <p:graphicFrame>
        <p:nvGraphicFramePr>
          <p:cNvPr id="2" name="Object 2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050840715"/>
              </p:ext>
            </p:extLst>
          </p:nvPr>
        </p:nvGraphicFramePr>
        <p:xfrm>
          <a:off x="133350" y="1381125"/>
          <a:ext cx="8877300" cy="452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779139" y="5865813"/>
            <a:ext cx="336486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spcBef>
                <a:spcPts val="0"/>
              </a:spcBef>
              <a:defRPr/>
            </a:pPr>
            <a:r>
              <a:rPr lang="fr-FR" sz="1800" i="1" dirty="0">
                <a:latin typeface="+mn-lt"/>
                <a:cs typeface="+mn-cs"/>
              </a:rPr>
              <a:t>Pourcentage de femmes qui </a:t>
            </a:r>
          </a:p>
          <a:p>
            <a:pPr algn="r" eaLnBrk="0" hangingPunct="0">
              <a:spcBef>
                <a:spcPts val="0"/>
              </a:spcBef>
              <a:defRPr/>
            </a:pPr>
            <a:r>
              <a:rPr lang="fr-FR" sz="1800" i="1" dirty="0">
                <a:latin typeface="+mn-lt"/>
                <a:cs typeface="+mn-cs"/>
              </a:rPr>
              <a:t>ont déclaré </a:t>
            </a:r>
            <a:r>
              <a:rPr lang="fr-FR" sz="1800" i="1" dirty="0" smtClean="0">
                <a:latin typeface="+mn-lt"/>
                <a:cs typeface="+mn-cs"/>
              </a:rPr>
              <a:t>avoir rencontré certains </a:t>
            </a:r>
            <a:r>
              <a:rPr lang="fr-FR" sz="1800" i="1" dirty="0">
                <a:latin typeface="+mn-lt"/>
                <a:cs typeface="+mn-cs"/>
              </a:rPr>
              <a:t>problèmes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1908175"/>
            <a:ext cx="37338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b="1" smtClean="0">
                <a:solidFill>
                  <a:schemeClr val="tx2"/>
                </a:solidFill>
                <a:latin typeface="+mn-lt"/>
                <a:cs typeface="+mn-cs"/>
              </a:rPr>
              <a:t>Soins prénatals   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Accouchement et soins postnatals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Accès aux soins de santé</a:t>
            </a:r>
            <a:endParaRPr lang="fr-SN" sz="240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0" y="27483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HT" sz="4000" dirty="0">
                <a:latin typeface="+mn-lt"/>
                <a:cs typeface="+mn-cs"/>
              </a:rPr>
              <a:t>Soins prénatals par </a:t>
            </a:r>
            <a:r>
              <a:rPr lang="fr-HT" sz="4000" dirty="0" smtClean="0">
                <a:latin typeface="+mn-lt"/>
                <a:cs typeface="+mn-cs"/>
              </a:rPr>
              <a:t>un prestataire qualifié</a:t>
            </a:r>
            <a:r>
              <a:rPr lang="fr-HT" sz="4000" dirty="0">
                <a:latin typeface="+mn-lt"/>
                <a:cs typeface="+mn-cs"/>
              </a:rPr>
              <a:t>*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0" y="6550223"/>
            <a:ext cx="42005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400" dirty="0">
                <a:latin typeface="+mn-lt"/>
                <a:cs typeface="+mn-cs"/>
              </a:rPr>
              <a:t>*Médecin, </a:t>
            </a:r>
            <a:r>
              <a:rPr lang="fr-HT" sz="1400" dirty="0" smtClean="0">
                <a:latin typeface="+mn-lt"/>
                <a:cs typeface="+mn-cs"/>
              </a:rPr>
              <a:t>sage-femme, et infirmière</a:t>
            </a:r>
            <a:endParaRPr lang="fr-HT" sz="1400" dirty="0">
              <a:latin typeface="+mn-lt"/>
              <a:cs typeface="+mn-cs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0" y="7353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+mn-lt"/>
                <a:cs typeface="+mn-cs"/>
              </a:rPr>
              <a:t>Pourcentage ayant eu des soins prénatals parmi les femmes qui ont eu une naissance vivante au cours des 5 dernières années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683807891"/>
              </p:ext>
            </p:extLst>
          </p:nvPr>
        </p:nvGraphicFramePr>
        <p:xfrm>
          <a:off x="0" y="1508167"/>
          <a:ext cx="9143999" cy="5042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594778"/>
            <a:ext cx="8229600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tx1"/>
              </a:buClr>
            </a:pPr>
            <a:r>
              <a:rPr lang="fr-SN" sz="2800" b="1" dirty="0" smtClean="0">
                <a:solidFill>
                  <a:schemeClr val="tx2"/>
                </a:solidFill>
              </a:rPr>
              <a:t>47</a:t>
            </a:r>
            <a:r>
              <a:rPr lang="fr-SN" sz="2800" b="1" noProof="0" dirty="0" smtClean="0">
                <a:solidFill>
                  <a:schemeClr val="tx2"/>
                </a:solidFill>
              </a:rPr>
              <a:t> %</a:t>
            </a:r>
            <a:r>
              <a:rPr lang="fr-SN" sz="2800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</a:rPr>
              <a:t>des femmes se sont rendues en visite prénatale pour la première fois pendant le premier trimestre de grossesse comme cela est recommandé.</a:t>
            </a:r>
            <a:br>
              <a:rPr lang="fr-SN" sz="2800" noProof="0" dirty="0" smtClean="0">
                <a:solidFill>
                  <a:schemeClr val="tx1"/>
                </a:solidFill>
              </a:rPr>
            </a:br>
            <a:endParaRPr lang="fr-SN" sz="2800" noProof="0" dirty="0" smtClean="0">
              <a:solidFill>
                <a:schemeClr val="tx1"/>
              </a:solidFill>
            </a:endParaRPr>
          </a:p>
          <a:p>
            <a:pPr algn="ctr">
              <a:buClr>
                <a:schemeClr val="tx1"/>
              </a:buClr>
            </a:pPr>
            <a:r>
              <a:rPr lang="fr-SN" sz="2800" b="1" dirty="0" smtClean="0">
                <a:solidFill>
                  <a:schemeClr val="tx2"/>
                </a:solidFill>
              </a:rPr>
              <a:t>49</a:t>
            </a:r>
            <a:r>
              <a:rPr lang="fr-SN" sz="2800" b="1" noProof="0" dirty="0" smtClean="0">
                <a:solidFill>
                  <a:schemeClr val="tx2"/>
                </a:solidFill>
              </a:rPr>
              <a:t> %</a:t>
            </a:r>
            <a:r>
              <a:rPr lang="fr-SN" sz="2800" noProof="0" dirty="0" smtClean="0">
                <a:solidFill>
                  <a:schemeClr val="bg2"/>
                </a:solidFill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</a:rPr>
              <a:t>des femmes ont eu au moins 4 visites.</a:t>
            </a:r>
          </a:p>
          <a:p>
            <a:pPr algn="ctr">
              <a:buClr>
                <a:schemeClr val="tx1"/>
              </a:buClr>
            </a:pPr>
            <a:endParaRPr lang="fr-SN" sz="2800" noProof="0" dirty="0" smtClean="0">
              <a:solidFill>
                <a:schemeClr val="tx1"/>
              </a:solidFill>
            </a:endParaRPr>
          </a:p>
          <a:p>
            <a:pPr algn="ctr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</a:rPr>
              <a:t>1 %</a:t>
            </a:r>
            <a:r>
              <a:rPr lang="fr-SN" sz="2800" b="1" noProof="0" dirty="0" smtClean="0">
                <a:solidFill>
                  <a:schemeClr val="bg2"/>
                </a:solidFill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</a:rPr>
              <a:t>des femmes n’a eu aucune visite prénatale.</a:t>
            </a:r>
          </a:p>
          <a:p>
            <a:pPr algn="ctr"/>
            <a:endParaRPr lang="fr-SN" sz="2800" noProof="0" dirty="0" smtClean="0">
              <a:solidFill>
                <a:schemeClr val="tx1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HT" sz="4000" dirty="0">
                <a:latin typeface="+mn-lt"/>
                <a:cs typeface="+mn-cs"/>
              </a:rPr>
              <a:t>Les visites prénatales: </a:t>
            </a:r>
            <a:endParaRPr lang="fr-HT" sz="4000" dirty="0" smtClean="0">
              <a:latin typeface="+mn-lt"/>
              <a:cs typeface="+mn-cs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fr-HT" sz="4000" dirty="0" smtClean="0">
                <a:latin typeface="+mn-lt"/>
                <a:cs typeface="+mn-cs"/>
              </a:rPr>
              <a:t>Quand </a:t>
            </a:r>
            <a:r>
              <a:rPr lang="fr-HT" sz="4000" dirty="0">
                <a:latin typeface="+mn-lt"/>
                <a:cs typeface="+mn-cs"/>
              </a:rPr>
              <a:t>et combien de fois?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>
                <a:solidFill>
                  <a:schemeClr val="tx1"/>
                </a:solidFill>
                <a:latin typeface="+mn-lt"/>
              </a:rPr>
              <a:t>Vaccination antitétanique</a:t>
            </a:r>
          </a:p>
        </p:txBody>
      </p:sp>
      <p:sp>
        <p:nvSpPr>
          <p:cNvPr id="13315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341313" y="1438275"/>
            <a:ext cx="8126412" cy="5118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buSzPct val="150000"/>
            </a:pPr>
            <a:r>
              <a:rPr lang="fr-SN" sz="2800" noProof="0" dirty="0" smtClean="0">
                <a:solidFill>
                  <a:schemeClr val="tx1"/>
                </a:solidFill>
              </a:rPr>
              <a:t>Les femmes </a:t>
            </a:r>
            <a:r>
              <a:rPr lang="fr-SN" sz="2800" b="1" i="1" noProof="0" dirty="0" smtClean="0">
                <a:solidFill>
                  <a:schemeClr val="tx2"/>
                </a:solidFill>
              </a:rPr>
              <a:t>protégées contre le tétanos néonatal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</a:rPr>
              <a:t>sont celles qui ont reçu 2 injections au cours de la grossesse de leur dernière naissance </a:t>
            </a:r>
          </a:p>
          <a:p>
            <a:pPr algn="ctr">
              <a:lnSpc>
                <a:spcPct val="90000"/>
              </a:lnSpc>
              <a:buSzPct val="150000"/>
            </a:pPr>
            <a:r>
              <a:rPr lang="fr-SN" sz="2800" noProof="0" dirty="0" smtClean="0">
                <a:solidFill>
                  <a:schemeClr val="tx1"/>
                </a:solidFill>
              </a:rPr>
              <a:t>OU </a:t>
            </a:r>
          </a:p>
          <a:p>
            <a:pPr algn="ctr">
              <a:lnSpc>
                <a:spcPct val="90000"/>
              </a:lnSpc>
              <a:buSzPct val="150000"/>
            </a:pPr>
            <a:r>
              <a:rPr lang="fr-SN" sz="2800" noProof="0" dirty="0" smtClean="0">
                <a:solidFill>
                  <a:schemeClr val="tx1"/>
                </a:solidFill>
              </a:rPr>
              <a:t>au moins 2 injections, la dernière au cours des 3 années ayant précédé la dernière naissance</a:t>
            </a:r>
          </a:p>
          <a:p>
            <a:pPr algn="ctr">
              <a:lnSpc>
                <a:spcPct val="90000"/>
              </a:lnSpc>
              <a:buSzPct val="150000"/>
            </a:pPr>
            <a:r>
              <a:rPr lang="fr-SN" sz="2800" noProof="0" dirty="0" smtClean="0">
                <a:solidFill>
                  <a:schemeClr val="tx1"/>
                </a:solidFill>
              </a:rPr>
              <a:t>OU </a:t>
            </a:r>
          </a:p>
          <a:p>
            <a:pPr algn="ctr">
              <a:lnSpc>
                <a:spcPct val="90000"/>
              </a:lnSpc>
              <a:buSzPct val="150000"/>
            </a:pPr>
            <a:r>
              <a:rPr lang="fr-SN" sz="2800" noProof="0" dirty="0" smtClean="0">
                <a:solidFill>
                  <a:schemeClr val="tx1"/>
                </a:solidFill>
              </a:rPr>
              <a:t>3 injections, la dernière au cours des 5 années ayant précédé la naissance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noProof="0" dirty="0" smtClean="0">
                <a:solidFill>
                  <a:schemeClr val="tx1"/>
                </a:solidFill>
                <a:latin typeface="+mn-lt"/>
              </a:rPr>
              <a:t>Vaccination antitétanique</a:t>
            </a:r>
          </a:p>
        </p:txBody>
      </p:sp>
      <p:sp>
        <p:nvSpPr>
          <p:cNvPr id="14338" name="Rectangle 8"/>
          <p:cNvSpPr>
            <a:spLocks noGrp="1" noChangeArrowheads="1"/>
          </p:cNvSpPr>
          <p:nvPr>
            <p:ph idx="1"/>
          </p:nvPr>
        </p:nvSpPr>
        <p:spPr bwMode="auto">
          <a:xfrm>
            <a:off x="466725" y="2049463"/>
            <a:ext cx="8210550" cy="3284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spcAft>
                <a:spcPct val="50000"/>
              </a:spcAft>
              <a:buClr>
                <a:schemeClr val="tx1"/>
              </a:buClr>
            </a:pPr>
            <a:r>
              <a:rPr lang="fr-SN" sz="3200" b="1" noProof="0" dirty="0" smtClean="0">
                <a:solidFill>
                  <a:schemeClr val="tx2"/>
                </a:solidFill>
              </a:rPr>
              <a:t>84 %</a:t>
            </a:r>
            <a:r>
              <a:rPr lang="fr-SN" sz="3200" b="1" noProof="0" dirty="0" smtClean="0">
                <a:solidFill>
                  <a:schemeClr val="bg2"/>
                </a:solidFill>
              </a:rPr>
              <a:t> </a:t>
            </a:r>
            <a:r>
              <a:rPr lang="fr-SN" sz="3200" noProof="0" dirty="0" smtClean="0">
                <a:solidFill>
                  <a:schemeClr val="tx1"/>
                </a:solidFill>
              </a:rPr>
              <a:t>des dernières naissances ont été protégées contre le tétanos néonatal. </a:t>
            </a:r>
          </a:p>
          <a:p>
            <a:pPr algn="ctr">
              <a:lnSpc>
                <a:spcPct val="90000"/>
              </a:lnSpc>
              <a:spcAft>
                <a:spcPct val="50000"/>
              </a:spcAft>
              <a:buClr>
                <a:schemeClr val="tx1"/>
              </a:buClr>
            </a:pPr>
            <a:r>
              <a:rPr lang="fr-SN" b="1" dirty="0" smtClean="0">
                <a:solidFill>
                  <a:schemeClr val="tx2"/>
                </a:solidFill>
              </a:rPr>
              <a:t>29</a:t>
            </a:r>
            <a:r>
              <a:rPr lang="fr-SN" sz="3200" b="1" noProof="0" dirty="0" smtClean="0">
                <a:solidFill>
                  <a:schemeClr val="tx2"/>
                </a:solidFill>
              </a:rPr>
              <a:t> %</a:t>
            </a:r>
            <a:r>
              <a:rPr lang="fr-SN" sz="3200" noProof="0" dirty="0" smtClean="0">
                <a:solidFill>
                  <a:schemeClr val="bg2"/>
                </a:solidFill>
              </a:rPr>
              <a:t> </a:t>
            </a:r>
            <a:r>
              <a:rPr lang="fr-SN" sz="3200" noProof="0" dirty="0" smtClean="0">
                <a:solidFill>
                  <a:schemeClr val="tx1"/>
                </a:solidFill>
              </a:rPr>
              <a:t>des femmes ont reçu au moins deux injections antitétaniques durant leur dernière grossesse. </a:t>
            </a:r>
            <a:endParaRPr lang="fr-SN" sz="3200" b="1" noProof="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1908175"/>
            <a:ext cx="37338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Soins prénatals   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b="1" smtClean="0">
                <a:solidFill>
                  <a:schemeClr val="tx2"/>
                </a:solidFill>
                <a:latin typeface="+mn-lt"/>
                <a:cs typeface="+mn-cs"/>
              </a:rPr>
              <a:t>Accouchement et soins postnatals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Accès aux soins de santé</a:t>
            </a:r>
            <a:endParaRPr lang="fr-SN" sz="240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926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fr-SN" sz="4000" noProof="0" dirty="0" smtClean="0">
                <a:solidFill>
                  <a:schemeClr val="tx1"/>
                </a:solidFill>
                <a:latin typeface="+mn-lt"/>
              </a:rPr>
              <a:t>Lieu de l’accouchement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0" y="967715"/>
            <a:ext cx="9144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fr-FR" sz="1800" i="1" dirty="0">
                <a:latin typeface="+mn-lt"/>
              </a:rPr>
              <a:t>Pourcentage de naissances vivantes des 5 dernières années 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822113956"/>
              </p:ext>
            </p:extLst>
          </p:nvPr>
        </p:nvGraphicFramePr>
        <p:xfrm>
          <a:off x="633350" y="1432625"/>
          <a:ext cx="8047512" cy="4980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5029"/>
          </a:xfrm>
        </p:spPr>
        <p:txBody>
          <a:bodyPr>
            <a:normAutofit fontScale="90000"/>
          </a:bodyPr>
          <a:lstStyle/>
          <a:p>
            <a:r>
              <a:rPr lang="fr-SN" sz="4000" noProof="0" dirty="0" smtClean="0">
                <a:solidFill>
                  <a:schemeClr val="tx1"/>
                </a:solidFill>
              </a:rPr>
              <a:t>Accouchements en établissement de santé selon la province</a:t>
            </a: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6357253" y="1191491"/>
            <a:ext cx="252367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de naissances </a:t>
            </a:r>
            <a:r>
              <a:rPr lang="en-US" sz="1800" i="1" dirty="0" err="1" smtClean="0">
                <a:latin typeface="+mn-lt"/>
                <a:cs typeface="+mn-cs"/>
              </a:rPr>
              <a:t>assistées</a:t>
            </a:r>
            <a:r>
              <a:rPr lang="en-US" sz="1800" i="1" dirty="0" smtClean="0">
                <a:latin typeface="+mn-lt"/>
                <a:cs typeface="+mn-cs"/>
              </a:rPr>
              <a:t> </a:t>
            </a:r>
            <a:r>
              <a:rPr lang="en-US" sz="1800" i="1" dirty="0">
                <a:latin typeface="+mn-lt"/>
                <a:cs typeface="+mn-cs"/>
              </a:rPr>
              <a:t>par du personnel </a:t>
            </a:r>
            <a:r>
              <a:rPr lang="en-US" sz="1800" i="1" dirty="0" err="1" smtClean="0">
                <a:latin typeface="+mn-lt"/>
                <a:cs typeface="+mn-cs"/>
              </a:rPr>
              <a:t>formé</a:t>
            </a:r>
            <a:r>
              <a:rPr lang="en-US" sz="1800" i="1" dirty="0" smtClean="0">
                <a:latin typeface="+mn-lt"/>
                <a:cs typeface="+mn-cs"/>
              </a:rPr>
              <a:t> </a:t>
            </a:r>
            <a:r>
              <a:rPr lang="fr-HT" sz="1800" i="1" dirty="0">
                <a:latin typeface="+mn-lt"/>
              </a:rPr>
              <a:t>(médecin</a:t>
            </a:r>
            <a:r>
              <a:rPr lang="fr-HT" sz="1800" i="1" dirty="0" smtClean="0">
                <a:latin typeface="+mn-lt"/>
              </a:rPr>
              <a:t>, infirmière, </a:t>
            </a:r>
            <a:r>
              <a:rPr lang="fr-HT" sz="1800" i="1" dirty="0">
                <a:latin typeface="+mn-lt"/>
              </a:rPr>
              <a:t>sage-femme) </a:t>
            </a:r>
            <a:endParaRPr lang="fr-CI" sz="1800" i="1" dirty="0">
              <a:latin typeface="+mn-lt"/>
            </a:endParaRPr>
          </a:p>
        </p:txBody>
      </p:sp>
      <p:sp>
        <p:nvSpPr>
          <p:cNvPr id="332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b="1" dirty="0" smtClean="0">
                <a:latin typeface="Calibri" pitchFamily="34" charset="0"/>
              </a:rPr>
              <a:t>Burundi</a:t>
            </a:r>
            <a:endParaRPr lang="en-US" b="1" dirty="0">
              <a:latin typeface="Calibri" pitchFamily="34" charset="0"/>
            </a:endParaRPr>
          </a:p>
          <a:p>
            <a:pPr algn="ctr"/>
            <a:r>
              <a:rPr lang="en-US" b="1" dirty="0" smtClean="0">
                <a:latin typeface="Calibri" pitchFamily="34" charset="0"/>
              </a:rPr>
              <a:t>84 %</a:t>
            </a:r>
            <a:endParaRPr lang="en-US" b="1" dirty="0"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37" y="1378803"/>
            <a:ext cx="4938870" cy="493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Designs\NOTEBOOK.POT</Template>
  <TotalTime>2423</TotalTime>
  <Words>418</Words>
  <Application>Microsoft Office PowerPoint</Application>
  <PresentationFormat>On-screen Show (4:3)</PresentationFormat>
  <Paragraphs>68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Default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Vaccination antitétanique</vt:lpstr>
      <vt:lpstr>Vaccination antitétanique</vt:lpstr>
      <vt:lpstr>PowerPoint Presentation</vt:lpstr>
      <vt:lpstr>Lieu de l’accouchement</vt:lpstr>
      <vt:lpstr>Accouchements en établissement de santé selon la province</vt:lpstr>
      <vt:lpstr>PowerPoint Presentation</vt:lpstr>
      <vt:lpstr>Accouchements assistés par niveau d’instruction</vt:lpstr>
      <vt:lpstr>Soins postnatals</vt:lpstr>
      <vt:lpstr>Tendances des soins de santé de la mère</vt:lpstr>
      <vt:lpstr>PowerPoint Presentation</vt:lpstr>
      <vt:lpstr>Accès aux soins de santé</vt:lpstr>
      <vt:lpstr>Problèmes d’accès aux soins de santé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Balian, Sarah</cp:lastModifiedBy>
  <cp:revision>239</cp:revision>
  <dcterms:created xsi:type="dcterms:W3CDTF">2001-09-26T13:26:40Z</dcterms:created>
  <dcterms:modified xsi:type="dcterms:W3CDTF">2018-03-19T20:16:51Z</dcterms:modified>
</cp:coreProperties>
</file>