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5"/>
  </p:notesMasterIdLst>
  <p:handoutMasterIdLst>
    <p:handoutMasterId r:id="rId26"/>
  </p:handoutMasterIdLst>
  <p:sldIdLst>
    <p:sldId id="334" r:id="rId3"/>
    <p:sldId id="303" r:id="rId4"/>
    <p:sldId id="304" r:id="rId5"/>
    <p:sldId id="340" r:id="rId6"/>
    <p:sldId id="316" r:id="rId7"/>
    <p:sldId id="318" r:id="rId8"/>
    <p:sldId id="319" r:id="rId9"/>
    <p:sldId id="309" r:id="rId10"/>
    <p:sldId id="344" r:id="rId11"/>
    <p:sldId id="341" r:id="rId12"/>
    <p:sldId id="322" r:id="rId13"/>
    <p:sldId id="323" r:id="rId14"/>
    <p:sldId id="338" r:id="rId15"/>
    <p:sldId id="343" r:id="rId16"/>
    <p:sldId id="337" r:id="rId17"/>
    <p:sldId id="336" r:id="rId18"/>
    <p:sldId id="345" r:id="rId19"/>
    <p:sldId id="346" r:id="rId20"/>
    <p:sldId id="342" r:id="rId21"/>
    <p:sldId id="326" r:id="rId22"/>
    <p:sldId id="294" r:id="rId23"/>
    <p:sldId id="332" r:id="rId24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 varScale="1">
        <p:scale>
          <a:sx n="85" d="100"/>
          <a:sy n="85" d="100"/>
        </p:scale>
        <p:origin x="53" y="1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N'importe quelle méthode</c:v>
                </c:pt>
                <c:pt idx="1">
                  <c:v>Méthode moderne</c:v>
                </c:pt>
                <c:pt idx="2">
                  <c:v>Injectables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29</c:v>
                </c:pt>
                <c:pt idx="1">
                  <c:v>23</c:v>
                </c:pt>
                <c:pt idx="2">
                  <c:v>12</c:v>
                </c:pt>
                <c:pt idx="3">
                  <c:v>6</c:v>
                </c:pt>
                <c:pt idx="4">
                  <c:v>1</c:v>
                </c:pt>
                <c:pt idx="5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N'importe quelle méthode</c:v>
                </c:pt>
                <c:pt idx="1">
                  <c:v>Méthode moderne</c:v>
                </c:pt>
                <c:pt idx="2">
                  <c:v>Injectables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38</c:v>
                </c:pt>
                <c:pt idx="1">
                  <c:v>34</c:v>
                </c:pt>
                <c:pt idx="2">
                  <c:v>12</c:v>
                </c:pt>
                <c:pt idx="3">
                  <c:v>7</c:v>
                </c:pt>
                <c:pt idx="4">
                  <c:v>10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57994184"/>
        <c:axId val="355252664"/>
      </c:barChart>
      <c:catAx>
        <c:axId val="357994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55252664"/>
        <c:crosses val="autoZero"/>
        <c:auto val="1"/>
        <c:lblAlgn val="ctr"/>
        <c:lblOffset val="100"/>
        <c:noMultiLvlLbl val="0"/>
      </c:catAx>
      <c:valAx>
        <c:axId val="355252664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579941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23</c:v>
                </c:pt>
                <c:pt idx="1">
                  <c:v>29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58902528"/>
        <c:axId val="358900176"/>
      </c:barChart>
      <c:catAx>
        <c:axId val="35890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58900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8900176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58902528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955242439780362E-2"/>
          <c:y val="1.9896471274424281E-2"/>
          <c:w val="0.93473265230120062"/>
          <c:h val="0.8212987265480868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Sheet1!$A$1:$A$3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20</c:v>
                </c:pt>
                <c:pt idx="1">
                  <c:v>25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58901352"/>
        <c:axId val="358900568"/>
      </c:barChart>
      <c:catAx>
        <c:axId val="358901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589005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8900568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58901352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EDSB-II 2010</c:v>
                </c:pt>
                <c:pt idx="1">
                  <c:v>EDSB-III 2016-2017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23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8903312"/>
        <c:axId val="362561360"/>
      </c:barChart>
      <c:catAx>
        <c:axId val="35890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561360"/>
        <c:crosses val="autoZero"/>
        <c:auto val="1"/>
        <c:lblAlgn val="ctr"/>
        <c:lblOffset val="100"/>
        <c:noMultiLvlLbl val="0"/>
      </c:catAx>
      <c:valAx>
        <c:axId val="362561360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5890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408505344610522E-2"/>
          <c:y val="0.1520656205103075"/>
          <c:w val="0.96518298931077895"/>
          <c:h val="0.672894229805432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Injectables</c:v>
                </c:pt>
                <c:pt idx="1">
                  <c:v>Implants</c:v>
                </c:pt>
                <c:pt idx="2">
                  <c:v>Condom masculin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85</c:v>
                </c:pt>
                <c:pt idx="1">
                  <c:v>89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Injectables</c:v>
                </c:pt>
                <c:pt idx="1">
                  <c:v>Implants</c:v>
                </c:pt>
                <c:pt idx="2">
                  <c:v>Condom masculin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14</c:v>
                </c:pt>
                <c:pt idx="1">
                  <c:v>10</c:v>
                </c:pt>
                <c:pt idx="2">
                  <c:v>27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sources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Injectables</c:v>
                </c:pt>
                <c:pt idx="1">
                  <c:v>Implants</c:v>
                </c:pt>
                <c:pt idx="2">
                  <c:v>Condom masculin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37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362556264"/>
        <c:axId val="362557048"/>
      </c:barChart>
      <c:catAx>
        <c:axId val="362556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62557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2557048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362556264"/>
        <c:crosses val="autoZero"/>
        <c:crossBetween val="between"/>
        <c:majorUnit val="10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fld id="{1F2D31A2-7913-4526-9F52-639ED5F91087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BB52F508-3435-4BFC-89C7-F83DD92E9D14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2690349470205115"/>
                  <c:y val="-8.90243902439024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1</c:v>
                </c:pt>
                <c:pt idx="2">
                  <c:v>46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Téléphone portable</c:v>
                </c:pt>
                <c:pt idx="4">
                  <c:v>Aucun de ces médias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30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  <c:pt idx="4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Téléphone portable</c:v>
                </c:pt>
                <c:pt idx="4">
                  <c:v>Aucun de ces médias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55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362560968"/>
        <c:axId val="244884976"/>
      </c:barChart>
      <c:catAx>
        <c:axId val="362560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448849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488497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62560968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48257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18399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11016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63531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1859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01594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80608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06221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  <p:extLst>
      <p:ext uri="{BB962C8B-B14F-4D97-AF65-F5344CB8AC3E}">
        <p14:creationId xmlns:p14="http://schemas.microsoft.com/office/powerpoint/2010/main" val="3553584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7433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8F52C-60F6-4943-A6C5-1D29C537C0FC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43887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20966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32324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225921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99135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347538-6157-4E27-A263-D11C1F885384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  <p:extLst>
      <p:ext uri="{BB962C8B-B14F-4D97-AF65-F5344CB8AC3E}">
        <p14:creationId xmlns:p14="http://schemas.microsoft.com/office/powerpoint/2010/main" val="541695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4210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742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530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7901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398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4278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49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5138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  <a:cs typeface="Calibri" pitchFamily="34" charset="0"/>
              </a:defRPr>
            </a:lvl1pPr>
            <a:lvl2pPr>
              <a:defRPr sz="2800">
                <a:latin typeface="Calibri" pitchFamily="34" charset="0"/>
                <a:cs typeface="Calibri" pitchFamily="34" charset="0"/>
              </a:defRPr>
            </a:lvl2pPr>
            <a:lvl3pPr>
              <a:defRPr sz="2400">
                <a:latin typeface="Calibri" pitchFamily="34" charset="0"/>
                <a:cs typeface="Calibri" pitchFamily="34" charset="0"/>
              </a:defRPr>
            </a:lvl3pPr>
            <a:lvl4pPr>
              <a:defRPr sz="2000">
                <a:latin typeface="Calibri" pitchFamily="34" charset="0"/>
                <a:cs typeface="Calibri" pitchFamily="34" charset="0"/>
              </a:defRPr>
            </a:lvl4pPr>
            <a:lvl5pPr>
              <a:defRPr sz="2000"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162569D-02FA-41DF-A6AE-21972C7AD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en-US" b="1" dirty="0" err="1" smtClean="0">
                <a:solidFill>
                  <a:schemeClr val="tx1"/>
                </a:solidFill>
              </a:rPr>
              <a:t>Planification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Familiale</a:t>
            </a:r>
            <a:endParaRPr lang="fr-CI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7892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087161472"/>
              </p:ext>
            </p:extLst>
          </p:nvPr>
        </p:nvGraphicFramePr>
        <p:xfrm>
          <a:off x="0" y="1752600"/>
          <a:ext cx="9143999" cy="479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1134094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dirty="0" smtClean="0">
                <a:solidFill>
                  <a:schemeClr val="tx2"/>
                </a:solidFill>
              </a:rPr>
              <a:t>79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smtClean="0"/>
          </a:p>
          <a:p>
            <a:pPr>
              <a:defRPr/>
            </a:pPr>
            <a:endParaRPr lang="fr-SN" noProof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</a:rPr>
              <a:t>Six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b="1" noProof="0" dirty="0" smtClean="0">
                <a:solidFill>
                  <a:schemeClr val="tx2"/>
                </a:solidFill>
              </a:rPr>
              <a:t>femmes </a:t>
            </a:r>
            <a:r>
              <a:rPr lang="fr-SN" dirty="0"/>
              <a:t>en union</a:t>
            </a:r>
            <a:r>
              <a:rPr lang="fr-SN" b="1" noProof="0" dirty="0" smtClean="0">
                <a:solidFill>
                  <a:schemeClr val="tx2"/>
                </a:solidFill>
              </a:rPr>
              <a:t> sur dix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veulent un autre enfant plus tard ou ne veulent plus d’enfant.</a:t>
            </a:r>
          </a:p>
          <a:p>
            <a:pPr algn="ctr">
              <a:buFontTx/>
              <a:buNone/>
            </a:pPr>
            <a:endParaRPr lang="fr-SN" noProof="0" dirty="0" smtClean="0"/>
          </a:p>
          <a:p>
            <a:pPr algn="ctr">
              <a:buFontTx/>
              <a:buNone/>
            </a:pPr>
            <a:r>
              <a:rPr lang="fr-SN" noProof="0" dirty="0" smtClean="0"/>
              <a:t>Cela représente la </a:t>
            </a:r>
            <a:r>
              <a:rPr lang="fr-SN" b="1" noProof="0" dirty="0" smtClean="0">
                <a:solidFill>
                  <a:schemeClr val="tx2"/>
                </a:solidFill>
              </a:rPr>
              <a:t>demande totale en planification familiale. </a:t>
            </a:r>
            <a:r>
              <a:rPr lang="fr-SN" noProof="0" dirty="0" smtClean="0"/>
              <a:t>Ces femmes pourraient utiliser la contraception pour limiter et/ou espacer leurs naissances.</a:t>
            </a:r>
          </a:p>
        </p:txBody>
      </p:sp>
    </p:spTree>
    <p:extLst>
      <p:ext uri="{BB962C8B-B14F-4D97-AF65-F5344CB8AC3E}">
        <p14:creationId xmlns:p14="http://schemas.microsoft.com/office/powerpoint/2010/main" val="2370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val="1414529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30 %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16 %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14 %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pour limiter</a:t>
            </a:r>
          </a:p>
        </p:txBody>
      </p:sp>
    </p:spTree>
    <p:extLst>
      <p:ext uri="{BB962C8B-B14F-4D97-AF65-F5344CB8AC3E}">
        <p14:creationId xmlns:p14="http://schemas.microsoft.com/office/powerpoint/2010/main" val="794942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fr-FR" dirty="0" smtClean="0"/>
              <a:t>Besoins en matière de planification familiale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30375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dirty="0" smtClean="0"/>
              <a:t>La </a:t>
            </a:r>
            <a:r>
              <a:rPr lang="fr-FR" dirty="0"/>
              <a:t>demande </a:t>
            </a:r>
            <a:r>
              <a:rPr lang="fr-FR" dirty="0" smtClean="0"/>
              <a:t>totale en planification </a:t>
            </a:r>
            <a:r>
              <a:rPr lang="fr-FR" dirty="0" err="1" smtClean="0"/>
              <a:t>familale</a:t>
            </a:r>
            <a:r>
              <a:rPr lang="fr-FR" dirty="0" smtClean="0"/>
              <a:t> comprend les </a:t>
            </a:r>
            <a:r>
              <a:rPr lang="fr-FR" b="1" dirty="0">
                <a:solidFill>
                  <a:schemeClr val="tx2"/>
                </a:solidFill>
              </a:rPr>
              <a:t>besoins non satisfaits </a:t>
            </a:r>
            <a:r>
              <a:rPr lang="fr-FR" dirty="0" smtClean="0"/>
              <a:t>et les </a:t>
            </a:r>
            <a:r>
              <a:rPr lang="fr-FR" b="1" dirty="0" smtClean="0">
                <a:solidFill>
                  <a:schemeClr val="tx2"/>
                </a:solidFill>
              </a:rPr>
              <a:t>besoins satisfaits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en matière de planification familiale. </a:t>
            </a:r>
          </a:p>
          <a:p>
            <a:pPr marL="0" indent="0" algn="ctr">
              <a:buNone/>
            </a:pPr>
            <a:endParaRPr lang="fr-FR" dirty="0" smtClean="0"/>
          </a:p>
          <a:p>
            <a:pPr marL="0" indent="0" algn="ctr">
              <a:buNone/>
            </a:pPr>
            <a:r>
              <a:rPr lang="fr-FR" b="1" dirty="0" smtClean="0">
                <a:solidFill>
                  <a:schemeClr val="tx2"/>
                </a:solidFill>
              </a:rPr>
              <a:t>29 % </a:t>
            </a:r>
            <a:r>
              <a:rPr lang="fr-FR" dirty="0"/>
              <a:t>des femmes ont des </a:t>
            </a:r>
            <a:r>
              <a:rPr lang="fr-FR" b="1" dirty="0">
                <a:solidFill>
                  <a:schemeClr val="tx2"/>
                </a:solidFill>
              </a:rPr>
              <a:t>besoins satisfaits </a:t>
            </a:r>
            <a:r>
              <a:rPr lang="fr-FR" dirty="0" smtClean="0"/>
              <a:t>en matière de planification familiale. (Elles utilisent une méthode contraceptive).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105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0840"/>
            <a:ext cx="7886700" cy="1325563"/>
          </a:xfrm>
        </p:spPr>
        <p:txBody>
          <a:bodyPr/>
          <a:lstStyle/>
          <a:p>
            <a:r>
              <a:rPr lang="fr-FR" dirty="0" smtClean="0"/>
              <a:t>Demande en matière de planification familiale satisfaite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 smtClean="0"/>
              <a:t>Près de la moitié (</a:t>
            </a:r>
            <a:r>
              <a:rPr lang="fr-FR" b="1" dirty="0" smtClean="0">
                <a:solidFill>
                  <a:schemeClr val="tx2"/>
                </a:solidFill>
              </a:rPr>
              <a:t>49 %</a:t>
            </a:r>
            <a:r>
              <a:rPr lang="fr-FR" dirty="0" smtClean="0"/>
              <a:t>) de la demande en planification familiale est </a:t>
            </a:r>
            <a:r>
              <a:rPr lang="fr-FR" b="1" dirty="0">
                <a:solidFill>
                  <a:schemeClr val="tx2"/>
                </a:solidFill>
              </a:rPr>
              <a:t>satisfaite</a:t>
            </a:r>
            <a:r>
              <a:rPr lang="fr-FR" dirty="0" smtClean="0"/>
              <a:t>. </a:t>
            </a:r>
          </a:p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b="1" dirty="0" smtClean="0">
                <a:solidFill>
                  <a:schemeClr val="tx2"/>
                </a:solidFill>
              </a:rPr>
              <a:t>40 %</a:t>
            </a:r>
            <a:r>
              <a:rPr lang="fr-FR" dirty="0" smtClean="0"/>
              <a:t> de la demande en planification familiale est </a:t>
            </a:r>
            <a:r>
              <a:rPr lang="fr-FR" b="1" dirty="0">
                <a:solidFill>
                  <a:schemeClr val="tx2"/>
                </a:solidFill>
              </a:rPr>
              <a:t>satisfaite par </a:t>
            </a:r>
            <a:r>
              <a:rPr lang="fr-FR" b="1" dirty="0" smtClean="0">
                <a:solidFill>
                  <a:schemeClr val="tx2"/>
                </a:solidFill>
              </a:rPr>
              <a:t>des </a:t>
            </a:r>
            <a:r>
              <a:rPr lang="fr-FR" b="1" dirty="0">
                <a:solidFill>
                  <a:schemeClr val="tx2"/>
                </a:solidFill>
              </a:rPr>
              <a:t>méthodes modernes</a:t>
            </a:r>
            <a:r>
              <a:rPr lang="fr-FR" dirty="0" smtClean="0"/>
              <a:t>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698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541655525"/>
              </p:ext>
            </p:extLst>
          </p:nvPr>
        </p:nvGraphicFramePr>
        <p:xfrm>
          <a:off x="457200" y="9906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53179"/>
              </p:ext>
            </p:extLst>
          </p:nvPr>
        </p:nvGraphicFramePr>
        <p:xfrm>
          <a:off x="1" y="2133600"/>
          <a:ext cx="9144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844" y="0"/>
            <a:ext cx="9158844" cy="12954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qui n’utilisent pas de méthode contraceptive: 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reçu la visite d’un agent de terrain qui a parlé de planification familiale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dirty="0" smtClean="0">
                <a:solidFill>
                  <a:schemeClr val="tx2"/>
                </a:solidFill>
              </a:rPr>
              <a:t>23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visité un établissement de santé et ont parlé de planification familiale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SN" sz="2800" b="1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b="1" smtClean="0">
                <a:solidFill>
                  <a:schemeClr val="tx2"/>
                </a:solidFill>
              </a:rPr>
              <a:t>75</a:t>
            </a:r>
            <a:r>
              <a:rPr lang="fr-SN" sz="2800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n’ont parlé de planification familiale ni avec un agent de terrain ni dans un centre de santé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des hommes connaissent au moins une méthode contraceptive moderne.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 : 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078067094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718590783"/>
              </p:ext>
            </p:extLst>
          </p:nvPr>
        </p:nvGraphicFramePr>
        <p:xfrm>
          <a:off x="753269" y="1879600"/>
          <a:ext cx="7637463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97395318"/>
              </p:ext>
            </p:extLst>
          </p:nvPr>
        </p:nvGraphicFramePr>
        <p:xfrm>
          <a:off x="344487" y="2273300"/>
          <a:ext cx="8455025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80210"/>
            <a:ext cx="9144000" cy="885132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Utilisation de la contraception moderne par </a:t>
            </a:r>
            <a:r>
              <a:rPr lang="fr-SN" sz="4000" dirty="0" smtClean="0"/>
              <a:t>province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13564" y="1043781"/>
            <a:ext cx="2133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femmes 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Burundi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23 %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23" y="1378803"/>
            <a:ext cx="5029200" cy="50292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fr-FR" sz="4200" dirty="0" smtClean="0"/>
              <a:t>Tendances de l’utilisation de méthodes contraceptives modernes</a:t>
            </a:r>
            <a:endParaRPr lang="fr-FR" sz="4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998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smtClean="0"/>
              <a:t>Pourcentage de femmes en union de 15-49 ans qui utilisent une méthode contraceptive moderne</a:t>
            </a:r>
            <a:endParaRPr lang="fr-FR" i="1" dirty="0"/>
          </a:p>
        </p:txBody>
      </p:sp>
      <p:graphicFrame>
        <p:nvGraphicFramePr>
          <p:cNvPr id="6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7341660"/>
              </p:ext>
            </p:extLst>
          </p:nvPr>
        </p:nvGraphicFramePr>
        <p:xfrm>
          <a:off x="628650" y="2114549"/>
          <a:ext cx="7886700" cy="4743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753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3157</TotalTime>
  <Words>507</Words>
  <Application>Microsoft Office PowerPoint</Application>
  <PresentationFormat>On-screen Show (4:3)</PresentationFormat>
  <Paragraphs>95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Default Design</vt:lpstr>
      <vt:lpstr>Custom Design</vt:lpstr>
      <vt:lpstr>PowerPoint Presentation</vt:lpstr>
      <vt:lpstr>PowerPoint Presentation</vt:lpstr>
      <vt:lpstr>Connaissance des méthodes contraceptives</vt:lpstr>
      <vt:lpstr>PowerPoint Presentation</vt:lpstr>
      <vt:lpstr>Utilisation actuelle de la contraception</vt:lpstr>
      <vt:lpstr>Utilisation de la contraception moderne par région</vt:lpstr>
      <vt:lpstr>Utilisation de la contraception moderne par niveau d’instruction</vt:lpstr>
      <vt:lpstr>Utilisation de la contraception moderne par province</vt:lpstr>
      <vt:lpstr>Tendances de l’utilisation de méthodes contraceptives modernes</vt:lpstr>
      <vt:lpstr>PowerPoint Presentation</vt:lpstr>
      <vt:lpstr>PowerPoint Presentation</vt:lpstr>
      <vt:lpstr>Choix informé de la méthode</vt:lpstr>
      <vt:lpstr>PowerPoint Presentation</vt:lpstr>
      <vt:lpstr>PowerPoint Presentation</vt:lpstr>
      <vt:lpstr>PowerPoint Presentation</vt:lpstr>
      <vt:lpstr>PowerPoint Presentation</vt:lpstr>
      <vt:lpstr>Besoins en matière de planification familiale</vt:lpstr>
      <vt:lpstr>Demande en matière de planification familiale satisfaite</vt:lpstr>
      <vt:lpstr>PowerPoint Presentation</vt:lpstr>
      <vt:lpstr>Intention d’utiliser la contraception dans le futur</vt:lpstr>
      <vt:lpstr>PowerPoint Presentation</vt:lpstr>
      <vt:lpstr>Opportunités d’information sur la planification familiale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Balian, Sarah</cp:lastModifiedBy>
  <cp:revision>254</cp:revision>
  <cp:lastPrinted>2001-10-11T21:32:22Z</cp:lastPrinted>
  <dcterms:created xsi:type="dcterms:W3CDTF">2001-09-27T20:31:29Z</dcterms:created>
  <dcterms:modified xsi:type="dcterms:W3CDTF">2018-03-19T20:16:11Z</dcterms:modified>
</cp:coreProperties>
</file>