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6"/>
  </p:notesMasterIdLst>
  <p:handoutMasterIdLst>
    <p:handoutMasterId r:id="rId27"/>
  </p:handoutMasterIdLst>
  <p:sldIdLst>
    <p:sldId id="327" r:id="rId3"/>
    <p:sldId id="301" r:id="rId4"/>
    <p:sldId id="278" r:id="rId5"/>
    <p:sldId id="262" r:id="rId6"/>
    <p:sldId id="321" r:id="rId7"/>
    <p:sldId id="304" r:id="rId8"/>
    <p:sldId id="261" r:id="rId9"/>
    <p:sldId id="331" r:id="rId10"/>
    <p:sldId id="305" r:id="rId11"/>
    <p:sldId id="328" r:id="rId12"/>
    <p:sldId id="332" r:id="rId13"/>
    <p:sldId id="307" r:id="rId14"/>
    <p:sldId id="324" r:id="rId15"/>
    <p:sldId id="333" r:id="rId16"/>
    <p:sldId id="265" r:id="rId17"/>
    <p:sldId id="329" r:id="rId18"/>
    <p:sldId id="310" r:id="rId19"/>
    <p:sldId id="309" r:id="rId20"/>
    <p:sldId id="317" r:id="rId21"/>
    <p:sldId id="330" r:id="rId22"/>
    <p:sldId id="312" r:id="rId23"/>
    <p:sldId id="313" r:id="rId24"/>
    <p:sldId id="315" r:id="rId2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9">
          <p15:clr>
            <a:srgbClr val="A4A3A4"/>
          </p15:clr>
        </p15:guide>
        <p15:guide id="2" pos="217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2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14" autoAdjust="0"/>
    <p:restoredTop sz="86447" autoAdjust="0"/>
  </p:normalViewPr>
  <p:slideViewPr>
    <p:cSldViewPr>
      <p:cViewPr varScale="1">
        <p:scale>
          <a:sx n="92" d="100"/>
          <a:sy n="92" d="100"/>
        </p:scale>
        <p:origin x="2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47782637795275867"/>
          <c:y val="4.3739297762570163E-2"/>
          <c:w val="0.51217362204724359"/>
          <c:h val="0.930062431398318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25.4</c:v>
                </c:pt>
                <c:pt idx="1">
                  <c:v>4.5999999999999996</c:v>
                </c:pt>
                <c:pt idx="2">
                  <c:v>5.2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364532680"/>
        <c:axId val="364533072"/>
      </c:barChart>
      <c:catAx>
        <c:axId val="3645326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645330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4533072"/>
        <c:scaling>
          <c:orientation val="minMax"/>
        </c:scaling>
        <c:delete val="1"/>
        <c:axPos val="t"/>
        <c:numFmt formatCode="0.0" sourceLinked="1"/>
        <c:majorTickMark val="out"/>
        <c:minorTickMark val="none"/>
        <c:tickLblPos val="nextTo"/>
        <c:crossAx val="364532680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264960057354713"/>
          <c:y val="0.10638297872340426"/>
          <c:w val="0.56948765264220769"/>
          <c:h val="0.864361702127659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34</c:v>
                </c:pt>
                <c:pt idx="1">
                  <c:v>23</c:v>
                </c:pt>
                <c:pt idx="2">
                  <c:v>33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25</c:v>
                </c:pt>
                <c:pt idx="1">
                  <c:v>23</c:v>
                </c:pt>
                <c:pt idx="2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478056312"/>
        <c:axId val="478056704"/>
      </c:barChart>
      <c:catAx>
        <c:axId val="478056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780567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8056704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478056312"/>
        <c:crosses val="autoZero"/>
        <c:crossBetween val="between"/>
        <c:majorUnit val="25"/>
        <c:minorUnit val="5"/>
      </c:valAx>
    </c:plotArea>
    <c:legend>
      <c:legendPos val="r"/>
      <c:layout>
        <c:manualLayout>
          <c:xMode val="edge"/>
          <c:yMode val="edge"/>
          <c:x val="0.23330889779283684"/>
          <c:y val="4.6189269559390185E-2"/>
          <c:w val="0.5553581856033214"/>
          <c:h val="6.187657061484335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54306659724309"/>
          <c:y val="9.5744680851063829E-2"/>
          <c:w val="0.68224349295805964"/>
          <c:h val="0.8776595744680849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1</c:v>
                </c:pt>
                <c:pt idx="1">
                  <c:v>0.4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7.6694461464173356E-3"/>
                  <c:y val="-2.659574468085106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31</c:v>
                </c:pt>
                <c:pt idx="1">
                  <c:v>17</c:v>
                </c:pt>
                <c:pt idx="2">
                  <c:v>29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66974696"/>
        <c:axId val="366975088"/>
      </c:barChart>
      <c:catAx>
        <c:axId val="366974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669750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6975088"/>
        <c:scaling>
          <c:orientation val="minMax"/>
          <c:max val="5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366974696"/>
        <c:crosses val="autoZero"/>
        <c:crossBetween val="between"/>
        <c:majorUnit val="25"/>
        <c:minorUnit val="5"/>
      </c:valAx>
    </c:plotArea>
    <c:legend>
      <c:legendPos val="r"/>
      <c:layout>
        <c:manualLayout>
          <c:xMode val="edge"/>
          <c:yMode val="edge"/>
          <c:x val="0.27561670499578067"/>
          <c:y val="1.9593524878539079E-2"/>
          <c:w val="0.39306322147899048"/>
          <c:h val="0.123046783380800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95</c:v>
                </c:pt>
                <c:pt idx="1">
                  <c:v>91</c:v>
                </c:pt>
                <c:pt idx="2">
                  <c:v>64</c:v>
                </c:pt>
                <c:pt idx="3">
                  <c:v>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64533856"/>
        <c:axId val="364534248"/>
      </c:barChart>
      <c:catAx>
        <c:axId val="36453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4534248"/>
        <c:crosses val="autoZero"/>
        <c:auto val="1"/>
        <c:lblAlgn val="ctr"/>
        <c:lblOffset val="100"/>
        <c:noMultiLvlLbl val="0"/>
      </c:catAx>
      <c:valAx>
        <c:axId val="36453424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64533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fld id="{51327056-9CF3-43E3-95CE-B21C4F80B658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</a:t>
                    </a:r>
                    <a:r>
                      <a:rPr lang="en-US" baseline="0" smtClean="0"/>
                      <a:t>83%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Exclusivement allaités</c:v>
                </c:pt>
                <c:pt idx="1">
                  <c:v>Allaités plus d'autres liquides</c:v>
                </c:pt>
                <c:pt idx="2">
                  <c:v>Allaités plus des aliments</c:v>
                </c:pt>
                <c:pt idx="3">
                  <c:v>Non allaités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</c:v>
                </c:pt>
                <c:pt idx="1">
                  <c:v>7</c:v>
                </c:pt>
                <c:pt idx="2">
                  <c:v>8</c:v>
                </c:pt>
                <c:pt idx="3">
                  <c:v>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Nourris selon les pratiques d'alimentation du nourrisson et du jeune enfant appropriées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Pas nourris selon les pratiques d'alimentation du nourrisson et du jeune enfant appropriées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90</c:v>
                </c:pt>
                <c:pt idx="1">
                  <c:v>95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368057440"/>
        <c:axId val="368057832"/>
      </c:barChart>
      <c:catAx>
        <c:axId val="368057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8057832"/>
        <c:crosses val="autoZero"/>
        <c:auto val="1"/>
        <c:lblAlgn val="ctr"/>
        <c:lblOffset val="100"/>
        <c:noMultiLvlLbl val="0"/>
      </c:catAx>
      <c:valAx>
        <c:axId val="36805783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680574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414722267576796"/>
          <c:y val="4.3530834340991538E-2"/>
          <c:w val="0.66428744790436811"/>
          <c:h val="0.956469165659008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rgbClr val="E5322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Surcharge pondérale</c:v>
                </c:pt>
                <c:pt idx="1">
                  <c:v>Insuffisance pondérale                     (malnutrition globale)</c:v>
                </c:pt>
                <c:pt idx="2">
                  <c:v>Émaciation                       (malnutrition aiguë)</c:v>
                </c:pt>
                <c:pt idx="3">
                  <c:v>Retard de croissance                          (malnutrition chronique)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8</c:v>
                </c:pt>
                <c:pt idx="2">
                  <c:v>1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1885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Surcharge pondérale</c:v>
                </c:pt>
                <c:pt idx="1">
                  <c:v>Insuffisance pondérale                     (malnutrition globale)</c:v>
                </c:pt>
                <c:pt idx="2">
                  <c:v>Émaciation                       (malnutrition aiguë)</c:v>
                </c:pt>
                <c:pt idx="3">
                  <c:v>Retard de croissance                          (malnutrition chronique)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29</c:v>
                </c:pt>
                <c:pt idx="2">
                  <c:v>5</c:v>
                </c:pt>
                <c:pt idx="3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66214928"/>
        <c:axId val="366215320"/>
      </c:barChart>
      <c:catAx>
        <c:axId val="366214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6215320"/>
        <c:crosses val="autoZero"/>
        <c:auto val="1"/>
        <c:lblAlgn val="ctr"/>
        <c:lblOffset val="100"/>
        <c:noMultiLvlLbl val="0"/>
      </c:catAx>
      <c:valAx>
        <c:axId val="36621532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66214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201637694363893"/>
          <c:y val="0.31921355054318329"/>
          <c:w val="0.10481134354819534"/>
          <c:h val="0.13424520846623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53"/>
          <c:h val="0.67819247383992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69</c:v>
                </c:pt>
                <c:pt idx="1">
                  <c:v>64</c:v>
                </c:pt>
                <c:pt idx="2">
                  <c:v>60</c:v>
                </c:pt>
                <c:pt idx="3">
                  <c:v>50</c:v>
                </c:pt>
                <c:pt idx="4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56153056"/>
        <c:axId val="362824680"/>
      </c:barChart>
      <c:catAx>
        <c:axId val="356153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2824680"/>
        <c:crosses val="autoZero"/>
        <c:auto val="1"/>
        <c:lblAlgn val="ctr"/>
        <c:lblOffset val="100"/>
        <c:noMultiLvlLbl val="0"/>
      </c:catAx>
      <c:valAx>
        <c:axId val="36282468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56153056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EDSB-II 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Un retard de croissance</c:v>
                </c:pt>
                <c:pt idx="1">
                  <c:v>Émaciation</c:v>
                </c:pt>
                <c:pt idx="2">
                  <c:v>Insuffisance pondérale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58</c:v>
                </c:pt>
                <c:pt idx="1">
                  <c:v>6</c:v>
                </c:pt>
                <c:pt idx="2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EDSB-III 2016-2017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Un retard de croissance</c:v>
                </c:pt>
                <c:pt idx="1">
                  <c:v>Émaciation</c:v>
                </c:pt>
                <c:pt idx="2">
                  <c:v>Insuffisance pondérale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56</c:v>
                </c:pt>
                <c:pt idx="1">
                  <c:v>5</c:v>
                </c:pt>
                <c:pt idx="2">
                  <c:v>29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8053176"/>
        <c:axId val="478053568"/>
      </c:barChart>
      <c:catAx>
        <c:axId val="478053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8053568"/>
        <c:crosses val="autoZero"/>
        <c:auto val="1"/>
        <c:lblAlgn val="ctr"/>
        <c:lblOffset val="100"/>
        <c:noMultiLvlLbl val="0"/>
      </c:catAx>
      <c:valAx>
        <c:axId val="478053568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78053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695588776040674"/>
          <c:y val="7.3619457527257612E-2"/>
          <c:w val="0.52608822447918646"/>
          <c:h val="6.5913630183491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3">
                  <c:v>On a donné des suppléments de vitamine A au cours des 6 derniers mois</c:v>
                </c:pt>
                <c:pt idx="4">
                  <c:v>On a donné des suppléments de fer au cours des 7 derniers jours</c:v>
                </c:pt>
                <c:pt idx="5">
                  <c:v>On a donné des vermifuges au cours des 6 derniers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86</c:v>
                </c:pt>
                <c:pt idx="1">
                  <c:v>25</c:v>
                </c:pt>
                <c:pt idx="3">
                  <c:v>69</c:v>
                </c:pt>
                <c:pt idx="4">
                  <c:v>8</c:v>
                </c:pt>
                <c:pt idx="5">
                  <c:v>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8054352"/>
        <c:axId val="478054744"/>
      </c:barChart>
      <c:catAx>
        <c:axId val="4780543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78054744"/>
        <c:crosses val="autoZero"/>
        <c:auto val="1"/>
        <c:lblAlgn val="ctr"/>
        <c:lblOffset val="100"/>
        <c:noMultiLvlLbl val="0"/>
      </c:catAx>
      <c:valAx>
        <c:axId val="4780547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8054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Maigres</c:v>
                </c:pt>
                <c:pt idx="1">
                  <c:v>Normal</c:v>
                </c:pt>
                <c:pt idx="2">
                  <c:v>En surpoids ou obèses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73</c:v>
                </c:pt>
                <c:pt idx="2">
                  <c:v>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29227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07712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02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530565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217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70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376985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1477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866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6880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29688" y="3810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400" b="1" dirty="0"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val="148924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État nutritionnel des enfants 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1578273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Pourcentage d’enfants de moins de 5 ans, </a:t>
            </a:r>
          </a:p>
          <a:p>
            <a:pPr algn="ctr"/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par rapport aux normes OMS de la croissance de l’enfant de 2006</a:t>
            </a:r>
            <a:endParaRPr lang="fr-FR" sz="180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088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0"/>
            <a:ext cx="9160823" cy="892175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024762" y="973048"/>
            <a:ext cx="3087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</a:t>
            </a:r>
          </a:p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(trop petit pour leur âge)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56 %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841" y="1817854"/>
            <a:ext cx="483870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339054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2057400" y="6477000"/>
            <a:ext cx="4724400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j-lt"/>
              </a:rPr>
              <a:t>Ménages les plus pauvres</a:t>
            </a:r>
            <a:endParaRPr lang="fr-FR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7051" y="6234642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j-lt"/>
              </a:rPr>
              <a:t>Ménages les plus riches</a:t>
            </a:r>
            <a:endParaRPr lang="fr-FR" sz="1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6355"/>
          </a:xfrm>
        </p:spPr>
        <p:txBody>
          <a:bodyPr>
            <a:noAutofit/>
          </a:bodyPr>
          <a:lstStyle/>
          <a:p>
            <a:r>
              <a:rPr lang="fr-FR" sz="4200" dirty="0" smtClean="0"/>
              <a:t>Tendances de l’état nutritionnel des enfants</a:t>
            </a:r>
            <a:endParaRPr lang="fr-FR" sz="4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8635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j-lt"/>
              </a:rPr>
              <a:t>Pourcent d’enfants de moins de cinq ans souffrant de :</a:t>
            </a:r>
            <a:endParaRPr lang="fr-FR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488668"/>
            <a:ext cx="7056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chemeClr val="bg1"/>
                </a:solidFill>
                <a:latin typeface="+mj-lt"/>
              </a:rPr>
              <a:t>*Selon les normes </a:t>
            </a:r>
            <a:r>
              <a:rPr lang="fr-SN" sz="1800" dirty="0">
                <a:solidFill>
                  <a:schemeClr val="bg1"/>
                </a:solidFill>
                <a:latin typeface="+mj-lt"/>
              </a:rPr>
              <a:t>OMS de la croissance de l’enfant adoptées en 2006</a:t>
            </a:r>
            <a:endParaRPr lang="fr-FR" sz="18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2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052248"/>
              </p:ext>
            </p:extLst>
          </p:nvPr>
        </p:nvGraphicFramePr>
        <p:xfrm>
          <a:off x="628650" y="1205959"/>
          <a:ext cx="7886700" cy="534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3364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571711998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29200" y="1284286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aux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930618"/>
            <a:ext cx="2286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5029200" y="1930618"/>
            <a:ext cx="35052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dirty="0" smtClean="0"/>
              <a:t>Un Indice de Masse Corporelle (IMC) inférieur à </a:t>
            </a:r>
            <a:r>
              <a:rPr lang="fr-SN" sz="2800" b="1" noProof="0" dirty="0" smtClean="0"/>
              <a:t>18,5 </a:t>
            </a:r>
            <a:r>
              <a:rPr lang="fr-SN" sz="2800" noProof="0" dirty="0" smtClean="0"/>
              <a:t>indique qu’une femme est</a:t>
            </a:r>
            <a:r>
              <a:rPr lang="fr-SN" sz="2800" dirty="0" smtClean="0"/>
              <a:t> </a:t>
            </a:r>
            <a:r>
              <a:rPr lang="fr-SN" sz="2800" b="1" dirty="0" smtClean="0"/>
              <a:t>maigre.</a:t>
            </a:r>
            <a:endParaRPr lang="fr-SN" sz="2800" b="1" noProof="0" dirty="0" smtClean="0"/>
          </a:p>
          <a:p>
            <a:endParaRPr lang="fr-SN" sz="2800" b="1" noProof="0" dirty="0" smtClean="0"/>
          </a:p>
          <a:p>
            <a:r>
              <a:rPr lang="fr-SN" sz="2800" noProof="0" dirty="0" smtClean="0"/>
              <a:t>Les femmes avec un IMC plus de </a:t>
            </a:r>
            <a:r>
              <a:rPr lang="fr-SN" sz="2800" b="1" noProof="0" dirty="0" smtClean="0"/>
              <a:t>25</a:t>
            </a:r>
            <a:r>
              <a:rPr lang="fr-SN" sz="2800" noProof="0" dirty="0" smtClean="0"/>
              <a:t> sont considérées comme présentant un </a:t>
            </a:r>
            <a:r>
              <a:rPr lang="fr-SN" sz="2800" b="1" noProof="0" dirty="0" smtClean="0"/>
              <a:t>surpoids</a:t>
            </a:r>
            <a:r>
              <a:rPr lang="fr-SN" sz="2800" noProof="0" dirty="0" smtClean="0"/>
              <a:t> et celles avec un IMC plus de </a:t>
            </a:r>
            <a:r>
              <a:rPr lang="fr-SN" sz="2800" b="1" noProof="0" dirty="0" smtClean="0"/>
              <a:t>30</a:t>
            </a:r>
            <a:r>
              <a:rPr lang="fr-SN" sz="2800" noProof="0" dirty="0" smtClean="0"/>
              <a:t> sont </a:t>
            </a:r>
            <a:r>
              <a:rPr lang="fr-SN" sz="2800" b="1" noProof="0" dirty="0" smtClean="0"/>
              <a:t>obèses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974693196"/>
              </p:ext>
            </p:extLst>
          </p:nvPr>
        </p:nvGraphicFramePr>
        <p:xfrm>
          <a:off x="1676400" y="914400"/>
          <a:ext cx="7239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Répartition (en %) de femmes de 15-49 ans</a:t>
            </a:r>
            <a:endParaRPr lang="fr-SN" sz="18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SN" sz="32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3200" b="1" dirty="0" smtClean="0">
                <a:solidFill>
                  <a:schemeClr val="bg2"/>
                </a:solidFill>
                <a:latin typeface="+mn-lt"/>
              </a:rPr>
              <a:t>1 %</a:t>
            </a:r>
            <a:r>
              <a:rPr lang="fr-SN" sz="3200" dirty="0" smtClean="0">
                <a:solidFill>
                  <a:schemeClr val="bg1"/>
                </a:solidFill>
                <a:latin typeface="+mn-lt"/>
              </a:rPr>
              <a:t> de femmes de 15-49 ans </a:t>
            </a:r>
            <a:r>
              <a:rPr lang="fr-SN" sz="3200" dirty="0">
                <a:solidFill>
                  <a:schemeClr val="bg1"/>
                </a:solidFill>
                <a:latin typeface="+mn-lt"/>
              </a:rPr>
              <a:t>a</a:t>
            </a:r>
            <a:r>
              <a:rPr lang="fr-SN" sz="3200" dirty="0" smtClean="0">
                <a:solidFill>
                  <a:schemeClr val="bg1"/>
                </a:solidFill>
                <a:latin typeface="+mn-lt"/>
              </a:rPr>
              <a:t> pris du </a:t>
            </a:r>
            <a:r>
              <a:rPr lang="fr-SN" sz="3200" b="1" dirty="0" smtClean="0">
                <a:solidFill>
                  <a:schemeClr val="bg2"/>
                </a:solidFill>
                <a:latin typeface="+mn-lt"/>
              </a:rPr>
              <a:t>fer</a:t>
            </a:r>
            <a:r>
              <a:rPr lang="fr-SN" sz="3200" dirty="0" smtClean="0">
                <a:solidFill>
                  <a:schemeClr val="bg1"/>
                </a:solidFill>
                <a:latin typeface="+mn-lt"/>
              </a:rPr>
              <a:t>, sous forme de comprimés ou de sirop pour 90+ jours durant la grossesse de la dernière naissance.</a:t>
            </a:r>
          </a:p>
          <a:p>
            <a:pPr algn="ctr"/>
            <a:endParaRPr lang="fr-SN" sz="32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3200" b="1" dirty="0">
                <a:solidFill>
                  <a:schemeClr val="bg2"/>
                </a:solidFill>
                <a:latin typeface="+mn-lt"/>
              </a:rPr>
              <a:t>66 % </a:t>
            </a:r>
            <a:r>
              <a:rPr lang="fr-SN" sz="3200" dirty="0" smtClean="0">
                <a:solidFill>
                  <a:schemeClr val="bg1"/>
                </a:solidFill>
                <a:latin typeface="+mn-lt"/>
              </a:rPr>
              <a:t>ont pris des</a:t>
            </a:r>
            <a:r>
              <a:rPr lang="fr-SN" sz="3200" b="1" dirty="0" smtClean="0">
                <a:solidFill>
                  <a:schemeClr val="bg2"/>
                </a:solidFill>
                <a:latin typeface="+mn-lt"/>
              </a:rPr>
              <a:t> vermifuges </a:t>
            </a:r>
            <a:r>
              <a:rPr lang="fr-SN" sz="3200" dirty="0" smtClean="0">
                <a:solidFill>
                  <a:schemeClr val="bg1"/>
                </a:solidFill>
                <a:latin typeface="+mn-lt"/>
              </a:rPr>
              <a:t>pendant la grossesse de la dernière naissance.</a:t>
            </a:r>
            <a:endParaRPr lang="fr-SN" sz="3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5376302"/>
              </p:ext>
            </p:extLst>
          </p:nvPr>
        </p:nvGraphicFramePr>
        <p:xfrm>
          <a:off x="990600" y="1703388"/>
          <a:ext cx="7872413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998128" y="4058331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48 %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858000" y="5410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62 %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717885" y="26670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61 %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r>
              <a:rPr lang="fr-SN" sz="4000" dirty="0" smtClean="0"/>
              <a:t>Prévalence de l’anémie chez les enfants selon la province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623051" y="1300064"/>
            <a:ext cx="25209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</a:t>
            </a: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mois anémiés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61 %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88" y="1600200"/>
            <a:ext cx="5067299" cy="50672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096474"/>
              </p:ext>
            </p:extLst>
          </p:nvPr>
        </p:nvGraphicFramePr>
        <p:xfrm>
          <a:off x="228600" y="1752600"/>
          <a:ext cx="827960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288406" y="55626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42 %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3962400" y="40386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22 %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anémiées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943600" y="2743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>
                <a:solidFill>
                  <a:schemeClr val="bg1"/>
                </a:solidFill>
                <a:latin typeface="+mn-lt"/>
                <a:cs typeface="+mn-cs"/>
              </a:rPr>
              <a:t>3</a:t>
            </a: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9 %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99</a:t>
            </a:r>
            <a:r>
              <a:rPr lang="fr-SN" noProof="0" dirty="0" smtClean="0">
                <a:solidFill>
                  <a:schemeClr val="bg2"/>
                </a:solidFill>
              </a:rPr>
              <a:t> </a:t>
            </a:r>
            <a:r>
              <a:rPr lang="fr-SN" b="1" noProof="0" dirty="0" smtClean="0">
                <a:solidFill>
                  <a:schemeClr val="bg2"/>
                </a:solidFill>
              </a:rPr>
              <a:t>%</a:t>
            </a:r>
            <a:r>
              <a:rPr lang="fr-SN" noProof="0" dirty="0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dirty="0" smtClean="0">
                <a:solidFill>
                  <a:schemeClr val="bg2"/>
                </a:solidFill>
              </a:rPr>
              <a:t>85</a:t>
            </a:r>
            <a:r>
              <a:rPr lang="fr-SN" b="1" noProof="0" dirty="0" smtClean="0">
                <a:solidFill>
                  <a:schemeClr val="bg2"/>
                </a:solidFill>
              </a:rPr>
              <a:t> %</a:t>
            </a:r>
            <a:r>
              <a:rPr lang="fr-SN" noProof="0" dirty="0" smtClean="0"/>
              <a:t> des enfants ont été allaités dans l’heure suivant la naissance.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dirty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noProof="0" dirty="0" smtClean="0"/>
              <a:t> </a:t>
            </a:r>
            <a:r>
              <a:rPr lang="fr-SN" b="1" dirty="0">
                <a:solidFill>
                  <a:schemeClr val="bg2"/>
                </a:solidFill>
              </a:rPr>
              <a:t>6</a:t>
            </a:r>
            <a:r>
              <a:rPr lang="fr-SN" b="1" noProof="0" dirty="0" smtClean="0">
                <a:solidFill>
                  <a:schemeClr val="bg2"/>
                </a:solidFill>
              </a:rPr>
              <a:t> %</a:t>
            </a:r>
            <a:r>
              <a:rPr lang="fr-SN" b="1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ont reçu des aliments avant d’être allaités, contrairement aux recommandations.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368136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enfants qui sont allait</a:t>
            </a:r>
            <a:r>
              <a:rPr lang="fr-SN" sz="2800" dirty="0" smtClean="0">
                <a:cs typeface="Calibri"/>
              </a:rPr>
              <a:t>és uniquement au sein sont considérés comme exclusivement </a:t>
            </a:r>
            <a:r>
              <a:rPr lang="fr-SN" sz="2800" dirty="0" smtClean="0"/>
              <a:t>allait</a:t>
            </a:r>
            <a:r>
              <a:rPr lang="fr-SN" sz="2800" dirty="0" smtClean="0">
                <a:cs typeface="Calibri"/>
              </a:rPr>
              <a:t>és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L’allaitement exclusif est recommand</a:t>
            </a:r>
            <a:r>
              <a:rPr lang="fr-SN" sz="2800" dirty="0" smtClean="0">
                <a:cs typeface="Calibri"/>
              </a:rPr>
              <a:t>é pour les 6 premiers mois, car le lait maternel contient tous les nutriments dont le bébé a besoin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anticorps pr</a:t>
            </a:r>
            <a:r>
              <a:rPr lang="fr-SN" sz="2800" dirty="0" smtClean="0">
                <a:cs typeface="Calibri"/>
              </a:rPr>
              <a:t>ésents dans le lait maternel protègent contre des maladies</a:t>
            </a:r>
            <a:endParaRPr lang="fr-SN" sz="2800" dirty="0" smtClean="0"/>
          </a:p>
          <a:p>
            <a:pPr>
              <a:defRPr/>
            </a:pP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7598521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exclusivement allaités</a:t>
            </a:r>
            <a:endParaRPr lang="fr-FR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Type d’allaitement des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937027536"/>
              </p:ext>
            </p:extLst>
          </p:nvPr>
        </p:nvGraphicFramePr>
        <p:xfrm>
          <a:off x="685800" y="1981200"/>
          <a:ext cx="80772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430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solidFill>
                  <a:schemeClr val="bg1"/>
                </a:solidFill>
                <a:latin typeface="+mj-lt"/>
              </a:rPr>
              <a:t>Répartition (en %) des enfants vivant avec leur mère par type d’allaitement</a:t>
            </a:r>
            <a:endParaRPr lang="fr-FR" sz="1800" i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14" y="76200"/>
            <a:ext cx="8229600" cy="1143000"/>
          </a:xfrm>
        </p:spPr>
        <p:txBody>
          <a:bodyPr/>
          <a:lstStyle/>
          <a:p>
            <a:r>
              <a:rPr lang="fr-FR" noProof="0" dirty="0" smtClean="0"/>
              <a:t>Pratiques de l’ANJE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1590"/>
            <a:ext cx="8229600" cy="193436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fr-FR" sz="2800" noProof="0" dirty="0" smtClean="0"/>
              <a:t>Les pratiques de</a:t>
            </a:r>
            <a:r>
              <a:rPr lang="fr-FR" sz="2800" b="1" noProof="0" dirty="0" smtClean="0">
                <a:solidFill>
                  <a:schemeClr val="accent5"/>
                </a:solidFill>
              </a:rPr>
              <a:t> l’alimentation du nourrisson et du jeune enfant (ANJE)</a:t>
            </a:r>
            <a:r>
              <a:rPr lang="fr-FR" sz="2800" noProof="0" dirty="0" smtClean="0"/>
              <a:t> recommandées par l’OMS disent que, pour avoir un </a:t>
            </a:r>
            <a:r>
              <a:rPr lang="fr-FR" sz="2800" b="1" noProof="0" dirty="0" smtClean="0">
                <a:solidFill>
                  <a:schemeClr val="accent5"/>
                </a:solidFill>
              </a:rPr>
              <a:t>apport alimentaire minimum</a:t>
            </a:r>
            <a:r>
              <a:rPr lang="fr-FR" sz="2800" b="1" dirty="0" smtClean="0">
                <a:solidFill>
                  <a:schemeClr val="accent5"/>
                </a:solidFill>
              </a:rPr>
              <a:t> acceptable</a:t>
            </a:r>
            <a:r>
              <a:rPr lang="fr-FR" sz="2800" b="1" noProof="0" dirty="0" smtClean="0">
                <a:solidFill>
                  <a:schemeClr val="accent5"/>
                </a:solidFill>
              </a:rPr>
              <a:t> </a:t>
            </a:r>
            <a:r>
              <a:rPr lang="fr-FR" sz="2800" noProof="0" dirty="0" smtClean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876" y="2975954"/>
            <a:ext cx="447224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</a:pPr>
            <a:r>
              <a:rPr lang="fr-FR" sz="2400" dirty="0">
                <a:solidFill>
                  <a:schemeClr val="bg1"/>
                </a:solidFill>
                <a:latin typeface="+mj-lt"/>
              </a:rPr>
              <a:t>Les enfants de 6-23 mois et </a:t>
            </a:r>
            <a:r>
              <a:rPr lang="fr-FR" sz="2400" b="1" dirty="0">
                <a:solidFill>
                  <a:schemeClr val="bg1"/>
                </a:solidFill>
                <a:latin typeface="+mj-lt"/>
              </a:rPr>
              <a:t>allaités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 devraient recevoir </a:t>
            </a:r>
            <a:endParaRPr lang="fr-FR" sz="2400" dirty="0" smtClean="0">
              <a:solidFill>
                <a:schemeClr val="bg1"/>
              </a:solidFill>
              <a:latin typeface="+mj-lt"/>
            </a:endParaRP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la </a:t>
            </a:r>
            <a:r>
              <a:rPr lang="fr-FR" sz="2400" u="sng" dirty="0">
                <a:solidFill>
                  <a:schemeClr val="bg1"/>
                </a:solidFill>
                <a:latin typeface="+mj-lt"/>
              </a:rPr>
              <a:t>diversité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 alimentaire minimum (4+ groupes d’aliments chaque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jour)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la </a:t>
            </a:r>
            <a:r>
              <a:rPr lang="fr-FR" sz="2400" u="sng" dirty="0">
                <a:solidFill>
                  <a:schemeClr val="bg1"/>
                </a:solidFill>
                <a:latin typeface="+mj-lt"/>
              </a:rPr>
              <a:t>fréquence 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minimum des repas (définie par l’âge de l’enfant).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22124" y="2975954"/>
            <a:ext cx="4779817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400" dirty="0">
                <a:solidFill>
                  <a:schemeClr val="bg1"/>
                </a:solidFill>
                <a:latin typeface="+mj-lt"/>
              </a:rPr>
              <a:t>Les enfants de 6-23 mois et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          </a:t>
            </a:r>
            <a:r>
              <a:rPr lang="fr-FR" sz="2400" b="1" dirty="0" smtClean="0">
                <a:solidFill>
                  <a:schemeClr val="bg1"/>
                </a:solidFill>
                <a:latin typeface="+mj-lt"/>
              </a:rPr>
              <a:t>non </a:t>
            </a:r>
            <a:r>
              <a:rPr lang="fr-FR" sz="2400" b="1" dirty="0">
                <a:solidFill>
                  <a:schemeClr val="bg1"/>
                </a:solidFill>
                <a:latin typeface="+mj-lt"/>
              </a:rPr>
              <a:t>allaités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 devraient recevoir </a:t>
            </a:r>
            <a:endParaRPr lang="fr-FR" sz="2400" dirty="0" smtClean="0">
              <a:solidFill>
                <a:schemeClr val="bg1"/>
              </a:solidFill>
              <a:latin typeface="+mj-lt"/>
            </a:endParaRP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la </a:t>
            </a:r>
            <a:r>
              <a:rPr lang="fr-FR" sz="2400" u="sng" dirty="0">
                <a:solidFill>
                  <a:schemeClr val="bg1"/>
                </a:solidFill>
                <a:latin typeface="+mj-lt"/>
              </a:rPr>
              <a:t>diversité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 alimentaire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minimum 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(4+ groupes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d’aliments 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chaque jour) </a:t>
            </a:r>
            <a:endParaRPr lang="fr-FR" sz="2400" dirty="0" smtClean="0">
              <a:solidFill>
                <a:schemeClr val="bg1"/>
              </a:solidFill>
              <a:latin typeface="+mj-lt"/>
            </a:endParaRP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400" u="sng" dirty="0" smtClean="0">
                <a:solidFill>
                  <a:schemeClr val="bg1"/>
                </a:solidFill>
                <a:latin typeface="+mj-lt"/>
              </a:rPr>
              <a:t>fréquence 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minimum des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repas </a:t>
            </a:r>
            <a:r>
              <a:rPr lang="fr-FR" sz="2400" dirty="0">
                <a:solidFill>
                  <a:schemeClr val="bg1"/>
                </a:solidFill>
                <a:latin typeface="+mj-lt"/>
              </a:rPr>
              <a:t>(définie par l’âge de l’enfant). </a:t>
            </a:r>
            <a:endParaRPr lang="fr-FR" sz="2400" dirty="0" smtClean="0">
              <a:solidFill>
                <a:schemeClr val="bg1"/>
              </a:solidFill>
              <a:latin typeface="+mj-lt"/>
            </a:endParaRP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2400" u="sng" dirty="0" smtClean="0">
                <a:solidFill>
                  <a:schemeClr val="bg1"/>
                </a:solidFill>
                <a:latin typeface="+mj-lt"/>
              </a:rPr>
              <a:t>Lait </a:t>
            </a:r>
            <a:r>
              <a:rPr lang="fr-FR" sz="2400" dirty="0" smtClean="0">
                <a:solidFill>
                  <a:schemeClr val="bg1"/>
                </a:solidFill>
                <a:latin typeface="+mj-lt"/>
              </a:rPr>
              <a:t>ou produit laitiers</a:t>
            </a:r>
            <a:endParaRPr lang="fr-FR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22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13855" y="0"/>
            <a:ext cx="9144000" cy="1143000"/>
          </a:xfrm>
          <a:ln>
            <a:noFill/>
          </a:ln>
        </p:spPr>
        <p:txBody>
          <a:bodyPr/>
          <a:lstStyle/>
          <a:p>
            <a:r>
              <a:rPr lang="fr-SN" sz="4000" dirty="0" smtClean="0"/>
              <a:t>Pratiques alimentaires des nourrissons et des jeunes enfants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669273510"/>
              </p:ext>
            </p:extLst>
          </p:nvPr>
        </p:nvGraphicFramePr>
        <p:xfrm>
          <a:off x="381000" y="1905000"/>
          <a:ext cx="83820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2761" y="144593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6-23 mois qui étaient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2919</TotalTime>
  <Words>617</Words>
  <Application>Microsoft Office PowerPoint</Application>
  <PresentationFormat>On-screen Show (4:3)</PresentationFormat>
  <Paragraphs>98</Paragraphs>
  <Slides>23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Blank Presentation</vt:lpstr>
      <vt:lpstr>title slide</vt:lpstr>
      <vt:lpstr>PowerPoint Presentation</vt:lpstr>
      <vt:lpstr>PowerPoint Presentation</vt:lpstr>
      <vt:lpstr>Début de l’allaitement</vt:lpstr>
      <vt:lpstr> Durée médiane de l’allaitement</vt:lpstr>
      <vt:lpstr>Allaitement exclusif</vt:lpstr>
      <vt:lpstr>Allaitement exclusif par âge</vt:lpstr>
      <vt:lpstr>Type d’allaitement des enfants  de moins de 6 mois </vt:lpstr>
      <vt:lpstr>Pratiques de l’ANJE</vt:lpstr>
      <vt:lpstr>Pratiques alimentaires des nourrissons et des jeunes enfants</vt:lpstr>
      <vt:lpstr>PowerPoint Presentation</vt:lpstr>
      <vt:lpstr>État nutritionnel des enfants </vt:lpstr>
      <vt:lpstr>Retard de croissance par région</vt:lpstr>
      <vt:lpstr>Retard de croissance par quintile de bien-être économique</vt:lpstr>
      <vt:lpstr>Tendances de l’état nutritionnel des enfants</vt:lpstr>
      <vt:lpstr>Micronutriments et des enfants</vt:lpstr>
      <vt:lpstr>PowerPoint Presentation</vt:lpstr>
      <vt:lpstr>État nutritionnel des femmes</vt:lpstr>
      <vt:lpstr>État nutritionnel des femmes</vt:lpstr>
      <vt:lpstr>Consommation de micronutriments par les mères</vt:lpstr>
      <vt:lpstr>PowerPoint Presentation</vt:lpstr>
      <vt:lpstr>Prévalence de l’anémie  chez les enfants</vt:lpstr>
      <vt:lpstr>Prévalence de l’anémie chez les enfants selon la province</vt:lpstr>
      <vt:lpstr>Prévalence de l’anémie  chez les femmes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Balian, Sarah</cp:lastModifiedBy>
  <cp:revision>241</cp:revision>
  <cp:lastPrinted>2001-09-25T19:02:23Z</cp:lastPrinted>
  <dcterms:created xsi:type="dcterms:W3CDTF">2001-08-28T14:54:35Z</dcterms:created>
  <dcterms:modified xsi:type="dcterms:W3CDTF">2018-03-19T20:18:24Z</dcterms:modified>
</cp:coreProperties>
</file>