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5"/>
  </p:notesMasterIdLst>
  <p:handoutMasterIdLst>
    <p:handoutMasterId r:id="rId16"/>
  </p:handoutMasterIdLst>
  <p:sldIdLst>
    <p:sldId id="316" r:id="rId3"/>
    <p:sldId id="302" r:id="rId4"/>
    <p:sldId id="303" r:id="rId5"/>
    <p:sldId id="304" r:id="rId6"/>
    <p:sldId id="314" r:id="rId7"/>
    <p:sldId id="305" r:id="rId8"/>
    <p:sldId id="317" r:id="rId9"/>
    <p:sldId id="298" r:id="rId10"/>
    <p:sldId id="318" r:id="rId11"/>
    <p:sldId id="319" r:id="rId12"/>
    <p:sldId id="320" r:id="rId13"/>
    <p:sldId id="321" r:id="rId14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9">
          <p15:clr>
            <a:srgbClr val="A4A3A4"/>
          </p15:clr>
        </p15:guide>
        <p15:guide id="2" pos="217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CC"/>
    <a:srgbClr val="660066"/>
    <a:srgbClr val="CC9900"/>
    <a:srgbClr val="66CCFF"/>
    <a:srgbClr val="DDDDDD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7" autoAdjust="0"/>
  </p:normalViewPr>
  <p:slideViewPr>
    <p:cSldViewPr>
      <p:cViewPr varScale="1">
        <p:scale>
          <a:sx n="85" d="100"/>
          <a:sy n="85" d="100"/>
        </p:scale>
        <p:origin x="53" y="1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Ayant un emploi au cours des 12 derniers mois</c:v>
                </c:pt>
                <c:pt idx="1">
                  <c:v>Argent uniquement</c:v>
                </c:pt>
                <c:pt idx="2">
                  <c:v>Argent et en nature</c:v>
                </c:pt>
                <c:pt idx="3">
                  <c:v>En nature seulement</c:v>
                </c:pt>
                <c:pt idx="4">
                  <c:v>Non rémunéré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94</c:v>
                </c:pt>
                <c:pt idx="1">
                  <c:v>17</c:v>
                </c:pt>
                <c:pt idx="2">
                  <c:v>30</c:v>
                </c:pt>
                <c:pt idx="3">
                  <c:v>18</c:v>
                </c:pt>
                <c:pt idx="4">
                  <c:v>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Ayant un emploi au cours des 12 derniers mois</c:v>
                </c:pt>
                <c:pt idx="1">
                  <c:v>Argent uniquement</c:v>
                </c:pt>
                <c:pt idx="2">
                  <c:v>Argent et en nature</c:v>
                </c:pt>
                <c:pt idx="3">
                  <c:v>En nature seulement</c:v>
                </c:pt>
                <c:pt idx="4">
                  <c:v>Non rémunéré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98</c:v>
                </c:pt>
                <c:pt idx="1">
                  <c:v>34</c:v>
                </c:pt>
                <c:pt idx="2">
                  <c:v>34</c:v>
                </c:pt>
                <c:pt idx="3">
                  <c:v>11</c:v>
                </c:pt>
                <c:pt idx="4">
                  <c:v>21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510470928"/>
        <c:axId val="510471320"/>
      </c:barChart>
      <c:catAx>
        <c:axId val="5104709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510471320"/>
        <c:crosses val="autoZero"/>
        <c:auto val="1"/>
        <c:lblAlgn val="ctr"/>
        <c:lblOffset val="100"/>
        <c:noMultiLvlLbl val="0"/>
      </c:catAx>
      <c:valAx>
        <c:axId val="510471320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51047092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Plus</c:v>
                </c:pt>
                <c:pt idx="1">
                  <c:v>Moins</c:v>
                </c:pt>
                <c:pt idx="2">
                  <c:v>A peu près la même chose</c:v>
                </c:pt>
                <c:pt idx="3">
                  <c:v>Le conjoint ne gagne pas d'argent, NSP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74</c:v>
                </c:pt>
                <c:pt idx="2">
                  <c:v>16</c:v>
                </c:pt>
                <c:pt idx="3">
                  <c:v>2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3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Soins de santé de la femme</c:v>
                </c:pt>
                <c:pt idx="1">
                  <c:v>Achats importants pour le ménage</c:v>
                </c:pt>
                <c:pt idx="2">
                  <c:v>Visites à la famille ou aux  parents de la femme</c:v>
                </c:pt>
                <c:pt idx="3">
                  <c:v>Pourcentage ayant participé aux trois décisions</c:v>
                </c:pt>
                <c:pt idx="4">
                  <c:v>Pourcentage n'ayant participé à aucune des trois décisions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72</c:v>
                </c:pt>
                <c:pt idx="1">
                  <c:v>69</c:v>
                </c:pt>
                <c:pt idx="2">
                  <c:v>81</c:v>
                </c:pt>
                <c:pt idx="3">
                  <c:v>60</c:v>
                </c:pt>
                <c:pt idx="4">
                  <c:v>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85408912"/>
        <c:axId val="485409304"/>
      </c:barChart>
      <c:catAx>
        <c:axId val="4854089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85409304"/>
        <c:crosses val="autoZero"/>
        <c:auto val="1"/>
        <c:lblAlgn val="ctr"/>
        <c:lblOffset val="100"/>
        <c:noMultiLvlLbl val="0"/>
      </c:catAx>
      <c:valAx>
        <c:axId val="4854093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85408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 w="25415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Brûle la nourriture</c:v>
                </c:pt>
                <c:pt idx="1">
                  <c:v>Argumente avec lui</c:v>
                </c:pt>
                <c:pt idx="2">
                  <c:v>Sort sans le lui dire</c:v>
                </c:pt>
                <c:pt idx="3">
                  <c:v>Néglige les enfants</c:v>
                </c:pt>
                <c:pt idx="4">
                  <c:v>Refuse d'avoir des rapports sexuels avec lui</c:v>
                </c:pt>
                <c:pt idx="5">
                  <c:v>Sont d'accord avec au moins une des raisons citées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22</c:v>
                </c:pt>
                <c:pt idx="1">
                  <c:v>30</c:v>
                </c:pt>
                <c:pt idx="2">
                  <c:v>39</c:v>
                </c:pt>
                <c:pt idx="3">
                  <c:v>52</c:v>
                </c:pt>
                <c:pt idx="4">
                  <c:v>42</c:v>
                </c:pt>
                <c:pt idx="5">
                  <c:v>62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 w="25415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Brûle la nourriture</c:v>
                </c:pt>
                <c:pt idx="1">
                  <c:v>Argumente avec lui</c:v>
                </c:pt>
                <c:pt idx="2">
                  <c:v>Sort sans le lui dire</c:v>
                </c:pt>
                <c:pt idx="3">
                  <c:v>Néglige les enfants</c:v>
                </c:pt>
                <c:pt idx="4">
                  <c:v>Refuse d'avoir des rapports sexuels avec lui</c:v>
                </c:pt>
                <c:pt idx="5">
                  <c:v>Sont d'accord avec au moins une des raisons citées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5</c:v>
                </c:pt>
                <c:pt idx="1">
                  <c:v>10</c:v>
                </c:pt>
                <c:pt idx="2">
                  <c:v>17</c:v>
                </c:pt>
                <c:pt idx="3">
                  <c:v>26</c:v>
                </c:pt>
                <c:pt idx="4">
                  <c:v>14</c:v>
                </c:pt>
                <c:pt idx="5">
                  <c:v>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485410088"/>
        <c:axId val="485410480"/>
      </c:barChart>
      <c:catAx>
        <c:axId val="48541008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8541048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85410480"/>
        <c:scaling>
          <c:orientation val="minMax"/>
        </c:scaling>
        <c:delete val="1"/>
        <c:axPos val="t"/>
        <c:numFmt formatCode="0" sourceLinked="1"/>
        <c:majorTickMark val="out"/>
        <c:minorTickMark val="none"/>
        <c:tickLblPos val="nextTo"/>
        <c:crossAx val="485410088"/>
        <c:crosses val="autoZero"/>
        <c:crossBetween val="between"/>
      </c:valAx>
      <c:spPr>
        <a:noFill/>
        <a:ln w="25415">
          <a:noFill/>
        </a:ln>
      </c:spPr>
    </c:plotArea>
    <c:legend>
      <c:legendPos val="r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1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5322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Depuis l'âge de 15 ans</c:v>
                </c:pt>
                <c:pt idx="1">
                  <c:v>Au cours des 12 mois précédant l'enquête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14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86825216"/>
        <c:axId val="486825608"/>
      </c:barChart>
      <c:catAx>
        <c:axId val="486825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6825608"/>
        <c:crosses val="autoZero"/>
        <c:auto val="1"/>
        <c:lblAlgn val="ctr"/>
        <c:lblOffset val="100"/>
        <c:noMultiLvlLbl val="0"/>
      </c:catAx>
      <c:valAx>
        <c:axId val="48682560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8682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2551390568319232E-2"/>
          <c:w val="0.96616035172886816"/>
          <c:h val="0.83590874901217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885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À n'importe quel moment</c:v>
                </c:pt>
                <c:pt idx="1">
                  <c:v>Au cours de 12 derniers mois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23</c:v>
                </c:pt>
                <c:pt idx="1">
                  <c:v>13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86826392"/>
        <c:axId val="356463488"/>
      </c:barChart>
      <c:catAx>
        <c:axId val="486826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6463488"/>
        <c:crosses val="autoZero"/>
        <c:auto val="1"/>
        <c:lblAlgn val="ctr"/>
        <c:lblOffset val="100"/>
        <c:noMultiLvlLbl val="0"/>
      </c:catAx>
      <c:valAx>
        <c:axId val="3564634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86826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4515472718709779"/>
          <c:w val="0.96616035172886816"/>
          <c:h val="0.656273538521485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À n'importe quel moment</c:v>
                </c:pt>
              </c:strCache>
            </c:strRef>
          </c:tx>
          <c:spPr>
            <a:solidFill>
              <a:srgbClr val="A7733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Violence physique</c:v>
                </c:pt>
                <c:pt idx="1">
                  <c:v>Violence sexuelle</c:v>
                </c:pt>
                <c:pt idx="2">
                  <c:v>Violence émotionnelle</c:v>
                </c:pt>
                <c:pt idx="3">
                  <c:v>Violence physique ou sexuelle</c:v>
                </c:pt>
                <c:pt idx="4">
                  <c:v>Violence physique ou sexuelle ou émotionnelle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40</c:v>
                </c:pt>
                <c:pt idx="1">
                  <c:v>25</c:v>
                </c:pt>
                <c:pt idx="2">
                  <c:v>26</c:v>
                </c:pt>
                <c:pt idx="3">
                  <c:v>47</c:v>
                </c:pt>
                <c:pt idx="4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Au cours des 12 mois précédant l'enquête</c:v>
                </c:pt>
              </c:strCache>
            </c:strRef>
          </c:tx>
          <c:spPr>
            <a:solidFill>
              <a:srgbClr val="01885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Violence physique</c:v>
                </c:pt>
                <c:pt idx="1">
                  <c:v>Violence sexuelle</c:v>
                </c:pt>
                <c:pt idx="2">
                  <c:v>Violence émotionnelle</c:v>
                </c:pt>
                <c:pt idx="3">
                  <c:v>Violence physique ou sexuelle</c:v>
                </c:pt>
                <c:pt idx="4">
                  <c:v>Violence physique ou sexuelle ou émotionnelle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</c:v>
                </c:pt>
                <c:pt idx="1">
                  <c:v>18</c:v>
                </c:pt>
                <c:pt idx="2">
                  <c:v>17</c:v>
                </c:pt>
                <c:pt idx="3">
                  <c:v>28</c:v>
                </c:pt>
                <c:pt idx="4">
                  <c:v>32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481062208"/>
        <c:axId val="481062600"/>
      </c:barChart>
      <c:catAx>
        <c:axId val="48106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1062600"/>
        <c:crosses val="autoZero"/>
        <c:auto val="1"/>
        <c:lblAlgn val="ctr"/>
        <c:lblOffset val="100"/>
        <c:noMultiLvlLbl val="0"/>
      </c:catAx>
      <c:valAx>
        <c:axId val="4810626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81062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DF9A7D8E-6AAF-49D7-87F3-4D4267313C6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957717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E191C800-FB1A-403D-91E0-AAAA0E167804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0563"/>
            <a:ext cx="4600575" cy="3451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2150" y="4371975"/>
            <a:ext cx="5534025" cy="414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553CA54-6D09-444F-889F-3A719D0C4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0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97642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92479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4067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734E417-106E-4130-99FD-6C862B0B80EC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16160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87039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08372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40370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897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311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42900" y="48663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Troisième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de 2016-2017 (EDSB-III 2016-2017)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-76200" y="1524000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-76200" y="4607793"/>
            <a:ext cx="9250878" cy="18288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61" y="1722186"/>
            <a:ext cx="9144000" cy="288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5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06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76200"/>
            <a:ext cx="184785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76200"/>
            <a:ext cx="539115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12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8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DCEF6-C7D2-4E44-820E-1782D19EA52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39962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BB0A-F234-413B-AD58-B812B71A8A5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86445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05937-6E95-4645-B21F-B6CD1C9DA89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285415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4D56E-078C-41BA-9AC1-3EE552416CA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00832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7FC1-96DF-4785-AB51-B5B97F2EAC5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24415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FC98B-7CEE-4EE0-BF2F-A70DB7CEE48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73259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fr-CI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8127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5038C-CC28-4E8D-B1BF-40F00F0120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60666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0DCDC-DDE7-446F-9842-607DA6FB042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540455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58185-B821-440C-AE73-C0A2DED6A49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119930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4DE1E-9419-40C0-9413-6C4FA1CCC9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74369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B5EDB-8328-40A8-85C7-1BAFD2686FD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21912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4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7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0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9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2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67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032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305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8BF66393-F3F0-41AF-9535-BCECB877457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152400"/>
            <a:ext cx="91440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9pPr>
          </a:lstStyle>
          <a:p>
            <a:r>
              <a:rPr lang="fr-HT" sz="4400" b="1" dirty="0" smtClean="0"/>
              <a:t>Pouvoir d’action des femmes et violence basée sur le genre</a:t>
            </a:r>
          </a:p>
        </p:txBody>
      </p:sp>
    </p:spTree>
    <p:extLst>
      <p:ext uri="{BB962C8B-B14F-4D97-AF65-F5344CB8AC3E}">
        <p14:creationId xmlns:p14="http://schemas.microsoft.com/office/powerpoint/2010/main" val="2215672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Violence sexuelle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2640588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14276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>
                <a:latin typeface="Calibri" panose="020F0502020204030204" pitchFamily="34" charset="0"/>
              </a:rPr>
              <a:t>Pourcentage de femmes de 15-49 ans qui ont subi de la violence </a:t>
            </a:r>
            <a:r>
              <a:rPr lang="fr-FR" sz="1800" i="1" dirty="0" smtClean="0">
                <a:latin typeface="Calibri" panose="020F0502020204030204" pitchFamily="34" charset="0"/>
              </a:rPr>
              <a:t>sexuelle</a:t>
            </a:r>
            <a:endParaRPr lang="fr-FR" sz="18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741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2167"/>
            <a:ext cx="8229600" cy="1143000"/>
          </a:xfrm>
        </p:spPr>
        <p:txBody>
          <a:bodyPr/>
          <a:lstStyle/>
          <a:p>
            <a:r>
              <a:rPr lang="fr-FR" noProof="0" dirty="0" smtClean="0"/>
              <a:t>Violence conjugale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8308784"/>
              </p:ext>
            </p:extLst>
          </p:nvPr>
        </p:nvGraphicFramePr>
        <p:xfrm>
          <a:off x="0" y="1643144"/>
          <a:ext cx="9143999" cy="5214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 smtClean="0">
                <a:latin typeface="Calibri" panose="020F0502020204030204" pitchFamily="34" charset="0"/>
              </a:rPr>
              <a:t>Pourcentage de femmes de 15-49 ans non célibataires ayant subi diverses formes de violence de la part de leur mari/partenaire</a:t>
            </a:r>
            <a:endParaRPr lang="fr-FR" sz="18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774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2167"/>
            <a:ext cx="8229600" cy="1143000"/>
          </a:xfrm>
        </p:spPr>
        <p:txBody>
          <a:bodyPr/>
          <a:lstStyle/>
          <a:p>
            <a:r>
              <a:rPr lang="fr-FR" noProof="0" dirty="0" smtClean="0"/>
              <a:t>Violence conjugale selon la province</a:t>
            </a:r>
            <a:endParaRPr lang="fr-FR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295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 smtClean="0">
                <a:latin typeface="Calibri" panose="020F0502020204030204" pitchFamily="34" charset="0"/>
              </a:rPr>
              <a:t>Pourcentage de femmes de 15-49 ans non célibataires ayant subi des violences émotionnelles, physiques ou sexuelles exercées par leur mari/partenaire actuel ou le plus récent</a:t>
            </a:r>
            <a:endParaRPr lang="fr-FR" sz="1800" i="1" dirty="0"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54" y="2139813"/>
            <a:ext cx="4260987" cy="42609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2514600"/>
            <a:ext cx="175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Calibri" panose="020F0502020204030204" pitchFamily="34" charset="0"/>
              </a:rPr>
              <a:t>Burundi</a:t>
            </a:r>
          </a:p>
          <a:p>
            <a:pPr algn="ctr"/>
            <a:r>
              <a:rPr lang="en-US" sz="3600" b="1" dirty="0" smtClean="0">
                <a:latin typeface="Calibri" panose="020F0502020204030204" pitchFamily="34" charset="0"/>
              </a:rPr>
              <a:t>50%</a:t>
            </a:r>
            <a:endParaRPr lang="en-US" sz="36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724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2133600"/>
            <a:ext cx="34290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0" hangingPunct="0">
              <a:buFont typeface="Arial" panose="020B0604020202020204" pitchFamily="34" charset="0"/>
              <a:buChar char="•"/>
              <a:defRPr/>
            </a:pPr>
            <a:r>
              <a:rPr lang="fr-FR" sz="28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Statut de la </a:t>
            </a:r>
            <a:r>
              <a:rPr lang="fr-FR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femme</a:t>
            </a:r>
            <a:endParaRPr lang="en-US" sz="28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eaLnBrk="0" hangingPunct="0">
              <a:buFont typeface="Arial" panose="020B0604020202020204" pitchFamily="34" charset="0"/>
              <a:buChar char="•"/>
              <a:defRPr/>
            </a:pPr>
            <a:r>
              <a:rPr lang="en-US" sz="2800" dirty="0" smtClean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Violence </a:t>
            </a:r>
            <a:r>
              <a:rPr lang="en-US" sz="2800" dirty="0" err="1" smtClean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basée</a:t>
            </a:r>
            <a:r>
              <a:rPr lang="en-US" sz="2800" dirty="0" smtClean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 sur le genre</a:t>
            </a:r>
            <a:endParaRPr lang="fr-FR" sz="2800" dirty="0" smtClean="0">
              <a:solidFill>
                <a:schemeClr val="accent3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5626" y="0"/>
            <a:ext cx="9108374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Emploi et type de rémunération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399" y="1944976"/>
            <a:ext cx="60864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800" dirty="0">
                <a:latin typeface="Calibri" pitchFamily="34" charset="0"/>
                <a:cs typeface="Calibri" pitchFamily="34" charset="0"/>
              </a:rPr>
              <a:t>Parmi les femmes ayant travaillé dans les 12 derniers mois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723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femmes et d’hommes actuellement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</a:t>
            </a:r>
          </a:p>
        </p:txBody>
      </p:sp>
      <p:cxnSp>
        <p:nvCxnSpPr>
          <p:cNvPr id="5126" name="Straight Connector 7"/>
          <p:cNvCxnSpPr>
            <a:cxnSpLocks noChangeShapeType="1"/>
          </p:cNvCxnSpPr>
          <p:nvPr/>
        </p:nvCxnSpPr>
        <p:spPr bwMode="auto">
          <a:xfrm>
            <a:off x="2590800" y="2272744"/>
            <a:ext cx="5943600" cy="1325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907659319"/>
              </p:ext>
            </p:extLst>
          </p:nvPr>
        </p:nvGraphicFramePr>
        <p:xfrm>
          <a:off x="228600" y="1436132"/>
          <a:ext cx="8839200" cy="4964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Contrôle de l’utilisation de l’argent gagné par les femmes</a:t>
            </a: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la majorité des cas (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88 %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), les femmes en union décident de l’utilisation de leurs revenus:</a:t>
            </a:r>
          </a:p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21 %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seules;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67 %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ensemble avec le mari/partenaire.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12 %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cas, le mari/partenaire décide seul.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3751"/>
            <a:ext cx="9144000" cy="1319151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Argent gagné par la femme comparé à l’argent gagné par le mari/partenaire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1447800"/>
            <a:ext cx="2514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Répartition (en %) des femmes de 15-49 ans qui gagnent de l’argent: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303243061"/>
              </p:ext>
            </p:extLst>
          </p:nvPr>
        </p:nvGraphicFramePr>
        <p:xfrm>
          <a:off x="1524000" y="1397000"/>
          <a:ext cx="7620000" cy="584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-47501"/>
            <a:ext cx="9144000" cy="885701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Prise de décision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12277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qui habituellement prennent certains types de </a:t>
            </a:r>
            <a:r>
              <a:rPr lang="fr-FR" sz="1800" i="1" smtClean="0">
                <a:latin typeface="Calibri" pitchFamily="34" charset="0"/>
                <a:cs typeface="Calibri" pitchFamily="34" charset="0"/>
              </a:rPr>
              <a:t>décisions seules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ou ensemble avec leur conjoint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1358906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2133600"/>
            <a:ext cx="34290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0" hangingPunct="0">
              <a:buFont typeface="Arial" panose="020B0604020202020204" pitchFamily="34" charset="0"/>
              <a:buChar char="•"/>
              <a:defRPr/>
            </a:pPr>
            <a:r>
              <a:rPr lang="fr-FR" sz="2800" dirty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Statut de la </a:t>
            </a:r>
            <a:r>
              <a:rPr lang="fr-FR" sz="2800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femme</a:t>
            </a:r>
            <a:endParaRPr lang="en-US" sz="2800" dirty="0">
              <a:solidFill>
                <a:schemeClr val="accent6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eaLnBrk="0" hangingPunct="0">
              <a:buFont typeface="Arial" panose="020B0604020202020204" pitchFamily="34" charset="0"/>
              <a:buChar char="•"/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Violence </a:t>
            </a:r>
            <a:r>
              <a:rPr lang="en-US" sz="2800" b="1" dirty="0" err="1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basée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sur le genre</a:t>
            </a:r>
            <a:endParaRPr lang="fr-FR" sz="2800" b="1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039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r>
              <a:rPr lang="fr-SN" sz="36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Opinions des femmes et des hommes concernant le fait qu’un mari batte sa femme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496872207"/>
              </p:ext>
            </p:extLst>
          </p:nvPr>
        </p:nvGraphicFramePr>
        <p:xfrm>
          <a:off x="433388" y="1752600"/>
          <a:ext cx="77708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48" y="12192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15-49 ans qui pensent qu’il est justifié qu’un mari  batte sa femme si elle: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461" y="38479"/>
            <a:ext cx="8229600" cy="1143000"/>
          </a:xfrm>
        </p:spPr>
        <p:txBody>
          <a:bodyPr/>
          <a:lstStyle/>
          <a:p>
            <a:r>
              <a:rPr lang="fr-FR" dirty="0" smtClean="0"/>
              <a:t>Violence physique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0864186"/>
              </p:ext>
            </p:extLst>
          </p:nvPr>
        </p:nvGraphicFramePr>
        <p:xfrm>
          <a:off x="461461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 smtClean="0">
                <a:latin typeface="Calibri" panose="020F0502020204030204" pitchFamily="34" charset="0"/>
              </a:rPr>
              <a:t>Pourcentage de femmes de 15-49 ans qui ont subi de la violence physique</a:t>
            </a:r>
            <a:endParaRPr lang="fr-FR" sz="18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57091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master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1297</TotalTime>
  <Words>274</Words>
  <Application>Microsoft Office PowerPoint</Application>
  <PresentationFormat>On-screen Show (4:3)</PresentationFormat>
  <Paragraphs>33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slide master</vt:lpstr>
      <vt:lpstr>Custom Design</vt:lpstr>
      <vt:lpstr>PowerPoint Presentation</vt:lpstr>
      <vt:lpstr>PowerPoint Presentation</vt:lpstr>
      <vt:lpstr>Emploi et type de rémunération</vt:lpstr>
      <vt:lpstr>Contrôle de l’utilisation de l’argent gagné par les femmes</vt:lpstr>
      <vt:lpstr>Argent gagné par la femme comparé à l’argent gagné par le mari/partenaire</vt:lpstr>
      <vt:lpstr>Prise de décision</vt:lpstr>
      <vt:lpstr>PowerPoint Presentation</vt:lpstr>
      <vt:lpstr>Opinions des femmes et des hommes concernant le fait qu’un mari batte sa femme</vt:lpstr>
      <vt:lpstr>Violence physique</vt:lpstr>
      <vt:lpstr>Violence sexuelle</vt:lpstr>
      <vt:lpstr>Violence conjugale</vt:lpstr>
      <vt:lpstr>Violence conjugale selon la province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Balian, Sarah</cp:lastModifiedBy>
  <cp:revision>154</cp:revision>
  <dcterms:created xsi:type="dcterms:W3CDTF">2001-09-27T19:12:32Z</dcterms:created>
  <dcterms:modified xsi:type="dcterms:W3CDTF">2018-03-19T20:25:05Z</dcterms:modified>
</cp:coreProperties>
</file>