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1" r:id="rId2"/>
  </p:sldMasterIdLst>
  <p:notesMasterIdLst>
    <p:notesMasterId r:id="rId12"/>
  </p:notesMasterIdLst>
  <p:handoutMasterIdLst>
    <p:handoutMasterId r:id="rId13"/>
  </p:handoutMasterIdLst>
  <p:sldIdLst>
    <p:sldId id="358" r:id="rId3"/>
    <p:sldId id="356" r:id="rId4"/>
    <p:sldId id="347" r:id="rId5"/>
    <p:sldId id="349" r:id="rId6"/>
    <p:sldId id="348" r:id="rId7"/>
    <p:sldId id="352" r:id="rId8"/>
    <p:sldId id="350" r:id="rId9"/>
    <p:sldId id="354" r:id="rId10"/>
    <p:sldId id="351" r:id="rId11"/>
  </p:sldIdLst>
  <p:sldSz cx="9144000" cy="6858000" type="screen4x3"/>
  <p:notesSz cx="6918325" cy="9204325"/>
  <p:defaultTextStyle>
    <a:defPPr>
      <a:defRPr lang="en-US"/>
    </a:defPPr>
    <a:lvl1pPr algn="l" rtl="0" fontAlgn="base">
      <a:spcBef>
        <a:spcPct val="0"/>
      </a:spcBef>
      <a:spcAft>
        <a:spcPct val="0"/>
      </a:spcAft>
      <a:defRPr sz="3200" b="1" i="1" kern="1200">
        <a:solidFill>
          <a:schemeClr val="tx1"/>
        </a:solidFill>
        <a:latin typeface="Arial" charset="0"/>
        <a:ea typeface="+mn-ea"/>
        <a:cs typeface="Arial" charset="0"/>
      </a:defRPr>
    </a:lvl1pPr>
    <a:lvl2pPr marL="457200" algn="l" rtl="0" fontAlgn="base">
      <a:spcBef>
        <a:spcPct val="0"/>
      </a:spcBef>
      <a:spcAft>
        <a:spcPct val="0"/>
      </a:spcAft>
      <a:defRPr sz="3200" b="1" i="1" kern="1200">
        <a:solidFill>
          <a:schemeClr val="tx1"/>
        </a:solidFill>
        <a:latin typeface="Arial" charset="0"/>
        <a:ea typeface="+mn-ea"/>
        <a:cs typeface="Arial" charset="0"/>
      </a:defRPr>
    </a:lvl2pPr>
    <a:lvl3pPr marL="914400" algn="l" rtl="0" fontAlgn="base">
      <a:spcBef>
        <a:spcPct val="0"/>
      </a:spcBef>
      <a:spcAft>
        <a:spcPct val="0"/>
      </a:spcAft>
      <a:defRPr sz="3200" b="1" i="1" kern="1200">
        <a:solidFill>
          <a:schemeClr val="tx1"/>
        </a:solidFill>
        <a:latin typeface="Arial" charset="0"/>
        <a:ea typeface="+mn-ea"/>
        <a:cs typeface="Arial" charset="0"/>
      </a:defRPr>
    </a:lvl3pPr>
    <a:lvl4pPr marL="1371600" algn="l" rtl="0" fontAlgn="base">
      <a:spcBef>
        <a:spcPct val="0"/>
      </a:spcBef>
      <a:spcAft>
        <a:spcPct val="0"/>
      </a:spcAft>
      <a:defRPr sz="3200" b="1" i="1" kern="1200">
        <a:solidFill>
          <a:schemeClr val="tx1"/>
        </a:solidFill>
        <a:latin typeface="Arial" charset="0"/>
        <a:ea typeface="+mn-ea"/>
        <a:cs typeface="Arial" charset="0"/>
      </a:defRPr>
    </a:lvl4pPr>
    <a:lvl5pPr marL="1828800" algn="l" rtl="0" fontAlgn="base">
      <a:spcBef>
        <a:spcPct val="0"/>
      </a:spcBef>
      <a:spcAft>
        <a:spcPct val="0"/>
      </a:spcAft>
      <a:defRPr sz="3200" b="1" i="1" kern="1200">
        <a:solidFill>
          <a:schemeClr val="tx1"/>
        </a:solidFill>
        <a:latin typeface="Arial" charset="0"/>
        <a:ea typeface="+mn-ea"/>
        <a:cs typeface="Arial" charset="0"/>
      </a:defRPr>
    </a:lvl5pPr>
    <a:lvl6pPr marL="2286000" algn="l" defTabSz="914400" rtl="0" eaLnBrk="1" latinLnBrk="0" hangingPunct="1">
      <a:defRPr sz="3200" b="1" i="1" kern="1200">
        <a:solidFill>
          <a:schemeClr val="tx1"/>
        </a:solidFill>
        <a:latin typeface="Arial" charset="0"/>
        <a:ea typeface="+mn-ea"/>
        <a:cs typeface="Arial" charset="0"/>
      </a:defRPr>
    </a:lvl6pPr>
    <a:lvl7pPr marL="2743200" algn="l" defTabSz="914400" rtl="0" eaLnBrk="1" latinLnBrk="0" hangingPunct="1">
      <a:defRPr sz="3200" b="1" i="1" kern="1200">
        <a:solidFill>
          <a:schemeClr val="tx1"/>
        </a:solidFill>
        <a:latin typeface="Arial" charset="0"/>
        <a:ea typeface="+mn-ea"/>
        <a:cs typeface="Arial" charset="0"/>
      </a:defRPr>
    </a:lvl7pPr>
    <a:lvl8pPr marL="3200400" algn="l" defTabSz="914400" rtl="0" eaLnBrk="1" latinLnBrk="0" hangingPunct="1">
      <a:defRPr sz="3200" b="1" i="1" kern="1200">
        <a:solidFill>
          <a:schemeClr val="tx1"/>
        </a:solidFill>
        <a:latin typeface="Arial" charset="0"/>
        <a:ea typeface="+mn-ea"/>
        <a:cs typeface="Arial" charset="0"/>
      </a:defRPr>
    </a:lvl8pPr>
    <a:lvl9pPr marL="3657600" algn="l" defTabSz="914400" rtl="0" eaLnBrk="1" latinLnBrk="0" hangingPunct="1">
      <a:defRPr sz="3200" b="1" i="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9">
          <p15:clr>
            <a:srgbClr val="A4A3A4"/>
          </p15:clr>
        </p15:guide>
        <p15:guide id="2" pos="217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1"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D88100"/>
    <a:srgbClr val="D5A1E7"/>
    <a:srgbClr val="008000"/>
    <a:srgbClr val="993300"/>
    <a:srgbClr val="336699"/>
    <a:srgbClr val="3366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3354" autoAdjust="0"/>
  </p:normalViewPr>
  <p:slideViewPr>
    <p:cSldViewPr>
      <p:cViewPr varScale="1">
        <p:scale>
          <a:sx n="100" d="100"/>
          <a:sy n="100" d="100"/>
        </p:scale>
        <p:origin x="298" y="67"/>
      </p:cViewPr>
      <p:guideLst>
        <p:guide orient="horz" pos="2160"/>
        <p:guide pos="2880"/>
      </p:guideLst>
    </p:cSldViewPr>
  </p:slideViewPr>
  <p:outlineViewPr>
    <p:cViewPr>
      <p:scale>
        <a:sx n="33" d="100"/>
        <a:sy n="33" d="100"/>
      </p:scale>
      <p:origin x="0" y="-300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1998" y="-90"/>
      </p:cViewPr>
      <p:guideLst>
        <p:guide orient="horz" pos="2899"/>
        <p:guide pos="217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7200" cy="460375"/>
          </a:xfrm>
          <a:prstGeom prst="rect">
            <a:avLst/>
          </a:prstGeom>
        </p:spPr>
        <p:txBody>
          <a:bodyPr vert="horz" lIns="91440" tIns="45720" rIns="91440" bIns="45720" rtlCol="0"/>
          <a:lstStyle>
            <a:lvl1pPr algn="l" eaLnBrk="0" hangingPunct="0">
              <a:spcBef>
                <a:spcPct val="50000"/>
              </a:spcBef>
              <a:defRPr sz="1200">
                <a:cs typeface="+mn-cs"/>
              </a:defRPr>
            </a:lvl1pPr>
          </a:lstStyle>
          <a:p>
            <a:pPr>
              <a:defRPr/>
            </a:pPr>
            <a:endParaRPr lang="en-US"/>
          </a:p>
        </p:txBody>
      </p:sp>
      <p:sp>
        <p:nvSpPr>
          <p:cNvPr id="3" name="Date Placeholder 2"/>
          <p:cNvSpPr>
            <a:spLocks noGrp="1"/>
          </p:cNvSpPr>
          <p:nvPr>
            <p:ph type="dt" sz="quarter" idx="1"/>
          </p:nvPr>
        </p:nvSpPr>
        <p:spPr>
          <a:xfrm>
            <a:off x="3919538" y="0"/>
            <a:ext cx="2997200" cy="460375"/>
          </a:xfrm>
          <a:prstGeom prst="rect">
            <a:avLst/>
          </a:prstGeom>
        </p:spPr>
        <p:txBody>
          <a:bodyPr vert="horz" lIns="91440" tIns="45720" rIns="91440" bIns="45720" rtlCol="0"/>
          <a:lstStyle>
            <a:lvl1pPr algn="r" eaLnBrk="0" hangingPunct="0">
              <a:spcBef>
                <a:spcPct val="50000"/>
              </a:spcBef>
              <a:defRPr sz="1200">
                <a:cs typeface="+mn-cs"/>
              </a:defRPr>
            </a:lvl1pPr>
          </a:lstStyle>
          <a:p>
            <a:pPr>
              <a:defRPr/>
            </a:pPr>
            <a:fld id="{6B106A7C-E0FD-4F15-9817-6C3669255ECC}" type="datetimeFigureOut">
              <a:rPr lang="en-US"/>
              <a:pPr>
                <a:defRPr/>
              </a:pPr>
              <a:t>3/19/2018</a:t>
            </a:fld>
            <a:endParaRPr lang="en-US"/>
          </a:p>
        </p:txBody>
      </p:sp>
      <p:sp>
        <p:nvSpPr>
          <p:cNvPr id="4" name="Footer Placeholder 3"/>
          <p:cNvSpPr>
            <a:spLocks noGrp="1"/>
          </p:cNvSpPr>
          <p:nvPr>
            <p:ph type="ftr" sz="quarter" idx="2"/>
          </p:nvPr>
        </p:nvSpPr>
        <p:spPr>
          <a:xfrm>
            <a:off x="0" y="8742363"/>
            <a:ext cx="2997200" cy="460375"/>
          </a:xfrm>
          <a:prstGeom prst="rect">
            <a:avLst/>
          </a:prstGeom>
        </p:spPr>
        <p:txBody>
          <a:bodyPr vert="horz" lIns="91440" tIns="45720" rIns="91440" bIns="45720" rtlCol="0" anchor="b"/>
          <a:lstStyle>
            <a:lvl1pPr algn="l" eaLnBrk="0" hangingPunct="0">
              <a:spcBef>
                <a:spcPct val="50000"/>
              </a:spcBef>
              <a:defRPr sz="1200">
                <a:cs typeface="+mn-cs"/>
              </a:defRPr>
            </a:lvl1pPr>
          </a:lstStyle>
          <a:p>
            <a:pPr>
              <a:defRPr/>
            </a:pPr>
            <a:endParaRPr lang="en-US"/>
          </a:p>
        </p:txBody>
      </p:sp>
      <p:sp>
        <p:nvSpPr>
          <p:cNvPr id="5" name="Slide Number Placeholder 4"/>
          <p:cNvSpPr>
            <a:spLocks noGrp="1"/>
          </p:cNvSpPr>
          <p:nvPr>
            <p:ph type="sldNum" sz="quarter" idx="3"/>
          </p:nvPr>
        </p:nvSpPr>
        <p:spPr>
          <a:xfrm>
            <a:off x="3919538" y="8742363"/>
            <a:ext cx="2997200" cy="460375"/>
          </a:xfrm>
          <a:prstGeom prst="rect">
            <a:avLst/>
          </a:prstGeom>
        </p:spPr>
        <p:txBody>
          <a:bodyPr vert="horz" lIns="91440" tIns="45720" rIns="91440" bIns="45720" rtlCol="0" anchor="b"/>
          <a:lstStyle>
            <a:lvl1pPr algn="r" eaLnBrk="0" hangingPunct="0">
              <a:spcBef>
                <a:spcPct val="50000"/>
              </a:spcBef>
              <a:defRPr sz="1200">
                <a:cs typeface="+mn-cs"/>
              </a:defRPr>
            </a:lvl1pPr>
          </a:lstStyle>
          <a:p>
            <a:pPr>
              <a:defRPr/>
            </a:pPr>
            <a:fld id="{6C9FAAF5-9DA1-43C0-9F84-5594093FB81B}" type="slidenum">
              <a:rPr lang="en-US"/>
              <a:pPr>
                <a:defRPr/>
              </a:pPr>
              <a:t>‹#›</a:t>
            </a:fld>
            <a:endParaRPr lang="en-US"/>
          </a:p>
        </p:txBody>
      </p:sp>
    </p:spTree>
    <p:extLst>
      <p:ext uri="{BB962C8B-B14F-4D97-AF65-F5344CB8AC3E}">
        <p14:creationId xmlns:p14="http://schemas.microsoft.com/office/powerpoint/2010/main" val="144824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67" name="Rectangle 3"/>
          <p:cNvSpPr>
            <a:spLocks noGrp="1" noChangeArrowheads="1"/>
          </p:cNvSpPr>
          <p:nvPr>
            <p:ph type="dt" idx="1"/>
          </p:nvPr>
        </p:nvSpPr>
        <p:spPr bwMode="auto">
          <a:xfrm>
            <a:off x="3921125"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58875" y="690563"/>
            <a:ext cx="4600575" cy="3451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22338" y="4371975"/>
            <a:ext cx="5073650" cy="4141788"/>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21125"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fld id="{0BB41E16-B494-4A66-846D-01718A7A5952}" type="slidenum">
              <a:rPr lang="en-US"/>
              <a:pPr>
                <a:defRPr/>
              </a:pPr>
              <a:t>‹#›</a:t>
            </a:fld>
            <a:endParaRPr lang="en-US"/>
          </a:p>
        </p:txBody>
      </p:sp>
    </p:spTree>
    <p:extLst>
      <p:ext uri="{BB962C8B-B14F-4D97-AF65-F5344CB8AC3E}">
        <p14:creationId xmlns:p14="http://schemas.microsoft.com/office/powerpoint/2010/main" val="30743629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386780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377449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extLst>
      <p:ext uri="{BB962C8B-B14F-4D97-AF65-F5344CB8AC3E}">
        <p14:creationId xmlns:p14="http://schemas.microsoft.com/office/powerpoint/2010/main" val="2217954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1350795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895641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313542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89376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27223891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userDrawn="1"/>
        </p:nvSpPr>
        <p:spPr bwMode="auto">
          <a:xfrm>
            <a:off x="-83127" y="1752600"/>
            <a:ext cx="933400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6" name="TextBox 5"/>
          <p:cNvSpPr txBox="1"/>
          <p:nvPr userDrawn="1"/>
        </p:nvSpPr>
        <p:spPr>
          <a:xfrm>
            <a:off x="342900" y="5186809"/>
            <a:ext cx="8458200" cy="1569660"/>
          </a:xfrm>
          <a:prstGeom prst="rect">
            <a:avLst/>
          </a:prstGeom>
          <a:noFill/>
        </p:spPr>
        <p:txBody>
          <a:bodyPr wrap="square" rtlCol="0">
            <a:spAutoFit/>
          </a:bodyPr>
          <a:lstStyle/>
          <a:p>
            <a:pPr algn="ctr"/>
            <a:r>
              <a:rPr lang="fr-FR" sz="3200" b="0" i="0" kern="1200" noProof="0" dirty="0" smtClean="0">
                <a:solidFill>
                  <a:schemeClr val="tx1"/>
                </a:solidFill>
                <a:latin typeface="+mn-lt"/>
                <a:ea typeface="+mn-ea"/>
                <a:cs typeface="Arial" charset="0"/>
              </a:rPr>
              <a:t>Troisième</a:t>
            </a:r>
            <a:r>
              <a:rPr lang="fr-FR" sz="3200" b="0" i="0" kern="1200" baseline="0" noProof="0" dirty="0" smtClean="0">
                <a:solidFill>
                  <a:schemeClr val="tx1"/>
                </a:solidFill>
                <a:latin typeface="+mn-lt"/>
                <a:ea typeface="+mn-ea"/>
                <a:cs typeface="Arial" charset="0"/>
              </a:rPr>
              <a:t> </a:t>
            </a:r>
            <a:r>
              <a:rPr lang="fr-FR" sz="3200" b="0" i="0" kern="1200" noProof="0" dirty="0" smtClean="0">
                <a:solidFill>
                  <a:schemeClr val="tx1"/>
                </a:solidFill>
                <a:latin typeface="+mn-lt"/>
                <a:ea typeface="+mn-ea"/>
                <a:cs typeface="Arial" charset="0"/>
              </a:rPr>
              <a:t>Enquête</a:t>
            </a:r>
            <a:r>
              <a:rPr lang="fr-FR" sz="3200" b="0" i="0" kern="1200" baseline="0" noProof="0" dirty="0" smtClean="0">
                <a:solidFill>
                  <a:schemeClr val="tx1"/>
                </a:solidFill>
                <a:latin typeface="+mn-lt"/>
                <a:ea typeface="+mn-ea"/>
                <a:cs typeface="Arial" charset="0"/>
              </a:rPr>
              <a:t> Démographique et de Santé </a:t>
            </a:r>
          </a:p>
          <a:p>
            <a:pPr algn="ctr"/>
            <a:r>
              <a:rPr lang="fr-FR" sz="3200" b="0" i="0" kern="1200" baseline="0" noProof="0" dirty="0" smtClean="0">
                <a:solidFill>
                  <a:schemeClr val="tx1"/>
                </a:solidFill>
                <a:latin typeface="+mn-lt"/>
                <a:ea typeface="+mn-ea"/>
                <a:cs typeface="Arial" charset="0"/>
              </a:rPr>
              <a:t>du Burundi de 2016-2017 </a:t>
            </a:r>
          </a:p>
          <a:p>
            <a:pPr algn="ctr"/>
            <a:r>
              <a:rPr lang="fr-FR" sz="3200" b="0" i="0" kern="1200" baseline="0" noProof="0" dirty="0" smtClean="0">
                <a:solidFill>
                  <a:schemeClr val="tx1"/>
                </a:solidFill>
                <a:latin typeface="+mn-lt"/>
                <a:ea typeface="+mn-ea"/>
                <a:cs typeface="Arial" charset="0"/>
              </a:rPr>
              <a:t>(EDSB-III 2016-2017)</a:t>
            </a:r>
            <a:endParaRPr lang="fr-FR" sz="3200" b="0" i="0" kern="1200" noProof="0" dirty="0">
              <a:solidFill>
                <a:schemeClr val="tx1"/>
              </a:solidFill>
              <a:latin typeface="+mn-lt"/>
              <a:ea typeface="+mn-ea"/>
              <a:cs typeface="Arial" charset="0"/>
            </a:endParaRPr>
          </a:p>
        </p:txBody>
      </p:sp>
      <p:sp>
        <p:nvSpPr>
          <p:cNvPr id="9" name="Rectangle 8"/>
          <p:cNvSpPr/>
          <p:nvPr userDrawn="1"/>
        </p:nvSpPr>
        <p:spPr bwMode="auto">
          <a:xfrm>
            <a:off x="-83127" y="1371600"/>
            <a:ext cx="9227127" cy="3619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7" name="Rectangle 6"/>
          <p:cNvSpPr/>
          <p:nvPr userDrawn="1"/>
        </p:nvSpPr>
        <p:spPr bwMode="auto">
          <a:xfrm>
            <a:off x="-76200" y="1524000"/>
            <a:ext cx="9250878" cy="182880"/>
          </a:xfrm>
          <a:prstGeom prst="rect">
            <a:avLst/>
          </a:prstGeom>
          <a:solidFill>
            <a:schemeClr val="tx2"/>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10" name="Rectangle 9"/>
          <p:cNvSpPr/>
          <p:nvPr userDrawn="1"/>
        </p:nvSpPr>
        <p:spPr bwMode="auto">
          <a:xfrm>
            <a:off x="-76200" y="4607793"/>
            <a:ext cx="9250878" cy="182880"/>
          </a:xfrm>
          <a:prstGeom prst="rect">
            <a:avLst/>
          </a:prstGeom>
          <a:solidFill>
            <a:schemeClr val="tx2"/>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06880"/>
            <a:ext cx="9144000" cy="2885607"/>
          </a:xfrm>
          <a:prstGeom prst="rect">
            <a:avLst/>
          </a:prstGeom>
        </p:spPr>
      </p:pic>
    </p:spTree>
    <p:extLst>
      <p:ext uri="{BB962C8B-B14F-4D97-AF65-F5344CB8AC3E}">
        <p14:creationId xmlns:p14="http://schemas.microsoft.com/office/powerpoint/2010/main" val="8124115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5559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609600"/>
            <a:ext cx="200025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8483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9985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2098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5245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2098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245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284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val="2408032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solidFill>
                  <a:schemeClr val="bg1"/>
                </a:solidFill>
              </a:defRPr>
            </a:lvl1pPr>
          </a:lstStyle>
          <a:p>
            <a:pPr>
              <a:defRPr/>
            </a:pPr>
            <a:fld id="{A435FEB2-FD26-4EC1-8D49-8484D6A95B25}" type="slidenum">
              <a:rPr lang="en-US" smtClean="0"/>
              <a:pPr>
                <a:defRPr/>
              </a:pPr>
              <a:t>‹#›</a:t>
            </a:fld>
            <a:endParaRPr lang="en-US"/>
          </a:p>
        </p:txBody>
      </p:sp>
    </p:spTree>
    <p:extLst>
      <p:ext uri="{BB962C8B-B14F-4D97-AF65-F5344CB8AC3E}">
        <p14:creationId xmlns:p14="http://schemas.microsoft.com/office/powerpoint/2010/main" val="360257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536EDD-348E-4636-8E12-6C3645B63BC6}" type="slidenum">
              <a:rPr lang="en-US"/>
              <a:pPr>
                <a:defRPr/>
              </a:pPr>
              <a:t>‹#›</a:t>
            </a:fld>
            <a:endParaRPr lang="en-US"/>
          </a:p>
        </p:txBody>
      </p:sp>
    </p:spTree>
    <p:extLst>
      <p:ext uri="{BB962C8B-B14F-4D97-AF65-F5344CB8AC3E}">
        <p14:creationId xmlns:p14="http://schemas.microsoft.com/office/powerpoint/2010/main" val="42348961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BD38E3-20DF-4640-B1B2-8EED55B87D5D}" type="slidenum">
              <a:rPr lang="en-US"/>
              <a:pPr>
                <a:defRPr/>
              </a:pPr>
              <a:t>‹#›</a:t>
            </a:fld>
            <a:endParaRPr lang="en-US"/>
          </a:p>
        </p:txBody>
      </p:sp>
    </p:spTree>
    <p:extLst>
      <p:ext uri="{BB962C8B-B14F-4D97-AF65-F5344CB8AC3E}">
        <p14:creationId xmlns:p14="http://schemas.microsoft.com/office/powerpoint/2010/main" val="3310867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6286CB-72CA-402D-B780-42A68E3E765C}" type="slidenum">
              <a:rPr lang="en-US"/>
              <a:pPr>
                <a:defRPr/>
              </a:pPr>
              <a:t>‹#›</a:t>
            </a:fld>
            <a:endParaRPr lang="en-US"/>
          </a:p>
        </p:txBody>
      </p:sp>
    </p:spTree>
    <p:extLst>
      <p:ext uri="{BB962C8B-B14F-4D97-AF65-F5344CB8AC3E}">
        <p14:creationId xmlns:p14="http://schemas.microsoft.com/office/powerpoint/2010/main" val="2866979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6D6DCC0-6664-4951-AC71-9A281FA6CEAB}" type="slidenum">
              <a:rPr lang="en-US"/>
              <a:pPr>
                <a:defRPr/>
              </a:pPr>
              <a:t>‹#›</a:t>
            </a:fld>
            <a:endParaRPr lang="en-US"/>
          </a:p>
        </p:txBody>
      </p:sp>
    </p:spTree>
    <p:extLst>
      <p:ext uri="{BB962C8B-B14F-4D97-AF65-F5344CB8AC3E}">
        <p14:creationId xmlns:p14="http://schemas.microsoft.com/office/powerpoint/2010/main" val="867817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solidFill>
                  <a:schemeClr val="bg1"/>
                </a:solidFill>
              </a:defRPr>
            </a:lvl1pPr>
          </a:lstStyle>
          <a:p>
            <a:pPr>
              <a:defRPr/>
            </a:pPr>
            <a:fld id="{225A7D7F-EB62-48D1-ACCA-E8E0DFF3224F}" type="slidenum">
              <a:rPr lang="en-US" smtClean="0"/>
              <a:pPr>
                <a:defRPr/>
              </a:pPr>
              <a:t>‹#›</a:t>
            </a:fld>
            <a:endParaRPr lang="en-US"/>
          </a:p>
        </p:txBody>
      </p:sp>
    </p:spTree>
    <p:extLst>
      <p:ext uri="{BB962C8B-B14F-4D97-AF65-F5344CB8AC3E}">
        <p14:creationId xmlns:p14="http://schemas.microsoft.com/office/powerpoint/2010/main" val="3134574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8439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solidFill>
                  <a:schemeClr val="bg1"/>
                </a:solidFill>
              </a:defRPr>
            </a:lvl1pPr>
          </a:lstStyle>
          <a:p>
            <a:pPr>
              <a:defRPr/>
            </a:pPr>
            <a:fld id="{497CD748-82F0-42D5-88E9-42BB86CBAAA4}" type="slidenum">
              <a:rPr lang="en-US" smtClean="0"/>
              <a:pPr>
                <a:defRPr/>
              </a:pPr>
              <a:t>‹#›</a:t>
            </a:fld>
            <a:endParaRPr lang="en-US"/>
          </a:p>
        </p:txBody>
      </p:sp>
    </p:spTree>
    <p:extLst>
      <p:ext uri="{BB962C8B-B14F-4D97-AF65-F5344CB8AC3E}">
        <p14:creationId xmlns:p14="http://schemas.microsoft.com/office/powerpoint/2010/main" val="462721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A47FB67-F411-452E-BA8B-B8FB5C2100EA}" type="slidenum">
              <a:rPr lang="en-US"/>
              <a:pPr>
                <a:defRPr/>
              </a:pPr>
              <a:t>‹#›</a:t>
            </a:fld>
            <a:endParaRPr lang="en-US"/>
          </a:p>
        </p:txBody>
      </p:sp>
    </p:spTree>
    <p:extLst>
      <p:ext uri="{BB962C8B-B14F-4D97-AF65-F5344CB8AC3E}">
        <p14:creationId xmlns:p14="http://schemas.microsoft.com/office/powerpoint/2010/main" val="3244247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A7B2B3-7403-4894-8815-2465C80176FB}" type="slidenum">
              <a:rPr lang="en-US"/>
              <a:pPr>
                <a:defRPr/>
              </a:pPr>
              <a:t>‹#›</a:t>
            </a:fld>
            <a:endParaRPr lang="en-US"/>
          </a:p>
        </p:txBody>
      </p:sp>
    </p:spTree>
    <p:extLst>
      <p:ext uri="{BB962C8B-B14F-4D97-AF65-F5344CB8AC3E}">
        <p14:creationId xmlns:p14="http://schemas.microsoft.com/office/powerpoint/2010/main" val="20602853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A18B42-1797-4BB5-A20A-E6658186C289}" type="slidenum">
              <a:rPr lang="en-US"/>
              <a:pPr>
                <a:defRPr/>
              </a:pPr>
              <a:t>‹#›</a:t>
            </a:fld>
            <a:endParaRPr lang="en-US"/>
          </a:p>
        </p:txBody>
      </p:sp>
    </p:spTree>
    <p:extLst>
      <p:ext uri="{BB962C8B-B14F-4D97-AF65-F5344CB8AC3E}">
        <p14:creationId xmlns:p14="http://schemas.microsoft.com/office/powerpoint/2010/main" val="5698809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02F6DF-B523-4288-96A4-ACB4A2CCEC78}" type="slidenum">
              <a:rPr lang="en-US"/>
              <a:pPr>
                <a:defRPr/>
              </a:pPr>
              <a:t>‹#›</a:t>
            </a:fld>
            <a:endParaRPr lang="en-US"/>
          </a:p>
        </p:txBody>
      </p:sp>
    </p:spTree>
    <p:extLst>
      <p:ext uri="{BB962C8B-B14F-4D97-AF65-F5344CB8AC3E}">
        <p14:creationId xmlns:p14="http://schemas.microsoft.com/office/powerpoint/2010/main" val="17059923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7072647-8DD2-4F5F-9037-F5FDC9DAB9E4}" type="slidenum">
              <a:rPr lang="en-US"/>
              <a:pPr>
                <a:defRPr/>
              </a:pPr>
              <a:t>‹#›</a:t>
            </a:fld>
            <a:endParaRPr lang="en-US"/>
          </a:p>
        </p:txBody>
      </p:sp>
    </p:spTree>
    <p:extLst>
      <p:ext uri="{BB962C8B-B14F-4D97-AF65-F5344CB8AC3E}">
        <p14:creationId xmlns:p14="http://schemas.microsoft.com/office/powerpoint/2010/main" val="677394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val="159886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5261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098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245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2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689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468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9698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5747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55144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762000" y="1981200"/>
            <a:ext cx="792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rgbClr val="3366CC"/>
          </a:solidFill>
          <a:latin typeface="Arial" charset="0"/>
        </a:defRPr>
      </a:lvl6pPr>
      <a:lvl7pPr marL="914400" algn="ctr" rtl="0" eaLnBrk="0" fontAlgn="base" hangingPunct="0">
        <a:spcBef>
          <a:spcPct val="0"/>
        </a:spcBef>
        <a:spcAft>
          <a:spcPct val="0"/>
        </a:spcAft>
        <a:defRPr sz="4400">
          <a:solidFill>
            <a:srgbClr val="3366CC"/>
          </a:solidFill>
          <a:latin typeface="Arial" charset="0"/>
        </a:defRPr>
      </a:lvl7pPr>
      <a:lvl8pPr marL="1371600" algn="ctr" rtl="0" eaLnBrk="0" fontAlgn="base" hangingPunct="0">
        <a:spcBef>
          <a:spcPct val="0"/>
        </a:spcBef>
        <a:spcAft>
          <a:spcPct val="0"/>
        </a:spcAft>
        <a:defRPr sz="4400">
          <a:solidFill>
            <a:srgbClr val="3366CC"/>
          </a:solidFill>
          <a:latin typeface="Arial" charset="0"/>
        </a:defRPr>
      </a:lvl8pPr>
      <a:lvl9pPr marL="1828800" algn="ctr" rtl="0" eaLnBrk="0" fontAlgn="base" hangingPunct="0">
        <a:spcBef>
          <a:spcPct val="0"/>
        </a:spcBef>
        <a:spcAft>
          <a:spcPct val="0"/>
        </a:spcAft>
        <a:defRPr sz="4400">
          <a:solidFill>
            <a:srgbClr val="3366CC"/>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rgbClr val="3366CC"/>
          </a:solidFill>
          <a:latin typeface="+mn-lt"/>
        </a:defRPr>
      </a:lvl6pPr>
      <a:lvl7pPr marL="2971800" indent="-228600" algn="l" rtl="0" eaLnBrk="0" fontAlgn="base" hangingPunct="0">
        <a:spcBef>
          <a:spcPct val="20000"/>
        </a:spcBef>
        <a:spcAft>
          <a:spcPct val="0"/>
        </a:spcAft>
        <a:buChar char="»"/>
        <a:defRPr sz="2000">
          <a:solidFill>
            <a:srgbClr val="3366CC"/>
          </a:solidFill>
          <a:latin typeface="+mn-lt"/>
        </a:defRPr>
      </a:lvl7pPr>
      <a:lvl8pPr marL="3429000" indent="-228600" algn="l" rtl="0" eaLnBrk="0" fontAlgn="base" hangingPunct="0">
        <a:spcBef>
          <a:spcPct val="20000"/>
        </a:spcBef>
        <a:spcAft>
          <a:spcPct val="0"/>
        </a:spcAft>
        <a:buChar char="»"/>
        <a:defRPr sz="2000">
          <a:solidFill>
            <a:srgbClr val="3366CC"/>
          </a:solidFill>
          <a:latin typeface="+mn-lt"/>
        </a:defRPr>
      </a:lvl8pPr>
      <a:lvl9pPr marL="3886200" indent="-228600" algn="l" rtl="0" eaLnBrk="0" fontAlgn="base" hangingPunct="0">
        <a:spcBef>
          <a:spcPct val="20000"/>
        </a:spcBef>
        <a:spcAft>
          <a:spcPct val="0"/>
        </a:spcAft>
        <a:buChar char="»"/>
        <a:defRPr sz="2000">
          <a:solidFill>
            <a:srgbClr val="33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4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defRPr sz="1400" b="0" i="0">
                <a:solidFill>
                  <a:schemeClr val="bg1"/>
                </a:solidFill>
                <a:latin typeface="Times New Roman" pitchFamily="18" charset="0"/>
                <a:cs typeface="+mn-cs"/>
              </a:defRPr>
            </a:lvl1pPr>
          </a:lstStyle>
          <a:p>
            <a:pPr>
              <a:defRPr/>
            </a:pPr>
            <a:endParaRPr lang="en-US"/>
          </a:p>
        </p:txBody>
      </p:sp>
      <p:sp>
        <p:nvSpPr>
          <p:cNvPr id="164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b="0" i="0">
                <a:solidFill>
                  <a:schemeClr val="bg1"/>
                </a:solidFill>
                <a:latin typeface="Times New Roman" pitchFamily="18" charset="0"/>
                <a:cs typeface="+mn-cs"/>
              </a:defRPr>
            </a:lvl1pPr>
          </a:lstStyle>
          <a:p>
            <a:pPr>
              <a:defRPr/>
            </a:pPr>
            <a:endParaRPr lang="en-US"/>
          </a:p>
        </p:txBody>
      </p:sp>
      <p:sp>
        <p:nvSpPr>
          <p:cNvPr id="164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b="0" i="0">
                <a:solidFill>
                  <a:schemeClr val="bg1"/>
                </a:solidFill>
                <a:latin typeface="Times New Roman" pitchFamily="18" charset="0"/>
                <a:cs typeface="+mn-cs"/>
              </a:defRPr>
            </a:lvl1pPr>
          </a:lstStyle>
          <a:p>
            <a:pPr>
              <a:defRPr/>
            </a:pPr>
            <a:fld id="{4AEC11BA-FF36-4CC7-B1E3-788A881EFACE}"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wmf"/><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5.jp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0" y="541338"/>
            <a:ext cx="9144000" cy="830262"/>
          </a:xfrm>
          <a:prstGeom prst="rect">
            <a:avLst/>
          </a:prstGeom>
          <a:noFill/>
          <a:ln w="9525">
            <a:noFill/>
            <a:miter lim="800000"/>
            <a:headEnd/>
            <a:tailEnd/>
          </a:ln>
          <a:effectLst/>
        </p:spPr>
        <p:txBody>
          <a:bodyPr>
            <a:spAutoFit/>
          </a:bodyPr>
          <a:lstStyle/>
          <a:p>
            <a:pPr algn="ctr" eaLnBrk="0" hangingPunct="0">
              <a:spcBef>
                <a:spcPct val="50000"/>
              </a:spcBef>
              <a:defRPr/>
            </a:pPr>
            <a:r>
              <a:rPr lang="fr-FR" sz="4800" i="0" dirty="0" smtClean="0">
                <a:latin typeface="+mj-lt"/>
                <a:cs typeface="+mn-cs"/>
              </a:rPr>
              <a:t>Introduction et Méthodologie</a:t>
            </a:r>
            <a:endParaRPr lang="fr-CI" sz="4800" i="0" dirty="0">
              <a:latin typeface="+mj-lt"/>
              <a:cs typeface="+mn-cs"/>
            </a:endParaRPr>
          </a:p>
        </p:txBody>
      </p:sp>
    </p:spTree>
    <p:extLst>
      <p:ext uri="{BB962C8B-B14F-4D97-AF65-F5344CB8AC3E}">
        <p14:creationId xmlns:p14="http://schemas.microsoft.com/office/powerpoint/2010/main" val="39098385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5" name="Rectangle 4"/>
          <p:cNvSpPr/>
          <p:nvPr/>
        </p:nvSpPr>
        <p:spPr bwMode="auto">
          <a:xfrm>
            <a:off x="0" y="4043362"/>
            <a:ext cx="9144000" cy="281463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2" name="TextBox 1"/>
          <p:cNvSpPr txBox="1"/>
          <p:nvPr/>
        </p:nvSpPr>
        <p:spPr>
          <a:xfrm>
            <a:off x="347431" y="624562"/>
            <a:ext cx="8382000" cy="3416320"/>
          </a:xfrm>
          <a:prstGeom prst="rect">
            <a:avLst/>
          </a:prstGeom>
          <a:noFill/>
        </p:spPr>
        <p:txBody>
          <a:bodyPr>
            <a:spAutoFit/>
          </a:bodyPr>
          <a:lstStyle/>
          <a:p>
            <a:endParaRPr lang="en-US" sz="1800" b="0" i="0" dirty="0">
              <a:solidFill>
                <a:schemeClr val="bg1"/>
              </a:solidFill>
              <a:latin typeface="+mn-lt"/>
            </a:endParaRPr>
          </a:p>
          <a:p>
            <a:r>
              <a:rPr lang="fr-FR" sz="1800" b="0" i="0" dirty="0">
                <a:solidFill>
                  <a:schemeClr val="bg1"/>
                </a:solidFill>
                <a:latin typeface="+mn-lt"/>
              </a:rPr>
              <a:t>L’Enquête Démographique et de Santé au Burundi (EDSB-III) a été réalisée par l’Institut de Statistiques et d’Études Économiques du Burundi (ISTEEBU) en étroite collaboration </a:t>
            </a:r>
            <a:r>
              <a:rPr lang="fr-FR" sz="1800" b="0" i="0" dirty="0" smtClean="0">
                <a:solidFill>
                  <a:schemeClr val="bg1"/>
                </a:solidFill>
                <a:latin typeface="+mn-lt"/>
              </a:rPr>
              <a:t>avec le </a:t>
            </a:r>
            <a:r>
              <a:rPr lang="fr-FR" sz="1800" b="0" i="0" dirty="0">
                <a:solidFill>
                  <a:schemeClr val="bg1"/>
                </a:solidFill>
                <a:latin typeface="+mn-lt"/>
              </a:rPr>
              <a:t>Ministère de la santé Publique et de la Lutte contre le Sida. Le financement de l’EDSB-III a été assurée par le Gouvernement du Burundi, l’Agence des États-Unis pour le Développement International (USAID), le Fonds des Nations Unies pour l’Enfance (UNICEF), le Fonds des Nations Unies pour la Population (UNFPA), la Banque Mondiale, le Fonds Mondial, l’Organisation Mondiale de la Santé, la Coopération Suisse et la Coopération belge. ICF a fourni l’assistance technique à l’ensemble du projet par le biais du DHS Program, financé par l’USAID, et dont l’objectif est de fournir un support et une assistance technique à des pays du monde entier pour la réalisation des enquêtes sur </a:t>
            </a:r>
            <a:r>
              <a:rPr lang="fr-FR" sz="1800" b="0" i="0" dirty="0" smtClean="0">
                <a:solidFill>
                  <a:schemeClr val="bg1"/>
                </a:solidFill>
                <a:latin typeface="+mn-lt"/>
              </a:rPr>
              <a:t>la population et la santé. </a:t>
            </a:r>
            <a:endParaRPr lang="en-US" sz="3600" b="0" i="0" dirty="0">
              <a:solidFill>
                <a:schemeClr val="bg1"/>
              </a:solidFill>
              <a:latin typeface="+mn-lt"/>
            </a:endParaRPr>
          </a:p>
        </p:txBody>
      </p:sp>
      <p:sp>
        <p:nvSpPr>
          <p:cNvPr id="4" name="Rectangle 3"/>
          <p:cNvSpPr/>
          <p:nvPr/>
        </p:nvSpPr>
        <p:spPr bwMode="auto">
          <a:xfrm>
            <a:off x="0" y="4495800"/>
            <a:ext cx="9144000" cy="2362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3090" y="5828913"/>
            <a:ext cx="2633874" cy="640975"/>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2273" y="4544124"/>
            <a:ext cx="2649271" cy="547516"/>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06909" y="5764154"/>
            <a:ext cx="1028700" cy="770492"/>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718" y="6035100"/>
            <a:ext cx="2108838" cy="2286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7501" y="5868551"/>
            <a:ext cx="2175644" cy="561698"/>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200" y="4483894"/>
            <a:ext cx="2239688" cy="667977"/>
          </a:xfrm>
          <a:prstGeom prst="rect">
            <a:avLst/>
          </a:prstGeom>
        </p:spPr>
      </p:pic>
      <p:pic>
        <p:nvPicPr>
          <p:cNvPr id="26" name="Pictur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40447" y="4647424"/>
            <a:ext cx="1582425" cy="340917"/>
          </a:xfrm>
          <a:prstGeom prst="rect">
            <a:avLst/>
          </a:prstGeom>
        </p:spPr>
      </p:pic>
      <p:pic>
        <p:nvPicPr>
          <p:cNvPr id="27" name="Picture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47431" y="4464462"/>
            <a:ext cx="1510284" cy="70684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a:xfrm>
            <a:off x="0" y="-20782"/>
            <a:ext cx="9144000" cy="1143000"/>
          </a:xfrm>
        </p:spPr>
        <p:txBody>
          <a:bodyPr/>
          <a:lstStyle/>
          <a:p>
            <a:r>
              <a:rPr lang="fr-FR" sz="4000" noProof="0" dirty="0" smtClean="0">
                <a:solidFill>
                  <a:schemeClr val="bg1"/>
                </a:solidFill>
              </a:rPr>
              <a:t>L’Enquête</a:t>
            </a:r>
          </a:p>
        </p:txBody>
      </p:sp>
      <p:sp>
        <p:nvSpPr>
          <p:cNvPr id="7171" name="Content Placeholder 2"/>
          <p:cNvSpPr>
            <a:spLocks noGrp="1"/>
          </p:cNvSpPr>
          <p:nvPr>
            <p:ph idx="1"/>
          </p:nvPr>
        </p:nvSpPr>
        <p:spPr>
          <a:xfrm>
            <a:off x="152400" y="1122218"/>
            <a:ext cx="8610600" cy="5202382"/>
          </a:xfrm>
        </p:spPr>
        <p:txBody>
          <a:bodyPr/>
          <a:lstStyle/>
          <a:p>
            <a:pPr algn="ctr">
              <a:buFontTx/>
              <a:buNone/>
            </a:pPr>
            <a:r>
              <a:rPr lang="fr-FR" noProof="0" dirty="0" smtClean="0">
                <a:solidFill>
                  <a:schemeClr val="bg1"/>
                </a:solidFill>
              </a:rPr>
              <a:t>L’EDSB-III 2016-2017 est la troisième Enquête Démographique et de Santé réalisée au Burundi. </a:t>
            </a:r>
          </a:p>
          <a:p>
            <a:pPr algn="ctr">
              <a:buNone/>
            </a:pPr>
            <a:endParaRPr lang="fr-FR" dirty="0" smtClean="0"/>
          </a:p>
          <a:p>
            <a:pPr algn="ctr">
              <a:buNone/>
            </a:pPr>
            <a:r>
              <a:rPr lang="fr-FR" dirty="0" smtClean="0"/>
              <a:t>Elle </a:t>
            </a:r>
            <a:r>
              <a:rPr lang="fr-FR" dirty="0"/>
              <a:t>est conçue pour produire des résultats représentatifs au niveau de l’ensemble du pays, au niveau du milieu de résidence (urbain-rural), et </a:t>
            </a:r>
            <a:r>
              <a:rPr lang="fr-FR" dirty="0" smtClean="0"/>
              <a:t>au niveau des provinces. </a:t>
            </a:r>
            <a:endParaRPr lang="fr-FR" dirty="0"/>
          </a:p>
          <a:p>
            <a:pPr algn="ctr">
              <a:buFontTx/>
              <a:buNone/>
            </a:pPr>
            <a:endParaRPr lang="fr-FR" dirty="0"/>
          </a:p>
          <a:p>
            <a:pPr algn="ctr">
              <a:buFontTx/>
              <a:buNone/>
            </a:pPr>
            <a:r>
              <a:rPr lang="fr-FR" noProof="0" dirty="0" smtClean="0">
                <a:solidFill>
                  <a:schemeClr val="bg1"/>
                </a:solidFill>
              </a:rPr>
              <a:t>L’objectif </a:t>
            </a:r>
            <a:r>
              <a:rPr lang="fr-FR" noProof="0" dirty="0" smtClean="0"/>
              <a:t>principal est de fournir des estimation actualisées des indicateurs démographiques et de santé de base. </a:t>
            </a:r>
            <a:endParaRPr lang="fr-FR" noProof="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1266" name="Title 5"/>
          <p:cNvSpPr>
            <a:spLocks noGrp="1"/>
          </p:cNvSpPr>
          <p:nvPr>
            <p:ph type="title"/>
          </p:nvPr>
        </p:nvSpPr>
        <p:spPr>
          <a:xfrm>
            <a:off x="0" y="0"/>
            <a:ext cx="9144000" cy="990600"/>
          </a:xfrm>
        </p:spPr>
        <p:txBody>
          <a:bodyPr/>
          <a:lstStyle/>
          <a:p>
            <a:pPr eaLnBrk="1" hangingPunct="1"/>
            <a:r>
              <a:rPr lang="fr-FR" sz="4000" noProof="0" dirty="0" smtClean="0">
                <a:solidFill>
                  <a:schemeClr val="bg1"/>
                </a:solidFill>
              </a:rPr>
              <a:t>Échantillonnage</a:t>
            </a:r>
          </a:p>
        </p:txBody>
      </p:sp>
      <p:sp>
        <p:nvSpPr>
          <p:cNvPr id="5" name="Content Placeholder 2"/>
          <p:cNvSpPr txBox="1">
            <a:spLocks/>
          </p:cNvSpPr>
          <p:nvPr/>
        </p:nvSpPr>
        <p:spPr bwMode="auto">
          <a:xfrm>
            <a:off x="443883" y="990600"/>
            <a:ext cx="8256233" cy="525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spcBef>
                <a:spcPts val="0"/>
              </a:spcBef>
              <a:spcAft>
                <a:spcPts val="1800"/>
              </a:spcAft>
              <a:buFontTx/>
              <a:buNone/>
            </a:pPr>
            <a:r>
              <a:rPr lang="fr-FR" b="1" i="0" kern="0" dirty="0" smtClean="0">
                <a:solidFill>
                  <a:schemeClr val="accent5"/>
                </a:solidFill>
              </a:rPr>
              <a:t>Base de sondage :</a:t>
            </a:r>
            <a:r>
              <a:rPr lang="fr-FR" b="0" i="0" kern="0" dirty="0" smtClean="0"/>
              <a:t>  Recensement Général de la Population et de l’Habitat (RGPH) de 2008</a:t>
            </a:r>
          </a:p>
          <a:p>
            <a:pPr marL="0" indent="0">
              <a:spcBef>
                <a:spcPts val="0"/>
              </a:spcBef>
              <a:spcAft>
                <a:spcPts val="1800"/>
              </a:spcAft>
              <a:buFontTx/>
              <a:buNone/>
            </a:pPr>
            <a:r>
              <a:rPr lang="fr-FR" b="1" i="0" kern="0" dirty="0" smtClean="0">
                <a:solidFill>
                  <a:schemeClr val="accent5"/>
                </a:solidFill>
              </a:rPr>
              <a:t>1</a:t>
            </a:r>
            <a:r>
              <a:rPr lang="fr-FR" b="1" i="0" kern="0" baseline="30000" dirty="0" smtClean="0">
                <a:solidFill>
                  <a:schemeClr val="accent5"/>
                </a:solidFill>
              </a:rPr>
              <a:t>er</a:t>
            </a:r>
            <a:r>
              <a:rPr lang="fr-FR" b="1" i="0" kern="0" dirty="0" smtClean="0">
                <a:solidFill>
                  <a:schemeClr val="accent5"/>
                </a:solidFill>
              </a:rPr>
              <a:t> degré :  </a:t>
            </a:r>
            <a:r>
              <a:rPr lang="fr-FR" b="0" i="0" kern="0" dirty="0" smtClean="0"/>
              <a:t>106 grappes urbaines and 448 grappes rurales sélectionnées </a:t>
            </a:r>
          </a:p>
          <a:p>
            <a:pPr marL="0" indent="0">
              <a:spcBef>
                <a:spcPts val="0"/>
              </a:spcBef>
              <a:spcAft>
                <a:spcPts val="1800"/>
              </a:spcAft>
              <a:buFontTx/>
              <a:buNone/>
            </a:pPr>
            <a:r>
              <a:rPr lang="fr-FR" b="1" i="0" kern="0" dirty="0" smtClean="0">
                <a:solidFill>
                  <a:schemeClr val="accent5"/>
                </a:solidFill>
              </a:rPr>
              <a:t>2</a:t>
            </a:r>
            <a:r>
              <a:rPr lang="fr-FR" b="1" i="0" kern="0" baseline="30000" dirty="0" smtClean="0">
                <a:solidFill>
                  <a:schemeClr val="accent5"/>
                </a:solidFill>
              </a:rPr>
              <a:t>ème</a:t>
            </a:r>
            <a:r>
              <a:rPr lang="fr-FR" b="1" i="0" kern="0" dirty="0" smtClean="0">
                <a:solidFill>
                  <a:schemeClr val="accent5"/>
                </a:solidFill>
              </a:rPr>
              <a:t> degré : </a:t>
            </a:r>
            <a:r>
              <a:rPr lang="fr-FR" b="0" i="0" kern="0" dirty="0" smtClean="0"/>
              <a:t>Un total de 16 620 ménages (3 180 en milieu urbain et 13 440 en milieu rural) sélectionnés</a:t>
            </a:r>
            <a:endParaRPr lang="fr-FR" b="1" i="0" kern="0" dirty="0" smtClean="0">
              <a:solidFill>
                <a:schemeClr val="accent5"/>
              </a:solidFill>
            </a:endParaRPr>
          </a:p>
          <a:p>
            <a:pPr marL="0" indent="0">
              <a:spcBef>
                <a:spcPts val="0"/>
              </a:spcBef>
              <a:spcAft>
                <a:spcPts val="1800"/>
              </a:spcAft>
              <a:buFontTx/>
              <a:buNone/>
            </a:pPr>
            <a:r>
              <a:rPr lang="fr-FR" b="0" i="0" kern="0" dirty="0" smtClean="0"/>
              <a:t>Les ménages sélectionnés ont été visités et interviewés.</a:t>
            </a:r>
          </a:p>
          <a:p>
            <a:pPr marL="0" indent="0">
              <a:spcBef>
                <a:spcPts val="0"/>
              </a:spcBef>
              <a:spcAft>
                <a:spcPts val="1800"/>
              </a:spcAft>
              <a:buFontTx/>
              <a:buNone/>
            </a:pPr>
            <a:r>
              <a:rPr lang="fr-FR" b="1" i="0" kern="0" dirty="0" smtClean="0">
                <a:solidFill>
                  <a:schemeClr val="accent5"/>
                </a:solidFill>
              </a:rPr>
              <a:t>Toutes les femmes de 15-49 ans </a:t>
            </a:r>
            <a:r>
              <a:rPr lang="fr-FR" b="0" i="0" kern="0" dirty="0" smtClean="0"/>
              <a:t>dans tous les ménages sélectionnés et les </a:t>
            </a:r>
            <a:r>
              <a:rPr lang="fr-FR" b="1" i="0" kern="0" dirty="0" smtClean="0">
                <a:solidFill>
                  <a:schemeClr val="accent5"/>
                </a:solidFill>
              </a:rPr>
              <a:t>hommes de 15-59 ans </a:t>
            </a:r>
            <a:r>
              <a:rPr lang="fr-FR" b="0" i="0" kern="0" dirty="0" smtClean="0">
                <a:solidFill>
                  <a:schemeClr val="accent5"/>
                </a:solidFill>
              </a:rPr>
              <a:t>dans 1</a:t>
            </a:r>
            <a:r>
              <a:rPr lang="fr-FR" b="0" i="0" kern="0" dirty="0" smtClean="0"/>
              <a:t> ménage  sélectionné sur 2 étaient éligibles pour l’interview.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9218" name="Title 1"/>
          <p:cNvSpPr>
            <a:spLocks noGrp="1"/>
          </p:cNvSpPr>
          <p:nvPr>
            <p:ph type="title"/>
          </p:nvPr>
        </p:nvSpPr>
        <p:spPr>
          <a:xfrm>
            <a:off x="-5938" y="0"/>
            <a:ext cx="9149938" cy="1143000"/>
          </a:xfrm>
        </p:spPr>
        <p:txBody>
          <a:bodyPr/>
          <a:lstStyle/>
          <a:p>
            <a:pPr eaLnBrk="1" hangingPunct="1"/>
            <a:r>
              <a:rPr lang="fr-FR" sz="4000" noProof="0" dirty="0" smtClean="0">
                <a:solidFill>
                  <a:schemeClr val="bg1"/>
                </a:solidFill>
              </a:rPr>
              <a:t>Questionnaires</a:t>
            </a:r>
          </a:p>
        </p:txBody>
      </p:sp>
      <p:sp>
        <p:nvSpPr>
          <p:cNvPr id="9219" name="Content Placeholder 3"/>
          <p:cNvSpPr>
            <a:spLocks noGrp="1"/>
          </p:cNvSpPr>
          <p:nvPr>
            <p:ph idx="1"/>
          </p:nvPr>
        </p:nvSpPr>
        <p:spPr>
          <a:xfrm>
            <a:off x="454231" y="1161535"/>
            <a:ext cx="8229600" cy="4705865"/>
          </a:xfrm>
        </p:spPr>
        <p:txBody>
          <a:bodyPr/>
          <a:lstStyle/>
          <a:p>
            <a:pPr eaLnBrk="1" hangingPunct="1"/>
            <a:r>
              <a:rPr lang="fr-FR" b="1" noProof="0" dirty="0" smtClean="0">
                <a:solidFill>
                  <a:schemeClr val="bg1"/>
                </a:solidFill>
              </a:rPr>
              <a:t>Questionnaire Ménage</a:t>
            </a:r>
            <a:r>
              <a:rPr lang="fr-FR" noProof="0" dirty="0" smtClean="0">
                <a:solidFill>
                  <a:schemeClr val="bg1"/>
                </a:solidFill>
              </a:rPr>
              <a:t> – administré dans chaque ménage identifié</a:t>
            </a:r>
          </a:p>
          <a:p>
            <a:pPr eaLnBrk="1" hangingPunct="1"/>
            <a:r>
              <a:rPr lang="fr-FR" b="1" noProof="0" dirty="0" smtClean="0">
                <a:solidFill>
                  <a:schemeClr val="bg1"/>
                </a:solidFill>
              </a:rPr>
              <a:t>Questionnaire Femme</a:t>
            </a:r>
            <a:r>
              <a:rPr lang="fr-FR" noProof="0" dirty="0" smtClean="0">
                <a:solidFill>
                  <a:schemeClr val="bg1"/>
                </a:solidFill>
              </a:rPr>
              <a:t> – administré à chaque femme de 15-49 ans</a:t>
            </a:r>
          </a:p>
          <a:p>
            <a:pPr eaLnBrk="1" hangingPunct="1"/>
            <a:r>
              <a:rPr lang="fr-FR" b="1" noProof="0" dirty="0" smtClean="0"/>
              <a:t>Questionnaire Homme</a:t>
            </a:r>
            <a:r>
              <a:rPr lang="fr-FR" noProof="0" dirty="0" smtClean="0"/>
              <a:t> – administré à tous les hommes de 15-59 ans dans un sous-échantillon d’un ménage sur deux.</a:t>
            </a:r>
          </a:p>
          <a:p>
            <a:pPr eaLnBrk="1" hangingPunct="1"/>
            <a:r>
              <a:rPr lang="fr-FR" b="1" dirty="0" smtClean="0"/>
              <a:t>Questionnaire </a:t>
            </a:r>
            <a:r>
              <a:rPr lang="fr-FR" b="1" dirty="0" err="1" smtClean="0"/>
              <a:t>Biomarquers</a:t>
            </a:r>
            <a:endParaRPr lang="fr-FR" b="1" dirty="0" smtClean="0"/>
          </a:p>
          <a:p>
            <a:pPr eaLnBrk="1" hangingPunct="1"/>
            <a:endParaRPr lang="fr-FR" sz="1800" b="1" noProof="0" dirty="0" smtClean="0"/>
          </a:p>
          <a:p>
            <a:pPr marL="0" indent="0">
              <a:spcBef>
                <a:spcPts val="0"/>
              </a:spcBef>
              <a:spcAft>
                <a:spcPts val="1800"/>
              </a:spcAft>
              <a:buNone/>
            </a:pPr>
            <a:r>
              <a:rPr lang="fr-FR" dirty="0" smtClean="0"/>
              <a:t>Les </a:t>
            </a:r>
            <a:r>
              <a:rPr lang="fr-FR" dirty="0"/>
              <a:t>questionnaires ont été traduits du français </a:t>
            </a:r>
            <a:r>
              <a:rPr lang="fr-FR" dirty="0" smtClean="0"/>
              <a:t>en Kirundi.  </a:t>
            </a:r>
            <a:endParaRPr lang="fr-FR" dirty="0"/>
          </a:p>
          <a:p>
            <a:pPr eaLnBrk="1" hangingPunct="1"/>
            <a:endParaRPr lang="fr-FR" noProof="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0242" name="Title 1"/>
          <p:cNvSpPr>
            <a:spLocks noGrp="1"/>
          </p:cNvSpPr>
          <p:nvPr>
            <p:ph type="title"/>
          </p:nvPr>
        </p:nvSpPr>
        <p:spPr>
          <a:xfrm>
            <a:off x="0" y="-32657"/>
            <a:ext cx="9144000" cy="1143000"/>
          </a:xfrm>
        </p:spPr>
        <p:txBody>
          <a:bodyPr/>
          <a:lstStyle/>
          <a:p>
            <a:pPr eaLnBrk="1" hangingPunct="1"/>
            <a:r>
              <a:rPr lang="fr-FR" sz="4000" noProof="0" dirty="0" smtClean="0">
                <a:solidFill>
                  <a:schemeClr val="bg1"/>
                </a:solidFill>
              </a:rPr>
              <a:t>Tests biologiques</a:t>
            </a:r>
          </a:p>
        </p:txBody>
      </p:sp>
      <p:sp>
        <p:nvSpPr>
          <p:cNvPr id="10243" name="Content Placeholder 2"/>
          <p:cNvSpPr>
            <a:spLocks noGrp="1"/>
          </p:cNvSpPr>
          <p:nvPr>
            <p:ph idx="1"/>
          </p:nvPr>
        </p:nvSpPr>
        <p:spPr>
          <a:xfrm>
            <a:off x="457200" y="1371600"/>
            <a:ext cx="8229600" cy="4983163"/>
          </a:xfrm>
        </p:spPr>
        <p:txBody>
          <a:bodyPr/>
          <a:lstStyle/>
          <a:p>
            <a:pPr eaLnBrk="1" hangingPunct="1"/>
            <a:r>
              <a:rPr lang="fr-FR" sz="2800" noProof="0" dirty="0" smtClean="0">
                <a:solidFill>
                  <a:schemeClr val="bg1"/>
                </a:solidFill>
              </a:rPr>
              <a:t>Effectués dans 50 % </a:t>
            </a:r>
            <a:r>
              <a:rPr lang="fr-FR" sz="2800" noProof="0" dirty="0" smtClean="0"/>
              <a:t>des ménages sélectionnés</a:t>
            </a:r>
            <a:endParaRPr lang="fr-FR" sz="2800" noProof="0" dirty="0" smtClean="0">
              <a:solidFill>
                <a:schemeClr val="bg1"/>
              </a:solidFill>
            </a:endParaRPr>
          </a:p>
          <a:p>
            <a:pPr lvl="1" eaLnBrk="1" hangingPunct="1"/>
            <a:r>
              <a:rPr lang="fr-FR" noProof="0" dirty="0" smtClean="0">
                <a:solidFill>
                  <a:schemeClr val="bg1"/>
                </a:solidFill>
              </a:rPr>
              <a:t>Mesure de la taille et du poids (femmes 15-49 ans </a:t>
            </a:r>
            <a:r>
              <a:rPr lang="fr-FR" noProof="0" dirty="0" smtClean="0"/>
              <a:t>et enfants </a:t>
            </a:r>
            <a:r>
              <a:rPr lang="fr-FR" noProof="0" dirty="0" smtClean="0">
                <a:solidFill>
                  <a:schemeClr val="bg1"/>
                </a:solidFill>
              </a:rPr>
              <a:t>moins de 5 ans)</a:t>
            </a:r>
          </a:p>
          <a:p>
            <a:pPr lvl="1" eaLnBrk="1" hangingPunct="1"/>
            <a:r>
              <a:rPr lang="fr-FR" noProof="0" dirty="0" smtClean="0">
                <a:solidFill>
                  <a:schemeClr val="bg1"/>
                </a:solidFill>
              </a:rPr>
              <a:t>Test d’hémoglobine pour la prévalence de l’anémie (femmes de 15-49 ans et enfants de 6-59 mois)</a:t>
            </a:r>
          </a:p>
          <a:p>
            <a:pPr lvl="1" eaLnBrk="1" hangingPunct="1"/>
            <a:r>
              <a:rPr lang="fr-FR" noProof="0" dirty="0" smtClean="0">
                <a:solidFill>
                  <a:schemeClr val="bg1"/>
                </a:solidFill>
              </a:rPr>
              <a:t>Test de VIH (femmes de 15-49 ans, hommes de 15-59 ans, enfants de 6-59 mois)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9144000" cy="1143000"/>
          </a:xfrm>
        </p:spPr>
        <p:txBody>
          <a:bodyPr/>
          <a:lstStyle/>
          <a:p>
            <a:pPr eaLnBrk="1" hangingPunct="1"/>
            <a:r>
              <a:rPr lang="fr-FR" sz="4000" noProof="0" dirty="0" smtClean="0">
                <a:solidFill>
                  <a:schemeClr val="bg1"/>
                </a:solidFill>
              </a:rPr>
              <a:t>Enquête pilote et formation principale</a:t>
            </a:r>
          </a:p>
        </p:txBody>
      </p:sp>
      <p:sp>
        <p:nvSpPr>
          <p:cNvPr id="12291" name="Content Placeholder 2"/>
          <p:cNvSpPr>
            <a:spLocks noGrp="1"/>
          </p:cNvSpPr>
          <p:nvPr>
            <p:ph idx="1"/>
          </p:nvPr>
        </p:nvSpPr>
        <p:spPr>
          <a:xfrm>
            <a:off x="457200" y="1219200"/>
            <a:ext cx="8229600" cy="4906963"/>
          </a:xfrm>
        </p:spPr>
        <p:txBody>
          <a:bodyPr/>
          <a:lstStyle/>
          <a:p>
            <a:pPr eaLnBrk="1" hangingPunct="1"/>
            <a:r>
              <a:rPr lang="fr-FR" sz="3000" noProof="0" dirty="0" smtClean="0">
                <a:solidFill>
                  <a:schemeClr val="bg1"/>
                </a:solidFill>
              </a:rPr>
              <a:t>L’enquête pilote – 56 agents ont suivi une formation de 5 semaines et l’enquête pilote a été effectuée dans 8 zones.</a:t>
            </a:r>
            <a:r>
              <a:rPr lang="fr-FR" sz="3000" noProof="0" dirty="0" smtClean="0"/>
              <a:t> </a:t>
            </a:r>
            <a:endParaRPr lang="fr-FR" sz="3000" noProof="0" dirty="0" smtClean="0">
              <a:solidFill>
                <a:schemeClr val="bg1"/>
              </a:solidFill>
            </a:endParaRPr>
          </a:p>
          <a:p>
            <a:pPr eaLnBrk="1" hangingPunct="1"/>
            <a:r>
              <a:rPr lang="fr-FR" sz="3000" noProof="0" dirty="0" smtClean="0">
                <a:solidFill>
                  <a:schemeClr val="bg1"/>
                </a:solidFill>
              </a:rPr>
              <a:t>Formation du personnel de terrain: 183 personnes formées pour 5 semaines, y compris l’utilisation des tablettes pour les interviews et la formation pour les tests </a:t>
            </a:r>
            <a:r>
              <a:rPr lang="fr-FR" sz="3000" noProof="0" dirty="0" smtClean="0"/>
              <a:t>biologiques</a:t>
            </a:r>
            <a:endParaRPr lang="fr-FR" sz="3000" noProof="0" dirty="0" smtClean="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0" y="274638"/>
            <a:ext cx="9144000" cy="1143000"/>
          </a:xfrm>
        </p:spPr>
        <p:txBody>
          <a:bodyPr/>
          <a:lstStyle/>
          <a:p>
            <a:pPr eaLnBrk="1" hangingPunct="1"/>
            <a:r>
              <a:rPr lang="fr-FR" sz="4000" noProof="0" dirty="0" smtClean="0">
                <a:solidFill>
                  <a:schemeClr val="bg1"/>
                </a:solidFill>
              </a:rPr>
              <a:t>Collecte des données</a:t>
            </a:r>
          </a:p>
        </p:txBody>
      </p:sp>
      <p:sp>
        <p:nvSpPr>
          <p:cNvPr id="13315" name="Content Placeholder 2"/>
          <p:cNvSpPr>
            <a:spLocks noGrp="1"/>
          </p:cNvSpPr>
          <p:nvPr>
            <p:ph idx="1"/>
          </p:nvPr>
        </p:nvSpPr>
        <p:spPr/>
        <p:txBody>
          <a:bodyPr/>
          <a:lstStyle/>
          <a:p>
            <a:pPr eaLnBrk="1" hangingPunct="1"/>
            <a:r>
              <a:rPr lang="fr-FR" noProof="0" dirty="0" smtClean="0">
                <a:solidFill>
                  <a:schemeClr val="bg1"/>
                </a:solidFill>
              </a:rPr>
              <a:t>L’enquête s’est déroulée </a:t>
            </a:r>
            <a:r>
              <a:rPr lang="fr-FR" noProof="0" dirty="0" smtClean="0"/>
              <a:t>10 octobre 2016 au 07 mars 2017</a:t>
            </a:r>
          </a:p>
          <a:p>
            <a:pPr lvl="1" eaLnBrk="1" hangingPunct="1"/>
            <a:r>
              <a:rPr lang="fr-FR" dirty="0" smtClean="0"/>
              <a:t>21</a:t>
            </a:r>
            <a:r>
              <a:rPr lang="fr-FR" noProof="0" dirty="0" smtClean="0">
                <a:solidFill>
                  <a:schemeClr val="bg1"/>
                </a:solidFill>
              </a:rPr>
              <a:t> équipes (1 </a:t>
            </a:r>
            <a:r>
              <a:rPr lang="fr-FR" noProof="0" dirty="0" smtClean="0"/>
              <a:t>chef d’équipe, 3 enquêtrices, 1 enquêteur, 2 agents de santé</a:t>
            </a:r>
            <a:r>
              <a:rPr lang="fr-FR" noProof="0" dirty="0" smtClean="0">
                <a:solidFill>
                  <a:schemeClr val="bg1"/>
                </a:solidFill>
              </a:rPr>
              <a:t>)</a:t>
            </a:r>
          </a:p>
          <a:p>
            <a:pPr eaLnBrk="1" hangingPunct="1"/>
            <a:r>
              <a:rPr lang="fr-FR" dirty="0"/>
              <a:t>Parallèlement aux travaux de collecte des données auprès des ménages, une équipe d’édition était à l’œuvre pour un meilleur suivi de la qualité des données recueillies par les agents de terrain.</a:t>
            </a:r>
            <a:endParaRPr lang="fr-FR" noProof="0" dirty="0" smtClean="0">
              <a:solidFill>
                <a:schemeClr val="bg1"/>
              </a:solidFill>
            </a:endParaRPr>
          </a:p>
          <a:p>
            <a:pPr lvl="1" eaLnBrk="1" hangingPunct="1"/>
            <a:endParaRPr lang="fr-FR" noProof="0" dirty="0" smtClean="0">
              <a:solidFill>
                <a:schemeClr val="bg1"/>
              </a:solidFill>
            </a:endParaRPr>
          </a:p>
          <a:p>
            <a:pPr lvl="1" eaLnBrk="1" hangingPunct="1"/>
            <a:endParaRPr lang="fr-FR" noProof="0" dirty="0" smtClean="0">
              <a:solidFill>
                <a:schemeClr val="bg1"/>
              </a:solidFill>
            </a:endParaRPr>
          </a:p>
          <a:p>
            <a:pPr lvl="1" eaLnBrk="1" hangingPunct="1"/>
            <a:endParaRPr lang="fr-FR" noProof="0" dirty="0" smtClean="0">
              <a:solidFill>
                <a:schemeClr val="bg1"/>
              </a:solidFill>
            </a:endParaRPr>
          </a:p>
          <a:p>
            <a:pPr lvl="1" eaLnBrk="1" hangingPunct="1"/>
            <a:endParaRPr lang="fr-FR" noProof="0" dirty="0" smtClean="0">
              <a:solidFill>
                <a:schemeClr val="bg1"/>
              </a:solidFill>
            </a:endParaRPr>
          </a:p>
          <a:p>
            <a:pPr eaLnBrk="1" hangingPunct="1"/>
            <a:endParaRPr lang="fr-FR" noProof="0" dirty="0" smtClean="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a:xfrm>
            <a:off x="0" y="274638"/>
            <a:ext cx="9144000" cy="1143000"/>
          </a:xfrm>
        </p:spPr>
        <p:txBody>
          <a:bodyPr/>
          <a:lstStyle/>
          <a:p>
            <a:pPr eaLnBrk="1" hangingPunct="1"/>
            <a:r>
              <a:rPr lang="fr-FR" sz="4000" noProof="0" dirty="0" smtClean="0"/>
              <a:t>Résultats de l'enquête ménage et de l'enquête individuelle</a:t>
            </a:r>
            <a:endParaRPr lang="fr-FR" sz="4000" noProof="0" dirty="0" smtClean="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884618583"/>
              </p:ext>
            </p:extLst>
          </p:nvPr>
        </p:nvGraphicFramePr>
        <p:xfrm>
          <a:off x="1066800" y="1600200"/>
          <a:ext cx="6426926" cy="4820920"/>
        </p:xfrm>
        <a:graphic>
          <a:graphicData uri="http://schemas.openxmlformats.org/drawingml/2006/table">
            <a:tbl>
              <a:tblPr firstRow="1" bandRow="1">
                <a:tableStyleId>{7DF18680-E054-41AD-8BC1-D1AEF772440D}</a:tableStyleId>
              </a:tblPr>
              <a:tblGrid>
                <a:gridCol w="4454434"/>
                <a:gridCol w="1972492"/>
              </a:tblGrid>
              <a:tr h="370840">
                <a:tc gridSpan="2">
                  <a:txBody>
                    <a:bodyPr/>
                    <a:lstStyle/>
                    <a:p>
                      <a:r>
                        <a:rPr lang="fr-FR" baseline="0" noProof="0" dirty="0" smtClean="0"/>
                        <a:t>Interviews ménages</a:t>
                      </a:r>
                      <a:endParaRPr lang="fr-FR" noProof="0" dirty="0">
                        <a:solidFill>
                          <a:schemeClr val="bg1"/>
                        </a:solidFill>
                      </a:endParaRPr>
                    </a:p>
                  </a:txBody>
                  <a:tcPr>
                    <a:solidFill>
                      <a:schemeClr val="tx2">
                        <a:lumMod val="75000"/>
                      </a:schemeClr>
                    </a:solidFill>
                  </a:tcPr>
                </a:tc>
                <a:tc hMerge="1">
                  <a:txBody>
                    <a:bodyPr/>
                    <a:lstStyle/>
                    <a:p>
                      <a:endParaRPr lang="en-US" dirty="0"/>
                    </a:p>
                  </a:txBody>
                  <a:tcPr/>
                </a:tc>
              </a:tr>
              <a:tr h="370840">
                <a:tc>
                  <a:txBody>
                    <a:bodyPr/>
                    <a:lstStyle/>
                    <a:p>
                      <a:r>
                        <a:rPr lang="fr-FR" noProof="0" dirty="0" smtClean="0"/>
                        <a:t>Ménages sélectionnés</a:t>
                      </a:r>
                      <a:endParaRPr lang="fr-FR" noProof="0" dirty="0"/>
                    </a:p>
                  </a:txBody>
                  <a:tcPr/>
                </a:tc>
                <a:tc>
                  <a:txBody>
                    <a:bodyPr/>
                    <a:lstStyle/>
                    <a:p>
                      <a:pPr algn="r"/>
                      <a:r>
                        <a:rPr lang="fr-FR" noProof="0" dirty="0" smtClean="0"/>
                        <a:t>16 637</a:t>
                      </a:r>
                      <a:endParaRPr lang="fr-FR" noProof="0" dirty="0"/>
                    </a:p>
                  </a:txBody>
                  <a:tcPr/>
                </a:tc>
              </a:tr>
              <a:tr h="370840">
                <a:tc>
                  <a:txBody>
                    <a:bodyPr/>
                    <a:lstStyle/>
                    <a:p>
                      <a:r>
                        <a:rPr lang="fr-FR" noProof="0" dirty="0" smtClean="0"/>
                        <a:t>Ménages occupés</a:t>
                      </a:r>
                      <a:endParaRPr lang="fr-FR" noProof="0" dirty="0"/>
                    </a:p>
                  </a:txBody>
                  <a:tcPr/>
                </a:tc>
                <a:tc>
                  <a:txBody>
                    <a:bodyPr/>
                    <a:lstStyle/>
                    <a:p>
                      <a:pPr algn="r"/>
                      <a:r>
                        <a:rPr lang="fr-FR" noProof="0" dirty="0" smtClean="0"/>
                        <a:t>16 026</a:t>
                      </a:r>
                      <a:endParaRPr lang="fr-FR" noProof="0" dirty="0"/>
                    </a:p>
                  </a:txBody>
                  <a:tcPr/>
                </a:tc>
              </a:tr>
              <a:tr h="370840">
                <a:tc>
                  <a:txBody>
                    <a:bodyPr/>
                    <a:lstStyle/>
                    <a:p>
                      <a:r>
                        <a:rPr lang="fr-FR" noProof="0" dirty="0" smtClean="0"/>
                        <a:t>Ménages interviewés</a:t>
                      </a:r>
                      <a:endParaRPr lang="fr-FR" noProof="0" dirty="0"/>
                    </a:p>
                  </a:txBody>
                  <a:tcPr/>
                </a:tc>
                <a:tc>
                  <a:txBody>
                    <a:bodyPr/>
                    <a:lstStyle/>
                    <a:p>
                      <a:pPr algn="r"/>
                      <a:r>
                        <a:rPr lang="fr-FR" noProof="0" dirty="0" smtClean="0"/>
                        <a:t>15 977</a:t>
                      </a:r>
                      <a:endParaRPr lang="fr-FR" noProof="0" dirty="0"/>
                    </a:p>
                  </a:txBody>
                  <a:tcPr/>
                </a:tc>
              </a:tr>
              <a:tr h="370840">
                <a:tc>
                  <a:txBody>
                    <a:bodyPr/>
                    <a:lstStyle/>
                    <a:p>
                      <a:r>
                        <a:rPr lang="fr-FR" noProof="0" dirty="0" smtClean="0"/>
                        <a:t>Taux de réponse</a:t>
                      </a:r>
                      <a:endParaRPr lang="fr-FR" noProof="0" dirty="0"/>
                    </a:p>
                  </a:txBody>
                  <a:tcPr/>
                </a:tc>
                <a:tc>
                  <a:txBody>
                    <a:bodyPr/>
                    <a:lstStyle/>
                    <a:p>
                      <a:pPr algn="r"/>
                      <a:r>
                        <a:rPr lang="fr-FR" noProof="0" dirty="0" smtClean="0"/>
                        <a:t>&gt;99 %</a:t>
                      </a:r>
                      <a:endParaRPr lang="fr-FR" noProof="0" dirty="0"/>
                    </a:p>
                  </a:txBody>
                  <a:tcPr/>
                </a:tc>
              </a:tr>
              <a:tr h="370840">
                <a:tc gridSpan="2">
                  <a:txBody>
                    <a:bodyPr/>
                    <a:lstStyle/>
                    <a:p>
                      <a:r>
                        <a:rPr lang="fr-FR" b="1" noProof="0" dirty="0" smtClean="0">
                          <a:solidFill>
                            <a:schemeClr val="tx1"/>
                          </a:solidFill>
                        </a:rPr>
                        <a:t>Interviews des femmes de 15-49 ans</a:t>
                      </a:r>
                      <a:endParaRPr lang="fr-FR" b="1" noProof="0" dirty="0">
                        <a:solidFill>
                          <a:schemeClr val="tx1"/>
                        </a:solidFill>
                      </a:endParaRPr>
                    </a:p>
                  </a:txBody>
                  <a:tcPr>
                    <a:solidFill>
                      <a:schemeClr val="tx2">
                        <a:lumMod val="75000"/>
                      </a:schemeClr>
                    </a:solidFill>
                  </a:tcPr>
                </a:tc>
                <a:tc hMerge="1">
                  <a:txBody>
                    <a:bodyPr/>
                    <a:lstStyle/>
                    <a:p>
                      <a:endParaRPr lang="en-US" dirty="0"/>
                    </a:p>
                  </a:txBody>
                  <a:tcPr>
                    <a:solidFill>
                      <a:schemeClr val="accent6"/>
                    </a:solidFill>
                  </a:tcPr>
                </a:tc>
              </a:tr>
              <a:tr h="370840">
                <a:tc>
                  <a:txBody>
                    <a:bodyPr/>
                    <a:lstStyle/>
                    <a:p>
                      <a:r>
                        <a:rPr lang="fr-FR" noProof="0" dirty="0" smtClean="0"/>
                        <a:t>Femmes éligibles</a:t>
                      </a:r>
                      <a:endParaRPr lang="fr-FR" noProof="0" dirty="0"/>
                    </a:p>
                  </a:txBody>
                  <a:tcPr/>
                </a:tc>
                <a:tc>
                  <a:txBody>
                    <a:bodyPr/>
                    <a:lstStyle/>
                    <a:p>
                      <a:pPr algn="r"/>
                      <a:r>
                        <a:rPr lang="fr-FR" noProof="0" dirty="0" smtClean="0"/>
                        <a:t>17 475</a:t>
                      </a:r>
                      <a:endParaRPr lang="fr-FR" noProof="0" dirty="0"/>
                    </a:p>
                  </a:txBody>
                  <a:tcPr/>
                </a:tc>
              </a:tr>
              <a:tr h="370840">
                <a:tc>
                  <a:txBody>
                    <a:bodyPr/>
                    <a:lstStyle/>
                    <a:p>
                      <a:r>
                        <a:rPr lang="fr-FR" noProof="0" dirty="0" smtClean="0"/>
                        <a:t>Femmes interviewées</a:t>
                      </a:r>
                      <a:endParaRPr lang="fr-FR" noProof="0" dirty="0"/>
                    </a:p>
                  </a:txBody>
                  <a:tcPr/>
                </a:tc>
                <a:tc>
                  <a:txBody>
                    <a:bodyPr/>
                    <a:lstStyle/>
                    <a:p>
                      <a:pPr algn="r"/>
                      <a:r>
                        <a:rPr lang="fr-FR" noProof="0" dirty="0" smtClean="0"/>
                        <a:t>17</a:t>
                      </a:r>
                      <a:r>
                        <a:rPr lang="fr-FR" baseline="0" noProof="0" dirty="0" smtClean="0"/>
                        <a:t> 269</a:t>
                      </a:r>
                      <a:endParaRPr lang="fr-FR" noProof="0" dirty="0"/>
                    </a:p>
                  </a:txBody>
                  <a:tcPr/>
                </a:tc>
              </a:tr>
              <a:tr h="370840">
                <a:tc>
                  <a:txBody>
                    <a:bodyPr/>
                    <a:lstStyle/>
                    <a:p>
                      <a:r>
                        <a:rPr lang="fr-FR" noProof="0" dirty="0" smtClean="0"/>
                        <a:t>Taux de réponse</a:t>
                      </a:r>
                      <a:endParaRPr lang="fr-FR" noProof="0" dirty="0"/>
                    </a:p>
                  </a:txBody>
                  <a:tcPr/>
                </a:tc>
                <a:tc>
                  <a:txBody>
                    <a:bodyPr/>
                    <a:lstStyle/>
                    <a:p>
                      <a:pPr algn="r"/>
                      <a:r>
                        <a:rPr lang="fr-FR" noProof="0" dirty="0" smtClean="0"/>
                        <a:t>99 %</a:t>
                      </a:r>
                      <a:endParaRPr lang="fr-FR" noProof="0" dirty="0"/>
                    </a:p>
                  </a:txBody>
                  <a:tcPr/>
                </a:tc>
              </a:tr>
              <a:tr h="370840">
                <a:tc gridSpan="2">
                  <a:txBody>
                    <a:bodyPr/>
                    <a:lstStyle/>
                    <a:p>
                      <a:r>
                        <a:rPr lang="fr-FR" b="1" noProof="0" dirty="0" smtClean="0">
                          <a:solidFill>
                            <a:schemeClr val="tx1"/>
                          </a:solidFill>
                        </a:rPr>
                        <a:t>Interviews des hommes de 15-49 ans</a:t>
                      </a:r>
                      <a:endParaRPr lang="fr-FR" b="1" noProof="0" dirty="0">
                        <a:solidFill>
                          <a:schemeClr val="tx1"/>
                        </a:solidFill>
                      </a:endParaRPr>
                    </a:p>
                  </a:txBody>
                  <a:tcPr>
                    <a:solidFill>
                      <a:schemeClr val="tx2">
                        <a:lumMod val="75000"/>
                      </a:schemeClr>
                    </a:solidFill>
                  </a:tcPr>
                </a:tc>
                <a:tc hMerge="1">
                  <a:txBody>
                    <a:bodyPr/>
                    <a:lstStyle/>
                    <a:p>
                      <a:endParaRPr lang="en-US" dirty="0"/>
                    </a:p>
                  </a:txBody>
                  <a:tcPr>
                    <a:solidFill>
                      <a:schemeClr val="accent6"/>
                    </a:solidFill>
                  </a:tcPr>
                </a:tc>
              </a:tr>
              <a:tr h="370840">
                <a:tc>
                  <a:txBody>
                    <a:bodyPr/>
                    <a:lstStyle/>
                    <a:p>
                      <a:r>
                        <a:rPr lang="fr-FR" noProof="0" dirty="0" smtClean="0"/>
                        <a:t>Hommes éligibles</a:t>
                      </a:r>
                      <a:endParaRPr lang="fr-FR" noProof="0" dirty="0"/>
                    </a:p>
                  </a:txBody>
                  <a:tcPr/>
                </a:tc>
                <a:tc>
                  <a:txBody>
                    <a:bodyPr/>
                    <a:lstStyle/>
                    <a:p>
                      <a:pPr algn="r"/>
                      <a:r>
                        <a:rPr lang="fr-FR" noProof="0" dirty="0" smtClean="0"/>
                        <a:t>7 736</a:t>
                      </a:r>
                      <a:endParaRPr lang="fr-FR" noProof="0" dirty="0"/>
                    </a:p>
                  </a:txBody>
                  <a:tcPr/>
                </a:tc>
              </a:tr>
              <a:tr h="370840">
                <a:tc>
                  <a:txBody>
                    <a:bodyPr/>
                    <a:lstStyle/>
                    <a:p>
                      <a:r>
                        <a:rPr lang="fr-FR" noProof="0" dirty="0" smtClean="0"/>
                        <a:t>Hommes interviewés</a:t>
                      </a:r>
                      <a:endParaRPr lang="fr-FR" noProof="0" dirty="0"/>
                    </a:p>
                  </a:txBody>
                  <a:tcPr/>
                </a:tc>
                <a:tc>
                  <a:txBody>
                    <a:bodyPr/>
                    <a:lstStyle/>
                    <a:p>
                      <a:pPr algn="r"/>
                      <a:r>
                        <a:rPr lang="fr-FR" noProof="0" dirty="0" smtClean="0"/>
                        <a:t>7 552</a:t>
                      </a:r>
                      <a:endParaRPr lang="fr-FR" noProof="0" dirty="0"/>
                    </a:p>
                  </a:txBody>
                  <a:tcPr/>
                </a:tc>
              </a:tr>
              <a:tr h="370840">
                <a:tc>
                  <a:txBody>
                    <a:bodyPr/>
                    <a:lstStyle/>
                    <a:p>
                      <a:r>
                        <a:rPr lang="fr-FR" noProof="0" dirty="0" smtClean="0"/>
                        <a:t>Taux de réponse</a:t>
                      </a:r>
                      <a:endParaRPr lang="fr-FR" noProof="0" dirty="0"/>
                    </a:p>
                  </a:txBody>
                  <a:tcPr/>
                </a:tc>
                <a:tc>
                  <a:txBody>
                    <a:bodyPr/>
                    <a:lstStyle/>
                    <a:p>
                      <a:pPr algn="r"/>
                      <a:r>
                        <a:rPr lang="fr-FR" noProof="0" dirty="0" smtClean="0"/>
                        <a:t>98 %</a:t>
                      </a:r>
                      <a:endParaRPr lang="fr-FR" noProof="0" dirty="0"/>
                    </a:p>
                  </a:txBody>
                  <a:tcPr/>
                </a:tc>
              </a:tr>
            </a:tbl>
          </a:graphicData>
        </a:graphic>
      </p:graphicFrame>
    </p:spTree>
  </p:cSld>
  <p:clrMapOvr>
    <a:masterClrMapping/>
  </p:clrMapOvr>
</p:sld>
</file>

<file path=ppt/theme/theme1.xml><?xml version="1.0" encoding="utf-8"?>
<a:theme xmlns:a="http://schemas.openxmlformats.org/drawingml/2006/main" name="Blank Presentation">
  <a:themeElements>
    <a:clrScheme name="Burundi DHS">
      <a:dk1>
        <a:srgbClr val="000000"/>
      </a:dk1>
      <a:lt1>
        <a:srgbClr val="FFFFFF"/>
      </a:lt1>
      <a:dk2>
        <a:srgbClr val="018852"/>
      </a:dk2>
      <a:lt2>
        <a:srgbClr val="FFC20E"/>
      </a:lt2>
      <a:accent1>
        <a:srgbClr val="E53226"/>
      </a:accent1>
      <a:accent2>
        <a:srgbClr val="FFFFFF"/>
      </a:accent2>
      <a:accent3>
        <a:srgbClr val="A77339"/>
      </a:accent3>
      <a:accent4>
        <a:srgbClr val="88AC3F"/>
      </a:accent4>
      <a:accent5>
        <a:srgbClr val="27221E"/>
      </a:accent5>
      <a:accent6>
        <a:srgbClr val="95823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Burundi DHS">
      <a:dk1>
        <a:srgbClr val="000000"/>
      </a:dk1>
      <a:lt1>
        <a:srgbClr val="FFFFFF"/>
      </a:lt1>
      <a:dk2>
        <a:srgbClr val="018852"/>
      </a:dk2>
      <a:lt2>
        <a:srgbClr val="FFC20E"/>
      </a:lt2>
      <a:accent1>
        <a:srgbClr val="E53226"/>
      </a:accent1>
      <a:accent2>
        <a:srgbClr val="FFFFFF"/>
      </a:accent2>
      <a:accent3>
        <a:srgbClr val="A77339"/>
      </a:accent3>
      <a:accent4>
        <a:srgbClr val="88AC3F"/>
      </a:accent4>
      <a:accent5>
        <a:srgbClr val="27221E"/>
      </a:accent5>
      <a:accent6>
        <a:srgbClr val="95823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4369</TotalTime>
  <Words>612</Words>
  <Application>Microsoft Office PowerPoint</Application>
  <PresentationFormat>On-screen Show (4:3)</PresentationFormat>
  <Paragraphs>61</Paragraphs>
  <Slides>9</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Times New Roman</vt:lpstr>
      <vt:lpstr>Blank Presentation</vt:lpstr>
      <vt:lpstr>Custom Design</vt:lpstr>
      <vt:lpstr>PowerPoint Presentation</vt:lpstr>
      <vt:lpstr>PowerPoint Presentation</vt:lpstr>
      <vt:lpstr>L’Enquête</vt:lpstr>
      <vt:lpstr>Échantillonnage</vt:lpstr>
      <vt:lpstr>Questionnaires</vt:lpstr>
      <vt:lpstr>Tests biologiques</vt:lpstr>
      <vt:lpstr>Enquête pilote et formation principale</vt:lpstr>
      <vt:lpstr>Collecte des données</vt:lpstr>
      <vt:lpstr>Résultats de l'enquête ménage et de l'enquête individuelle</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Macro</dc:creator>
  <cp:lastModifiedBy>Balian, Sarah</cp:lastModifiedBy>
  <cp:revision>163</cp:revision>
  <dcterms:created xsi:type="dcterms:W3CDTF">2001-08-28T14:54:35Z</dcterms:created>
  <dcterms:modified xsi:type="dcterms:W3CDTF">2018-03-19T20:13:17Z</dcterms:modified>
</cp:coreProperties>
</file>