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38" r:id="rId2"/>
  </p:sldMasterIdLst>
  <p:notesMasterIdLst>
    <p:notesMasterId r:id="rId13"/>
  </p:notesMasterIdLst>
  <p:handoutMasterIdLst>
    <p:handoutMasterId r:id="rId14"/>
  </p:handoutMasterIdLst>
  <p:sldIdLst>
    <p:sldId id="330" r:id="rId3"/>
    <p:sldId id="318" r:id="rId4"/>
    <p:sldId id="326" r:id="rId5"/>
    <p:sldId id="298" r:id="rId6"/>
    <p:sldId id="319" r:id="rId7"/>
    <p:sldId id="332" r:id="rId8"/>
    <p:sldId id="331" r:id="rId9"/>
    <p:sldId id="303" r:id="rId10"/>
    <p:sldId id="311" r:id="rId11"/>
    <p:sldId id="333" r:id="rId12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CFI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3333"/>
    <a:srgbClr val="4D4D4D"/>
    <a:srgbClr val="FFCA7D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 snapToGrid="0">
      <p:cViewPr varScale="1">
        <p:scale>
          <a:sx n="85" d="100"/>
          <a:sy n="85" d="100"/>
        </p:scale>
        <p:origin x="53" y="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052" y="-102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3.9325572979612096E-2"/>
          <c:y val="4.6765418372505065E-2"/>
          <c:w val="0.95499649551580224"/>
          <c:h val="0.80056344748586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9"/>
              <c:tx>
                <c:rich>
                  <a:bodyPr/>
                  <a:lstStyle/>
                  <a:p>
                    <a:r>
                      <a:rPr lang="en-US" dirty="0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Rougeole </c:v>
                </c:pt>
                <c:pt idx="8">
                  <c:v>Tous les vaccins de base</c:v>
                </c:pt>
                <c:pt idx="9">
                  <c:v>Aucun vaccin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98</c:v>
                </c:pt>
                <c:pt idx="1">
                  <c:v>99</c:v>
                </c:pt>
                <c:pt idx="2">
                  <c:v>99</c:v>
                </c:pt>
                <c:pt idx="3">
                  <c:v>97</c:v>
                </c:pt>
                <c:pt idx="4">
                  <c:v>99</c:v>
                </c:pt>
                <c:pt idx="5">
                  <c:v>98</c:v>
                </c:pt>
                <c:pt idx="6">
                  <c:v>92</c:v>
                </c:pt>
                <c:pt idx="7">
                  <c:v>94</c:v>
                </c:pt>
                <c:pt idx="8">
                  <c:v>85</c:v>
                </c:pt>
                <c:pt idx="9">
                  <c:v>0.3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363395736"/>
        <c:axId val="363396128"/>
      </c:barChart>
      <c:catAx>
        <c:axId val="363395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100"/>
            </a:pPr>
            <a:endParaRPr lang="en-US"/>
          </a:p>
        </c:txPr>
        <c:crossAx val="3633961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633961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63395736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7714631197097946E-2"/>
          <c:w val="0.96616035172886816"/>
          <c:h val="0.741591941273362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885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1885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rgbClr val="E5322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Sels de Réhydratation par voie Orale (SRO)      et zinc</c:v>
                </c:pt>
                <c:pt idx="1">
                  <c:v>Thérapie de Réhydratation par voie Orale (TRO)*</c:v>
                </c:pt>
                <c:pt idx="2">
                  <c:v>Poursuite de l'alimentation et TRO</c:v>
                </c:pt>
                <c:pt idx="3">
                  <c:v>Aucun traitement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53</c:v>
                </c:pt>
                <c:pt idx="2">
                  <c:v>35</c:v>
                </c:pt>
                <c:pt idx="3">
                  <c:v>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63396912"/>
        <c:axId val="363687136"/>
      </c:barChart>
      <c:catAx>
        <c:axId val="36339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687136"/>
        <c:crosses val="autoZero"/>
        <c:auto val="1"/>
        <c:lblAlgn val="ctr"/>
        <c:lblOffset val="100"/>
        <c:noMultiLvlLbl val="0"/>
      </c:catAx>
      <c:valAx>
        <c:axId val="3636871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6339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C5ED41-E453-4708-A120-A5828A5E0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5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715DA98-B082-499E-8A8A-FBDDCCB0F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251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578684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98725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524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73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0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343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343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8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343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88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90645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31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90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75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58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14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469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2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36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36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89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37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-76200" y="1524000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76200" y="4607793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4802575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Troisième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de 2016-2017 (EDSB-III 2016-2017)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61" y="1714533"/>
            <a:ext cx="9144000" cy="28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4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19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6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09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42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425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70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1925" y="1473200"/>
            <a:ext cx="65532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B8DF4-2657-4B82-812E-EE65890DA06F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9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46322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Santé de l’enfant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949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Traitement de la diarrhée</a:t>
            </a:r>
            <a:endParaRPr lang="fr-FR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7171247"/>
              </p:ext>
            </p:extLst>
          </p:nvPr>
        </p:nvGraphicFramePr>
        <p:xfrm>
          <a:off x="0" y="1606550"/>
          <a:ext cx="9143999" cy="4986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40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>
                <a:latin typeface="+mj-lt"/>
              </a:rPr>
              <a:t>Pourcentage d’enfants de moins de 5 ans ayant eu de la diarrhée </a:t>
            </a:r>
            <a:endParaRPr lang="fr-FR" sz="1800" i="1" dirty="0" smtClean="0">
              <a:latin typeface="+mj-lt"/>
            </a:endParaRPr>
          </a:p>
          <a:p>
            <a:pPr algn="ctr"/>
            <a:r>
              <a:rPr lang="fr-FR" sz="1800" i="1" dirty="0" smtClean="0">
                <a:latin typeface="+mj-lt"/>
              </a:rPr>
              <a:t>au cours des </a:t>
            </a:r>
            <a:r>
              <a:rPr lang="fr-FR" sz="1800" i="1" dirty="0">
                <a:latin typeface="+mj-lt"/>
              </a:rPr>
              <a:t>2 semaines précédant l’interview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223952"/>
            <a:ext cx="7999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latin typeface="+mj-lt"/>
              </a:rPr>
              <a:t>*TRO=SRO, Solutions maisons recommandées (SMR), ou augmentation des liquides</a:t>
            </a:r>
            <a:endParaRPr lang="fr-FR" sz="18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9242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smtClean="0">
                <a:solidFill>
                  <a:schemeClr val="tx2"/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Maladies des enfants</a:t>
            </a:r>
            <a:endParaRPr lang="fr-SN" sz="240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dirty="0" smtClean="0"/>
              <a:t>Couverture vaccinale</a:t>
            </a:r>
            <a:r>
              <a:rPr lang="fr-SN" sz="4000" noProof="0" dirty="0" smtClean="0"/>
              <a:t> de base</a:t>
            </a:r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1262" y="1473200"/>
            <a:ext cx="7972013" cy="4938713"/>
          </a:xfrm>
        </p:spPr>
        <p:txBody>
          <a:bodyPr/>
          <a:lstStyle/>
          <a:p>
            <a:pPr marL="0" indent="0">
              <a:buNone/>
            </a:pPr>
            <a:r>
              <a:rPr lang="fr-SN" sz="3200" noProof="0" dirty="0" smtClean="0"/>
              <a:t>Un enfant est consid</a:t>
            </a:r>
            <a:r>
              <a:rPr lang="fr-SN" sz="3200" noProof="0" dirty="0" smtClean="0">
                <a:cs typeface="Calibri" pitchFamily="34" charset="0"/>
              </a:rPr>
              <a:t>éré comme ayant reçu tous les vaccinations de base lorsqu’il a reçu</a:t>
            </a:r>
            <a:r>
              <a:rPr lang="fr-SN" sz="3200" noProof="0" dirty="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BCG (protection contre la tuberculose)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vaccin contre la rougeole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pentavalent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polio (non compris polio 0)</a:t>
            </a:r>
          </a:p>
          <a:p>
            <a:pPr lvl="1"/>
            <a:endParaRPr lang="fr-SN" sz="3200" noProof="0" dirty="0" smtClean="0"/>
          </a:p>
          <a:p>
            <a:pPr lvl="1"/>
            <a:endParaRPr lang="fr-SN" sz="3200" noProof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194214"/>
              </p:ext>
            </p:extLst>
          </p:nvPr>
        </p:nvGraphicFramePr>
        <p:xfrm>
          <a:off x="0" y="1476375"/>
          <a:ext cx="9143999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0" y="8925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dirty="0" smtClean="0">
                <a:latin typeface="+mn-lt"/>
                <a:cs typeface="+mn-cs"/>
              </a:rPr>
              <a:t>Pourcentage d’enfants de 12-23 mois ayant reçu : </a:t>
            </a:r>
            <a:endParaRPr lang="fr-SN" sz="1800" i="1" dirty="0">
              <a:latin typeface="+mn-lt"/>
              <a:cs typeface="+mn-cs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dirty="0" smtClean="0">
                <a:latin typeface="+mj-lt"/>
                <a:cs typeface="+mn-cs"/>
              </a:rPr>
              <a:t>Couverture vaccinale de base</a:t>
            </a:r>
            <a:endParaRPr lang="fr-SN" sz="4000" dirty="0">
              <a:latin typeface="+mj-lt"/>
              <a:cs typeface="+mn-cs"/>
            </a:endParaRPr>
          </a:p>
        </p:txBody>
      </p:sp>
      <p:sp>
        <p:nvSpPr>
          <p:cNvPr id="1029" name="Oval 18"/>
          <p:cNvSpPr>
            <a:spLocks noChangeArrowheads="1"/>
          </p:cNvSpPr>
          <p:nvPr/>
        </p:nvSpPr>
        <p:spPr bwMode="auto">
          <a:xfrm>
            <a:off x="3105078" y="1805454"/>
            <a:ext cx="385906" cy="56263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fr-SN"/>
          </a:p>
        </p:txBody>
      </p:sp>
      <p:sp>
        <p:nvSpPr>
          <p:cNvPr id="3" name="TextBox 2"/>
          <p:cNvSpPr txBox="1"/>
          <p:nvPr/>
        </p:nvSpPr>
        <p:spPr>
          <a:xfrm>
            <a:off x="1282535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dirty="0" smtClean="0">
                <a:latin typeface="+mn-lt"/>
              </a:rPr>
              <a:t>DTC-</a:t>
            </a:r>
            <a:r>
              <a:rPr lang="fr-SN" b="1" dirty="0" err="1" smtClean="0">
                <a:latin typeface="+mn-lt"/>
              </a:rPr>
              <a:t>HepB</a:t>
            </a:r>
            <a:r>
              <a:rPr lang="fr-SN" b="1" dirty="0" smtClean="0">
                <a:latin typeface="+mn-lt"/>
              </a:rPr>
              <a:t>-</a:t>
            </a:r>
            <a:r>
              <a:rPr lang="fr-SN" b="1" dirty="0" err="1" smtClean="0">
                <a:latin typeface="+mn-lt"/>
              </a:rPr>
              <a:t>Hib</a:t>
            </a:r>
            <a:endParaRPr lang="fr-SN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42655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dirty="0" smtClean="0">
                <a:latin typeface="+mn-lt"/>
              </a:rPr>
              <a:t>Polio</a:t>
            </a:r>
            <a:endParaRPr lang="fr-SN" b="1" dirty="0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82535" y="6472052"/>
            <a:ext cx="1757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88229" y="6472052"/>
            <a:ext cx="1957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6825"/>
            <a:ext cx="9144000" cy="968829"/>
          </a:xfrm>
        </p:spPr>
        <p:txBody>
          <a:bodyPr>
            <a:normAutofit/>
          </a:bodyPr>
          <a:lstStyle/>
          <a:p>
            <a:r>
              <a:rPr lang="fr-SN" sz="4000" dirty="0" smtClean="0"/>
              <a:t>Couverture vaccinale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357252" y="1201243"/>
            <a:ext cx="260667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latin typeface="+mn-lt"/>
                <a:cs typeface="+mn-cs"/>
              </a:rPr>
              <a:t>Pourcentage d’enfants de 12-23 mois ayant reçu tous les vaccins de base</a:t>
            </a:r>
            <a:endParaRPr lang="fr-SN" sz="1800" i="1" dirty="0">
              <a:latin typeface="+mn-lt"/>
              <a:cs typeface="+mn-cs"/>
            </a:endParaRPr>
          </a:p>
        </p:txBody>
      </p:sp>
      <p:sp>
        <p:nvSpPr>
          <p:cNvPr id="297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latin typeface="Calibri" pitchFamily="34" charset="0"/>
              </a:rPr>
              <a:t>85 %</a:t>
            </a:r>
            <a:endParaRPr lang="fr-SN" b="1" dirty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288" y="1663205"/>
            <a:ext cx="4963841" cy="49638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453005"/>
            <a:ext cx="9144000" cy="65038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200" dirty="0"/>
              <a:t>Vaccins appropriés </a:t>
            </a:r>
            <a:r>
              <a:rPr lang="fr-FR" sz="4200" dirty="0" smtClean="0"/>
              <a:t>pour </a:t>
            </a:r>
            <a:r>
              <a:rPr lang="fr-FR" sz="4200" dirty="0"/>
              <a:t>l’âge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3902" y="1337094"/>
            <a:ext cx="875581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M" sz="2800" dirty="0" smtClean="0"/>
              <a:t>En plus de tous les vaccins de base, il est recommandé que tous les enfants reçoivent: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M" sz="2800" dirty="0" smtClean="0"/>
              <a:t>1 dose à la naissance de vaccin contre le polio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M" sz="2800" dirty="0" smtClean="0"/>
              <a:t>3 doses de vaccin contre le pneumocoque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M" sz="2800" dirty="0" smtClean="0"/>
              <a:t>2 doses de vaccin contre le </a:t>
            </a:r>
            <a:r>
              <a:rPr lang="fr-CM" sz="2800" dirty="0" err="1" smtClean="0"/>
              <a:t>rotavirus</a:t>
            </a:r>
            <a:endParaRPr lang="fr-CM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CM" sz="2800" dirty="0"/>
          </a:p>
          <a:p>
            <a:r>
              <a:rPr lang="fr-CM" sz="2800" b="1" dirty="0" smtClean="0">
                <a:solidFill>
                  <a:schemeClr val="tx2"/>
                </a:solidFill>
              </a:rPr>
              <a:t>72 %</a:t>
            </a:r>
            <a:r>
              <a:rPr lang="fr-CM" sz="2800" dirty="0" smtClean="0">
                <a:solidFill>
                  <a:schemeClr val="tx2"/>
                </a:solidFill>
              </a:rPr>
              <a:t> </a:t>
            </a:r>
            <a:r>
              <a:rPr lang="fr-CM" sz="2800" dirty="0" smtClean="0"/>
              <a:t>des enfants de 12-23 mois ont reçu </a:t>
            </a:r>
            <a:r>
              <a:rPr lang="fr-CM" sz="2800" b="1" dirty="0" smtClean="0">
                <a:solidFill>
                  <a:schemeClr val="tx2"/>
                </a:solidFill>
              </a:rPr>
              <a:t>tous les vaccins appropriés pour l’âge</a:t>
            </a:r>
            <a:r>
              <a:rPr lang="fr-CM" sz="28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CM" sz="2800" dirty="0"/>
          </a:p>
          <a:p>
            <a:endParaRPr lang="fr-CM" sz="2800" dirty="0"/>
          </a:p>
        </p:txBody>
      </p:sp>
    </p:spTree>
    <p:extLst>
      <p:ext uri="{BB962C8B-B14F-4D97-AF65-F5344CB8AC3E}">
        <p14:creationId xmlns:p14="http://schemas.microsoft.com/office/powerpoint/2010/main" val="66510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+mn-cs"/>
              </a:rPr>
              <a:t>Maladies des </a:t>
            </a:r>
            <a:r>
              <a:rPr lang="en-US" sz="2400" b="1" dirty="0" err="1">
                <a:solidFill>
                  <a:schemeClr val="tx2"/>
                </a:solidFill>
                <a:latin typeface="+mn-lt"/>
                <a:cs typeface="+mn-cs"/>
              </a:rPr>
              <a:t>enfants</a:t>
            </a:r>
            <a:endParaRPr lang="en-US" sz="24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561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Infections Respiratoires Aiguës (IRA)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457922" y="1390650"/>
            <a:ext cx="8228157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8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2800" dirty="0">
              <a:latin typeface="+mn-lt"/>
              <a:cs typeface="+mn-cs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7 </a:t>
            </a: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% </a:t>
            </a:r>
            <a:r>
              <a:rPr lang="fr-FR" sz="2800" dirty="0">
                <a:latin typeface="+mn-lt"/>
                <a:cs typeface="+mn-cs"/>
              </a:rPr>
              <a:t>des enfants de moins de cinq ans ont souffert de toux avec une respiration courte et rapide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dirty="0" smtClean="0">
                <a:latin typeface="+mn-lt"/>
                <a:cs typeface="+mn-cs"/>
              </a:rPr>
              <a:t>(des symptômes d’Infections </a:t>
            </a:r>
            <a:r>
              <a:rPr lang="fr-FR" sz="2800" dirty="0">
                <a:latin typeface="+mn-lt"/>
                <a:cs typeface="+mn-cs"/>
              </a:rPr>
              <a:t>Respiratoires Aiguës-IRA) 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Pour </a:t>
            </a: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62 % </a:t>
            </a:r>
            <a:r>
              <a:rPr lang="fr-FR" sz="2800" dirty="0">
                <a:latin typeface="+mn-lt"/>
                <a:cs typeface="+mn-cs"/>
              </a:rPr>
              <a:t>de ces enfants, on a recherché un traitement auprès d’un établissement ou d’un prestataire de santé</a:t>
            </a:r>
          </a:p>
          <a:p>
            <a:pPr algn="ctr" eaLnBrk="0" hangingPunct="0">
              <a:spcBef>
                <a:spcPct val="25000"/>
              </a:spcBef>
              <a:defRPr/>
            </a:pPr>
            <a:endParaRPr lang="fr-FR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Traitement de la diarrhée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55638" y="1414463"/>
            <a:ext cx="7688262" cy="4854575"/>
          </a:xfrm>
        </p:spPr>
        <p:txBody>
          <a:bodyPr/>
          <a:lstStyle/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23 %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de moins de cinq ans ont eu la diarrhée au cours des 2 semaines ayant précédé l’enquête. </a:t>
            </a:r>
          </a:p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Pour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b="1" noProof="0" dirty="0" smtClean="0">
                <a:solidFill>
                  <a:schemeClr val="tx2"/>
                </a:solidFill>
              </a:rPr>
              <a:t>59 %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d’entre eux, on a recherché un traitement auprès d’un établissement ou d’un prestataire de santé.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2346</TotalTime>
  <Words>303</Words>
  <Application>Microsoft Office PowerPoint</Application>
  <PresentationFormat>On-screen Show (4:3)</PresentationFormat>
  <Paragraphs>44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Default Design</vt:lpstr>
      <vt:lpstr>Custom Design</vt:lpstr>
      <vt:lpstr>PowerPoint Presentation</vt:lpstr>
      <vt:lpstr>PowerPoint Presentation</vt:lpstr>
      <vt:lpstr>Couverture vaccinale de base</vt:lpstr>
      <vt:lpstr>PowerPoint Presentation</vt:lpstr>
      <vt:lpstr>Couverture vaccinale par région</vt:lpstr>
      <vt:lpstr>PowerPoint Presentation</vt:lpstr>
      <vt:lpstr>PowerPoint Presentation</vt:lpstr>
      <vt:lpstr>Infections Respiratoires Aiguës (IRA)</vt:lpstr>
      <vt:lpstr>Traitement de la diarrhée</vt:lpstr>
      <vt:lpstr>Traitement de la diarrhée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Balian, Sarah</cp:lastModifiedBy>
  <cp:revision>203</cp:revision>
  <dcterms:created xsi:type="dcterms:W3CDTF">2001-09-26T13:26:40Z</dcterms:created>
  <dcterms:modified xsi:type="dcterms:W3CDTF">2018-03-19T20:17:33Z</dcterms:modified>
</cp:coreProperties>
</file>