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slideLayouts/slideLayout26.xml" ContentType="application/vnd.openxmlformats-officedocument.presentationml.slideLayout+xml"/>
  <Override PartName="/ppt/theme/theme3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Override1.xml" ContentType="application/vnd.openxmlformats-officedocument.themeOverride+xml"/>
  <Override PartName="/ppt/notesSlides/notesSlide3.xml" ContentType="application/vnd.openxmlformats-officedocument.presentationml.notesSlide+xml"/>
  <Override PartName="/ppt/charts/chart2.xml" ContentType="application/vnd.openxmlformats-officedocument.drawingml.chart+xml"/>
  <Override PartName="/ppt/notesSlides/notesSlide4.xml" ContentType="application/vnd.openxmlformats-officedocument.presentationml.notesSlide+xml"/>
  <Override PartName="/ppt/charts/chart3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5.xml" ContentType="application/vnd.openxmlformats-officedocument.presentationml.notesSlide+xml"/>
  <Override PartName="/ppt/charts/chart4.xml" ContentType="application/vnd.openxmlformats-officedocument.drawingml.chart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charts/chart5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theme/themeOverride2.xml" ContentType="application/vnd.openxmlformats-officedocument.themeOverr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charts/chart6.xml" ContentType="application/vnd.openxmlformats-officedocument.drawingml.chart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charts/chart7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theme/themeOverride3.xml" ContentType="application/vnd.openxmlformats-officedocument.themeOverride+xml"/>
  <Override PartName="/ppt/notesSlides/notesSlide12.xml" ContentType="application/vnd.openxmlformats-officedocument.presentationml.notesSlide+xml"/>
  <Override PartName="/ppt/charts/chart8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theme/themeOverride4.xml" ContentType="application/vnd.openxmlformats-officedocument.themeOverr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  <p:sldMasterId id="2147483650" r:id="rId2"/>
    <p:sldMasterId id="2147483725" r:id="rId3"/>
    <p:sldMasterId id="2147483727" r:id="rId4"/>
  </p:sldMasterIdLst>
  <p:notesMasterIdLst>
    <p:notesMasterId r:id="rId21"/>
  </p:notesMasterIdLst>
  <p:handoutMasterIdLst>
    <p:handoutMasterId r:id="rId22"/>
  </p:handoutMasterIdLst>
  <p:sldIdLst>
    <p:sldId id="379" r:id="rId5"/>
    <p:sldId id="371" r:id="rId6"/>
    <p:sldId id="385" r:id="rId7"/>
    <p:sldId id="345" r:id="rId8"/>
    <p:sldId id="380" r:id="rId9"/>
    <p:sldId id="387" r:id="rId10"/>
    <p:sldId id="363" r:id="rId11"/>
    <p:sldId id="381" r:id="rId12"/>
    <p:sldId id="386" r:id="rId13"/>
    <p:sldId id="382" r:id="rId14"/>
    <p:sldId id="368" r:id="rId15"/>
    <p:sldId id="388" r:id="rId16"/>
    <p:sldId id="389" r:id="rId17"/>
    <p:sldId id="390" r:id="rId18"/>
    <p:sldId id="391" r:id="rId19"/>
    <p:sldId id="392" r:id="rId20"/>
  </p:sldIdLst>
  <p:sldSz cx="9144000" cy="6858000" type="screen4x3"/>
  <p:notesSz cx="6918325" cy="9204325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99">
          <p15:clr>
            <a:srgbClr val="A4A3A4"/>
          </p15:clr>
        </p15:guide>
        <p15:guide id="2" pos="2179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Linn, Anne" initials="LA" lastIdx="3" clrIdx="0">
    <p:extLst>
      <p:ext uri="{19B8F6BF-5375-455C-9EA6-DF929625EA0E}">
        <p15:presenceInfo xmlns:p15="http://schemas.microsoft.com/office/powerpoint/2012/main" userId="S-1-5-21-2338163137-2684688362-157462135-8105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99"/>
    <a:srgbClr val="008000"/>
    <a:srgbClr val="993300"/>
    <a:srgbClr val="CC0000"/>
    <a:srgbClr val="CC9900"/>
    <a:srgbClr val="0066FF"/>
    <a:srgbClr val="FFCC66"/>
    <a:srgbClr val="CC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385" autoAdjust="0"/>
    <p:restoredTop sz="71533" autoAdjust="0"/>
  </p:normalViewPr>
  <p:slideViewPr>
    <p:cSldViewPr>
      <p:cViewPr varScale="1">
        <p:scale>
          <a:sx n="76" d="100"/>
          <a:sy n="76" d="100"/>
        </p:scale>
        <p:origin x="1003" y="67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312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43" d="100"/>
          <a:sy n="43" d="100"/>
        </p:scale>
        <p:origin x="-1416" y="-77"/>
      </p:cViewPr>
      <p:guideLst>
        <p:guide orient="horz" pos="2899"/>
        <p:guide pos="2179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commentAuthors" Target="commentAuthor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handoutMaster" Target="handoutMasters/handoutMaster1.xml"/><Relationship Id="rId27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.xlsx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2.xml"/><Relationship Id="rId2" Type="http://schemas.microsoft.com/office/2011/relationships/chartColorStyle" Target="colors3.xml"/><Relationship Id="rId1" Type="http://schemas.microsoft.com/office/2011/relationships/chartStyle" Target="style3.xml"/><Relationship Id="rId4" Type="http://schemas.openxmlformats.org/officeDocument/2006/relationships/package" Target="../embeddings/Microsoft_Excel_Worksheet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6.xlsx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3.xml"/><Relationship Id="rId2" Type="http://schemas.microsoft.com/office/2011/relationships/chartColorStyle" Target="colors4.xml"/><Relationship Id="rId1" Type="http://schemas.microsoft.com/office/2011/relationships/chartStyle" Target="style4.xml"/><Relationship Id="rId4" Type="http://schemas.openxmlformats.org/officeDocument/2006/relationships/package" Target="../embeddings/Microsoft_Excel_Worksheet7.xlsx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4.xml"/><Relationship Id="rId2" Type="http://schemas.microsoft.com/office/2011/relationships/chartColorStyle" Target="colors5.xml"/><Relationship Id="rId1" Type="http://schemas.microsoft.com/office/2011/relationships/chartStyle" Target="style5.xml"/><Relationship Id="rId4" Type="http://schemas.openxmlformats.org/officeDocument/2006/relationships/package" Target="../embeddings/Microsoft_Excel_Worksheet8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1.6919824135565944E-2"/>
          <c:y val="0.13784764207980654"/>
          <c:w val="0.96616035172886816"/>
          <c:h val="0.77061249750069027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Ensemble</c:v>
                </c:pt>
              </c:strCache>
            </c:strRef>
          </c:tx>
          <c:spPr>
            <a:solidFill>
              <a:srgbClr val="604878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Pt>
            <c:idx val="0"/>
            <c:invertIfNegative val="0"/>
            <c:bubble3D val="0"/>
          </c:dPt>
          <c:dPt>
            <c:idx val="2"/>
            <c:invertIfNegative val="0"/>
            <c:bubble3D val="0"/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eparator>. </c:separator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Une moustiquaire quelconque</c:v>
                </c:pt>
                <c:pt idx="1">
                  <c:v>Moustiquaire imprégnée d'insecticide (MII)*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51</c:v>
                </c:pt>
                <c:pt idx="1">
                  <c:v>46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Urbain</c:v>
                </c:pt>
              </c:strCache>
            </c:strRef>
          </c:tx>
          <c:spPr>
            <a:solidFill>
              <a:srgbClr val="4E8542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eparator>. </c:separator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Une moustiquaire quelconque</c:v>
                </c:pt>
                <c:pt idx="1">
                  <c:v>Moustiquaire imprégnée d'insecticide (MII)*</c:v>
                </c:pt>
              </c:strCache>
            </c:strRef>
          </c:cat>
          <c:val>
            <c:numRef>
              <c:f>Sheet1!$C$2:$C$3</c:f>
              <c:numCache>
                <c:formatCode>General</c:formatCode>
                <c:ptCount val="2"/>
                <c:pt idx="0">
                  <c:v>69</c:v>
                </c:pt>
                <c:pt idx="1">
                  <c:v>65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Rural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Une moustiquaire quelconque</c:v>
                </c:pt>
                <c:pt idx="1">
                  <c:v>Moustiquaire imprégnée d'insecticide (MII)*</c:v>
                </c:pt>
              </c:strCache>
            </c:strRef>
          </c:cat>
          <c:val>
            <c:numRef>
              <c:f>Sheet1!$D$2:$D$3</c:f>
              <c:numCache>
                <c:formatCode>General</c:formatCode>
                <c:ptCount val="2"/>
                <c:pt idx="0">
                  <c:v>49</c:v>
                </c:pt>
                <c:pt idx="1">
                  <c:v>44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477143448"/>
        <c:axId val="477143840"/>
      </c:barChart>
      <c:catAx>
        <c:axId val="47714344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77143840"/>
        <c:crosses val="autoZero"/>
        <c:auto val="1"/>
        <c:lblAlgn val="ctr"/>
        <c:lblOffset val="100"/>
        <c:noMultiLvlLbl val="0"/>
      </c:catAx>
      <c:valAx>
        <c:axId val="477143840"/>
        <c:scaling>
          <c:orientation val="minMax"/>
          <c:max val="100"/>
        </c:scaling>
        <c:delete val="1"/>
        <c:axPos val="l"/>
        <c:numFmt formatCode="General" sourceLinked="1"/>
        <c:majorTickMark val="out"/>
        <c:minorTickMark val="none"/>
        <c:tickLblPos val="nextTo"/>
        <c:crossAx val="47714344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title>
      <c:overlay val="0"/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</c:strCache>
            </c:strRef>
          </c:tx>
          <c:spPr>
            <a:solidFill>
              <a:schemeClr val="tx2">
                <a:lumMod val="75000"/>
              </a:schemeClr>
            </a:solidFill>
          </c:spPr>
          <c:invertIfNegative val="0"/>
          <c:dLbls>
            <c:numFmt formatCode="0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Sheet1!$B$1:$F$1</c:f>
              <c:strCache>
                <c:ptCount val="5"/>
                <c:pt idx="0">
                  <c:v>Le plus bas</c:v>
                </c:pt>
                <c:pt idx="1">
                  <c:v>Second</c:v>
                </c:pt>
                <c:pt idx="2">
                  <c:v>Moyen</c:v>
                </c:pt>
                <c:pt idx="3">
                  <c:v>Quatrième</c:v>
                </c:pt>
                <c:pt idx="4">
                  <c:v>Le plus élevé</c:v>
                </c:pt>
              </c:strCache>
            </c:strRef>
          </c:cat>
          <c:val>
            <c:numRef>
              <c:f>Sheet1!$B$2:$F$2</c:f>
              <c:numCache>
                <c:formatCode>0</c:formatCode>
                <c:ptCount val="5"/>
                <c:pt idx="0">
                  <c:v>29</c:v>
                </c:pt>
                <c:pt idx="1">
                  <c:v>41</c:v>
                </c:pt>
                <c:pt idx="2">
                  <c:v>47</c:v>
                </c:pt>
                <c:pt idx="3">
                  <c:v>56</c:v>
                </c:pt>
                <c:pt idx="4">
                  <c:v>64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5"/>
        <c:overlap val="-25"/>
        <c:axId val="360938200"/>
        <c:axId val="360938592"/>
      </c:barChart>
      <c:catAx>
        <c:axId val="36093820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ln>
            <a:solidFill>
              <a:schemeClr val="bg1"/>
            </a:solidFill>
          </a:ln>
        </c:spPr>
        <c:txPr>
          <a:bodyPr rot="0" vert="horz"/>
          <a:lstStyle/>
          <a:p>
            <a:pPr>
              <a:defRPr/>
            </a:pPr>
            <a:endParaRPr lang="en-US"/>
          </a:p>
        </c:txPr>
        <c:crossAx val="360938592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360938592"/>
        <c:scaling>
          <c:orientation val="minMax"/>
        </c:scaling>
        <c:delete val="1"/>
        <c:axPos val="l"/>
        <c:numFmt formatCode="0" sourceLinked="1"/>
        <c:majorTickMark val="out"/>
        <c:minorTickMark val="none"/>
        <c:tickLblPos val="nextTo"/>
        <c:crossAx val="360938200"/>
        <c:crosses val="autoZero"/>
        <c:crossBetween val="between"/>
      </c:valAx>
      <c:spPr>
        <a:noFill/>
        <a:ln w="25415">
          <a:noFill/>
        </a:ln>
      </c:spPr>
    </c:plotArea>
    <c:plotVisOnly val="1"/>
    <c:dispBlanksAs val="gap"/>
    <c:showDLblsOverMax val="0"/>
  </c:chart>
  <c:txPr>
    <a:bodyPr/>
    <a:lstStyle/>
    <a:p>
      <a:pPr>
        <a:defRPr sz="1800">
          <a:solidFill>
            <a:schemeClr val="bg1"/>
          </a:solidFill>
        </a:defRPr>
      </a:pPr>
      <a:endParaRPr lang="en-US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6508100667981328E-2"/>
          <c:y val="0.2684289099713148"/>
          <c:w val="0.96698379866403739"/>
          <c:h val="0.6339926293025181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EDSB-II 2010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Pt>
            <c:idx val="0"/>
            <c:invertIfNegative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</c:dPt>
          <c:dPt>
            <c:idx val="1"/>
            <c:invertIfNegative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Avec au moins une MIILDA</c:v>
                </c:pt>
                <c:pt idx="1">
                  <c:v>Avec au moins une MIILDA pour chaque deux personnes qui ont passé la nuit dernière dans le ménage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52</c:v>
                </c:pt>
                <c:pt idx="1">
                  <c:v>23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EIPB 2012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>
                  <a:defRPr lang="en-US" sz="18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Avec au moins une MIILDA</c:v>
                </c:pt>
                <c:pt idx="1">
                  <c:v>Avec au moins une MIILDA pour chaque deux personnes qui ont passé la nuit dernière dans le ménage</c:v>
                </c:pt>
              </c:strCache>
            </c:strRef>
          </c:cat>
          <c:val>
            <c:numRef>
              <c:f>Sheet1!$C$2:$C$3</c:f>
              <c:numCache>
                <c:formatCode>General</c:formatCode>
                <c:ptCount val="2"/>
                <c:pt idx="0">
                  <c:v>63</c:v>
                </c:pt>
                <c:pt idx="1">
                  <c:v>25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EDSB-III 2016-2017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>
                  <a:defRPr lang="en-US" sz="18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Avec au moins une MIILDA</c:v>
                </c:pt>
                <c:pt idx="1">
                  <c:v>Avec au moins une MIILDA pour chaque deux personnes qui ont passé la nuit dernière dans le ménage</c:v>
                </c:pt>
              </c:strCache>
            </c:strRef>
          </c:cat>
          <c:val>
            <c:numRef>
              <c:f>Sheet1!$D$2:$D$3</c:f>
              <c:numCache>
                <c:formatCode>General</c:formatCode>
                <c:ptCount val="2"/>
                <c:pt idx="0">
                  <c:v>46</c:v>
                </c:pt>
                <c:pt idx="1">
                  <c:v>17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363331040"/>
        <c:axId val="363331432"/>
      </c:barChart>
      <c:catAx>
        <c:axId val="36333104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63331432"/>
        <c:crosses val="autoZero"/>
        <c:auto val="1"/>
        <c:lblAlgn val="ctr"/>
        <c:lblOffset val="100"/>
        <c:noMultiLvlLbl val="0"/>
      </c:catAx>
      <c:valAx>
        <c:axId val="363331432"/>
        <c:scaling>
          <c:orientation val="minMax"/>
          <c:max val="100"/>
          <c:min val="0"/>
        </c:scaling>
        <c:delete val="1"/>
        <c:axPos val="l"/>
        <c:numFmt formatCode="General" sourceLinked="1"/>
        <c:majorTickMark val="out"/>
        <c:minorTickMark val="none"/>
        <c:tickLblPos val="nextTo"/>
        <c:crossAx val="36333104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bg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9"/>
    </mc:Choice>
    <mc:Fallback>
      <c:style val="29"/>
    </mc:Fallback>
  </mc:AlternateContent>
  <c:chart>
    <c:autoTitleDeleted val="1"/>
    <c:plotArea>
      <c:layout>
        <c:manualLayout>
          <c:layoutTarget val="inner"/>
          <c:xMode val="edge"/>
          <c:yMode val="edge"/>
          <c:x val="1.6516516516516516E-2"/>
          <c:y val="0.13162573818897638"/>
          <c:w val="0.96696696696696693"/>
          <c:h val="0.675009596456692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Sheet1!$A$2:$A$6</c:f>
              <c:strCache>
                <c:ptCount val="5"/>
                <c:pt idx="0">
                  <c:v>Enfants</c:v>
                </c:pt>
                <c:pt idx="1">
                  <c:v>Femmes enceintes</c:v>
                </c:pt>
                <c:pt idx="3">
                  <c:v>Enfants</c:v>
                </c:pt>
                <c:pt idx="4">
                  <c:v>Femmes enceintes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40</c:v>
                </c:pt>
                <c:pt idx="1">
                  <c:v>44</c:v>
                </c:pt>
                <c:pt idx="3">
                  <c:v>79</c:v>
                </c:pt>
                <c:pt idx="4">
                  <c:v>84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-25"/>
        <c:axId val="363332216"/>
        <c:axId val="363332608"/>
      </c:barChart>
      <c:catAx>
        <c:axId val="363332216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spPr>
          <a:ln>
            <a:solidFill>
              <a:schemeClr val="bg1"/>
            </a:solidFill>
          </a:ln>
        </c:spPr>
        <c:crossAx val="363332608"/>
        <c:crosses val="autoZero"/>
        <c:auto val="1"/>
        <c:lblAlgn val="ctr"/>
        <c:lblOffset val="100"/>
        <c:noMultiLvlLbl val="0"/>
      </c:catAx>
      <c:valAx>
        <c:axId val="363332608"/>
        <c:scaling>
          <c:orientation val="minMax"/>
          <c:max val="100"/>
        </c:scaling>
        <c:delete val="1"/>
        <c:axPos val="l"/>
        <c:numFmt formatCode="General" sourceLinked="1"/>
        <c:majorTickMark val="out"/>
        <c:minorTickMark val="none"/>
        <c:tickLblPos val="nextTo"/>
        <c:crossAx val="363332216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>
          <a:solidFill>
            <a:schemeClr val="bg1"/>
          </a:solidFill>
        </a:defRPr>
      </a:pPr>
      <a:endParaRPr lang="en-US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1.6919824135565944E-2"/>
          <c:y val="7.0199631595654038E-2"/>
          <c:w val="0.96616035172886816"/>
          <c:h val="0.78729689574851447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018852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Pt>
            <c:idx val="0"/>
            <c:invertIfNegative val="0"/>
            <c:bubble3D val="0"/>
            <c:spPr>
              <a:solidFill>
                <a:srgbClr val="018852"/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</c:dPt>
          <c:dPt>
            <c:idx val="2"/>
            <c:invertIfNegative val="0"/>
            <c:bubble3D val="0"/>
            <c:spPr>
              <a:solidFill>
                <a:srgbClr val="018852"/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eparator>. </c:separator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1+ doses de SP/Fansidar (TPIg1+)</c:v>
                </c:pt>
                <c:pt idx="1">
                  <c:v>2+ doses de SP/Fansidar (TPIg2+)</c:v>
                </c:pt>
                <c:pt idx="2">
                  <c:v>3+ doses de SP/Fansidar (TPIg3+)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30</c:v>
                </c:pt>
                <c:pt idx="1">
                  <c:v>21</c:v>
                </c:pt>
                <c:pt idx="2">
                  <c:v>13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368179128"/>
        <c:axId val="368179520"/>
      </c:barChart>
      <c:catAx>
        <c:axId val="36817912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68179520"/>
        <c:crosses val="autoZero"/>
        <c:auto val="1"/>
        <c:lblAlgn val="ctr"/>
        <c:lblOffset val="100"/>
        <c:noMultiLvlLbl val="0"/>
      </c:catAx>
      <c:valAx>
        <c:axId val="368179520"/>
        <c:scaling>
          <c:orientation val="minMax"/>
          <c:max val="100"/>
        </c:scaling>
        <c:delete val="1"/>
        <c:axPos val="l"/>
        <c:numFmt formatCode="General" sourceLinked="1"/>
        <c:majorTickMark val="out"/>
        <c:minorTickMark val="none"/>
        <c:tickLblPos val="nextTo"/>
        <c:crossAx val="36817912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8"/>
    </mc:Choice>
    <mc:Fallback>
      <c:style val="28"/>
    </mc:Fallback>
  </mc:AlternateContent>
  <c:chart>
    <c:autoTitleDeleted val="1"/>
    <c:plotArea>
      <c:layout>
        <c:manualLayout>
          <c:layoutTarget val="inner"/>
          <c:xMode val="edge"/>
          <c:yMode val="edge"/>
          <c:x val="1.6819571865443424E-2"/>
          <c:y val="7.4999999999999997E-2"/>
          <c:w val="0.96636085626911317"/>
          <c:h val="0.6149932120553895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4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Sheet1!$A$2:$A$5</c:f>
              <c:strCache>
                <c:ptCount val="4"/>
                <c:pt idx="0">
                  <c:v>Ayant eu de la fièvre au cours des deux semaines ayant précédé l'enquête</c:v>
                </c:pt>
                <c:pt idx="2">
                  <c:v>Pour lesquels des conseils ou un traitement on tété recherchés</c:v>
                </c:pt>
                <c:pt idx="3">
                  <c:v>À qui on a prélevé du sang au doigt ou au talon pour être testé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40</c:v>
                </c:pt>
                <c:pt idx="2">
                  <c:v>70</c:v>
                </c:pt>
                <c:pt idx="3">
                  <c:v>66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-25"/>
        <c:axId val="482290624"/>
        <c:axId val="482291016"/>
      </c:barChart>
      <c:catAx>
        <c:axId val="482290624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spPr>
          <a:ln>
            <a:solidFill>
              <a:schemeClr val="bg1"/>
            </a:solidFill>
          </a:ln>
        </c:spPr>
        <c:crossAx val="482291016"/>
        <c:crosses val="autoZero"/>
        <c:auto val="1"/>
        <c:lblAlgn val="ctr"/>
        <c:lblOffset val="100"/>
        <c:noMultiLvlLbl val="0"/>
      </c:catAx>
      <c:valAx>
        <c:axId val="482291016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482290624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>
          <a:solidFill>
            <a:schemeClr val="bg1"/>
          </a:solidFill>
        </a:defRPr>
      </a:pPr>
      <a:endParaRPr lang="en-US"/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"/>
          <c:y val="6.8239186074394539E-2"/>
          <c:w val="1"/>
          <c:h val="0.78559069799308012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TDR</c:v>
                </c:pt>
              </c:strCache>
            </c:strRef>
          </c:tx>
          <c:spPr>
            <a:solidFill>
              <a:srgbClr val="88AC3F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Pt>
            <c:idx val="0"/>
            <c:invertIfNegative val="0"/>
            <c:bubble3D val="0"/>
            <c:spPr>
              <a:solidFill>
                <a:srgbClr val="88AC3F"/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</c:dPt>
          <c:dPt>
            <c:idx val="2"/>
            <c:invertIfNegative val="0"/>
            <c:bubble3D val="0"/>
            <c:spPr>
              <a:solidFill>
                <a:srgbClr val="88AC3F"/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eparator>. </c:separator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Sheet1!$A$2:$A$9</c:f>
              <c:strCache>
                <c:ptCount val="8"/>
                <c:pt idx="0">
                  <c:v>Ensemble</c:v>
                </c:pt>
                <c:pt idx="1">
                  <c:v>6-8</c:v>
                </c:pt>
                <c:pt idx="2">
                  <c:v>9-11</c:v>
                </c:pt>
                <c:pt idx="3">
                  <c:v>12-17</c:v>
                </c:pt>
                <c:pt idx="4">
                  <c:v>18-23</c:v>
                </c:pt>
                <c:pt idx="5">
                  <c:v>24-35</c:v>
                </c:pt>
                <c:pt idx="6">
                  <c:v>36-47</c:v>
                </c:pt>
                <c:pt idx="7">
                  <c:v>48-59</c:v>
                </c:pt>
              </c:strCache>
            </c:strRef>
          </c:cat>
          <c:val>
            <c:numRef>
              <c:f>Sheet1!$B$2:$B$9</c:f>
              <c:numCache>
                <c:formatCode>General</c:formatCode>
                <c:ptCount val="8"/>
                <c:pt idx="0">
                  <c:v>38</c:v>
                </c:pt>
                <c:pt idx="1">
                  <c:v>32</c:v>
                </c:pt>
                <c:pt idx="2">
                  <c:v>30</c:v>
                </c:pt>
                <c:pt idx="3">
                  <c:v>33</c:v>
                </c:pt>
                <c:pt idx="4">
                  <c:v>35</c:v>
                </c:pt>
                <c:pt idx="5">
                  <c:v>36</c:v>
                </c:pt>
                <c:pt idx="6">
                  <c:v>43</c:v>
                </c:pt>
                <c:pt idx="7">
                  <c:v>42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Microscopie</c:v>
                </c:pt>
              </c:strCache>
            </c:strRef>
          </c:tx>
          <c:spPr>
            <a:solidFill>
              <a:srgbClr val="E53226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eparator>. </c:separator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Sheet1!$A$2:$A$9</c:f>
              <c:strCache>
                <c:ptCount val="8"/>
                <c:pt idx="0">
                  <c:v>Ensemble</c:v>
                </c:pt>
                <c:pt idx="1">
                  <c:v>6-8</c:v>
                </c:pt>
                <c:pt idx="2">
                  <c:v>9-11</c:v>
                </c:pt>
                <c:pt idx="3">
                  <c:v>12-17</c:v>
                </c:pt>
                <c:pt idx="4">
                  <c:v>18-23</c:v>
                </c:pt>
                <c:pt idx="5">
                  <c:v>24-35</c:v>
                </c:pt>
                <c:pt idx="6">
                  <c:v>36-47</c:v>
                </c:pt>
                <c:pt idx="7">
                  <c:v>48-59</c:v>
                </c:pt>
              </c:strCache>
            </c:strRef>
          </c:cat>
          <c:val>
            <c:numRef>
              <c:f>Sheet1!$C$2:$C$9</c:f>
              <c:numCache>
                <c:formatCode>General</c:formatCode>
                <c:ptCount val="8"/>
                <c:pt idx="0">
                  <c:v>27</c:v>
                </c:pt>
                <c:pt idx="1">
                  <c:v>19</c:v>
                </c:pt>
                <c:pt idx="2">
                  <c:v>20</c:v>
                </c:pt>
                <c:pt idx="3">
                  <c:v>21</c:v>
                </c:pt>
                <c:pt idx="4">
                  <c:v>21</c:v>
                </c:pt>
                <c:pt idx="5">
                  <c:v>27</c:v>
                </c:pt>
                <c:pt idx="6">
                  <c:v>30</c:v>
                </c:pt>
                <c:pt idx="7">
                  <c:v>33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00"/>
        <c:axId val="482291800"/>
        <c:axId val="482292192"/>
      </c:barChart>
      <c:catAx>
        <c:axId val="48229180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82292192"/>
        <c:crosses val="autoZero"/>
        <c:auto val="1"/>
        <c:lblAlgn val="ctr"/>
        <c:lblOffset val="100"/>
        <c:noMultiLvlLbl val="0"/>
      </c:catAx>
      <c:valAx>
        <c:axId val="482292192"/>
        <c:scaling>
          <c:orientation val="minMax"/>
          <c:max val="100"/>
        </c:scaling>
        <c:delete val="1"/>
        <c:axPos val="l"/>
        <c:numFmt formatCode="General" sourceLinked="1"/>
        <c:majorTickMark val="out"/>
        <c:minorTickMark val="none"/>
        <c:tickLblPos val="nextTo"/>
        <c:crossAx val="48229180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1.6919824135565944E-2"/>
          <c:y val="2.4183796856106408E-3"/>
          <c:w val="0.96616035172886816"/>
          <c:h val="0.90604175989488622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604878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Pt>
            <c:idx val="0"/>
            <c:invertIfNegative val="0"/>
            <c:bubble3D val="0"/>
            <c:spPr>
              <a:solidFill>
                <a:srgbClr val="604878"/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</c:dPt>
          <c:dPt>
            <c:idx val="1"/>
            <c:invertIfNegative val="0"/>
            <c:bubble3D val="0"/>
            <c:spPr>
              <a:solidFill>
                <a:srgbClr val="4E8542"/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</c:dPt>
          <c:dPt>
            <c:idx val="2"/>
            <c:invertIfNegative val="0"/>
            <c:bubble3D val="0"/>
            <c:spPr>
              <a:solidFill>
                <a:srgbClr val="1B587C"/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eparator>. </c:separator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Burundi Ensemble</c:v>
                </c:pt>
                <c:pt idx="1">
                  <c:v>Urbain</c:v>
                </c:pt>
                <c:pt idx="2">
                  <c:v>Rural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27</c:v>
                </c:pt>
                <c:pt idx="1">
                  <c:v>6</c:v>
                </c:pt>
                <c:pt idx="2">
                  <c:v>29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482292976"/>
        <c:axId val="482293368"/>
      </c:barChart>
      <c:catAx>
        <c:axId val="48229297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82293368"/>
        <c:crosses val="autoZero"/>
        <c:auto val="1"/>
        <c:lblAlgn val="ctr"/>
        <c:lblOffset val="100"/>
        <c:noMultiLvlLbl val="0"/>
      </c:catAx>
      <c:valAx>
        <c:axId val="482293368"/>
        <c:scaling>
          <c:orientation val="minMax"/>
          <c:max val="100"/>
        </c:scaling>
        <c:delete val="1"/>
        <c:axPos val="l"/>
        <c:numFmt formatCode="General" sourceLinked="1"/>
        <c:majorTickMark val="out"/>
        <c:minorTickMark val="none"/>
        <c:tickLblPos val="nextTo"/>
        <c:crossAx val="48229297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972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121" tIns="46061" rIns="92121" bIns="46061" numCol="1" anchor="t" anchorCtr="0" compatLnSpc="1">
            <a:prstTxWarp prst="textNoShape">
              <a:avLst/>
            </a:prstTxWarp>
          </a:bodyPr>
          <a:lstStyle>
            <a:lvl1pPr defTabSz="921903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963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29972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121" tIns="46061" rIns="92121" bIns="46061" numCol="1" anchor="t" anchorCtr="0" compatLnSpc="1">
            <a:prstTxWarp prst="textNoShape">
              <a:avLst/>
            </a:prstTxWarp>
          </a:bodyPr>
          <a:lstStyle>
            <a:lvl1pPr algn="r" defTabSz="921903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963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743950"/>
            <a:ext cx="29972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121" tIns="46061" rIns="92121" bIns="46061" numCol="1" anchor="b" anchorCtr="0" compatLnSpc="1">
            <a:prstTxWarp prst="textNoShape">
              <a:avLst/>
            </a:prstTxWarp>
          </a:bodyPr>
          <a:lstStyle>
            <a:lvl1pPr defTabSz="921903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963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8743950"/>
            <a:ext cx="29972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121" tIns="46061" rIns="92121" bIns="46061" numCol="1" anchor="b" anchorCtr="0" compatLnSpc="1">
            <a:prstTxWarp prst="textNoShape">
              <a:avLst/>
            </a:prstTxWarp>
          </a:bodyPr>
          <a:lstStyle>
            <a:lvl1pPr algn="r" defTabSz="921903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fld id="{A990CE0C-6664-44D5-B0FF-8D9EF1AB478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667802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972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121" tIns="46061" rIns="92121" bIns="46061" numCol="1" anchor="t" anchorCtr="0" compatLnSpc="1">
            <a:prstTxWarp prst="textNoShape">
              <a:avLst/>
            </a:prstTxWarp>
          </a:bodyPr>
          <a:lstStyle>
            <a:lvl1pPr defTabSz="921903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174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29972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121" tIns="46061" rIns="92121" bIns="46061" numCol="1" anchor="t" anchorCtr="0" compatLnSpc="1">
            <a:prstTxWarp prst="textNoShape">
              <a:avLst/>
            </a:prstTxWarp>
          </a:bodyPr>
          <a:lstStyle>
            <a:lvl1pPr algn="r" defTabSz="921903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150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58875" y="690563"/>
            <a:ext cx="4600575" cy="34512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174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2338" y="4371975"/>
            <a:ext cx="5073650" cy="4141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121" tIns="46061" rIns="92121" bIns="4606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3175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743950"/>
            <a:ext cx="29972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121" tIns="46061" rIns="92121" bIns="46061" numCol="1" anchor="b" anchorCtr="0" compatLnSpc="1">
            <a:prstTxWarp prst="textNoShape">
              <a:avLst/>
            </a:prstTxWarp>
          </a:bodyPr>
          <a:lstStyle>
            <a:lvl1pPr defTabSz="921903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175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8743950"/>
            <a:ext cx="29972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121" tIns="46061" rIns="92121" bIns="46061" numCol="1" anchor="b" anchorCtr="0" compatLnSpc="1">
            <a:prstTxWarp prst="textNoShape">
              <a:avLst/>
            </a:prstTxWarp>
          </a:bodyPr>
          <a:lstStyle>
            <a:lvl1pPr algn="r" defTabSz="921903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fld id="{1E2E9DBA-D860-493F-800A-D6E1C9940A4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668071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 defTabSz="920750">
              <a:defRPr/>
            </a:pPr>
            <a:fld id="{39FE5D8F-62E1-4CC7-AA33-CAD38C93A279}" type="slidenum">
              <a:rPr lang="en-US" smtClean="0"/>
              <a:pPr defTabSz="920750">
                <a:defRPr/>
              </a:pPr>
              <a:t>2</a:t>
            </a:fld>
            <a:endParaRPr lang="en-US" smtClean="0"/>
          </a:p>
        </p:txBody>
      </p:sp>
      <p:sp>
        <p:nvSpPr>
          <p:cNvPr id="225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fr-FR" smtClean="0"/>
          </a:p>
        </p:txBody>
      </p:sp>
    </p:spTree>
    <p:extLst>
      <p:ext uri="{BB962C8B-B14F-4D97-AF65-F5344CB8AC3E}">
        <p14:creationId xmlns:p14="http://schemas.microsoft.com/office/powerpoint/2010/main" val="322976894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E81180-36CA-43EC-B7D8-15BB5DAAE4B2}" type="slidenum">
              <a:rPr lang="en-US" smtClean="0"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2944803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E81180-36CA-43EC-B7D8-15BB5DAAE4B2}" type="slidenum">
              <a:rPr lang="en-US" smtClean="0"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3358738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E81180-36CA-43EC-B7D8-15BB5DAAE4B2}" type="slidenum">
              <a:rPr lang="en-US" smtClean="0"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8608053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041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52863353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 noProof="0" dirty="0" smtClean="0"/>
          </a:p>
          <a:p>
            <a:endParaRPr lang="fr-FR" noProof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E81180-36CA-43EC-B7D8-15BB5DAAE4B2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7835407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041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73745301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041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54906027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 defTabSz="920750">
              <a:defRPr/>
            </a:pPr>
            <a:fld id="{4C17B8FD-47AC-4815-977C-7553633A47D0}" type="slidenum">
              <a:rPr lang="en-US" smtClean="0"/>
              <a:pPr defTabSz="920750">
                <a:defRPr/>
              </a:pPr>
              <a:t>7</a:t>
            </a:fld>
            <a:endParaRPr lang="en-US" smtClean="0"/>
          </a:p>
        </p:txBody>
      </p:sp>
      <p:sp>
        <p:nvSpPr>
          <p:cNvPr id="23555" name="Rectangle 7"/>
          <p:cNvSpPr txBox="1">
            <a:spLocks noGrp="1" noChangeArrowheads="1"/>
          </p:cNvSpPr>
          <p:nvPr/>
        </p:nvSpPr>
        <p:spPr bwMode="auto">
          <a:xfrm>
            <a:off x="3919538" y="8742363"/>
            <a:ext cx="299720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121" tIns="46061" rIns="92121" bIns="46061" anchor="b"/>
          <a:lstStyle>
            <a:lvl1pPr defTabSz="920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 defTabSz="920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 defTabSz="920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 defTabSz="920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 defTabSz="920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pPr algn="r" eaLnBrk="1" hangingPunct="1"/>
            <a:fld id="{D489ABCA-460D-4DA3-B3C0-EB6786BDAD0C}" type="slidenum">
              <a:rPr lang="en-US" sz="1200">
                <a:latin typeface="Arial" charset="0"/>
              </a:rPr>
              <a:pPr algn="r" eaLnBrk="1" hangingPunct="1"/>
              <a:t>7</a:t>
            </a:fld>
            <a:endParaRPr lang="en-US" sz="1200">
              <a:latin typeface="Arial" charset="0"/>
            </a:endParaRPr>
          </a:p>
        </p:txBody>
      </p:sp>
      <p:sp>
        <p:nvSpPr>
          <p:cNvPr id="2355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55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92150" y="4371975"/>
            <a:ext cx="5534025" cy="4141788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4985390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 defTabSz="920750">
              <a:defRPr/>
            </a:pPr>
            <a:fld id="{39FE5D8F-62E1-4CC7-AA33-CAD38C93A279}" type="slidenum">
              <a:rPr lang="en-US" smtClean="0"/>
              <a:pPr defTabSz="920750">
                <a:defRPr/>
              </a:pPr>
              <a:t>8</a:t>
            </a:fld>
            <a:endParaRPr lang="en-US" smtClean="0"/>
          </a:p>
        </p:txBody>
      </p:sp>
      <p:sp>
        <p:nvSpPr>
          <p:cNvPr id="225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fr-FR" smtClean="0"/>
          </a:p>
        </p:txBody>
      </p:sp>
    </p:spTree>
    <p:extLst>
      <p:ext uri="{BB962C8B-B14F-4D97-AF65-F5344CB8AC3E}">
        <p14:creationId xmlns:p14="http://schemas.microsoft.com/office/powerpoint/2010/main" val="309069567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noProof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E81180-36CA-43EC-B7D8-15BB5DAAE4B2}" type="slidenum">
              <a:rPr lang="en-US" smtClean="0">
                <a:solidFill>
                  <a:prstClr val="black"/>
                </a:solidFill>
              </a:rPr>
              <a:pPr/>
              <a:t>9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790859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 defTabSz="920750">
              <a:defRPr/>
            </a:pPr>
            <a:fld id="{39FE5D8F-62E1-4CC7-AA33-CAD38C93A279}" type="slidenum">
              <a:rPr lang="en-US" smtClean="0"/>
              <a:pPr defTabSz="920750">
                <a:defRPr/>
              </a:pPr>
              <a:t>10</a:t>
            </a:fld>
            <a:endParaRPr lang="en-US" smtClean="0"/>
          </a:p>
        </p:txBody>
      </p:sp>
      <p:sp>
        <p:nvSpPr>
          <p:cNvPr id="225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fr-FR" smtClean="0"/>
          </a:p>
        </p:txBody>
      </p:sp>
    </p:spTree>
    <p:extLst>
      <p:ext uri="{BB962C8B-B14F-4D97-AF65-F5344CB8AC3E}">
        <p14:creationId xmlns:p14="http://schemas.microsoft.com/office/powerpoint/2010/main" val="184656483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 defTabSz="920750">
              <a:defRPr/>
            </a:pPr>
            <a:fld id="{87BC84D7-91CA-42D4-8005-E6028AB66286}" type="slidenum">
              <a:rPr lang="en-US" smtClean="0"/>
              <a:pPr defTabSz="920750">
                <a:defRPr/>
              </a:pPr>
              <a:t>11</a:t>
            </a:fld>
            <a:endParaRPr lang="en-US" smtClean="0"/>
          </a:p>
        </p:txBody>
      </p:sp>
      <p:sp>
        <p:nvSpPr>
          <p:cNvPr id="29699" name="Rectangle 7"/>
          <p:cNvSpPr txBox="1">
            <a:spLocks noGrp="1" noChangeArrowheads="1"/>
          </p:cNvSpPr>
          <p:nvPr/>
        </p:nvSpPr>
        <p:spPr bwMode="auto">
          <a:xfrm>
            <a:off x="3919538" y="8742363"/>
            <a:ext cx="299720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121" tIns="46061" rIns="92121" bIns="46061" anchor="b"/>
          <a:lstStyle>
            <a:lvl1pPr defTabSz="920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 defTabSz="920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 defTabSz="920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 defTabSz="920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 defTabSz="920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pPr algn="r" eaLnBrk="1" hangingPunct="1"/>
            <a:fld id="{DDA09D28-BF1F-4F4D-821C-2C8B0FBCEAB7}" type="slidenum">
              <a:rPr lang="en-US" sz="1200">
                <a:latin typeface="Arial" charset="0"/>
              </a:rPr>
              <a:pPr algn="r" eaLnBrk="1" hangingPunct="1"/>
              <a:t>11</a:t>
            </a:fld>
            <a:endParaRPr lang="en-US" sz="1200">
              <a:latin typeface="Arial" charset="0"/>
            </a:endParaRPr>
          </a:p>
        </p:txBody>
      </p:sp>
      <p:sp>
        <p:nvSpPr>
          <p:cNvPr id="2970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70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92150" y="4371975"/>
            <a:ext cx="5534025" cy="4141788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5789498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 userDrawn="1"/>
        </p:nvSpPr>
        <p:spPr>
          <a:xfrm>
            <a:off x="342900" y="4942582"/>
            <a:ext cx="84582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0" i="0" kern="1200" dirty="0" err="1" smtClean="0">
                <a:solidFill>
                  <a:schemeClr val="tx1"/>
                </a:solidFill>
                <a:latin typeface="+mn-lt"/>
                <a:ea typeface="+mn-ea"/>
                <a:cs typeface="Arial" charset="0"/>
              </a:rPr>
              <a:t>Troisième</a:t>
            </a:r>
            <a:r>
              <a:rPr lang="en-US" sz="3200" b="0" i="0" kern="1200" baseline="0" dirty="0" smtClean="0">
                <a:solidFill>
                  <a:schemeClr val="tx1"/>
                </a:solidFill>
                <a:latin typeface="+mn-lt"/>
                <a:ea typeface="+mn-ea"/>
                <a:cs typeface="Arial" charset="0"/>
              </a:rPr>
              <a:t> </a:t>
            </a:r>
            <a:r>
              <a:rPr lang="en-US" sz="3200" b="0" i="0" kern="1200" dirty="0" err="1" smtClean="0">
                <a:solidFill>
                  <a:schemeClr val="tx1"/>
                </a:solidFill>
                <a:latin typeface="+mn-lt"/>
                <a:ea typeface="+mn-ea"/>
                <a:cs typeface="Arial" charset="0"/>
              </a:rPr>
              <a:t>Enquête</a:t>
            </a:r>
            <a:r>
              <a:rPr lang="en-US" sz="3200" b="0" i="0" kern="1200" baseline="0" dirty="0" smtClean="0">
                <a:solidFill>
                  <a:schemeClr val="tx1"/>
                </a:solidFill>
                <a:latin typeface="+mn-lt"/>
                <a:ea typeface="+mn-ea"/>
                <a:cs typeface="Arial" charset="0"/>
              </a:rPr>
              <a:t> </a:t>
            </a:r>
            <a:r>
              <a:rPr lang="en-US" sz="3200" b="0" i="0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Arial" charset="0"/>
              </a:rPr>
              <a:t>Démographique</a:t>
            </a:r>
            <a:r>
              <a:rPr lang="en-US" sz="3200" b="0" i="0" kern="1200" baseline="0" dirty="0" smtClean="0">
                <a:solidFill>
                  <a:schemeClr val="tx1"/>
                </a:solidFill>
                <a:latin typeface="+mn-lt"/>
                <a:ea typeface="+mn-ea"/>
                <a:cs typeface="Arial" charset="0"/>
              </a:rPr>
              <a:t> et de Santé </a:t>
            </a:r>
          </a:p>
          <a:p>
            <a:pPr algn="ctr"/>
            <a:r>
              <a:rPr lang="en-US" sz="3200" b="0" i="0" kern="1200" baseline="0" dirty="0" smtClean="0">
                <a:solidFill>
                  <a:schemeClr val="tx1"/>
                </a:solidFill>
                <a:latin typeface="+mn-lt"/>
                <a:ea typeface="+mn-ea"/>
                <a:cs typeface="Arial" charset="0"/>
              </a:rPr>
              <a:t>du Burundi de 2016-2017 (EDSB-III 2016-2017)</a:t>
            </a:r>
            <a:endParaRPr lang="en-US" sz="3200" b="0" i="0" kern="1200" dirty="0">
              <a:solidFill>
                <a:schemeClr val="tx1"/>
              </a:solidFill>
              <a:latin typeface="+mn-lt"/>
              <a:ea typeface="+mn-ea"/>
              <a:cs typeface="Arial" charset="0"/>
            </a:endParaRPr>
          </a:p>
        </p:txBody>
      </p:sp>
      <p:sp>
        <p:nvSpPr>
          <p:cNvPr id="9" name="Rectangle 8"/>
          <p:cNvSpPr/>
          <p:nvPr userDrawn="1"/>
        </p:nvSpPr>
        <p:spPr bwMode="auto">
          <a:xfrm>
            <a:off x="-76200" y="1524000"/>
            <a:ext cx="9250878" cy="182880"/>
          </a:xfrm>
          <a:prstGeom prst="rect">
            <a:avLst/>
          </a:prstGeom>
          <a:solidFill>
            <a:schemeClr val="tx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3200" b="1" i="1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0" name="Rectangle 9"/>
          <p:cNvSpPr/>
          <p:nvPr userDrawn="1"/>
        </p:nvSpPr>
        <p:spPr bwMode="auto">
          <a:xfrm>
            <a:off x="-76200" y="4607793"/>
            <a:ext cx="9250878" cy="182880"/>
          </a:xfrm>
          <a:prstGeom prst="rect">
            <a:avLst/>
          </a:prstGeom>
          <a:solidFill>
            <a:schemeClr val="tx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3200" b="1" i="1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4929"/>
            <a:ext cx="9144000" cy="28856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81281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21849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34250" y="381000"/>
            <a:ext cx="1809750" cy="57150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381000"/>
            <a:ext cx="5276850" cy="57150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344624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05000" y="381000"/>
            <a:ext cx="72390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2590800" y="1981200"/>
            <a:ext cx="6248400" cy="4114800"/>
          </a:xfrm>
        </p:spPr>
        <p:txBody>
          <a:bodyPr/>
          <a:lstStyle/>
          <a:p>
            <a:pPr lvl="0"/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110832659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4AC2D55-3A2E-446B-A8BB-E589BD9EB2F9}" type="slidenum">
              <a:rPr lang="fr-CI"/>
              <a:pPr>
                <a:defRPr/>
              </a:pPr>
              <a:t>‹#›</a:t>
            </a:fld>
            <a:endParaRPr lang="fr-CI"/>
          </a:p>
        </p:txBody>
      </p:sp>
    </p:spTree>
    <p:extLst>
      <p:ext uri="{BB962C8B-B14F-4D97-AF65-F5344CB8AC3E}">
        <p14:creationId xmlns:p14="http://schemas.microsoft.com/office/powerpoint/2010/main" val="304631275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311E8D0-E53D-45D5-BCF4-93C02FFDEB24}" type="slidenum">
              <a:rPr lang="fr-CI"/>
              <a:pPr>
                <a:defRPr/>
              </a:pPr>
              <a:t>‹#›</a:t>
            </a:fld>
            <a:endParaRPr lang="fr-CI"/>
          </a:p>
        </p:txBody>
      </p:sp>
    </p:spTree>
    <p:extLst>
      <p:ext uri="{BB962C8B-B14F-4D97-AF65-F5344CB8AC3E}">
        <p14:creationId xmlns:p14="http://schemas.microsoft.com/office/powerpoint/2010/main" val="18658774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2DF2F09-A943-4751-B258-054ACDE95D5E}" type="slidenum">
              <a:rPr lang="fr-CI"/>
              <a:pPr>
                <a:defRPr/>
              </a:pPr>
              <a:t>‹#›</a:t>
            </a:fld>
            <a:endParaRPr lang="fr-CI"/>
          </a:p>
        </p:txBody>
      </p:sp>
    </p:spTree>
    <p:extLst>
      <p:ext uri="{BB962C8B-B14F-4D97-AF65-F5344CB8AC3E}">
        <p14:creationId xmlns:p14="http://schemas.microsoft.com/office/powerpoint/2010/main" val="318288495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CCEEBC1-664C-4CE1-A473-C21897970B8C}" type="slidenum">
              <a:rPr lang="fr-CI"/>
              <a:pPr>
                <a:defRPr/>
              </a:pPr>
              <a:t>‹#›</a:t>
            </a:fld>
            <a:endParaRPr lang="fr-CI"/>
          </a:p>
        </p:txBody>
      </p:sp>
    </p:spTree>
    <p:extLst>
      <p:ext uri="{BB962C8B-B14F-4D97-AF65-F5344CB8AC3E}">
        <p14:creationId xmlns:p14="http://schemas.microsoft.com/office/powerpoint/2010/main" val="333210635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586C017-A216-48E0-9833-FDBA5BA8D7C6}" type="slidenum">
              <a:rPr lang="fr-CI"/>
              <a:pPr>
                <a:defRPr/>
              </a:pPr>
              <a:t>‹#›</a:t>
            </a:fld>
            <a:endParaRPr lang="fr-CI"/>
          </a:p>
        </p:txBody>
      </p:sp>
    </p:spTree>
    <p:extLst>
      <p:ext uri="{BB962C8B-B14F-4D97-AF65-F5344CB8AC3E}">
        <p14:creationId xmlns:p14="http://schemas.microsoft.com/office/powerpoint/2010/main" val="175200975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B98BACF-5E25-4E95-92D3-AE05E9035C6E}" type="slidenum">
              <a:rPr lang="fr-CI"/>
              <a:pPr>
                <a:defRPr/>
              </a:pPr>
              <a:t>‹#›</a:t>
            </a:fld>
            <a:endParaRPr lang="fr-CI"/>
          </a:p>
        </p:txBody>
      </p:sp>
    </p:spTree>
    <p:extLst>
      <p:ext uri="{BB962C8B-B14F-4D97-AF65-F5344CB8AC3E}">
        <p14:creationId xmlns:p14="http://schemas.microsoft.com/office/powerpoint/2010/main" val="134983325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090902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763107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A2FFEFF-9366-4A8D-BF18-60A8CCDAFBD1}" type="slidenum">
              <a:rPr lang="fr-CI"/>
              <a:pPr>
                <a:defRPr/>
              </a:pPr>
              <a:t>‹#›</a:t>
            </a:fld>
            <a:endParaRPr lang="fr-CI"/>
          </a:p>
        </p:txBody>
      </p:sp>
    </p:spTree>
    <p:extLst>
      <p:ext uri="{BB962C8B-B14F-4D97-AF65-F5344CB8AC3E}">
        <p14:creationId xmlns:p14="http://schemas.microsoft.com/office/powerpoint/2010/main" val="251792998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E84A579-F595-4A25-9701-19DFA33267D6}" type="slidenum">
              <a:rPr lang="fr-CI"/>
              <a:pPr>
                <a:defRPr/>
              </a:pPr>
              <a:t>‹#›</a:t>
            </a:fld>
            <a:endParaRPr lang="fr-CI"/>
          </a:p>
        </p:txBody>
      </p:sp>
    </p:spTree>
    <p:extLst>
      <p:ext uri="{BB962C8B-B14F-4D97-AF65-F5344CB8AC3E}">
        <p14:creationId xmlns:p14="http://schemas.microsoft.com/office/powerpoint/2010/main" val="397645213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CE9FA5-5F12-4458-B132-84CD933382DF}" type="slidenum">
              <a:rPr lang="fr-CI"/>
              <a:pPr>
                <a:defRPr/>
              </a:pPr>
              <a:t>‹#›</a:t>
            </a:fld>
            <a:endParaRPr lang="fr-CI"/>
          </a:p>
        </p:txBody>
      </p:sp>
    </p:spTree>
    <p:extLst>
      <p:ext uri="{BB962C8B-B14F-4D97-AF65-F5344CB8AC3E}">
        <p14:creationId xmlns:p14="http://schemas.microsoft.com/office/powerpoint/2010/main" val="72800084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AAC8E4-62E6-4227-B03B-5F7A26BEF860}" type="slidenum">
              <a:rPr lang="fr-CI"/>
              <a:pPr>
                <a:defRPr/>
              </a:pPr>
              <a:t>‹#›</a:t>
            </a:fld>
            <a:endParaRPr lang="fr-CI"/>
          </a:p>
        </p:txBody>
      </p:sp>
    </p:spTree>
    <p:extLst>
      <p:ext uri="{BB962C8B-B14F-4D97-AF65-F5344CB8AC3E}">
        <p14:creationId xmlns:p14="http://schemas.microsoft.com/office/powerpoint/2010/main" val="321607862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 and 4 Content">
    <p:bg>
      <p:bgPr>
        <a:solidFill>
          <a:schemeClr val="tx1">
            <a:lumMod val="85000"/>
            <a:alpha val="4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57200" y="3938588"/>
            <a:ext cx="4038600" cy="21875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0CAE377-9C46-45D4-81BF-A0D05B7972E7}" type="slidenum">
              <a:rPr lang="fr-CI"/>
              <a:pPr>
                <a:defRPr/>
              </a:pPr>
              <a:t>‹#›</a:t>
            </a:fld>
            <a:endParaRPr lang="fr-CI"/>
          </a:p>
        </p:txBody>
      </p:sp>
    </p:spTree>
    <p:extLst>
      <p:ext uri="{BB962C8B-B14F-4D97-AF65-F5344CB8AC3E}">
        <p14:creationId xmlns:p14="http://schemas.microsoft.com/office/powerpoint/2010/main" val="29484973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05000" y="381000"/>
            <a:ext cx="72390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2590800" y="1981200"/>
            <a:ext cx="6248400" cy="4114800"/>
          </a:xfrm>
        </p:spPr>
        <p:txBody>
          <a:bodyPr/>
          <a:lstStyle/>
          <a:p>
            <a:pPr lvl="0"/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110832659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0" y="12700"/>
            <a:ext cx="9144000" cy="1231900"/>
          </a:xfrm>
        </p:spPr>
        <p:txBody>
          <a:bodyPr/>
          <a:lstStyle>
            <a:lvl1pPr algn="ctr">
              <a:defRPr>
                <a:latin typeface="+mn-lt"/>
              </a:defRPr>
            </a:lvl1pPr>
          </a:lstStyle>
          <a:p>
            <a:r>
              <a:rPr lang="en-GB" noProof="0" dirty="0" smtClean="0"/>
              <a:t>Click to edit Master </a:t>
            </a:r>
            <a:br>
              <a:rPr lang="en-GB" noProof="0" dirty="0" smtClean="0"/>
            </a:br>
            <a:r>
              <a:rPr lang="en-GB" noProof="0" dirty="0" smtClean="0"/>
              <a:t>title style</a:t>
            </a:r>
            <a:endParaRPr lang="en-GB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1639" y="1606858"/>
            <a:ext cx="8256233" cy="5251142"/>
          </a:xfrm>
        </p:spPr>
        <p:txBody>
          <a:bodyPr/>
          <a:lstStyle/>
          <a:p>
            <a:pPr lvl="0"/>
            <a:r>
              <a:rPr lang="fr-FR" noProof="0" dirty="0" smtClean="0"/>
              <a:t>Click to </a:t>
            </a:r>
            <a:r>
              <a:rPr lang="fr-FR" noProof="0" dirty="0" err="1" smtClean="0"/>
              <a:t>edit</a:t>
            </a:r>
            <a:r>
              <a:rPr lang="fr-FR" noProof="0" dirty="0" smtClean="0"/>
              <a:t> Master </a:t>
            </a:r>
            <a:r>
              <a:rPr lang="fr-FR" noProof="0" dirty="0" err="1" smtClean="0"/>
              <a:t>text</a:t>
            </a:r>
            <a:r>
              <a:rPr lang="fr-FR" noProof="0" dirty="0" smtClean="0"/>
              <a:t> styles</a:t>
            </a:r>
          </a:p>
          <a:p>
            <a:pPr lvl="1"/>
            <a:r>
              <a:rPr lang="fr-FR" noProof="0" dirty="0" smtClean="0"/>
              <a:t>Second </a:t>
            </a:r>
            <a:r>
              <a:rPr lang="fr-FR" noProof="0" dirty="0" err="1" smtClean="0"/>
              <a:t>level</a:t>
            </a:r>
            <a:endParaRPr lang="fr-FR" noProof="0" dirty="0" smtClean="0"/>
          </a:p>
          <a:p>
            <a:pPr lvl="2"/>
            <a:r>
              <a:rPr lang="fr-FR" noProof="0" dirty="0" err="1" smtClean="0"/>
              <a:t>Third</a:t>
            </a:r>
            <a:r>
              <a:rPr lang="fr-FR" noProof="0" dirty="0" smtClean="0"/>
              <a:t> </a:t>
            </a:r>
            <a:r>
              <a:rPr lang="fr-FR" noProof="0" dirty="0" err="1" smtClean="0"/>
              <a:t>level</a:t>
            </a:r>
            <a:endParaRPr lang="fr-FR" noProof="0" dirty="0" smtClean="0"/>
          </a:p>
          <a:p>
            <a:pPr lvl="3"/>
            <a:r>
              <a:rPr lang="fr-FR" noProof="0" dirty="0" err="1" smtClean="0"/>
              <a:t>Fourth</a:t>
            </a:r>
            <a:r>
              <a:rPr lang="fr-FR" noProof="0" dirty="0" smtClean="0"/>
              <a:t> </a:t>
            </a:r>
            <a:r>
              <a:rPr lang="fr-FR" noProof="0" dirty="0" err="1" smtClean="0"/>
              <a:t>level</a:t>
            </a:r>
            <a:endParaRPr lang="fr-FR" noProof="0" dirty="0" smtClean="0"/>
          </a:p>
          <a:p>
            <a:pPr lvl="4"/>
            <a:r>
              <a:rPr lang="fr-FR" noProof="0" dirty="0" err="1" smtClean="0"/>
              <a:t>Fifth</a:t>
            </a:r>
            <a:r>
              <a:rPr lang="fr-FR" noProof="0" dirty="0" smtClean="0"/>
              <a:t> </a:t>
            </a:r>
            <a:r>
              <a:rPr lang="fr-FR" noProof="0" dirty="0" err="1" smtClean="0"/>
              <a:t>level</a:t>
            </a:r>
            <a:endParaRPr lang="fr-FR" noProof="0" dirty="0"/>
          </a:p>
        </p:txBody>
      </p:sp>
    </p:spTree>
    <p:extLst>
      <p:ext uri="{BB962C8B-B14F-4D97-AF65-F5344CB8AC3E}">
        <p14:creationId xmlns:p14="http://schemas.microsoft.com/office/powerpoint/2010/main" val="161935380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noProof="0" dirty="0" smtClean="0"/>
              <a:t>Click to </a:t>
            </a:r>
            <a:r>
              <a:rPr lang="fr-FR" noProof="0" dirty="0" err="1" smtClean="0"/>
              <a:t>edit</a:t>
            </a:r>
            <a:r>
              <a:rPr lang="fr-FR" noProof="0" dirty="0" smtClean="0"/>
              <a:t> Master </a:t>
            </a:r>
            <a:r>
              <a:rPr lang="fr-FR" noProof="0" dirty="0" err="1" smtClean="0"/>
              <a:t>title</a:t>
            </a:r>
            <a:r>
              <a:rPr lang="fr-FR" noProof="0" dirty="0" smtClean="0"/>
              <a:t> style</a:t>
            </a:r>
            <a:endParaRPr lang="fr-FR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noProof="0" dirty="0" smtClean="0"/>
              <a:t>Click to </a:t>
            </a:r>
            <a:r>
              <a:rPr lang="fr-FR" noProof="0" dirty="0" err="1" smtClean="0"/>
              <a:t>edit</a:t>
            </a:r>
            <a:r>
              <a:rPr lang="fr-FR" noProof="0" dirty="0" smtClean="0"/>
              <a:t> Master </a:t>
            </a:r>
            <a:r>
              <a:rPr lang="fr-FR" noProof="0" dirty="0" err="1" smtClean="0"/>
              <a:t>text</a:t>
            </a:r>
            <a:r>
              <a:rPr lang="fr-FR" noProof="0" dirty="0" smtClean="0"/>
              <a:t> styles</a:t>
            </a:r>
          </a:p>
          <a:p>
            <a:pPr lvl="1"/>
            <a:r>
              <a:rPr lang="fr-FR" noProof="0" dirty="0" smtClean="0"/>
              <a:t>Second </a:t>
            </a:r>
            <a:r>
              <a:rPr lang="fr-FR" noProof="0" dirty="0" err="1" smtClean="0"/>
              <a:t>level</a:t>
            </a:r>
            <a:endParaRPr lang="fr-FR" noProof="0" dirty="0" smtClean="0"/>
          </a:p>
          <a:p>
            <a:pPr lvl="2"/>
            <a:r>
              <a:rPr lang="fr-FR" noProof="0" dirty="0" err="1" smtClean="0"/>
              <a:t>Third</a:t>
            </a:r>
            <a:r>
              <a:rPr lang="fr-FR" noProof="0" dirty="0" smtClean="0"/>
              <a:t> </a:t>
            </a:r>
            <a:r>
              <a:rPr lang="fr-FR" noProof="0" dirty="0" err="1" smtClean="0"/>
              <a:t>level</a:t>
            </a:r>
            <a:endParaRPr lang="fr-FR" noProof="0" dirty="0" smtClean="0"/>
          </a:p>
          <a:p>
            <a:pPr lvl="3"/>
            <a:r>
              <a:rPr lang="fr-FR" noProof="0" dirty="0" err="1" smtClean="0"/>
              <a:t>Fourth</a:t>
            </a:r>
            <a:r>
              <a:rPr lang="fr-FR" noProof="0" dirty="0" smtClean="0"/>
              <a:t> </a:t>
            </a:r>
            <a:r>
              <a:rPr lang="fr-FR" noProof="0" dirty="0" err="1" smtClean="0"/>
              <a:t>level</a:t>
            </a:r>
            <a:endParaRPr lang="fr-FR" noProof="0" dirty="0" smtClean="0"/>
          </a:p>
          <a:p>
            <a:pPr lvl="4"/>
            <a:r>
              <a:rPr lang="fr-FR" noProof="0" dirty="0" err="1" smtClean="0"/>
              <a:t>Fifth</a:t>
            </a:r>
            <a:r>
              <a:rPr lang="fr-FR" noProof="0" dirty="0" smtClean="0"/>
              <a:t> </a:t>
            </a:r>
            <a:r>
              <a:rPr lang="fr-FR" noProof="0" dirty="0" err="1" smtClean="0"/>
              <a:t>level</a:t>
            </a:r>
            <a:endParaRPr lang="fr-FR" noProof="0" dirty="0"/>
          </a:p>
        </p:txBody>
      </p:sp>
    </p:spTree>
    <p:extLst>
      <p:ext uri="{BB962C8B-B14F-4D97-AF65-F5344CB8AC3E}">
        <p14:creationId xmlns:p14="http://schemas.microsoft.com/office/powerpoint/2010/main" val="355783840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514951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0090019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810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4400" y="1981200"/>
            <a:ext cx="38862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52979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66919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43486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3957464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9115543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6457384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slideLayout" Target="../slideLayouts/slideLayout25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26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theme" Target="../theme/theme4.xml"/><Relationship Id="rId2" Type="http://schemas.openxmlformats.org/officeDocument/2006/relationships/slideLayout" Target="../slideLayouts/slideLayout28.xml"/><Relationship Id="rId1" Type="http://schemas.openxmlformats.org/officeDocument/2006/relationships/slideLayout" Target="../slideLayouts/slideLayout2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81000" y="1676400"/>
            <a:ext cx="8229600" cy="449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81000" y="381000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endParaRPr lang="fr-FR" smtClean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  <p:sldLayoutId id="2147483711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Arial" pitchFamily="34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Arial" pitchFamily="34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Arial" pitchFamily="34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>
            <a:lumMod val="20000"/>
            <a:lumOff val="80000"/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CI" smtClean="0"/>
              <a:t>Click to edit Master title style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CI" smtClean="0"/>
              <a:t>Click to edit Master text styles</a:t>
            </a:r>
          </a:p>
          <a:p>
            <a:pPr lvl="1"/>
            <a:r>
              <a:rPr lang="fr-CI" smtClean="0"/>
              <a:t>Second level</a:t>
            </a:r>
          </a:p>
          <a:p>
            <a:pPr lvl="2"/>
            <a:r>
              <a:rPr lang="fr-CI" smtClean="0"/>
              <a:t>Third level</a:t>
            </a:r>
          </a:p>
          <a:p>
            <a:pPr lvl="3"/>
            <a:r>
              <a:rPr lang="fr-CI" smtClean="0"/>
              <a:t>Fourth level</a:t>
            </a:r>
          </a:p>
          <a:p>
            <a:pPr lvl="4"/>
            <a:r>
              <a:rPr lang="fr-CI" smtClean="0"/>
              <a:t>Fifth level</a:t>
            </a:r>
          </a:p>
        </p:txBody>
      </p:sp>
      <p:sp>
        <p:nvSpPr>
          <p:cNvPr id="11469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0" hangingPunct="0">
              <a:defRPr sz="1400">
                <a:solidFill>
                  <a:schemeClr val="bg1"/>
                </a:solidFill>
                <a:cs typeface="+mn-cs"/>
              </a:defRPr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11469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400">
                <a:solidFill>
                  <a:schemeClr val="bg1"/>
                </a:solidFill>
                <a:cs typeface="+mn-cs"/>
              </a:defRPr>
            </a:lvl1pPr>
          </a:lstStyle>
          <a:p>
            <a:pPr>
              <a:defRPr/>
            </a:pPr>
            <a:fld id="{917BBCE2-8C95-44F7-9BCB-65B2D0324E85}" type="slidenum">
              <a:rPr lang="fr-CI" smtClean="0"/>
              <a:pPr>
                <a:defRPr/>
              </a:pPr>
              <a:t>‹#›</a:t>
            </a:fld>
            <a:endParaRPr lang="fr-CI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12" r:id="rId1"/>
    <p:sldLayoutId id="2147483713" r:id="rId2"/>
    <p:sldLayoutId id="2147483714" r:id="rId3"/>
    <p:sldLayoutId id="2147483715" r:id="rId4"/>
    <p:sldLayoutId id="2147483716" r:id="rId5"/>
    <p:sldLayoutId id="2147483717" r:id="rId6"/>
    <p:sldLayoutId id="2147483723" r:id="rId7"/>
    <p:sldLayoutId id="2147483718" r:id="rId8"/>
    <p:sldLayoutId id="2147483719" r:id="rId9"/>
    <p:sldLayoutId id="2147483720" r:id="rId10"/>
    <p:sldLayoutId id="2147483721" r:id="rId11"/>
    <p:sldLayoutId id="2147483722" r:id="rId12"/>
    <p:sldLayoutId id="2147483724" r:id="rId13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bg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bg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bg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5">
            <a:alpha val="1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24336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noProof="0" dirty="0" smtClean="0"/>
              <a:t>Click to </a:t>
            </a:r>
            <a:r>
              <a:rPr lang="fr-FR" noProof="0" dirty="0" err="1" smtClean="0"/>
              <a:t>edit</a:t>
            </a:r>
            <a:r>
              <a:rPr lang="fr-FR" noProof="0" dirty="0" smtClean="0"/>
              <a:t> Master </a:t>
            </a:r>
            <a:br>
              <a:rPr lang="fr-FR" noProof="0" dirty="0" smtClean="0"/>
            </a:br>
            <a:r>
              <a:rPr lang="fr-FR" noProof="0" dirty="0" err="1" smtClean="0"/>
              <a:t>title</a:t>
            </a:r>
            <a:r>
              <a:rPr lang="fr-FR" noProof="0" dirty="0" smtClean="0"/>
              <a:t> style</a:t>
            </a:r>
            <a:endParaRPr lang="fr-FR" noProof="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1639" y="1606858"/>
            <a:ext cx="8256233" cy="52511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noProof="0" dirty="0" smtClean="0"/>
              <a:t>Click to </a:t>
            </a:r>
            <a:r>
              <a:rPr lang="fr-FR" noProof="0" dirty="0" err="1" smtClean="0"/>
              <a:t>edit</a:t>
            </a:r>
            <a:r>
              <a:rPr lang="fr-FR" noProof="0" dirty="0" smtClean="0"/>
              <a:t> Master </a:t>
            </a:r>
            <a:r>
              <a:rPr lang="fr-FR" noProof="0" dirty="0" err="1" smtClean="0"/>
              <a:t>text</a:t>
            </a:r>
            <a:r>
              <a:rPr lang="fr-FR" noProof="0" dirty="0" smtClean="0"/>
              <a:t> styles</a:t>
            </a:r>
          </a:p>
          <a:p>
            <a:pPr lvl="1"/>
            <a:r>
              <a:rPr lang="fr-FR" noProof="0" dirty="0" smtClean="0"/>
              <a:t>Second </a:t>
            </a:r>
            <a:r>
              <a:rPr lang="fr-FR" noProof="0" dirty="0" err="1" smtClean="0"/>
              <a:t>level</a:t>
            </a:r>
            <a:endParaRPr lang="fr-FR" noProof="0" dirty="0" smtClean="0"/>
          </a:p>
          <a:p>
            <a:pPr lvl="2"/>
            <a:r>
              <a:rPr lang="fr-FR" noProof="0" dirty="0" err="1" smtClean="0"/>
              <a:t>Third</a:t>
            </a:r>
            <a:r>
              <a:rPr lang="fr-FR" noProof="0" dirty="0" smtClean="0"/>
              <a:t> </a:t>
            </a:r>
            <a:r>
              <a:rPr lang="fr-FR" noProof="0" dirty="0" err="1" smtClean="0"/>
              <a:t>level</a:t>
            </a:r>
            <a:endParaRPr lang="fr-FR" noProof="0" dirty="0" smtClean="0"/>
          </a:p>
          <a:p>
            <a:pPr lvl="3"/>
            <a:r>
              <a:rPr lang="fr-FR" noProof="0" dirty="0" err="1" smtClean="0"/>
              <a:t>Fourth</a:t>
            </a:r>
            <a:r>
              <a:rPr lang="fr-FR" noProof="0" dirty="0" smtClean="0"/>
              <a:t> </a:t>
            </a:r>
            <a:r>
              <a:rPr lang="fr-FR" noProof="0" dirty="0" err="1" smtClean="0"/>
              <a:t>level</a:t>
            </a:r>
            <a:endParaRPr lang="fr-FR" noProof="0" dirty="0" smtClean="0"/>
          </a:p>
          <a:p>
            <a:pPr lvl="4"/>
            <a:r>
              <a:rPr lang="fr-FR" noProof="0" dirty="0" err="1" smtClean="0"/>
              <a:t>Fifth</a:t>
            </a:r>
            <a:r>
              <a:rPr lang="fr-FR" noProof="0" dirty="0" smtClean="0"/>
              <a:t> </a:t>
            </a:r>
            <a:r>
              <a:rPr lang="fr-FR" noProof="0" dirty="0" err="1" smtClean="0"/>
              <a:t>level</a:t>
            </a:r>
            <a:endParaRPr lang="fr-FR" noProof="0" dirty="0"/>
          </a:p>
        </p:txBody>
      </p:sp>
    </p:spTree>
    <p:extLst>
      <p:ext uri="{BB962C8B-B14F-4D97-AF65-F5344CB8AC3E}">
        <p14:creationId xmlns:p14="http://schemas.microsoft.com/office/powerpoint/2010/main" val="9060252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6" r:id="rId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tx1"/>
          </a:solidFill>
          <a:latin typeface="+mn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noProof="0" dirty="0" smtClean="0"/>
              <a:t>Click to </a:t>
            </a:r>
            <a:r>
              <a:rPr lang="fr-FR" noProof="0" dirty="0" err="1" smtClean="0"/>
              <a:t>edit</a:t>
            </a:r>
            <a:r>
              <a:rPr lang="fr-FR" noProof="0" dirty="0" smtClean="0"/>
              <a:t> Master </a:t>
            </a:r>
            <a:r>
              <a:rPr lang="fr-FR" noProof="0" dirty="0" err="1" smtClean="0"/>
              <a:t>title</a:t>
            </a:r>
            <a:r>
              <a:rPr lang="fr-FR" noProof="0" dirty="0" smtClean="0"/>
              <a:t> style</a:t>
            </a:r>
            <a:endParaRPr lang="fr-FR" noProof="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noProof="0" dirty="0" smtClean="0"/>
              <a:t>Click to </a:t>
            </a:r>
            <a:r>
              <a:rPr lang="fr-FR" noProof="0" dirty="0" err="1" smtClean="0"/>
              <a:t>edit</a:t>
            </a:r>
            <a:r>
              <a:rPr lang="fr-FR" noProof="0" dirty="0" smtClean="0"/>
              <a:t> Master </a:t>
            </a:r>
            <a:r>
              <a:rPr lang="fr-FR" noProof="0" dirty="0" err="1" smtClean="0"/>
              <a:t>text</a:t>
            </a:r>
            <a:r>
              <a:rPr lang="fr-FR" noProof="0" dirty="0" smtClean="0"/>
              <a:t> styles</a:t>
            </a:r>
          </a:p>
          <a:p>
            <a:pPr lvl="1"/>
            <a:r>
              <a:rPr lang="fr-FR" noProof="0" dirty="0" smtClean="0"/>
              <a:t>Second </a:t>
            </a:r>
            <a:r>
              <a:rPr lang="fr-FR" noProof="0" dirty="0" err="1" smtClean="0"/>
              <a:t>level</a:t>
            </a:r>
            <a:endParaRPr lang="fr-FR" noProof="0" dirty="0" smtClean="0"/>
          </a:p>
          <a:p>
            <a:pPr lvl="2"/>
            <a:r>
              <a:rPr lang="fr-FR" noProof="0" dirty="0" err="1" smtClean="0"/>
              <a:t>Third</a:t>
            </a:r>
            <a:r>
              <a:rPr lang="fr-FR" noProof="0" dirty="0" smtClean="0"/>
              <a:t> </a:t>
            </a:r>
            <a:r>
              <a:rPr lang="fr-FR" noProof="0" dirty="0" err="1" smtClean="0"/>
              <a:t>level</a:t>
            </a:r>
            <a:endParaRPr lang="fr-FR" noProof="0" dirty="0" smtClean="0"/>
          </a:p>
          <a:p>
            <a:pPr lvl="3"/>
            <a:r>
              <a:rPr lang="fr-FR" noProof="0" dirty="0" err="1" smtClean="0"/>
              <a:t>Fourth</a:t>
            </a:r>
            <a:r>
              <a:rPr lang="fr-FR" noProof="0" dirty="0" smtClean="0"/>
              <a:t> </a:t>
            </a:r>
            <a:r>
              <a:rPr lang="fr-FR" noProof="0" dirty="0" err="1" smtClean="0"/>
              <a:t>level</a:t>
            </a:r>
            <a:endParaRPr lang="fr-FR" noProof="0" dirty="0" smtClean="0"/>
          </a:p>
          <a:p>
            <a:pPr lvl="4"/>
            <a:r>
              <a:rPr lang="fr-FR" noProof="0" dirty="0" err="1" smtClean="0"/>
              <a:t>Fifth</a:t>
            </a:r>
            <a:r>
              <a:rPr lang="fr-FR" noProof="0" dirty="0" smtClean="0"/>
              <a:t> </a:t>
            </a:r>
            <a:r>
              <a:rPr lang="fr-FR" noProof="0" dirty="0" err="1" smtClean="0"/>
              <a:t>level</a:t>
            </a:r>
            <a:endParaRPr lang="fr-FR" noProof="0" dirty="0"/>
          </a:p>
        </p:txBody>
      </p:sp>
    </p:spTree>
    <p:extLst>
      <p:ext uri="{BB962C8B-B14F-4D97-AF65-F5344CB8AC3E}">
        <p14:creationId xmlns:p14="http://schemas.microsoft.com/office/powerpoint/2010/main" val="19828713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8" r:id="rId1"/>
    <p:sldLayoutId id="2147483729" r:id="rId2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n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9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1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tiff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5.xml"/><Relationship Id="rId4" Type="http://schemas.openxmlformats.org/officeDocument/2006/relationships/chart" Target="../charts/char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tif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9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"/>
          <p:cNvSpPr txBox="1">
            <a:spLocks noChangeArrowheads="1"/>
          </p:cNvSpPr>
          <p:nvPr/>
        </p:nvSpPr>
        <p:spPr bwMode="auto">
          <a:xfrm>
            <a:off x="0" y="381000"/>
            <a:ext cx="914400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  <a:defRPr/>
            </a:pPr>
            <a:r>
              <a:rPr lang="fr-FR" sz="4800" b="1" dirty="0">
                <a:latin typeface="+mj-lt"/>
                <a:cs typeface="+mn-cs"/>
              </a:rPr>
              <a:t>Paludisme</a:t>
            </a:r>
            <a:endParaRPr lang="fr-CI" sz="4800" b="1" dirty="0">
              <a:latin typeface="+mj-lt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6229037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4" name="Text Box 4"/>
          <p:cNvSpPr txBox="1">
            <a:spLocks noChangeArrowheads="1"/>
          </p:cNvSpPr>
          <p:nvPr/>
        </p:nvSpPr>
        <p:spPr bwMode="auto">
          <a:xfrm>
            <a:off x="403225" y="2033588"/>
            <a:ext cx="4321175" cy="29854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223838" indent="-223838" eaLnBrk="0" hangingPunct="0">
              <a:spcAft>
                <a:spcPts val="1200"/>
              </a:spcAft>
              <a:buClr>
                <a:schemeClr val="bg1"/>
              </a:buClr>
              <a:buSzPct val="95000"/>
              <a:buFont typeface="Arial" pitchFamily="34" charset="0"/>
              <a:buChar char="•"/>
              <a:defRPr/>
            </a:pPr>
            <a:r>
              <a:rPr lang="fr-SN" dirty="0" smtClean="0">
                <a:solidFill>
                  <a:schemeClr val="tx2">
                    <a:lumMod val="50000"/>
                  </a:schemeClr>
                </a:solidFill>
                <a:latin typeface="+mn-lt"/>
                <a:cs typeface="+mn-cs"/>
              </a:rPr>
              <a:t>Disponibilité et utilisation des moustiquaires</a:t>
            </a:r>
          </a:p>
          <a:p>
            <a:pPr marL="223838" indent="-223838" eaLnBrk="0" hangingPunct="0">
              <a:spcAft>
                <a:spcPts val="1200"/>
              </a:spcAft>
              <a:buClr>
                <a:schemeClr val="bg1"/>
              </a:buClr>
              <a:buSzPct val="95000"/>
              <a:buFont typeface="Arial" pitchFamily="34" charset="0"/>
              <a:buChar char="•"/>
              <a:defRPr/>
            </a:pPr>
            <a:r>
              <a:rPr lang="fr-SN" dirty="0" smtClean="0">
                <a:solidFill>
                  <a:schemeClr val="tx2">
                    <a:lumMod val="50000"/>
                  </a:schemeClr>
                </a:solidFill>
                <a:latin typeface="+mn-lt"/>
                <a:cs typeface="+mn-cs"/>
              </a:rPr>
              <a:t>Traitement préventif intermittent des femmes enceintes</a:t>
            </a:r>
          </a:p>
          <a:p>
            <a:pPr marL="223838" indent="-223838" eaLnBrk="0" hangingPunct="0">
              <a:spcAft>
                <a:spcPts val="1200"/>
              </a:spcAft>
              <a:buClr>
                <a:schemeClr val="bg1"/>
              </a:buClr>
              <a:buSzPct val="95000"/>
              <a:buFont typeface="Arial" pitchFamily="34" charset="0"/>
              <a:buChar char="•"/>
              <a:defRPr/>
            </a:pPr>
            <a:r>
              <a:rPr lang="fr-SN" b="1" dirty="0" smtClean="0">
                <a:solidFill>
                  <a:schemeClr val="bg2"/>
                </a:solidFill>
                <a:latin typeface="+mn-lt"/>
                <a:cs typeface="+mn-cs"/>
              </a:rPr>
              <a:t>Fièvre et paludisme chez les enfants</a:t>
            </a:r>
          </a:p>
        </p:txBody>
      </p:sp>
    </p:spTree>
    <p:extLst>
      <p:ext uri="{BB962C8B-B14F-4D97-AF65-F5344CB8AC3E}">
        <p14:creationId xmlns:p14="http://schemas.microsoft.com/office/powerpoint/2010/main" val="328621999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773" name="Text Box 4"/>
          <p:cNvSpPr txBox="1">
            <a:spLocks noChangeArrowheads="1"/>
          </p:cNvSpPr>
          <p:nvPr/>
        </p:nvSpPr>
        <p:spPr bwMode="auto">
          <a:xfrm>
            <a:off x="5938" y="919462"/>
            <a:ext cx="3042062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fr-SN" sz="1800" i="1" dirty="0" smtClean="0">
                <a:solidFill>
                  <a:schemeClr val="bg1"/>
                </a:solidFill>
                <a:latin typeface="+mn-lt"/>
                <a:cs typeface="Arial" pitchFamily="34" charset="0"/>
              </a:rPr>
              <a:t>Pourcentage d’enfants de moins de 5 ans</a:t>
            </a:r>
            <a:endParaRPr lang="fr-SN" sz="1800" i="1" dirty="0">
              <a:solidFill>
                <a:schemeClr val="bg1"/>
              </a:solidFill>
              <a:latin typeface="+mn-lt"/>
              <a:cs typeface="Arial" pitchFamily="34" charset="0"/>
            </a:endParaRPr>
          </a:p>
        </p:txBody>
      </p:sp>
      <p:sp>
        <p:nvSpPr>
          <p:cNvPr id="160775" name="Rectangle 7"/>
          <p:cNvSpPr>
            <a:spLocks noChangeArrowheads="1"/>
          </p:cNvSpPr>
          <p:nvPr/>
        </p:nvSpPr>
        <p:spPr bwMode="auto">
          <a:xfrm>
            <a:off x="0" y="21771"/>
            <a:ext cx="9144000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 eaLnBrk="0" hangingPunct="0">
              <a:defRPr/>
            </a:pPr>
            <a:r>
              <a:rPr lang="fr-SN" sz="4000" dirty="0" smtClean="0">
                <a:solidFill>
                  <a:schemeClr val="bg1"/>
                </a:solidFill>
                <a:latin typeface="+mj-lt"/>
                <a:cs typeface="+mn-cs"/>
              </a:rPr>
              <a:t>Traitement des enfants fébriles</a:t>
            </a:r>
            <a:endParaRPr lang="fr-SN" sz="4000" dirty="0">
              <a:solidFill>
                <a:schemeClr val="bg1"/>
              </a:solidFill>
              <a:latin typeface="+mj-lt"/>
              <a:cs typeface="+mn-cs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267200" y="642463"/>
            <a:ext cx="3810000" cy="1200329"/>
          </a:xfrm>
          <a:prstGeom prst="rect">
            <a:avLst/>
          </a:prstGeom>
          <a:noFill/>
          <a:ln>
            <a:noFill/>
          </a:ln>
        </p:spPr>
        <p:txBody>
          <a:bodyPr wrap="square" anchor="ctr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pPr algn="ctr" eaLnBrk="1" hangingPunct="1"/>
            <a:endParaRPr lang="fr-SN" sz="1800" dirty="0" smtClean="0">
              <a:solidFill>
                <a:schemeClr val="bg1"/>
              </a:solidFill>
              <a:latin typeface="Calibri" pitchFamily="34" charset="0"/>
            </a:endParaRPr>
          </a:p>
          <a:p>
            <a:pPr algn="ctr" eaLnBrk="1" hangingPunct="1"/>
            <a:r>
              <a:rPr lang="fr-SN" sz="1800" i="1" dirty="0" smtClean="0">
                <a:solidFill>
                  <a:schemeClr val="bg1"/>
                </a:solidFill>
                <a:latin typeface="Calibri" pitchFamily="34" charset="0"/>
              </a:rPr>
              <a:t>Parmi les enfants ayant eu de la fièvre, pourcentage</a:t>
            </a:r>
          </a:p>
          <a:p>
            <a:pPr algn="ctr" eaLnBrk="1" hangingPunct="1"/>
            <a:endParaRPr lang="fr-SN" sz="1800" dirty="0">
              <a:solidFill>
                <a:schemeClr val="bg1"/>
              </a:solidFill>
              <a:latin typeface="Calibri" pitchFamily="34" charset="0"/>
            </a:endParaRPr>
          </a:p>
        </p:txBody>
      </p:sp>
      <p:graphicFrame>
        <p:nvGraphicFramePr>
          <p:cNvPr id="3" name="Chart 2"/>
          <p:cNvGraphicFramePr/>
          <p:nvPr>
            <p:extLst>
              <p:ext uri="{D42A27DB-BD31-4B8C-83A1-F6EECF244321}">
                <p14:modId xmlns:p14="http://schemas.microsoft.com/office/powerpoint/2010/main" val="2052435573"/>
              </p:ext>
            </p:extLst>
          </p:nvPr>
        </p:nvGraphicFramePr>
        <p:xfrm>
          <a:off x="304800" y="2286000"/>
          <a:ext cx="8305800" cy="4419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cxnSp>
        <p:nvCxnSpPr>
          <p:cNvPr id="5" name="Straight Connector 4"/>
          <p:cNvCxnSpPr/>
          <p:nvPr/>
        </p:nvCxnSpPr>
        <p:spPr bwMode="auto">
          <a:xfrm>
            <a:off x="4114800" y="1676400"/>
            <a:ext cx="4114800" cy="0"/>
          </a:xfrm>
          <a:prstGeom prst="line">
            <a:avLst/>
          </a:prstGeom>
          <a:solidFill>
            <a:schemeClr val="accent1"/>
          </a:solidFill>
          <a:ln w="1587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7" name="Straight Connector 6"/>
          <p:cNvCxnSpPr/>
          <p:nvPr/>
        </p:nvCxnSpPr>
        <p:spPr bwMode="auto">
          <a:xfrm>
            <a:off x="0" y="1676400"/>
            <a:ext cx="3429000" cy="0"/>
          </a:xfrm>
          <a:prstGeom prst="line">
            <a:avLst/>
          </a:prstGeom>
          <a:solidFill>
            <a:schemeClr val="accent1"/>
          </a:solidFill>
          <a:ln w="1587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noProof="0" dirty="0" smtClean="0"/>
              <a:t>TDR vs. Microscopie</a:t>
            </a:r>
            <a:endParaRPr lang="fr-FR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6858"/>
            <a:ext cx="4103914" cy="5251142"/>
          </a:xfrm>
        </p:spPr>
        <p:txBody>
          <a:bodyPr>
            <a:normAutofit fontScale="40000" lnSpcReduction="20000"/>
          </a:bodyPr>
          <a:lstStyle/>
          <a:p>
            <a:pPr marL="0" indent="0">
              <a:lnSpc>
                <a:spcPct val="120000"/>
              </a:lnSpc>
              <a:spcBef>
                <a:spcPts val="0"/>
              </a:spcBef>
              <a:spcAft>
                <a:spcPts val="1800"/>
              </a:spcAft>
              <a:buClr>
                <a:schemeClr val="tx1"/>
              </a:buClr>
              <a:buNone/>
            </a:pPr>
            <a:r>
              <a:rPr lang="fr-FR" sz="5800" u="sng" noProof="0" dirty="0" smtClean="0"/>
              <a:t>Test de Diagnostic Rapide</a:t>
            </a:r>
          </a:p>
          <a:p>
            <a:pPr>
              <a:spcBef>
                <a:spcPts val="0"/>
              </a:spcBef>
              <a:spcAft>
                <a:spcPts val="1800"/>
              </a:spcAft>
              <a:buClr>
                <a:schemeClr val="bg1"/>
              </a:buClr>
            </a:pPr>
            <a:r>
              <a:rPr lang="fr-FR" sz="5500" noProof="0" dirty="0" smtClean="0"/>
              <a:t>Résultats et traitement sur le terrain</a:t>
            </a:r>
          </a:p>
          <a:p>
            <a:pPr>
              <a:spcBef>
                <a:spcPts val="0"/>
              </a:spcBef>
              <a:spcAft>
                <a:spcPts val="1800"/>
              </a:spcAft>
              <a:buClr>
                <a:schemeClr val="bg1"/>
              </a:buClr>
            </a:pPr>
            <a:r>
              <a:rPr lang="fr-FR" sz="5500" dirty="0"/>
              <a:t>Sensibilité moins élevée (mais assez élevée pour les enquêtes</a:t>
            </a:r>
            <a:r>
              <a:rPr lang="fr-FR" sz="5500" dirty="0" smtClean="0"/>
              <a:t>)</a:t>
            </a:r>
            <a:endParaRPr lang="fr-FR" sz="5500" noProof="0" dirty="0" smtClean="0"/>
          </a:p>
          <a:p>
            <a:pPr>
              <a:spcBef>
                <a:spcPts val="0"/>
              </a:spcBef>
              <a:spcAft>
                <a:spcPts val="1800"/>
              </a:spcAft>
              <a:buClr>
                <a:schemeClr val="bg1"/>
              </a:buClr>
            </a:pPr>
            <a:r>
              <a:rPr lang="fr-FR" sz="5500" noProof="0" dirty="0" smtClean="0"/>
              <a:t>Détecte l’antigène de paludisme (pas le parasite), ce qui peut rester dans le sang jusqu’à 1 mois après le traitement</a:t>
            </a:r>
          </a:p>
          <a:p>
            <a:pPr>
              <a:spcBef>
                <a:spcPts val="0"/>
              </a:spcBef>
              <a:spcAft>
                <a:spcPts val="1800"/>
              </a:spcAft>
              <a:buClr>
                <a:schemeClr val="bg1"/>
              </a:buClr>
            </a:pPr>
            <a:r>
              <a:rPr lang="fr-FR" sz="5500" noProof="0" dirty="0" smtClean="0"/>
              <a:t>Souvent présente une prévalence plus élevée </a:t>
            </a:r>
          </a:p>
          <a:p>
            <a:pPr>
              <a:spcBef>
                <a:spcPts val="0"/>
              </a:spcBef>
              <a:spcAft>
                <a:spcPts val="1800"/>
              </a:spcAft>
              <a:buClr>
                <a:schemeClr val="tx1"/>
              </a:buClr>
            </a:pPr>
            <a:endParaRPr lang="fr-FR" sz="3200" noProof="0" dirty="0" smtClean="0"/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4931229" y="1606858"/>
            <a:ext cx="3777341" cy="52511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spcAft>
                <a:spcPts val="1800"/>
              </a:spcAft>
              <a:buClr>
                <a:schemeClr val="bg1"/>
              </a:buClr>
              <a:buFont typeface="Arial" panose="020B0604020202020204" pitchFamily="34" charset="0"/>
              <a:buNone/>
            </a:pPr>
            <a:r>
              <a:rPr lang="fr-FR" sz="2300" u="sng" dirty="0" smtClean="0">
                <a:solidFill>
                  <a:schemeClr val="bg1"/>
                </a:solidFill>
              </a:rPr>
              <a:t>Microscopie </a:t>
            </a:r>
            <a:br>
              <a:rPr lang="fr-FR" sz="2300" u="sng" dirty="0" smtClean="0">
                <a:solidFill>
                  <a:schemeClr val="bg1"/>
                </a:solidFill>
              </a:rPr>
            </a:br>
            <a:r>
              <a:rPr lang="fr-FR" sz="2300" u="sng" dirty="0" smtClean="0">
                <a:solidFill>
                  <a:schemeClr val="bg1"/>
                </a:solidFill>
              </a:rPr>
              <a:t>(Gouttes Épaisses)</a:t>
            </a:r>
          </a:p>
          <a:p>
            <a:pPr>
              <a:spcBef>
                <a:spcPts val="0"/>
              </a:spcBef>
              <a:spcAft>
                <a:spcPts val="1800"/>
              </a:spcAft>
              <a:buClr>
                <a:schemeClr val="bg1"/>
              </a:buClr>
            </a:pPr>
            <a:r>
              <a:rPr lang="fr-FR" sz="2300" dirty="0" smtClean="0">
                <a:solidFill>
                  <a:schemeClr val="bg1"/>
                </a:solidFill>
              </a:rPr>
              <a:t>Résultats dans le laboratoire </a:t>
            </a:r>
          </a:p>
          <a:p>
            <a:pPr>
              <a:spcBef>
                <a:spcPts val="0"/>
              </a:spcBef>
              <a:spcAft>
                <a:spcPts val="1800"/>
              </a:spcAft>
              <a:buClr>
                <a:schemeClr val="bg1"/>
              </a:buClr>
            </a:pPr>
            <a:r>
              <a:rPr lang="fr-FR" sz="2300" dirty="0">
                <a:solidFill>
                  <a:schemeClr val="bg1"/>
                </a:solidFill>
              </a:rPr>
              <a:t>Sensibilité élevée (si la préparation est dans le laboratoire, préparation sur le terrain diminue la sensibilité</a:t>
            </a:r>
            <a:r>
              <a:rPr lang="fr-FR" sz="2300" dirty="0" smtClean="0">
                <a:solidFill>
                  <a:schemeClr val="bg1"/>
                </a:solidFill>
              </a:rPr>
              <a:t>)</a:t>
            </a:r>
          </a:p>
          <a:p>
            <a:pPr>
              <a:spcBef>
                <a:spcPts val="0"/>
              </a:spcBef>
              <a:spcAft>
                <a:spcPts val="1800"/>
              </a:spcAft>
              <a:buClr>
                <a:schemeClr val="bg1"/>
              </a:buClr>
            </a:pPr>
            <a:r>
              <a:rPr lang="fr-FR" sz="2300" dirty="0" smtClean="0">
                <a:solidFill>
                  <a:schemeClr val="bg1"/>
                </a:solidFill>
              </a:rPr>
              <a:t>Détecte le parasite palustre</a:t>
            </a:r>
          </a:p>
          <a:p>
            <a:pPr>
              <a:spcBef>
                <a:spcPts val="0"/>
              </a:spcBef>
              <a:spcAft>
                <a:spcPts val="1800"/>
              </a:spcAft>
              <a:buClr>
                <a:schemeClr val="tx1"/>
              </a:buClr>
            </a:pPr>
            <a:endParaRPr lang="fr-FR" sz="3200" dirty="0" smtClean="0"/>
          </a:p>
        </p:txBody>
      </p:sp>
    </p:spTree>
    <p:extLst>
      <p:ext uri="{BB962C8B-B14F-4D97-AF65-F5344CB8AC3E}">
        <p14:creationId xmlns:p14="http://schemas.microsoft.com/office/powerpoint/2010/main" val="23787113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1" y="274638"/>
            <a:ext cx="9144001" cy="1143000"/>
          </a:xfrm>
        </p:spPr>
        <p:txBody>
          <a:bodyPr/>
          <a:lstStyle/>
          <a:p>
            <a:r>
              <a:rPr lang="fr-FR" dirty="0" smtClean="0"/>
              <a:t>Prévalence du paludisme selon l’âge</a:t>
            </a:r>
            <a:endParaRPr lang="fr-FR" noProof="0" dirty="0"/>
          </a:p>
        </p:txBody>
      </p:sp>
      <p:graphicFrame>
        <p:nvGraphicFramePr>
          <p:cNvPr id="8" name="Content Placeholder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063505661"/>
              </p:ext>
            </p:extLst>
          </p:nvPr>
        </p:nvGraphicFramePr>
        <p:xfrm>
          <a:off x="1" y="1749426"/>
          <a:ext cx="9144000" cy="47552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0" y="1102564"/>
            <a:ext cx="914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800" i="1" dirty="0" smtClean="0">
                <a:solidFill>
                  <a:schemeClr val="bg1"/>
                </a:solidFill>
                <a:latin typeface="+mj-lt"/>
              </a:rPr>
              <a:t>Pourcentage d’enfants de 6-59 mois dont les résultats du TDR et du test microscopique sont positifs</a:t>
            </a:r>
            <a:endParaRPr lang="fr-FR" sz="1800" i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966604" y="6411192"/>
            <a:ext cx="32107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800" b="1" dirty="0" smtClean="0">
                <a:solidFill>
                  <a:schemeClr val="bg1"/>
                </a:solidFill>
                <a:latin typeface="+mj-lt"/>
              </a:rPr>
              <a:t>Âge en mois</a:t>
            </a:r>
            <a:endParaRPr lang="fr-FR" sz="1800" b="1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92273491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6858"/>
            <a:ext cx="8229600" cy="5251142"/>
          </a:xfrm>
        </p:spPr>
        <p:txBody>
          <a:bodyPr>
            <a:normAutofit fontScale="92500" lnSpcReduction="20000"/>
          </a:bodyPr>
          <a:lstStyle/>
          <a:p>
            <a:pPr>
              <a:spcBef>
                <a:spcPts val="0"/>
              </a:spcBef>
              <a:spcAft>
                <a:spcPts val="1800"/>
              </a:spcAft>
              <a:buClr>
                <a:schemeClr val="bg1"/>
              </a:buClr>
            </a:pPr>
            <a:r>
              <a:rPr lang="fr-FR" sz="3200" noProof="0" dirty="0" smtClean="0"/>
              <a:t>Comme prévu, les résultats du TDR présentent un taux de prévalence du paludisme légèrement plus élevé que ceux de la microscopie. </a:t>
            </a:r>
          </a:p>
          <a:p>
            <a:pPr>
              <a:spcBef>
                <a:spcPts val="0"/>
              </a:spcBef>
              <a:spcAft>
                <a:spcPts val="1800"/>
              </a:spcAft>
              <a:buClr>
                <a:schemeClr val="bg1"/>
              </a:buClr>
            </a:pPr>
            <a:r>
              <a:rPr lang="fr-FR" sz="3200" noProof="0" dirty="0" smtClean="0"/>
              <a:t>Les tendances sont similaires pour </a:t>
            </a:r>
            <a:r>
              <a:rPr lang="fr-FR" sz="3200" dirty="0"/>
              <a:t>les deux. Le prévalence </a:t>
            </a:r>
            <a:r>
              <a:rPr lang="fr-FR" sz="3200" dirty="0" smtClean="0"/>
              <a:t>:</a:t>
            </a:r>
            <a:endParaRPr lang="fr-FR" sz="3200" noProof="0" dirty="0" smtClean="0"/>
          </a:p>
          <a:p>
            <a:pPr lvl="1">
              <a:spcBef>
                <a:spcPts val="0"/>
              </a:spcBef>
              <a:spcAft>
                <a:spcPts val="1800"/>
              </a:spcAft>
              <a:buClr>
                <a:schemeClr val="bg1"/>
              </a:buClr>
            </a:pPr>
            <a:r>
              <a:rPr lang="fr-FR" noProof="0" dirty="0" smtClean="0"/>
              <a:t>Augmente avec l’âge</a:t>
            </a:r>
          </a:p>
          <a:p>
            <a:pPr lvl="1">
              <a:spcBef>
                <a:spcPts val="0"/>
              </a:spcBef>
              <a:spcAft>
                <a:spcPts val="1800"/>
              </a:spcAft>
              <a:buClr>
                <a:schemeClr val="bg1"/>
              </a:buClr>
            </a:pPr>
            <a:r>
              <a:rPr lang="fr-FR" noProof="0" dirty="0" smtClean="0"/>
              <a:t>Diminue avec le bien-être économique qui augmente </a:t>
            </a:r>
          </a:p>
          <a:p>
            <a:pPr lvl="1">
              <a:spcBef>
                <a:spcPts val="0"/>
              </a:spcBef>
              <a:spcAft>
                <a:spcPts val="1800"/>
              </a:spcAft>
              <a:buClr>
                <a:schemeClr val="bg1"/>
              </a:buClr>
            </a:pPr>
            <a:r>
              <a:rPr lang="fr-FR" noProof="0" dirty="0" smtClean="0"/>
              <a:t>Est plus élevée en milieu rural. </a:t>
            </a:r>
          </a:p>
          <a:p>
            <a:pPr>
              <a:spcBef>
                <a:spcPts val="0"/>
              </a:spcBef>
              <a:spcAft>
                <a:spcPts val="1800"/>
              </a:spcAft>
              <a:buClr>
                <a:schemeClr val="bg1"/>
              </a:buClr>
            </a:pPr>
            <a:r>
              <a:rPr lang="fr-FR" sz="3200" noProof="0" dirty="0" smtClean="0"/>
              <a:t>Le reste de cette présentation signale les résultats basés sur la </a:t>
            </a:r>
            <a:r>
              <a:rPr lang="fr-FR" sz="3200" b="1" noProof="0" dirty="0" smtClean="0">
                <a:solidFill>
                  <a:schemeClr val="accent5"/>
                </a:solidFill>
              </a:rPr>
              <a:t>microscopie</a:t>
            </a:r>
            <a:r>
              <a:rPr lang="fr-FR" sz="3200" b="1" noProof="0" dirty="0" smtClean="0"/>
              <a:t>.</a:t>
            </a:r>
          </a:p>
          <a:p>
            <a:pPr lvl="1">
              <a:spcBef>
                <a:spcPts val="0"/>
              </a:spcBef>
              <a:spcAft>
                <a:spcPts val="1800"/>
              </a:spcAft>
              <a:buClr>
                <a:schemeClr val="tx1"/>
              </a:buClr>
            </a:pPr>
            <a:endParaRPr lang="fr-FR" noProof="0" dirty="0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0" y="13787"/>
            <a:ext cx="9144000" cy="12319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>
                <a:solidFill>
                  <a:schemeClr val="tx1"/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fr-FR" dirty="0" smtClean="0">
                <a:solidFill>
                  <a:schemeClr val="bg1"/>
                </a:solidFill>
              </a:rPr>
              <a:t>TDR vs. Microscopie (suite)</a:t>
            </a:r>
            <a:endParaRPr lang="fr-FR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521000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noProof="0" dirty="0" smtClean="0"/>
              <a:t>Prévalence du paludisme selon le milieu de résidence</a:t>
            </a:r>
            <a:endParaRPr lang="fr-FR" noProof="0" dirty="0"/>
          </a:p>
        </p:txBody>
      </p:sp>
      <p:graphicFrame>
        <p:nvGraphicFramePr>
          <p:cNvPr id="8" name="Content Placeholder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193097828"/>
              </p:ext>
            </p:extLst>
          </p:nvPr>
        </p:nvGraphicFramePr>
        <p:xfrm>
          <a:off x="461963" y="1606550"/>
          <a:ext cx="8256587" cy="52514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18256" y="1421884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800" i="1" dirty="0">
                <a:solidFill>
                  <a:schemeClr val="bg1"/>
                </a:solidFill>
                <a:latin typeface="+mj-lt"/>
              </a:rPr>
              <a:t>Pourcentage d’enfants de 6-59 mois dont les résultats </a:t>
            </a:r>
            <a:r>
              <a:rPr lang="fr-FR" sz="1800" i="1" dirty="0" smtClean="0">
                <a:solidFill>
                  <a:schemeClr val="bg1"/>
                </a:solidFill>
                <a:latin typeface="+mj-lt"/>
              </a:rPr>
              <a:t>du </a:t>
            </a:r>
            <a:r>
              <a:rPr lang="fr-FR" sz="1800" i="1" dirty="0">
                <a:solidFill>
                  <a:schemeClr val="bg1"/>
                </a:solidFill>
                <a:latin typeface="+mj-lt"/>
              </a:rPr>
              <a:t>test microscopique sont positifs</a:t>
            </a:r>
          </a:p>
        </p:txBody>
      </p:sp>
    </p:spTree>
    <p:extLst>
      <p:ext uri="{BB962C8B-B14F-4D97-AF65-F5344CB8AC3E}">
        <p14:creationId xmlns:p14="http://schemas.microsoft.com/office/powerpoint/2010/main" val="52416416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5" name="TextBox 1"/>
          <p:cNvSpPr txBox="1">
            <a:spLocks noChangeArrowheads="1"/>
          </p:cNvSpPr>
          <p:nvPr/>
        </p:nvSpPr>
        <p:spPr bwMode="auto">
          <a:xfrm>
            <a:off x="140503" y="1981200"/>
            <a:ext cx="1436689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pPr algn="ctr"/>
            <a:r>
              <a:rPr lang="fr-SN" b="1" dirty="0" smtClean="0">
                <a:solidFill>
                  <a:schemeClr val="bg1"/>
                </a:solidFill>
                <a:latin typeface="Calibri" pitchFamily="34" charset="0"/>
              </a:rPr>
              <a:t>Burundi</a:t>
            </a:r>
          </a:p>
          <a:p>
            <a:pPr algn="ctr"/>
            <a:r>
              <a:rPr lang="fr-SN" b="1" dirty="0" smtClean="0">
                <a:solidFill>
                  <a:schemeClr val="bg1"/>
                </a:solidFill>
                <a:latin typeface="Calibri" pitchFamily="34" charset="0"/>
              </a:rPr>
              <a:t>27 %</a:t>
            </a:r>
            <a:endParaRPr lang="fr-SN" b="1" dirty="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txBody>
          <a:bodyPr/>
          <a:lstStyle/>
          <a:p>
            <a:r>
              <a:rPr lang="fr-FR" noProof="0" dirty="0" smtClean="0"/>
              <a:t>Prévalence du paludisme selon la province</a:t>
            </a:r>
            <a:endParaRPr lang="fr-FR" noProof="0" dirty="0"/>
          </a:p>
        </p:txBody>
      </p:sp>
      <p:sp>
        <p:nvSpPr>
          <p:cNvPr id="10" name="TextBox 9"/>
          <p:cNvSpPr txBox="1"/>
          <p:nvPr/>
        </p:nvSpPr>
        <p:spPr>
          <a:xfrm>
            <a:off x="18256" y="1421884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800" i="1" dirty="0">
                <a:solidFill>
                  <a:schemeClr val="bg1"/>
                </a:solidFill>
                <a:latin typeface="+mj-lt"/>
              </a:rPr>
              <a:t>Pourcentage d’enfants de 6-59 mois dont les résultats </a:t>
            </a:r>
            <a:r>
              <a:rPr lang="fr-FR" sz="1800" i="1" dirty="0" smtClean="0">
                <a:solidFill>
                  <a:schemeClr val="bg1"/>
                </a:solidFill>
                <a:latin typeface="+mj-lt"/>
              </a:rPr>
              <a:t>du </a:t>
            </a:r>
            <a:r>
              <a:rPr lang="fr-FR" sz="1800" i="1" dirty="0">
                <a:solidFill>
                  <a:schemeClr val="bg1"/>
                </a:solidFill>
                <a:latin typeface="+mj-lt"/>
              </a:rPr>
              <a:t>test microscopique sont positifs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9536" y="1866492"/>
            <a:ext cx="4964927" cy="49649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7586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4" name="Text Box 4"/>
          <p:cNvSpPr txBox="1">
            <a:spLocks noChangeArrowheads="1"/>
          </p:cNvSpPr>
          <p:nvPr/>
        </p:nvSpPr>
        <p:spPr bwMode="auto">
          <a:xfrm>
            <a:off x="403225" y="2033588"/>
            <a:ext cx="4321175" cy="29854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223838" indent="-223838" eaLnBrk="0" hangingPunct="0">
              <a:spcAft>
                <a:spcPts val="1200"/>
              </a:spcAft>
              <a:buClr>
                <a:schemeClr val="bg1"/>
              </a:buClr>
              <a:buSzPct val="95000"/>
              <a:buFont typeface="Arial" pitchFamily="34" charset="0"/>
              <a:buChar char="•"/>
              <a:defRPr/>
            </a:pPr>
            <a:r>
              <a:rPr lang="fr-SN" b="1" dirty="0" smtClean="0">
                <a:solidFill>
                  <a:schemeClr val="bg2"/>
                </a:solidFill>
                <a:latin typeface="+mn-lt"/>
                <a:cs typeface="+mn-cs"/>
              </a:rPr>
              <a:t>Disponibilité et utilisation des moustiquaires</a:t>
            </a:r>
          </a:p>
          <a:p>
            <a:pPr marL="223838" indent="-223838" eaLnBrk="0" hangingPunct="0">
              <a:spcAft>
                <a:spcPts val="1200"/>
              </a:spcAft>
              <a:buClr>
                <a:schemeClr val="bg1"/>
              </a:buClr>
              <a:buSzPct val="95000"/>
              <a:buFont typeface="Arial" pitchFamily="34" charset="0"/>
              <a:buChar char="•"/>
              <a:defRPr/>
            </a:pPr>
            <a:r>
              <a:rPr lang="fr-SN" dirty="0" smtClean="0">
                <a:solidFill>
                  <a:schemeClr val="tx2">
                    <a:lumMod val="50000"/>
                  </a:schemeClr>
                </a:solidFill>
                <a:latin typeface="+mn-lt"/>
                <a:cs typeface="+mn-cs"/>
              </a:rPr>
              <a:t>Traitement préventif intermittent des femmes enceintes</a:t>
            </a:r>
          </a:p>
          <a:p>
            <a:pPr marL="223838" indent="-223838" eaLnBrk="0" hangingPunct="0">
              <a:spcAft>
                <a:spcPts val="1200"/>
              </a:spcAft>
              <a:buClr>
                <a:schemeClr val="bg1"/>
              </a:buClr>
              <a:buSzPct val="95000"/>
              <a:buFont typeface="Arial" pitchFamily="34" charset="0"/>
              <a:buChar char="•"/>
              <a:defRPr/>
            </a:pPr>
            <a:r>
              <a:rPr lang="fr-FR" dirty="0">
                <a:solidFill>
                  <a:schemeClr val="tx2">
                    <a:lumMod val="50000"/>
                  </a:schemeClr>
                </a:solidFill>
                <a:latin typeface="+mn-lt"/>
                <a:cs typeface="+mn-cs"/>
              </a:rPr>
              <a:t>Fièvre et paludisme chez les enfants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noProof="0" dirty="0" smtClean="0"/>
              <a:t>Possession de moustiquaires selon le milieu de résidence</a:t>
            </a:r>
            <a:endParaRPr lang="fr-FR" noProof="0" dirty="0"/>
          </a:p>
        </p:txBody>
      </p:sp>
      <p:sp>
        <p:nvSpPr>
          <p:cNvPr id="8" name="TextBox 7"/>
          <p:cNvSpPr txBox="1"/>
          <p:nvPr/>
        </p:nvSpPr>
        <p:spPr>
          <a:xfrm>
            <a:off x="18256" y="1371600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800" dirty="0">
                <a:solidFill>
                  <a:schemeClr val="bg1"/>
                </a:solidFill>
                <a:latin typeface="+mj-lt"/>
              </a:rPr>
              <a:t>Pourcentage de ménages ayant, au moins, une moustiquaire</a:t>
            </a:r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99204108"/>
              </p:ext>
            </p:extLst>
          </p:nvPr>
        </p:nvGraphicFramePr>
        <p:xfrm>
          <a:off x="461963" y="1606550"/>
          <a:ext cx="8256587" cy="45370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18256" y="6063537"/>
            <a:ext cx="9144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i="1" dirty="0" smtClean="0">
                <a:solidFill>
                  <a:schemeClr val="bg1"/>
                </a:solidFill>
                <a:latin typeface="+mj-lt"/>
              </a:rPr>
              <a:t>* Une MII est une </a:t>
            </a:r>
            <a:r>
              <a:rPr lang="fr-FR" sz="1600" i="1" dirty="0">
                <a:solidFill>
                  <a:schemeClr val="bg1"/>
                </a:solidFill>
                <a:latin typeface="+mj-lt"/>
              </a:rPr>
              <a:t>moustiquaire  qui a été imprégnée industriellement par le fabricant et qui ne nécessite pas de traitement supplémentaire. Dans </a:t>
            </a:r>
            <a:r>
              <a:rPr lang="fr-FR" sz="1600" i="1" dirty="0" smtClean="0">
                <a:solidFill>
                  <a:schemeClr val="bg1"/>
                </a:solidFill>
                <a:latin typeface="+mj-lt"/>
              </a:rPr>
              <a:t>l’EDSB-II 2010, </a:t>
            </a:r>
            <a:r>
              <a:rPr lang="fr-FR" sz="1600" i="1" dirty="0">
                <a:solidFill>
                  <a:schemeClr val="bg1"/>
                </a:solidFill>
                <a:latin typeface="+mj-lt"/>
              </a:rPr>
              <a:t>ce genre de moustiquaire était connus comme moustiquaire imprégnée d'insecticide à longue durée d'action </a:t>
            </a:r>
            <a:r>
              <a:rPr lang="fr-FR" sz="1600" i="1" dirty="0" smtClean="0">
                <a:solidFill>
                  <a:schemeClr val="bg1"/>
                </a:solidFill>
                <a:latin typeface="+mj-lt"/>
              </a:rPr>
              <a:t>(MIILDA). </a:t>
            </a:r>
            <a:endParaRPr lang="fr-FR" sz="1600" i="1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38635690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2347" y="6236141"/>
            <a:ext cx="8419306" cy="774259"/>
          </a:xfrm>
          <a:prstGeom prst="rect">
            <a:avLst/>
          </a:prstGeom>
        </p:spPr>
      </p:pic>
      <p:sp>
        <p:nvSpPr>
          <p:cNvPr id="8195" name="Rectangle 4"/>
          <p:cNvSpPr>
            <a:spLocks noGrp="1" noChangeArrowheads="1"/>
          </p:cNvSpPr>
          <p:nvPr>
            <p:ph type="title"/>
          </p:nvPr>
        </p:nvSpPr>
        <p:spPr>
          <a:xfrm>
            <a:off x="0" y="-3958"/>
            <a:ext cx="9144000" cy="1295400"/>
          </a:xfrm>
        </p:spPr>
        <p:txBody>
          <a:bodyPr/>
          <a:lstStyle/>
          <a:p>
            <a:r>
              <a:rPr lang="fr-SN" sz="4000" noProof="0" dirty="0" smtClean="0"/>
              <a:t>Possession de MII</a:t>
            </a:r>
            <a:br>
              <a:rPr lang="fr-SN" sz="4000" noProof="0" dirty="0" smtClean="0"/>
            </a:br>
            <a:r>
              <a:rPr lang="fr-SN" sz="4000" noProof="0" dirty="0" smtClean="0"/>
              <a:t>selon le niveau socio-économique</a:t>
            </a:r>
          </a:p>
        </p:txBody>
      </p:sp>
      <p:graphicFrame>
        <p:nvGraphicFramePr>
          <p:cNvPr id="2" name="Object 2"/>
          <p:cNvGraphicFramePr>
            <a:graphicFrameLocks noGrp="1"/>
          </p:cNvGraphicFramePr>
          <p:nvPr>
            <p:ph type="chart" idx="1"/>
            <p:extLst>
              <p:ext uri="{D42A27DB-BD31-4B8C-83A1-F6EECF244321}">
                <p14:modId xmlns:p14="http://schemas.microsoft.com/office/powerpoint/2010/main" val="476953254"/>
              </p:ext>
            </p:extLst>
          </p:nvPr>
        </p:nvGraphicFramePr>
        <p:xfrm>
          <a:off x="584200" y="2260600"/>
          <a:ext cx="7962900" cy="3835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-10907" y="1471160"/>
            <a:ext cx="914993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  <a:defRPr/>
            </a:pPr>
            <a:r>
              <a:rPr lang="fr-FR" sz="1800" i="1" dirty="0">
                <a:solidFill>
                  <a:schemeClr val="bg1"/>
                </a:solidFill>
                <a:latin typeface="+mn-lt"/>
                <a:cs typeface="+mn-cs"/>
              </a:rPr>
              <a:t>Pourcentage de ménages possédant au moins une </a:t>
            </a:r>
            <a:r>
              <a:rPr lang="fr-SN" sz="1800" i="1" dirty="0" smtClean="0">
                <a:solidFill>
                  <a:schemeClr val="bg1"/>
                </a:solidFill>
                <a:latin typeface="Calibri" pitchFamily="34" charset="0"/>
              </a:rPr>
              <a:t>MII</a:t>
            </a:r>
            <a:endParaRPr lang="fr-SN" sz="1800" i="1" dirty="0">
              <a:solidFill>
                <a:schemeClr val="bg1"/>
              </a:solidFill>
              <a:latin typeface="Calibri" pitchFamily="34" charset="0"/>
            </a:endParaRPr>
          </a:p>
        </p:txBody>
      </p:sp>
      <p:cxnSp>
        <p:nvCxnSpPr>
          <p:cNvPr id="5" name="Straight Arrow Connector 4"/>
          <p:cNvCxnSpPr/>
          <p:nvPr/>
        </p:nvCxnSpPr>
        <p:spPr>
          <a:xfrm>
            <a:off x="2133600" y="6629400"/>
            <a:ext cx="5105400" cy="0"/>
          </a:xfrm>
          <a:prstGeom prst="straightConnector1">
            <a:avLst/>
          </a:prstGeom>
          <a:ln>
            <a:solidFill>
              <a:schemeClr val="tx2">
                <a:lumMod val="75000"/>
              </a:schemeClr>
            </a:solidFill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itle 1"/>
          <p:cNvSpPr>
            <a:spLocks noGrp="1"/>
          </p:cNvSpPr>
          <p:nvPr>
            <p:ph type="title"/>
          </p:nvPr>
        </p:nvSpPr>
        <p:spPr>
          <a:xfrm>
            <a:off x="-40356" y="-1"/>
            <a:ext cx="9144000" cy="892175"/>
          </a:xfrm>
        </p:spPr>
        <p:txBody>
          <a:bodyPr>
            <a:normAutofit/>
          </a:bodyPr>
          <a:lstStyle/>
          <a:p>
            <a:r>
              <a:rPr lang="fr-SN" sz="4000" b="1" dirty="0" smtClean="0"/>
              <a:t>Possession de MII selon la province</a:t>
            </a:r>
          </a:p>
        </p:txBody>
      </p:sp>
      <p:sp>
        <p:nvSpPr>
          <p:cNvPr id="23555" name="TextBox 1"/>
          <p:cNvSpPr txBox="1">
            <a:spLocks noChangeArrowheads="1"/>
          </p:cNvSpPr>
          <p:nvPr/>
        </p:nvSpPr>
        <p:spPr bwMode="auto">
          <a:xfrm>
            <a:off x="6705600" y="1182687"/>
            <a:ext cx="2303464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pPr algn="r"/>
            <a:r>
              <a:rPr lang="fr-SN" sz="1800" i="1" dirty="0" smtClean="0">
                <a:solidFill>
                  <a:schemeClr val="bg1"/>
                </a:solidFill>
                <a:latin typeface="+mn-lt"/>
              </a:rPr>
              <a:t>Pourcentage de ménages avec au moins une MII</a:t>
            </a:r>
            <a:endParaRPr lang="fr-SN" sz="1800" i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295" name="TextBox 1"/>
          <p:cNvSpPr txBox="1">
            <a:spLocks noChangeArrowheads="1"/>
          </p:cNvSpPr>
          <p:nvPr/>
        </p:nvSpPr>
        <p:spPr bwMode="auto">
          <a:xfrm>
            <a:off x="115599" y="1378803"/>
            <a:ext cx="1436689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pPr algn="ctr"/>
            <a:r>
              <a:rPr lang="fr-SN" b="1" dirty="0" smtClean="0">
                <a:solidFill>
                  <a:schemeClr val="bg1"/>
                </a:solidFill>
                <a:latin typeface="Calibri" pitchFamily="34" charset="0"/>
              </a:rPr>
              <a:t>Burundi</a:t>
            </a:r>
          </a:p>
          <a:p>
            <a:pPr algn="ctr"/>
            <a:r>
              <a:rPr lang="fr-SN" b="1" dirty="0" smtClean="0">
                <a:solidFill>
                  <a:schemeClr val="bg1"/>
                </a:solidFill>
                <a:latin typeface="Calibri" pitchFamily="34" charset="0"/>
              </a:rPr>
              <a:t>46 %</a:t>
            </a:r>
            <a:endParaRPr lang="fr-SN" b="1" dirty="0">
              <a:solidFill>
                <a:schemeClr val="bg1"/>
              </a:solidFill>
              <a:latin typeface="Calibri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2600" y="1642580"/>
            <a:ext cx="51435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43239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 smtClean="0"/>
              <a:t>Tendances de la possession des MII</a:t>
            </a:r>
            <a:endParaRPr lang="fr-FR" dirty="0"/>
          </a:p>
        </p:txBody>
      </p:sp>
      <p:graphicFrame>
        <p:nvGraphicFramePr>
          <p:cNvPr id="8" name="Content Placeholder 10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60641716"/>
              </p:ext>
            </p:extLst>
          </p:nvPr>
        </p:nvGraphicFramePr>
        <p:xfrm>
          <a:off x="457200" y="1600200"/>
          <a:ext cx="8229600" cy="4876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9" name="Rectangle 5"/>
          <p:cNvSpPr>
            <a:spLocks noChangeArrowheads="1"/>
          </p:cNvSpPr>
          <p:nvPr/>
        </p:nvSpPr>
        <p:spPr bwMode="auto">
          <a:xfrm>
            <a:off x="-30126" y="1201979"/>
            <a:ext cx="91440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fr-SN" sz="1800" i="1" dirty="0" smtClean="0">
                <a:solidFill>
                  <a:srgbClr val="000000"/>
                </a:solidFill>
                <a:latin typeface="Calibri" panose="020F0502020204030204"/>
                <a:cs typeface="+mn-cs"/>
              </a:rPr>
              <a:t>Pourcentage de ménages</a:t>
            </a:r>
            <a:endParaRPr lang="fr-SN" sz="1800" i="1" dirty="0">
              <a:solidFill>
                <a:srgbClr val="000000"/>
              </a:solidFill>
              <a:latin typeface="Calibri" panose="020F0502020204030204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836381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152400"/>
            <a:ext cx="9144000" cy="990600"/>
          </a:xfrm>
        </p:spPr>
        <p:txBody>
          <a:bodyPr/>
          <a:lstStyle/>
          <a:p>
            <a:pPr eaLnBrk="1" hangingPunct="1"/>
            <a:r>
              <a:rPr lang="fr-SN" sz="4000" dirty="0" smtClean="0"/>
              <a:t>Utilisation des moustiquaires par les enfants et les femmes enceintes</a:t>
            </a:r>
          </a:p>
        </p:txBody>
      </p:sp>
      <p:sp>
        <p:nvSpPr>
          <p:cNvPr id="152581" name="Rectangle 5"/>
          <p:cNvSpPr>
            <a:spLocks noChangeArrowheads="1"/>
          </p:cNvSpPr>
          <p:nvPr/>
        </p:nvSpPr>
        <p:spPr bwMode="auto">
          <a:xfrm>
            <a:off x="0" y="1295400"/>
            <a:ext cx="91440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fr-SN" sz="1600" i="1" dirty="0" smtClean="0">
                <a:solidFill>
                  <a:schemeClr val="bg1"/>
                </a:solidFill>
                <a:latin typeface="+mn-lt"/>
                <a:cs typeface="+mn-cs"/>
              </a:rPr>
              <a:t>Pourcentage d’enfants de moins de cinq ans et les femmes enceintes de 15-49 ans qui ont dormi sous une MII la nuit ayant précédé l’enquête</a:t>
            </a:r>
            <a:endParaRPr lang="fr-SN" sz="1600" i="1" dirty="0">
              <a:solidFill>
                <a:schemeClr val="bg1"/>
              </a:solidFill>
              <a:latin typeface="+mn-lt"/>
              <a:cs typeface="+mn-cs"/>
            </a:endParaRPr>
          </a:p>
        </p:txBody>
      </p:sp>
      <p:graphicFrame>
        <p:nvGraphicFramePr>
          <p:cNvPr id="3" name="Chart 2"/>
          <p:cNvGraphicFramePr/>
          <p:nvPr>
            <p:extLst>
              <p:ext uri="{D42A27DB-BD31-4B8C-83A1-F6EECF244321}">
                <p14:modId xmlns:p14="http://schemas.microsoft.com/office/powerpoint/2010/main" val="3690910925"/>
              </p:ext>
            </p:extLst>
          </p:nvPr>
        </p:nvGraphicFramePr>
        <p:xfrm>
          <a:off x="304800" y="2286000"/>
          <a:ext cx="8458200" cy="40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609600" y="2209800"/>
            <a:ext cx="2819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SN" sz="1800" b="1" smtClean="0">
                <a:solidFill>
                  <a:schemeClr val="bg1"/>
                </a:solidFill>
                <a:latin typeface="+mn-lt"/>
              </a:rPr>
              <a:t>Dans tous les ménages</a:t>
            </a:r>
            <a:endParaRPr lang="fr-SN" sz="1800" b="1">
              <a:solidFill>
                <a:schemeClr val="bg1"/>
              </a:solidFill>
              <a:latin typeface="+mn-lt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572000" y="2209800"/>
            <a:ext cx="4495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SN" sz="1800" b="1" dirty="0" smtClean="0">
                <a:solidFill>
                  <a:schemeClr val="bg1"/>
                </a:solidFill>
                <a:latin typeface="+mn-lt"/>
              </a:rPr>
              <a:t>Dans les ménages avec au moins une MII</a:t>
            </a:r>
            <a:endParaRPr lang="fr-SN" sz="1800" b="1" dirty="0">
              <a:solidFill>
                <a:schemeClr val="bg1"/>
              </a:solidFill>
              <a:latin typeface="+mn-lt"/>
            </a:endParaRPr>
          </a:p>
        </p:txBody>
      </p:sp>
      <p:cxnSp>
        <p:nvCxnSpPr>
          <p:cNvPr id="8" name="Straight Connector 7"/>
          <p:cNvCxnSpPr/>
          <p:nvPr/>
        </p:nvCxnSpPr>
        <p:spPr bwMode="auto">
          <a:xfrm>
            <a:off x="609600" y="2579132"/>
            <a:ext cx="2895600" cy="0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2" name="Straight Connector 11"/>
          <p:cNvCxnSpPr/>
          <p:nvPr/>
        </p:nvCxnSpPr>
        <p:spPr bwMode="auto">
          <a:xfrm flipV="1">
            <a:off x="4700649" y="2579132"/>
            <a:ext cx="4191000" cy="207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4" name="Text Box 4"/>
          <p:cNvSpPr txBox="1">
            <a:spLocks noChangeArrowheads="1"/>
          </p:cNvSpPr>
          <p:nvPr/>
        </p:nvSpPr>
        <p:spPr bwMode="auto">
          <a:xfrm>
            <a:off x="403225" y="2033588"/>
            <a:ext cx="4321175" cy="29854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223838" indent="-223838" eaLnBrk="0" hangingPunct="0">
              <a:spcAft>
                <a:spcPts val="1200"/>
              </a:spcAft>
              <a:buClr>
                <a:schemeClr val="bg1"/>
              </a:buClr>
              <a:buSzPct val="95000"/>
              <a:buFont typeface="Arial" pitchFamily="34" charset="0"/>
              <a:buChar char="•"/>
              <a:defRPr/>
            </a:pPr>
            <a:r>
              <a:rPr lang="fr-SN" dirty="0" smtClean="0">
                <a:solidFill>
                  <a:schemeClr val="tx2">
                    <a:lumMod val="50000"/>
                  </a:schemeClr>
                </a:solidFill>
                <a:latin typeface="+mn-lt"/>
                <a:cs typeface="+mn-cs"/>
              </a:rPr>
              <a:t>Disponibilité et utilisation des moustiquaires</a:t>
            </a:r>
          </a:p>
          <a:p>
            <a:pPr marL="223838" indent="-223838" eaLnBrk="0" hangingPunct="0">
              <a:spcAft>
                <a:spcPts val="1200"/>
              </a:spcAft>
              <a:buClr>
                <a:schemeClr val="bg1"/>
              </a:buClr>
              <a:buSzPct val="95000"/>
              <a:buFont typeface="Arial" pitchFamily="34" charset="0"/>
              <a:buChar char="•"/>
              <a:defRPr/>
            </a:pPr>
            <a:r>
              <a:rPr lang="fr-SN" b="1" dirty="0" smtClean="0">
                <a:solidFill>
                  <a:schemeClr val="bg2"/>
                </a:solidFill>
                <a:latin typeface="+mn-lt"/>
                <a:cs typeface="+mn-cs"/>
              </a:rPr>
              <a:t>Traitement préventif intermittent des femmes enceintes</a:t>
            </a:r>
          </a:p>
          <a:p>
            <a:pPr marL="223838" indent="-223838" eaLnBrk="0" hangingPunct="0">
              <a:spcAft>
                <a:spcPts val="1200"/>
              </a:spcAft>
              <a:buClr>
                <a:schemeClr val="bg1"/>
              </a:buClr>
              <a:buSzPct val="95000"/>
              <a:buFont typeface="Arial" pitchFamily="34" charset="0"/>
              <a:buChar char="•"/>
              <a:defRPr/>
            </a:pPr>
            <a:r>
              <a:rPr lang="fr-FR" dirty="0">
                <a:solidFill>
                  <a:schemeClr val="tx2">
                    <a:lumMod val="50000"/>
                  </a:schemeClr>
                </a:solidFill>
                <a:latin typeface="+mn-lt"/>
                <a:cs typeface="+mn-cs"/>
              </a:rPr>
              <a:t>Fièvre et paludisme chez les enfants</a:t>
            </a:r>
          </a:p>
        </p:txBody>
      </p:sp>
    </p:spTree>
    <p:extLst>
      <p:ext uri="{BB962C8B-B14F-4D97-AF65-F5344CB8AC3E}">
        <p14:creationId xmlns:p14="http://schemas.microsoft.com/office/powerpoint/2010/main" val="328621999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Content Placeholder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93288971"/>
              </p:ext>
            </p:extLst>
          </p:nvPr>
        </p:nvGraphicFramePr>
        <p:xfrm>
          <a:off x="457200" y="1600200"/>
          <a:ext cx="8229600" cy="5105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Title 1"/>
          <p:cNvSpPr txBox="1">
            <a:spLocks/>
          </p:cNvSpPr>
          <p:nvPr/>
        </p:nvSpPr>
        <p:spPr>
          <a:xfrm>
            <a:off x="0" y="0"/>
            <a:ext cx="9144000" cy="12319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>
                <a:solidFill>
                  <a:schemeClr val="tx1"/>
                </a:solidFill>
                <a:latin typeface="+mn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fr-FR" dirty="0" smtClean="0">
                <a:solidFill>
                  <a:prstClr val="black"/>
                </a:solidFill>
              </a:rPr>
              <a:t>Traitement préventif intermittent pendant la grossesse (</a:t>
            </a:r>
            <a:r>
              <a:rPr lang="fr-FR" dirty="0" err="1" smtClean="0">
                <a:solidFill>
                  <a:prstClr val="black"/>
                </a:solidFill>
              </a:rPr>
              <a:t>TPIg</a:t>
            </a:r>
            <a:r>
              <a:rPr lang="fr-FR" dirty="0" smtClean="0">
                <a:solidFill>
                  <a:prstClr val="black"/>
                </a:solidFill>
              </a:rPr>
              <a:t>)</a:t>
            </a:r>
            <a:endParaRPr lang="fr-FR" dirty="0">
              <a:solidFill>
                <a:prstClr val="black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0" y="1228423"/>
            <a:ext cx="914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fr-FR" sz="1800" i="1" dirty="0" smtClean="0">
                <a:solidFill>
                  <a:prstClr val="black"/>
                </a:solidFill>
                <a:latin typeface="Calibri" panose="020F0502020204030204"/>
                <a:cs typeface="+mn-cs"/>
              </a:rPr>
              <a:t>Pourcentage de femmes de 15-49 ayant eu une naissance vivante au cours des 2 années précédant l’enquête qui, pendant la dernière grossesse, ont reçu :</a:t>
            </a:r>
            <a:endParaRPr lang="fr-FR" sz="1800" i="1" dirty="0">
              <a:solidFill>
                <a:prstClr val="black"/>
              </a:solidFill>
              <a:latin typeface="Calibri" panose="020F0502020204030204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66372859"/>
      </p:ext>
    </p:extLst>
  </p:cSld>
  <p:clrMapOvr>
    <a:masterClrMapping/>
  </p:clrMapOvr>
</p:sld>
</file>

<file path=ppt/theme/theme1.xml><?xml version="1.0" encoding="utf-8"?>
<a:theme xmlns:a="http://schemas.openxmlformats.org/drawingml/2006/main" name="regular slide">
  <a:themeElements>
    <a:clrScheme name="Burundi DHS">
      <a:dk1>
        <a:srgbClr val="000000"/>
      </a:dk1>
      <a:lt1>
        <a:srgbClr val="FFFFFF"/>
      </a:lt1>
      <a:dk2>
        <a:srgbClr val="018852"/>
      </a:dk2>
      <a:lt2>
        <a:srgbClr val="FFC20E"/>
      </a:lt2>
      <a:accent1>
        <a:srgbClr val="E53226"/>
      </a:accent1>
      <a:accent2>
        <a:srgbClr val="FFFFFF"/>
      </a:accent2>
      <a:accent3>
        <a:srgbClr val="A77339"/>
      </a:accent3>
      <a:accent4>
        <a:srgbClr val="88AC3F"/>
      </a:accent4>
      <a:accent5>
        <a:srgbClr val="27221E"/>
      </a:accent5>
      <a:accent6>
        <a:srgbClr val="95823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regular slid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regular slid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regular slid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regular slid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regular slid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regular slid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regular slid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Burundi DHS">
      <a:dk1>
        <a:srgbClr val="000000"/>
      </a:dk1>
      <a:lt1>
        <a:srgbClr val="FFFFFF"/>
      </a:lt1>
      <a:dk2>
        <a:srgbClr val="018852"/>
      </a:dk2>
      <a:lt2>
        <a:srgbClr val="FFC20E"/>
      </a:lt2>
      <a:accent1>
        <a:srgbClr val="E53226"/>
      </a:accent1>
      <a:accent2>
        <a:srgbClr val="FFFFFF"/>
      </a:accent2>
      <a:accent3>
        <a:srgbClr val="A77339"/>
      </a:accent3>
      <a:accent4>
        <a:srgbClr val="88AC3F"/>
      </a:accent4>
      <a:accent5>
        <a:srgbClr val="27221E"/>
      </a:accent5>
      <a:accent6>
        <a:srgbClr val="95823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Custom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_Custom Design">
  <a:themeElements>
    <a:clrScheme name="Aspect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1_Office Theme">
  <a:themeElements>
    <a:clrScheme name="Lesotho DHS KIR">
      <a:dk1>
        <a:sysClr val="windowText" lastClr="000000"/>
      </a:dk1>
      <a:lt1>
        <a:srgbClr val="000000"/>
      </a:lt1>
      <a:dk2>
        <a:srgbClr val="FFFFFF"/>
      </a:dk2>
      <a:lt2>
        <a:srgbClr val="FFFFFF"/>
      </a:lt2>
      <a:accent1>
        <a:srgbClr val="009B50"/>
      </a:accent1>
      <a:accent2>
        <a:srgbClr val="0036AF"/>
      </a:accent2>
      <a:accent3>
        <a:srgbClr val="4365AD"/>
      </a:accent3>
      <a:accent4>
        <a:srgbClr val="E0C399"/>
      </a:accent4>
      <a:accent5>
        <a:srgbClr val="D14020"/>
      </a:accent5>
      <a:accent6>
        <a:srgbClr val="000000"/>
      </a:accent6>
      <a:hlink>
        <a:srgbClr val="000000"/>
      </a:hlink>
      <a:folHlink>
        <a:srgbClr val="595959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Aspect">
    <a:dk1>
      <a:sysClr val="windowText" lastClr="000000"/>
    </a:dk1>
    <a:lt1>
      <a:sysClr val="window" lastClr="FFFFFF"/>
    </a:lt1>
    <a:dk2>
      <a:srgbClr val="323232"/>
    </a:dk2>
    <a:lt2>
      <a:srgbClr val="E3DED1"/>
    </a:lt2>
    <a:accent1>
      <a:srgbClr val="F07F09"/>
    </a:accent1>
    <a:accent2>
      <a:srgbClr val="9F2936"/>
    </a:accent2>
    <a:accent3>
      <a:srgbClr val="1B587C"/>
    </a:accent3>
    <a:accent4>
      <a:srgbClr val="4E8542"/>
    </a:accent4>
    <a:accent5>
      <a:srgbClr val="604878"/>
    </a:accent5>
    <a:accent6>
      <a:srgbClr val="C19859"/>
    </a:accent6>
    <a:hlink>
      <a:srgbClr val="6B9F25"/>
    </a:hlink>
    <a:folHlink>
      <a:srgbClr val="B26B02"/>
    </a:folHlink>
  </a:clrScheme>
  <a:fontScheme name="Office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.xml><?xml version="1.0" encoding="utf-8"?>
<a:themeOverride xmlns:a="http://schemas.openxmlformats.org/drawingml/2006/main">
  <a:clrScheme name="Aspect">
    <a:dk1>
      <a:sysClr val="windowText" lastClr="000000"/>
    </a:dk1>
    <a:lt1>
      <a:sysClr val="window" lastClr="FFFFFF"/>
    </a:lt1>
    <a:dk2>
      <a:srgbClr val="323232"/>
    </a:dk2>
    <a:lt2>
      <a:srgbClr val="E3DED1"/>
    </a:lt2>
    <a:accent1>
      <a:srgbClr val="F07F09"/>
    </a:accent1>
    <a:accent2>
      <a:srgbClr val="9F2936"/>
    </a:accent2>
    <a:accent3>
      <a:srgbClr val="1B587C"/>
    </a:accent3>
    <a:accent4>
      <a:srgbClr val="4E8542"/>
    </a:accent4>
    <a:accent5>
      <a:srgbClr val="604878"/>
    </a:accent5>
    <a:accent6>
      <a:srgbClr val="C19859"/>
    </a:accent6>
    <a:hlink>
      <a:srgbClr val="6B9F25"/>
    </a:hlink>
    <a:folHlink>
      <a:srgbClr val="B26B02"/>
    </a:folHlink>
  </a:clrScheme>
  <a:fontScheme name="Office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3.xml><?xml version="1.0" encoding="utf-8"?>
<a:themeOverride xmlns:a="http://schemas.openxmlformats.org/drawingml/2006/main">
  <a:clrScheme name="Aspect">
    <a:dk1>
      <a:sysClr val="windowText" lastClr="000000"/>
    </a:dk1>
    <a:lt1>
      <a:sysClr val="window" lastClr="FFFFFF"/>
    </a:lt1>
    <a:dk2>
      <a:srgbClr val="323232"/>
    </a:dk2>
    <a:lt2>
      <a:srgbClr val="E3DED1"/>
    </a:lt2>
    <a:accent1>
      <a:srgbClr val="F07F09"/>
    </a:accent1>
    <a:accent2>
      <a:srgbClr val="9F2936"/>
    </a:accent2>
    <a:accent3>
      <a:srgbClr val="1B587C"/>
    </a:accent3>
    <a:accent4>
      <a:srgbClr val="4E8542"/>
    </a:accent4>
    <a:accent5>
      <a:srgbClr val="604878"/>
    </a:accent5>
    <a:accent6>
      <a:srgbClr val="C19859"/>
    </a:accent6>
    <a:hlink>
      <a:srgbClr val="6B9F25"/>
    </a:hlink>
    <a:folHlink>
      <a:srgbClr val="B26B02"/>
    </a:folHlink>
  </a:clrScheme>
  <a:fontScheme name="Office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4.xml><?xml version="1.0" encoding="utf-8"?>
<a:themeOverride xmlns:a="http://schemas.openxmlformats.org/drawingml/2006/main">
  <a:clrScheme name="Aspect">
    <a:dk1>
      <a:sysClr val="windowText" lastClr="000000"/>
    </a:dk1>
    <a:lt1>
      <a:sysClr val="window" lastClr="FFFFFF"/>
    </a:lt1>
    <a:dk2>
      <a:srgbClr val="323232"/>
    </a:dk2>
    <a:lt2>
      <a:srgbClr val="E3DED1"/>
    </a:lt2>
    <a:accent1>
      <a:srgbClr val="F07F09"/>
    </a:accent1>
    <a:accent2>
      <a:srgbClr val="9F2936"/>
    </a:accent2>
    <a:accent3>
      <a:srgbClr val="1B587C"/>
    </a:accent3>
    <a:accent4>
      <a:srgbClr val="4E8542"/>
    </a:accent4>
    <a:accent5>
      <a:srgbClr val="604878"/>
    </a:accent5>
    <a:accent6>
      <a:srgbClr val="C19859"/>
    </a:accent6>
    <a:hlink>
      <a:srgbClr val="6B9F25"/>
    </a:hlink>
    <a:folHlink>
      <a:srgbClr val="B26B02"/>
    </a:folHlink>
  </a:clrScheme>
  <a:fontScheme name="Office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3001</TotalTime>
  <Words>461</Words>
  <Application>Microsoft Office PowerPoint</Application>
  <PresentationFormat>On-screen Show (4:3)</PresentationFormat>
  <Paragraphs>70</Paragraphs>
  <Slides>16</Slides>
  <Notes>13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4</vt:i4>
      </vt:variant>
      <vt:variant>
        <vt:lpstr>Slide Titles</vt:lpstr>
      </vt:variant>
      <vt:variant>
        <vt:i4>16</vt:i4>
      </vt:variant>
    </vt:vector>
  </HeadingPairs>
  <TitlesOfParts>
    <vt:vector size="23" baseType="lpstr">
      <vt:lpstr>Arial</vt:lpstr>
      <vt:lpstr>Calibri</vt:lpstr>
      <vt:lpstr>Times New Roman</vt:lpstr>
      <vt:lpstr>regular slide</vt:lpstr>
      <vt:lpstr>Custom Design</vt:lpstr>
      <vt:lpstr>1_Custom Design</vt:lpstr>
      <vt:lpstr>1_Office Theme</vt:lpstr>
      <vt:lpstr>PowerPoint Presentation</vt:lpstr>
      <vt:lpstr>PowerPoint Presentation</vt:lpstr>
      <vt:lpstr>Possession de moustiquaires selon le milieu de résidence</vt:lpstr>
      <vt:lpstr>Possession de MII selon le niveau socio-économique</vt:lpstr>
      <vt:lpstr>Possession de MII selon la province</vt:lpstr>
      <vt:lpstr>Tendances de la possession des MII</vt:lpstr>
      <vt:lpstr>Utilisation des moustiquaires par les enfants et les femmes enceintes</vt:lpstr>
      <vt:lpstr>PowerPoint Presentation</vt:lpstr>
      <vt:lpstr>PowerPoint Presentation</vt:lpstr>
      <vt:lpstr>PowerPoint Presentation</vt:lpstr>
      <vt:lpstr>PowerPoint Presentation</vt:lpstr>
      <vt:lpstr>TDR vs. Microscopie</vt:lpstr>
      <vt:lpstr>Prévalence du paludisme selon l’âge</vt:lpstr>
      <vt:lpstr>PowerPoint Presentation</vt:lpstr>
      <vt:lpstr>Prévalence du paludisme selon le milieu de résidence</vt:lpstr>
      <vt:lpstr>Prévalence du paludisme selon la province</vt:lpstr>
    </vt:vector>
  </TitlesOfParts>
  <Company>Macro International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 Slide Title</dc:title>
  <dc:creator>Noah M. Bartlett</dc:creator>
  <cp:lastModifiedBy>Balian, Sarah</cp:lastModifiedBy>
  <cp:revision>189</cp:revision>
  <dcterms:created xsi:type="dcterms:W3CDTF">2001-09-27T19:12:32Z</dcterms:created>
  <dcterms:modified xsi:type="dcterms:W3CDTF">2018-03-19T20:20:34Z</dcterms:modified>
</cp:coreProperties>
</file>