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17.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18.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20.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24.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25.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26.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27.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28.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29.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33.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notesSlides/notesSlide34.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35.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36.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4.xml" ContentType="application/vnd.openxmlformats-officedocument.themeOverride+xml"/>
  <Override PartName="/ppt/notesSlides/notesSlide39.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5.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6.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7.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8.xml" ContentType="application/vnd.openxmlformats-officedocument.themeOverride+xml"/>
  <Override PartName="/ppt/notesSlides/notesSlide46.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9.xml" ContentType="application/vnd.openxmlformats-officedocument.themeOverride+xml"/>
  <Override PartName="/ppt/notesSlides/notesSlide47.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0.xml" ContentType="application/vnd.openxmlformats-officedocument.themeOverride+xml"/>
  <Override PartName="/ppt/notesSlides/notesSlide48.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1.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32.xml" ContentType="application/vnd.openxmlformats-officedocument.themeOverride+xml"/>
  <Override PartName="/ppt/notesSlides/notesSlide51.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33.xml" ContentType="application/vnd.openxmlformats-officedocument.themeOverride+xml"/>
  <Override PartName="/ppt/notesSlides/notesSlide52.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34.xml" ContentType="application/vnd.openxmlformats-officedocument.themeOverride+xml"/>
  <Override PartName="/ppt/notesSlides/notesSlide53.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35.xml" ContentType="application/vnd.openxmlformats-officedocument.themeOverride+xml"/>
  <Override PartName="/ppt/notesSlides/notesSlide54.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36.xml" ContentType="application/vnd.openxmlformats-officedocument.themeOverride+xml"/>
  <Override PartName="/ppt/notesSlides/notesSlide55.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37.xml" ContentType="application/vnd.openxmlformats-officedocument.themeOverride+xml"/>
  <Override PartName="/ppt/notesSlides/notesSlide56.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8.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5" r:id="rId3"/>
    <p:sldMasterId id="2147483667" r:id="rId4"/>
    <p:sldMasterId id="2147483669" r:id="rId5"/>
    <p:sldMasterId id="2147483671" r:id="rId6"/>
    <p:sldMasterId id="2147483673" r:id="rId7"/>
    <p:sldMasterId id="2147483675" r:id="rId8"/>
    <p:sldMasterId id="2147483677" r:id="rId9"/>
  </p:sldMasterIdLst>
  <p:notesMasterIdLst>
    <p:notesMasterId r:id="rId95"/>
  </p:notesMasterIdLst>
  <p:sldIdLst>
    <p:sldId id="257" r:id="rId10"/>
    <p:sldId id="259" r:id="rId11"/>
    <p:sldId id="258" r:id="rId12"/>
    <p:sldId id="260" r:id="rId13"/>
    <p:sldId id="261" r:id="rId14"/>
    <p:sldId id="263" r:id="rId15"/>
    <p:sldId id="264" r:id="rId16"/>
    <p:sldId id="265" r:id="rId17"/>
    <p:sldId id="267" r:id="rId18"/>
    <p:sldId id="272" r:id="rId19"/>
    <p:sldId id="273" r:id="rId20"/>
    <p:sldId id="268" r:id="rId21"/>
    <p:sldId id="269" r:id="rId22"/>
    <p:sldId id="270" r:id="rId23"/>
    <p:sldId id="271"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43"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2" clrIdx="0">
    <p:extLst>
      <p:ext uri="{19B8F6BF-5375-455C-9EA6-DF929625EA0E}">
        <p15:presenceInfo xmlns:p15="http://schemas.microsoft.com/office/powerpoint/2012/main" userId="S-1-5-21-2338163137-2684688362-157462135-916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743" autoAdjust="0"/>
    <p:restoredTop sz="81935" autoAdjust="0"/>
  </p:normalViewPr>
  <p:slideViewPr>
    <p:cSldViewPr snapToGrid="0">
      <p:cViewPr varScale="1">
        <p:scale>
          <a:sx n="74" d="100"/>
          <a:sy n="74" d="100"/>
        </p:scale>
        <p:origin x="1085" y="62"/>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slide" Target="slides/slide80.xml"/><Relationship Id="rId97"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notesMaster" Target="notesMasters/notesMaster1.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86</c:v>
                </c:pt>
                <c:pt idx="1">
                  <c:v>99</c:v>
                </c:pt>
                <c:pt idx="2">
                  <c:v>84</c:v>
                </c:pt>
              </c:numCache>
            </c:numRef>
          </c:val>
        </c:ser>
        <c:ser>
          <c:idx val="1"/>
          <c:order val="1"/>
          <c:tx>
            <c:strRef>
              <c:f>Sheet1!$C$1</c:f>
              <c:strCache>
                <c:ptCount val="1"/>
                <c:pt idx="0">
                  <c:v>Unimproved</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dLbl>
              <c:idx val="1"/>
              <c:layout>
                <c:manualLayout>
                  <c:x val="1.5381658305059383E-3"/>
                  <c:y val="2.1765417170495766E-2"/>
                </c:manualLayout>
              </c:layout>
              <c:dLblPos val="ctr"/>
              <c:showLegendKey val="0"/>
              <c:showVal val="1"/>
              <c:showCatName val="0"/>
              <c:showSerName val="0"/>
              <c:showPercent val="0"/>
              <c:showBubbleSize val="0"/>
              <c:separator>. </c:separator>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14</c:v>
                </c:pt>
                <c:pt idx="1">
                  <c:v>1</c:v>
                </c:pt>
                <c:pt idx="2">
                  <c:v>16</c:v>
                </c:pt>
              </c:numCache>
            </c:numRef>
          </c:val>
        </c:ser>
        <c:dLbls>
          <c:dLblPos val="ctr"/>
          <c:showLegendKey val="0"/>
          <c:showVal val="1"/>
          <c:showCatName val="0"/>
          <c:showSerName val="0"/>
          <c:showPercent val="0"/>
          <c:showBubbleSize val="0"/>
        </c:dLbls>
        <c:gapWidth val="100"/>
        <c:overlap val="100"/>
        <c:axId val="470744048"/>
        <c:axId val="470744440"/>
      </c:barChart>
      <c:catAx>
        <c:axId val="470744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0744440"/>
        <c:crosses val="autoZero"/>
        <c:auto val="1"/>
        <c:lblAlgn val="ctr"/>
        <c:lblOffset val="100"/>
        <c:noMultiLvlLbl val="0"/>
      </c:catAx>
      <c:valAx>
        <c:axId val="470744440"/>
        <c:scaling>
          <c:orientation val="minMax"/>
          <c:min val="0"/>
        </c:scaling>
        <c:delete val="1"/>
        <c:axPos val="l"/>
        <c:numFmt formatCode="0%" sourceLinked="1"/>
        <c:majorTickMark val="out"/>
        <c:minorTickMark val="none"/>
        <c:tickLblPos val="nextTo"/>
        <c:crossAx val="4707440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A9C298"/>
              </a:solidFill>
              <a:ln w="19050">
                <a:noFill/>
              </a:ln>
              <a:effectLst/>
              <a:scene3d>
                <a:camera prst="orthographicFront"/>
                <a:lightRig rig="threePt" dir="t">
                  <a:rot lat="0" lon="0" rev="1200000"/>
                </a:lightRig>
              </a:scene3d>
              <a:sp3d>
                <a:bevelT w="63500" h="25400"/>
              </a:sp3d>
            </c:spPr>
          </c:dPt>
          <c:dPt>
            <c:idx val="1"/>
            <c:bubble3D val="0"/>
            <c:spPr>
              <a:solidFill>
                <a:srgbClr val="A9C298">
                  <a:lumMod val="50000"/>
                </a:srgbClr>
              </a:solidFill>
              <a:ln w="19050">
                <a:noFill/>
              </a:ln>
              <a:effectLst/>
              <a:scene3d>
                <a:camera prst="orthographicFront"/>
                <a:lightRig rig="threePt" dir="t">
                  <a:rot lat="0" lon="0" rev="1200000"/>
                </a:lightRig>
              </a:scene3d>
              <a:sp3d>
                <a:bevelT w="63500" h="25400"/>
              </a:sp3d>
            </c:spPr>
          </c:dPt>
          <c:dPt>
            <c:idx val="2"/>
            <c:bubble3D val="0"/>
            <c:spPr>
              <a:solidFill>
                <a:srgbClr val="595959"/>
              </a:solidFill>
              <a:ln w="19050">
                <a:noFill/>
              </a:ln>
              <a:effectLst/>
              <a:scene3d>
                <a:camera prst="orthographicFront"/>
                <a:lightRig rig="threePt" dir="t">
                  <a:rot lat="0" lon="0" rev="1200000"/>
                </a:lightRig>
              </a:scene3d>
              <a:sp3d>
                <a:bevelT w="63500" h="25400"/>
              </a:sp3d>
            </c:spPr>
          </c:dPt>
          <c:dPt>
            <c:idx val="3"/>
            <c:bubble3D val="0"/>
            <c:spPr>
              <a:solidFill>
                <a:srgbClr val="591B0D"/>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0.1799654021692014"/>
                  <c:y val="7.1975549610107686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2303404542336924"/>
                      <c:h val="0.24365175332527206"/>
                    </c:manualLayout>
                  </c15:layout>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National distribution</c:v>
                </c:pt>
                <c:pt idx="1">
                  <c:v>ANC visit/distribution at birth</c:v>
                </c:pt>
                <c:pt idx="2">
                  <c:v>Health facility (government or private)</c:v>
                </c:pt>
                <c:pt idx="3">
                  <c:v>Other</c:v>
                </c:pt>
              </c:strCache>
            </c:strRef>
          </c:cat>
          <c:val>
            <c:numRef>
              <c:f>Sheet1!$B$2:$B$5</c:f>
              <c:numCache>
                <c:formatCode>General</c:formatCode>
                <c:ptCount val="4"/>
                <c:pt idx="0">
                  <c:v>71</c:v>
                </c:pt>
                <c:pt idx="1">
                  <c:v>13</c:v>
                </c:pt>
                <c:pt idx="2">
                  <c:v>6</c:v>
                </c:pt>
                <c:pt idx="3">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A9C298"/>
            </a:solidFill>
            <a:ln>
              <a:noFill/>
            </a:ln>
            <a:scene3d>
              <a:camera prst="orthographicFront"/>
              <a:lightRig rig="threePt" dir="t">
                <a:rot lat="0" lon="0" rev="1200000"/>
              </a:lightRig>
            </a:scene3d>
            <a:sp3d>
              <a:bevelT w="63500" h="25400"/>
            </a:sp3d>
          </c:spPr>
          <c:dPt>
            <c:idx val="0"/>
            <c:bubble3D val="0"/>
            <c:spPr>
              <a:solidFill>
                <a:srgbClr val="A9C298"/>
              </a:solidFill>
              <a:ln w="19050">
                <a:noFill/>
              </a:ln>
              <a:effectLst/>
              <a:scene3d>
                <a:camera prst="orthographicFront"/>
                <a:lightRig rig="threePt" dir="t">
                  <a:rot lat="0" lon="0" rev="1200000"/>
                </a:lightRig>
              </a:scene3d>
              <a:sp3d>
                <a:bevelT w="63500" h="25400"/>
              </a:sp3d>
            </c:spPr>
          </c:dPt>
          <c:dPt>
            <c:idx val="1"/>
            <c:bubble3D val="0"/>
            <c:spPr>
              <a:solidFill>
                <a:srgbClr val="595959"/>
              </a:solidFill>
              <a:ln w="19050">
                <a:noFill/>
              </a:ln>
              <a:effectLst/>
              <a:scene3d>
                <a:camera prst="orthographicFront"/>
                <a:lightRig rig="threePt" dir="t">
                  <a:rot lat="0" lon="0" rev="1200000"/>
                </a:lightRig>
              </a:scene3d>
              <a:sp3d>
                <a:bevelT w="63500" h="25400"/>
              </a:sp3d>
            </c:spPr>
          </c:dPt>
          <c:dPt>
            <c:idx val="2"/>
            <c:bubble3D val="0"/>
            <c:spPr>
              <a:solidFill>
                <a:srgbClr val="591B0D"/>
              </a:solidFill>
              <a:ln w="19050">
                <a:noFill/>
              </a:ln>
              <a:effectLst/>
              <a:scene3d>
                <a:camera prst="orthographicFront"/>
                <a:lightRig rig="threePt" dir="t">
                  <a:rot lat="0" lon="0" rev="1200000"/>
                </a:lightRig>
              </a:scene3d>
              <a:sp3d>
                <a:bevelT w="63500" h="25400"/>
              </a:sp3d>
            </c:spPr>
          </c:dPt>
          <c:dPt>
            <c:idx val="3"/>
            <c:bubble3D val="0"/>
            <c:spPr>
              <a:solidFill>
                <a:srgbClr val="A9C298"/>
              </a:solidFill>
              <a:ln w="19050">
                <a:noFill/>
              </a:ln>
              <a:effectLst/>
              <a:scene3d>
                <a:camera prst="orthographicFront"/>
                <a:lightRig rig="threePt" dir="t">
                  <a:rot lat="0" lon="0" rev="1200000"/>
                </a:lightRig>
              </a:scene3d>
              <a:sp3d>
                <a:bevelT w="63500" h="25400"/>
              </a:sp3d>
            </c:spPr>
          </c:dPt>
          <c:dPt>
            <c:idx val="4"/>
            <c:bubble3D val="0"/>
            <c:spPr>
              <a:solidFill>
                <a:srgbClr val="A9C298"/>
              </a:solidFill>
              <a:ln w="19050">
                <a:noFill/>
              </a:ln>
              <a:effectLst/>
              <a:scene3d>
                <a:camera prst="orthographicFront"/>
                <a:lightRig rig="threePt" dir="t">
                  <a:rot lat="0" lon="0" rev="1200000"/>
                </a:lightRig>
              </a:scene3d>
              <a:sp3d>
                <a:bevelT w="63500" h="25400"/>
              </a:sp3d>
            </c:spPr>
          </c:dPt>
          <c:dPt>
            <c:idx val="5"/>
            <c:bubble3D val="0"/>
            <c:spPr>
              <a:solidFill>
                <a:srgbClr val="A9C298"/>
              </a:solidFill>
              <a:ln w="19050">
                <a:noFill/>
              </a:ln>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0.19527087887525438"/>
                  <c:y val="-0.1744860943168077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42</c:v>
                </c:pt>
                <c:pt idx="1">
                  <c:v>40</c:v>
                </c:pt>
                <c:pt idx="2">
                  <c:v>18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53619483454134"/>
        </c:manualLayout>
      </c:layout>
      <c:barChart>
        <c:barDir val="col"/>
        <c:grouping val="clustered"/>
        <c:varyColors val="0"/>
        <c:ser>
          <c:idx val="0"/>
          <c:order val="0"/>
          <c:tx>
            <c:strRef>
              <c:f>Sheet1!$B$1</c:f>
              <c:strCache>
                <c:ptCount val="1"/>
                <c:pt idx="0">
                  <c:v>Access to an ITN</c:v>
                </c:pt>
              </c:strCache>
            </c:strRef>
          </c:tx>
          <c:spPr>
            <a:solidFill>
              <a:srgbClr val="526D4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spPr>
              <a:solidFill>
                <a:srgbClr val="526D4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63</c:v>
                </c:pt>
                <c:pt idx="1">
                  <c:v>71</c:v>
                </c:pt>
                <c:pt idx="2">
                  <c:v>62</c:v>
                </c:pt>
              </c:numCache>
            </c:numRef>
          </c:val>
        </c:ser>
        <c:ser>
          <c:idx val="1"/>
          <c:order val="1"/>
          <c:tx>
            <c:strRef>
              <c:f>Sheet1!$C$1</c:f>
              <c:strCache>
                <c:ptCount val="1"/>
                <c:pt idx="0">
                  <c:v>Slept under an ITN</c:v>
                </c:pt>
              </c:strCache>
            </c:strRef>
          </c:tx>
          <c:spPr>
            <a:solidFill>
              <a:srgbClr val="59595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55</c:v>
                </c:pt>
                <c:pt idx="1">
                  <c:v>60</c:v>
                </c:pt>
                <c:pt idx="2">
                  <c:v>55</c:v>
                </c:pt>
              </c:numCache>
            </c:numRef>
          </c:val>
        </c:ser>
        <c:dLbls>
          <c:dLblPos val="outEnd"/>
          <c:showLegendKey val="0"/>
          <c:showVal val="1"/>
          <c:showCatName val="0"/>
          <c:showSerName val="0"/>
          <c:showPercent val="0"/>
          <c:showBubbleSize val="0"/>
        </c:dLbls>
        <c:gapWidth val="200"/>
        <c:axId val="530148048"/>
        <c:axId val="530148440"/>
      </c:barChart>
      <c:catAx>
        <c:axId val="530148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48440"/>
        <c:crosses val="autoZero"/>
        <c:auto val="1"/>
        <c:lblAlgn val="ctr"/>
        <c:lblOffset val="100"/>
        <c:noMultiLvlLbl val="0"/>
      </c:catAx>
      <c:valAx>
        <c:axId val="530148440"/>
        <c:scaling>
          <c:orientation val="minMax"/>
          <c:max val="100"/>
        </c:scaling>
        <c:delete val="1"/>
        <c:axPos val="l"/>
        <c:numFmt formatCode="General" sourceLinked="1"/>
        <c:majorTickMark val="out"/>
        <c:minorTickMark val="none"/>
        <c:tickLblPos val="nextTo"/>
        <c:crossAx val="5301480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4142061914048766E-2"/>
          <c:y val="4.2000032812525637E-4"/>
          <c:w val="0.97613571480049377"/>
          <c:h val="0.9026187676709122"/>
        </c:manualLayout>
      </c:layout>
      <c:lineChart>
        <c:grouping val="standard"/>
        <c:varyColors val="0"/>
        <c:ser>
          <c:idx val="0"/>
          <c:order val="0"/>
          <c:tx>
            <c:strRef>
              <c:f>Sheet1!$B$1</c:f>
              <c:strCache>
                <c:ptCount val="1"/>
                <c:pt idx="0">
                  <c:v>Access to an ITN</c:v>
                </c:pt>
              </c:strCache>
            </c:strRef>
          </c:tx>
          <c:spPr>
            <a:ln w="63500" cap="rnd">
              <a:solidFill>
                <a:srgbClr val="526D40"/>
              </a:solidFill>
              <a:round/>
            </a:ln>
            <a:effectLst/>
          </c:spPr>
          <c:marker>
            <c:symbol val="circle"/>
            <c:size val="5"/>
            <c:spPr>
              <a:solidFill>
                <a:srgbClr val="526D40"/>
              </a:solidFill>
              <a:ln w="63500" cap="rnd">
                <a:solidFill>
                  <a:srgbClr val="526D40"/>
                </a:solidFill>
              </a:ln>
              <a:effectLst/>
              <a:scene3d>
                <a:camera prst="orthographicFront"/>
                <a:lightRig rig="threePt" dir="t">
                  <a:rot lat="0" lon="0" rev="1200000"/>
                </a:lightRig>
              </a:scene3d>
            </c:spPr>
          </c:marker>
          <c:dLbls>
            <c:dLbl>
              <c:idx val="2"/>
              <c:layout>
                <c:manualLayout>
                  <c:x val="-2.7257002105971359E-2"/>
                  <c:y val="-4.4484597253591607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37</c:v>
                </c:pt>
                <c:pt idx="1">
                  <c:v>52</c:v>
                </c:pt>
                <c:pt idx="2">
                  <c:v>63</c:v>
                </c:pt>
              </c:numCache>
            </c:numRef>
          </c:val>
          <c:smooth val="0"/>
        </c:ser>
        <c:ser>
          <c:idx val="1"/>
          <c:order val="1"/>
          <c:tx>
            <c:strRef>
              <c:f>Sheet1!$C$1</c:f>
              <c:strCache>
                <c:ptCount val="1"/>
                <c:pt idx="0">
                  <c:v>Slept under an ITN</c:v>
                </c:pt>
              </c:strCache>
            </c:strRef>
          </c:tx>
          <c:spPr>
            <a:ln w="63500" cap="rnd">
              <a:solidFill>
                <a:srgbClr val="595959"/>
              </a:solidFill>
              <a:round/>
            </a:ln>
            <a:effectLst/>
          </c:spPr>
          <c:marker>
            <c:symbol val="circle"/>
            <c:size val="5"/>
            <c:spPr>
              <a:solidFill>
                <a:srgbClr val="595959"/>
              </a:solidFill>
              <a:ln w="63500">
                <a:solidFill>
                  <a:srgbClr val="595959"/>
                </a:solidFill>
              </a:ln>
              <a:effectLst/>
              <a:scene3d>
                <a:camera prst="orthographicFront"/>
                <a:lightRig rig="threePt" dir="t">
                  <a:rot lat="0" lon="0" rev="1200000"/>
                </a:lightRig>
              </a:scene3d>
            </c:spPr>
          </c:marker>
          <c:dLbls>
            <c:dLbl>
              <c:idx val="2"/>
              <c:layout>
                <c:manualLayout>
                  <c:x val="-2.8645891146751101E-2"/>
                  <c:y val="4.1706688833350651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41</c:v>
                </c:pt>
                <c:pt idx="1">
                  <c:v>53</c:v>
                </c:pt>
                <c:pt idx="2">
                  <c:v>55</c:v>
                </c:pt>
              </c:numCache>
            </c:numRef>
          </c:val>
          <c:smooth val="0"/>
        </c:ser>
        <c:dLbls>
          <c:dLblPos val="t"/>
          <c:showLegendKey val="0"/>
          <c:showVal val="1"/>
          <c:showCatName val="0"/>
          <c:showSerName val="0"/>
          <c:showPercent val="0"/>
          <c:showBubbleSize val="0"/>
        </c:dLbls>
        <c:marker val="1"/>
        <c:smooth val="0"/>
        <c:axId val="530149224"/>
        <c:axId val="530149616"/>
      </c:lineChart>
      <c:catAx>
        <c:axId val="530149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49616"/>
        <c:crosses val="autoZero"/>
        <c:auto val="1"/>
        <c:lblAlgn val="ctr"/>
        <c:lblOffset val="100"/>
        <c:noMultiLvlLbl val="0"/>
      </c:catAx>
      <c:valAx>
        <c:axId val="530149616"/>
        <c:scaling>
          <c:orientation val="minMax"/>
          <c:max val="100"/>
        </c:scaling>
        <c:delete val="1"/>
        <c:axPos val="l"/>
        <c:numFmt formatCode="General" sourceLinked="1"/>
        <c:majorTickMark val="out"/>
        <c:minorTickMark val="none"/>
        <c:tickLblPos val="nextTo"/>
        <c:crossAx val="530149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158689880980099E-4"/>
          <c:w val="0.96616035172886816"/>
          <c:h val="0.7890096541364664"/>
        </c:manualLayout>
      </c:layout>
      <c:barChart>
        <c:barDir val="col"/>
        <c:grouping val="clustered"/>
        <c:varyColors val="0"/>
        <c:ser>
          <c:idx val="0"/>
          <c:order val="0"/>
          <c:tx>
            <c:strRef>
              <c:f>Sheet1!$B$1</c:f>
              <c:strCache>
                <c:ptCount val="1"/>
                <c:pt idx="0">
                  <c:v>Series 1</c:v>
                </c:pt>
              </c:strCache>
            </c:strRef>
          </c:tx>
          <c:spPr>
            <a:solidFill>
              <a:srgbClr val="A9C298">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9C298">
                  <a:lumMod val="50000"/>
                </a:srgbClr>
              </a:solidFill>
              <a:ln>
                <a:noFill/>
              </a:ln>
              <a:effectLst/>
              <a:scene3d>
                <a:camera prst="orthographicFront"/>
                <a:lightRig rig="threePt" dir="t">
                  <a:rot lat="0" lon="0" rev="1200000"/>
                </a:lightRig>
              </a:scene3d>
              <a:sp3d>
                <a:bevelT w="63500" h="25400"/>
              </a:sp3d>
            </c:spPr>
          </c:dPt>
          <c:dPt>
            <c:idx val="2"/>
            <c:invertIfNegative val="0"/>
            <c:bubble3D val="0"/>
            <c:spPr>
              <a:solidFill>
                <a:srgbClr val="A9C298">
                  <a:lumMod val="50000"/>
                </a:srgbClr>
              </a:solidFill>
              <a:ln>
                <a:noFill/>
              </a:ln>
              <a:effectLst/>
              <a:scene3d>
                <a:camera prst="orthographicFront"/>
                <a:lightRig rig="threePt" dir="t">
                  <a:rot lat="0" lon="0" rev="1200000"/>
                </a:lightRig>
              </a:scene3d>
              <a:sp3d>
                <a:bevelT w="63500" h="25400"/>
              </a:sp3d>
            </c:spPr>
          </c:dPt>
          <c:dPt>
            <c:idx val="4"/>
            <c:invertIfNegative val="0"/>
            <c:bubble3D val="0"/>
            <c:spPr>
              <a:solidFill>
                <a:srgbClr val="9B9A9A"/>
              </a:solidFill>
              <a:ln>
                <a:noFill/>
              </a:ln>
              <a:effectLst/>
              <a:scene3d>
                <a:camera prst="orthographicFront"/>
                <a:lightRig rig="threePt" dir="t">
                  <a:rot lat="0" lon="0" rev="1200000"/>
                </a:lightRig>
              </a:scene3d>
              <a:sp3d>
                <a:bevelT w="63500" h="25400"/>
              </a:sp3d>
            </c:spPr>
          </c:dPt>
          <c:dPt>
            <c:idx val="5"/>
            <c:invertIfNegative val="0"/>
            <c:bubble3D val="0"/>
            <c:spPr>
              <a:solidFill>
                <a:srgbClr val="9B9A9A"/>
              </a:solidFill>
              <a:ln>
                <a:noFill/>
              </a:ln>
              <a:effectLst/>
              <a:scene3d>
                <a:camera prst="orthographicFront"/>
                <a:lightRig rig="threePt" dir="t">
                  <a:rot lat="0" lon="0" rev="1200000"/>
                </a:lightRig>
              </a:scene3d>
              <a:sp3d>
                <a:bevelT w="63500" h="25400"/>
              </a:sp3d>
            </c:spPr>
          </c:dPt>
          <c:dPt>
            <c:idx val="6"/>
            <c:invertIfNegative val="0"/>
            <c:bubble3D val="0"/>
            <c:spPr>
              <a:solidFill>
                <a:srgbClr val="9B9A9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55</c:v>
                </c:pt>
                <c:pt idx="1">
                  <c:v>68</c:v>
                </c:pt>
                <c:pt idx="2">
                  <c:v>63</c:v>
                </c:pt>
                <c:pt idx="4">
                  <c:v>66</c:v>
                </c:pt>
                <c:pt idx="5">
                  <c:v>79</c:v>
                </c:pt>
                <c:pt idx="6">
                  <c:v>73</c:v>
                </c:pt>
              </c:numCache>
            </c:numRef>
          </c:val>
        </c:ser>
        <c:dLbls>
          <c:dLblPos val="outEnd"/>
          <c:showLegendKey val="0"/>
          <c:showVal val="1"/>
          <c:showCatName val="0"/>
          <c:showSerName val="0"/>
          <c:showPercent val="0"/>
          <c:showBubbleSize val="0"/>
        </c:dLbls>
        <c:gapWidth val="100"/>
        <c:axId val="530150400"/>
        <c:axId val="530150792"/>
      </c:barChart>
      <c:catAx>
        <c:axId val="530150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0792"/>
        <c:crosses val="autoZero"/>
        <c:auto val="1"/>
        <c:lblAlgn val="ctr"/>
        <c:lblOffset val="100"/>
        <c:noMultiLvlLbl val="0"/>
      </c:catAx>
      <c:valAx>
        <c:axId val="530150792"/>
        <c:scaling>
          <c:orientation val="minMax"/>
          <c:max val="100"/>
        </c:scaling>
        <c:delete val="1"/>
        <c:axPos val="l"/>
        <c:numFmt formatCode="General" sourceLinked="1"/>
        <c:majorTickMark val="out"/>
        <c:minorTickMark val="none"/>
        <c:tickLblPos val="nextTo"/>
        <c:crossAx val="530150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2876986848667493E-3"/>
          <c:w val="0.96616035172886816"/>
          <c:h val="0.8980467405098651"/>
        </c:manualLayout>
      </c:layout>
      <c:lineChart>
        <c:grouping val="standard"/>
        <c:varyColors val="0"/>
        <c:ser>
          <c:idx val="0"/>
          <c:order val="0"/>
          <c:tx>
            <c:strRef>
              <c:f>Sheet1!$B$1</c:f>
              <c:strCache>
                <c:ptCount val="1"/>
                <c:pt idx="0">
                  <c:v>Children</c:v>
                </c:pt>
              </c:strCache>
            </c:strRef>
          </c:tx>
          <c:spPr>
            <a:ln w="63500" cap="rnd">
              <a:solidFill>
                <a:srgbClr val="526D40"/>
              </a:solidFill>
              <a:round/>
            </a:ln>
            <a:effectLst/>
          </c:spPr>
          <c:marker>
            <c:symbol val="circle"/>
            <c:size val="5"/>
            <c:spPr>
              <a:solidFill>
                <a:srgbClr val="526D40"/>
              </a:solidFill>
              <a:ln w="63500" cap="rnd">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56</c:v>
                </c:pt>
                <c:pt idx="1">
                  <c:v>67</c:v>
                </c:pt>
                <c:pt idx="2">
                  <c:v>68</c:v>
                </c:pt>
              </c:numCache>
            </c:numRef>
          </c:val>
          <c:smooth val="0"/>
        </c:ser>
        <c:ser>
          <c:idx val="1"/>
          <c:order val="1"/>
          <c:tx>
            <c:strRef>
              <c:f>Sheet1!$C$1</c:f>
              <c:strCache>
                <c:ptCount val="1"/>
                <c:pt idx="0">
                  <c:v>Pregnant women</c:v>
                </c:pt>
              </c:strCache>
            </c:strRef>
          </c:tx>
          <c:spPr>
            <a:ln w="63500" cap="rnd">
              <a:solidFill>
                <a:srgbClr val="591B0D"/>
              </a:solidFill>
              <a:round/>
            </a:ln>
            <a:effectLst/>
          </c:spPr>
          <c:marker>
            <c:symbol val="circle"/>
            <c:size val="5"/>
            <c:spPr>
              <a:solidFill>
                <a:srgbClr val="591B0D"/>
              </a:solidFill>
              <a:ln w="63500">
                <a:solidFill>
                  <a:srgbClr val="591B0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51</c:v>
                </c:pt>
                <c:pt idx="1">
                  <c:v>62</c:v>
                </c:pt>
                <c:pt idx="2">
                  <c:v>63</c:v>
                </c:pt>
              </c:numCache>
            </c:numRef>
          </c:val>
          <c:smooth val="0"/>
        </c:ser>
        <c:dLbls>
          <c:dLblPos val="t"/>
          <c:showLegendKey val="0"/>
          <c:showVal val="1"/>
          <c:showCatName val="0"/>
          <c:showSerName val="0"/>
          <c:showPercent val="0"/>
          <c:showBubbleSize val="0"/>
        </c:dLbls>
        <c:marker val="1"/>
        <c:smooth val="0"/>
        <c:axId val="530146088"/>
        <c:axId val="530145696"/>
      </c:lineChart>
      <c:catAx>
        <c:axId val="530146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45696"/>
        <c:crosses val="autoZero"/>
        <c:auto val="1"/>
        <c:lblAlgn val="ctr"/>
        <c:lblOffset val="100"/>
        <c:noMultiLvlLbl val="0"/>
      </c:catAx>
      <c:valAx>
        <c:axId val="530145696"/>
        <c:scaling>
          <c:orientation val="minMax"/>
          <c:max val="100"/>
        </c:scaling>
        <c:delete val="1"/>
        <c:axPos val="l"/>
        <c:numFmt formatCode="General" sourceLinked="1"/>
        <c:majorTickMark val="out"/>
        <c:minorTickMark val="none"/>
        <c:tickLblPos val="nextTo"/>
        <c:crossAx val="530146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0068087925416372E-2"/>
          <c:w val="0.96616035172886816"/>
          <c:h val="0.84742843941875212"/>
        </c:manualLayout>
      </c:layout>
      <c:barChart>
        <c:barDir val="col"/>
        <c:grouping val="clustered"/>
        <c:varyColors val="0"/>
        <c:ser>
          <c:idx val="0"/>
          <c:order val="0"/>
          <c:tx>
            <c:strRef>
              <c:f>Sheet1!$B$1</c:f>
              <c:strCache>
                <c:ptCount val="1"/>
                <c:pt idx="0">
                  <c:v>Series 1</c:v>
                </c:pt>
              </c:strCache>
            </c:strRef>
          </c:tx>
          <c:spPr>
            <a:solidFill>
              <a:srgbClr val="5959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95959"/>
              </a:solidFill>
              <a:ln>
                <a:noFill/>
              </a:ln>
              <a:effectLst/>
              <a:scene3d>
                <a:camera prst="orthographicFront"/>
                <a:lightRig rig="threePt" dir="t">
                  <a:rot lat="0" lon="0" rev="1200000"/>
                </a:lightRig>
              </a:scene3d>
              <a:sp3d>
                <a:bevelT w="63500" h="25400"/>
              </a:sp3d>
            </c:spPr>
          </c:dPt>
          <c:dPt>
            <c:idx val="2"/>
            <c:invertIfNegative val="0"/>
            <c:bubble3D val="0"/>
            <c:spPr>
              <a:solidFill>
                <a:srgbClr val="59595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92</c:v>
                </c:pt>
                <c:pt idx="1">
                  <c:v>76</c:v>
                </c:pt>
                <c:pt idx="2">
                  <c:v>41</c:v>
                </c:pt>
              </c:numCache>
            </c:numRef>
          </c:val>
        </c:ser>
        <c:dLbls>
          <c:dLblPos val="outEnd"/>
          <c:showLegendKey val="0"/>
          <c:showVal val="1"/>
          <c:showCatName val="0"/>
          <c:showSerName val="0"/>
          <c:showPercent val="0"/>
          <c:showBubbleSize val="0"/>
        </c:dLbls>
        <c:gapWidth val="100"/>
        <c:axId val="530151576"/>
        <c:axId val="530151968"/>
      </c:barChart>
      <c:catAx>
        <c:axId val="530151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1968"/>
        <c:crosses val="autoZero"/>
        <c:auto val="1"/>
        <c:lblAlgn val="ctr"/>
        <c:lblOffset val="100"/>
        <c:noMultiLvlLbl val="0"/>
      </c:catAx>
      <c:valAx>
        <c:axId val="530151968"/>
        <c:scaling>
          <c:orientation val="minMax"/>
          <c:max val="100"/>
        </c:scaling>
        <c:delete val="1"/>
        <c:axPos val="l"/>
        <c:numFmt formatCode="General" sourceLinked="1"/>
        <c:majorTickMark val="out"/>
        <c:minorTickMark val="none"/>
        <c:tickLblPos val="nextTo"/>
        <c:crossAx val="530151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IPTp3+</c:v>
                </c:pt>
              </c:strCache>
            </c:strRef>
          </c:tx>
          <c:spPr>
            <a:ln w="63500" cap="rnd">
              <a:solidFill>
                <a:srgbClr val="595959"/>
              </a:solidFill>
              <a:round/>
            </a:ln>
            <a:effectLst/>
          </c:spPr>
          <c:marker>
            <c:symbol val="circle"/>
            <c:size val="5"/>
            <c:spPr>
              <a:solidFill>
                <a:srgbClr val="595959"/>
              </a:solidFill>
              <a:ln w="63500" cap="rnd">
                <a:solidFill>
                  <a:srgbClr val="59595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13</c:v>
                </c:pt>
                <c:pt idx="1">
                  <c:v>13</c:v>
                </c:pt>
                <c:pt idx="2">
                  <c:v>41</c:v>
                </c:pt>
              </c:numCache>
            </c:numRef>
          </c:val>
          <c:smooth val="0"/>
        </c:ser>
        <c:ser>
          <c:idx val="1"/>
          <c:order val="1"/>
          <c:tx>
            <c:strRef>
              <c:f>Sheet1!$C$1</c:f>
              <c:strCache>
                <c:ptCount val="1"/>
                <c:pt idx="0">
                  <c:v>IPTp2+</c:v>
                </c:pt>
              </c:strCache>
            </c:strRef>
          </c:tx>
          <c:spPr>
            <a:ln w="63500" cap="rnd">
              <a:solidFill>
                <a:srgbClr val="591B0D"/>
              </a:solidFill>
              <a:round/>
            </a:ln>
            <a:effectLst/>
          </c:spPr>
          <c:marker>
            <c:symbol val="circle"/>
            <c:size val="5"/>
            <c:spPr>
              <a:solidFill>
                <a:srgbClr val="591B0D"/>
              </a:solidFill>
              <a:ln w="63500">
                <a:solidFill>
                  <a:srgbClr val="591B0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54</c:v>
                </c:pt>
                <c:pt idx="1">
                  <c:v>64</c:v>
                </c:pt>
                <c:pt idx="2">
                  <c:v>76</c:v>
                </c:pt>
              </c:numCache>
            </c:numRef>
          </c:val>
          <c:smooth val="0"/>
        </c:ser>
        <c:ser>
          <c:idx val="2"/>
          <c:order val="2"/>
          <c:tx>
            <c:strRef>
              <c:f>Sheet1!$D$1</c:f>
              <c:strCache>
                <c:ptCount val="1"/>
                <c:pt idx="0">
                  <c:v>IPTp1+</c:v>
                </c:pt>
              </c:strCache>
            </c:strRef>
          </c:tx>
          <c:spPr>
            <a:ln w="63500" cap="rnd">
              <a:solidFill>
                <a:srgbClr val="526D40"/>
              </a:solidFill>
              <a:round/>
            </a:ln>
            <a:effectLst/>
          </c:spPr>
          <c:marker>
            <c:symbol val="circle"/>
            <c:size val="5"/>
            <c:spPr>
              <a:solidFill>
                <a:srgbClr val="526D40"/>
              </a:solidFill>
              <a:ln w="63500">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Sheet1!$D$2:$D$4</c:f>
              <c:numCache>
                <c:formatCode>General</c:formatCode>
                <c:ptCount val="3"/>
                <c:pt idx="0">
                  <c:v>77</c:v>
                </c:pt>
                <c:pt idx="1">
                  <c:v>90</c:v>
                </c:pt>
                <c:pt idx="2">
                  <c:v>92</c:v>
                </c:pt>
              </c:numCache>
            </c:numRef>
          </c:val>
          <c:smooth val="0"/>
        </c:ser>
        <c:dLbls>
          <c:dLblPos val="t"/>
          <c:showLegendKey val="0"/>
          <c:showVal val="1"/>
          <c:showCatName val="0"/>
          <c:showSerName val="0"/>
          <c:showPercent val="0"/>
          <c:showBubbleSize val="0"/>
        </c:dLbls>
        <c:marker val="1"/>
        <c:smooth val="0"/>
        <c:axId val="530152752"/>
        <c:axId val="530153144"/>
      </c:lineChart>
      <c:catAx>
        <c:axId val="530152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3144"/>
        <c:crosses val="autoZero"/>
        <c:auto val="1"/>
        <c:lblAlgn val="ctr"/>
        <c:lblOffset val="100"/>
        <c:noMultiLvlLbl val="0"/>
      </c:catAx>
      <c:valAx>
        <c:axId val="530153144"/>
        <c:scaling>
          <c:orientation val="minMax"/>
          <c:max val="100"/>
        </c:scaling>
        <c:delete val="1"/>
        <c:axPos val="l"/>
        <c:numFmt formatCode="General" sourceLinked="1"/>
        <c:majorTickMark val="out"/>
        <c:minorTickMark val="none"/>
        <c:tickLblPos val="nextTo"/>
        <c:crossAx val="530152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53619483454134"/>
        </c:manualLayout>
      </c:layout>
      <c:barChart>
        <c:barDir val="col"/>
        <c:grouping val="clustered"/>
        <c:varyColors val="0"/>
        <c:ser>
          <c:idx val="0"/>
          <c:order val="0"/>
          <c:tx>
            <c:strRef>
              <c:f>Sheet1!$B$1</c:f>
              <c:strCache>
                <c:ptCount val="1"/>
                <c:pt idx="0">
                  <c:v>Blue</c:v>
                </c:pt>
              </c:strCache>
            </c:strRef>
          </c:tx>
          <c:spPr>
            <a:solidFill>
              <a:srgbClr val="0070C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070C0"/>
              </a:solidFill>
              <a:ln>
                <a:noFill/>
              </a:ln>
              <a:effectLst/>
              <a:scene3d>
                <a:camera prst="orthographicFront"/>
                <a:lightRig rig="threePt" dir="t">
                  <a:rot lat="0" lon="0" rev="1200000"/>
                </a:lightRig>
              </a:scene3d>
              <a:sp3d>
                <a:bevelT w="63500" h="25400"/>
              </a:sp3d>
            </c:spPr>
          </c:dPt>
          <c:dPt>
            <c:idx val="2"/>
            <c:invertIfNegative val="0"/>
            <c:bubble3D val="0"/>
            <c:spPr>
              <a:solidFill>
                <a:srgbClr val="0070C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61</c:v>
                </c:pt>
                <c:pt idx="1">
                  <c:v>70</c:v>
                </c:pt>
                <c:pt idx="2">
                  <c:v>58</c:v>
                </c:pt>
              </c:numCache>
            </c:numRef>
          </c:val>
        </c:ser>
        <c:ser>
          <c:idx val="1"/>
          <c:order val="1"/>
          <c:tx>
            <c:strRef>
              <c:f>Sheet1!$C$1</c:f>
              <c:strCache>
                <c:ptCount val="1"/>
                <c:pt idx="0">
                  <c:v>Green</c:v>
                </c:pt>
              </c:strCache>
            </c:strRef>
          </c:tx>
          <c:spPr>
            <a:solidFill>
              <a:srgbClr val="526D4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29</c:v>
                </c:pt>
                <c:pt idx="1">
                  <c:v>20</c:v>
                </c:pt>
                <c:pt idx="2">
                  <c:v>32</c:v>
                </c:pt>
              </c:numCache>
            </c:numRef>
          </c:val>
        </c:ser>
        <c:dLbls>
          <c:dLblPos val="outEnd"/>
          <c:showLegendKey val="0"/>
          <c:showVal val="1"/>
          <c:showCatName val="0"/>
          <c:showSerName val="0"/>
          <c:showPercent val="0"/>
          <c:showBubbleSize val="0"/>
        </c:dLbls>
        <c:gapWidth val="200"/>
        <c:axId val="530153928"/>
        <c:axId val="530154320"/>
      </c:barChart>
      <c:catAx>
        <c:axId val="530153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4320"/>
        <c:crosses val="autoZero"/>
        <c:auto val="1"/>
        <c:lblAlgn val="ctr"/>
        <c:lblOffset val="100"/>
        <c:noMultiLvlLbl val="0"/>
      </c:catAx>
      <c:valAx>
        <c:axId val="530154320"/>
        <c:scaling>
          <c:orientation val="minMax"/>
          <c:max val="100"/>
        </c:scaling>
        <c:delete val="1"/>
        <c:axPos val="l"/>
        <c:numFmt formatCode="General" sourceLinked="1"/>
        <c:majorTickMark val="out"/>
        <c:minorTickMark val="none"/>
        <c:tickLblPos val="nextTo"/>
        <c:crossAx val="5301539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2876986848667493E-3"/>
          <c:w val="0.96616035172886816"/>
          <c:h val="0.8980467405098651"/>
        </c:manualLayout>
      </c:layout>
      <c:lineChart>
        <c:grouping val="standard"/>
        <c:varyColors val="0"/>
        <c:ser>
          <c:idx val="0"/>
          <c:order val="0"/>
          <c:tx>
            <c:strRef>
              <c:f>Sheet1!$B$1</c:f>
              <c:strCache>
                <c:ptCount val="1"/>
                <c:pt idx="0">
                  <c:v>Blue</c:v>
                </c:pt>
              </c:strCache>
            </c:strRef>
          </c:tx>
          <c:spPr>
            <a:ln w="63500" cap="rnd">
              <a:solidFill>
                <a:srgbClr val="0070C0"/>
              </a:solidFill>
              <a:round/>
            </a:ln>
            <a:effectLst/>
          </c:spPr>
          <c:marker>
            <c:symbol val="circle"/>
            <c:size val="5"/>
            <c:spPr>
              <a:solidFill>
                <a:srgbClr val="0070C0"/>
              </a:solidFill>
              <a:ln w="63500" cap="rnd">
                <a:solidFill>
                  <a:srgbClr val="0070C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56</c:v>
                </c:pt>
                <c:pt idx="1">
                  <c:v>56</c:v>
                </c:pt>
                <c:pt idx="2">
                  <c:v>61</c:v>
                </c:pt>
              </c:numCache>
            </c:numRef>
          </c:val>
          <c:smooth val="0"/>
        </c:ser>
        <c:ser>
          <c:idx val="1"/>
          <c:order val="1"/>
          <c:tx>
            <c:strRef>
              <c:f>Sheet1!$C$1</c:f>
              <c:strCache>
                <c:ptCount val="1"/>
                <c:pt idx="0">
                  <c:v>Green</c:v>
                </c:pt>
              </c:strCache>
            </c:strRef>
          </c:tx>
          <c:spPr>
            <a:ln w="63500" cap="rnd">
              <a:solidFill>
                <a:srgbClr val="526D40"/>
              </a:solidFill>
              <a:round/>
            </a:ln>
            <a:effectLst/>
          </c:spPr>
          <c:marker>
            <c:symbol val="circle"/>
            <c:size val="5"/>
            <c:spPr>
              <a:solidFill>
                <a:srgbClr val="526D40"/>
              </a:solidFill>
              <a:ln w="63500">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38</c:v>
                </c:pt>
                <c:pt idx="1">
                  <c:v>32</c:v>
                </c:pt>
                <c:pt idx="2">
                  <c:v>29</c:v>
                </c:pt>
              </c:numCache>
            </c:numRef>
          </c:val>
          <c:smooth val="0"/>
        </c:ser>
        <c:dLbls>
          <c:dLblPos val="t"/>
          <c:showLegendKey val="0"/>
          <c:showVal val="1"/>
          <c:showCatName val="0"/>
          <c:showSerName val="0"/>
          <c:showPercent val="0"/>
          <c:showBubbleSize val="0"/>
        </c:dLbls>
        <c:marker val="1"/>
        <c:smooth val="0"/>
        <c:axId val="530155104"/>
        <c:axId val="530155496"/>
      </c:lineChart>
      <c:catAx>
        <c:axId val="530155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5496"/>
        <c:crosses val="autoZero"/>
        <c:auto val="1"/>
        <c:lblAlgn val="ctr"/>
        <c:lblOffset val="100"/>
        <c:noMultiLvlLbl val="0"/>
      </c:catAx>
      <c:valAx>
        <c:axId val="530155496"/>
        <c:scaling>
          <c:orientation val="minMax"/>
          <c:max val="100"/>
        </c:scaling>
        <c:delete val="1"/>
        <c:axPos val="l"/>
        <c:numFmt formatCode="General" sourceLinked="1"/>
        <c:majorTickMark val="out"/>
        <c:minorTickMark val="none"/>
        <c:tickLblPos val="nextTo"/>
        <c:crossAx val="53015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526D4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11</c:v>
                </c:pt>
                <c:pt idx="1">
                  <c:v>28</c:v>
                </c:pt>
                <c:pt idx="2">
                  <c:v>7</c:v>
                </c:pt>
              </c:numCache>
            </c:numRef>
          </c:val>
        </c:ser>
        <c:ser>
          <c:idx val="1"/>
          <c:order val="1"/>
          <c:tx>
            <c:strRef>
              <c:f>Sheet1!$C$1</c:f>
              <c:strCache>
                <c:ptCount val="1"/>
                <c:pt idx="0">
                  <c:v>Shared facility</c:v>
                </c:pt>
              </c:strCache>
            </c:strRef>
          </c:tx>
          <c:spPr>
            <a:solidFill>
              <a:srgbClr val="9B9A9A"/>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8</c:v>
                </c:pt>
                <c:pt idx="1">
                  <c:v>25</c:v>
                </c:pt>
                <c:pt idx="2">
                  <c:v>4</c:v>
                </c:pt>
              </c:numCache>
            </c:numRef>
          </c:val>
        </c:ser>
        <c:ser>
          <c:idx val="2"/>
          <c:order val="2"/>
          <c:tx>
            <c:strRef>
              <c:f>Sheet1!$D$1</c:f>
              <c:strCache>
                <c:ptCount val="1"/>
                <c:pt idx="0">
                  <c:v>Unimproved facility</c:v>
                </c:pt>
              </c:strCache>
            </c:strRef>
          </c:tx>
          <c:spPr>
            <a:solidFill>
              <a:srgbClr val="A9391E"/>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75</c:v>
                </c:pt>
                <c:pt idx="1">
                  <c:v>45</c:v>
                </c:pt>
                <c:pt idx="2">
                  <c:v>81</c:v>
                </c:pt>
              </c:numCache>
            </c:numRef>
          </c:val>
        </c:ser>
        <c:ser>
          <c:idx val="3"/>
          <c:order val="3"/>
          <c:tx>
            <c:strRef>
              <c:f>Sheet1!$E$1</c:f>
              <c:strCache>
                <c:ptCount val="1"/>
                <c:pt idx="0">
                  <c:v>Open defecation</c:v>
                </c:pt>
              </c:strCache>
            </c:strRef>
          </c:tx>
          <c:spPr>
            <a:solidFill>
              <a:srgbClr val="591B0D"/>
            </a:solidFill>
            <a:ln>
              <a:noFill/>
            </a:ln>
            <a:effectLst/>
            <a:scene3d>
              <a:camera prst="orthographicFront"/>
              <a:lightRig rig="threePt" dir="t">
                <a:rot lat="0" lon="0" rev="1200000"/>
              </a:lightRig>
            </a:scene3d>
            <a:sp3d>
              <a:bevelT w="63500" h="25400"/>
            </a:sp3d>
          </c:spPr>
          <c:invertIfNegative val="0"/>
          <c:dLbls>
            <c:dLbl>
              <c:idx val="1"/>
              <c:layout>
                <c:manualLayout>
                  <c:x val="-5.6398762261905462E-17"/>
                  <c:y val="2.4183796856106408E-2"/>
                </c:manualLayout>
              </c:layout>
              <c:dLblPos val="ctr"/>
              <c:showLegendKey val="0"/>
              <c:showVal val="1"/>
              <c:showCatName val="0"/>
              <c:showSerName val="0"/>
              <c:showPercent val="0"/>
              <c:showBubbleSize val="0"/>
              <c:separator>. </c:separator>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0</c:formatCode>
                <c:ptCount val="3"/>
                <c:pt idx="0">
                  <c:v>7</c:v>
                </c:pt>
                <c:pt idx="1">
                  <c:v>1</c:v>
                </c:pt>
                <c:pt idx="2">
                  <c:v>8</c:v>
                </c:pt>
              </c:numCache>
            </c:numRef>
          </c:val>
        </c:ser>
        <c:dLbls>
          <c:dLblPos val="ctr"/>
          <c:showLegendKey val="0"/>
          <c:showVal val="1"/>
          <c:showCatName val="0"/>
          <c:showSerName val="0"/>
          <c:showPercent val="0"/>
          <c:showBubbleSize val="0"/>
        </c:dLbls>
        <c:gapWidth val="100"/>
        <c:overlap val="100"/>
        <c:axId val="470745224"/>
        <c:axId val="470745616"/>
      </c:barChart>
      <c:catAx>
        <c:axId val="470745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0745616"/>
        <c:crosses val="autoZero"/>
        <c:auto val="1"/>
        <c:lblAlgn val="ctr"/>
        <c:lblOffset val="100"/>
        <c:noMultiLvlLbl val="0"/>
      </c:catAx>
      <c:valAx>
        <c:axId val="470745616"/>
        <c:scaling>
          <c:orientation val="minMax"/>
        </c:scaling>
        <c:delete val="1"/>
        <c:axPos val="l"/>
        <c:numFmt formatCode="0%" sourceLinked="1"/>
        <c:majorTickMark val="none"/>
        <c:minorTickMark val="none"/>
        <c:tickLblPos val="nextTo"/>
        <c:crossAx val="47074522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201060221675774E-2"/>
          <c:w val="0.96616035172886816"/>
          <c:h val="0.85716088812373759"/>
        </c:manualLayout>
      </c:layout>
      <c:barChart>
        <c:barDir val="col"/>
        <c:grouping val="clustered"/>
        <c:varyColors val="0"/>
        <c:ser>
          <c:idx val="0"/>
          <c:order val="0"/>
          <c:tx>
            <c:strRef>
              <c:f>Sheet1!$B$1</c:f>
              <c:strCache>
                <c:ptCount val="1"/>
                <c:pt idx="0">
                  <c:v>Conical</c:v>
                </c:pt>
              </c:strCache>
            </c:strRef>
          </c:tx>
          <c:spPr>
            <a:solidFill>
              <a:srgbClr val="0070C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070C0"/>
              </a:solidFill>
              <a:ln>
                <a:noFill/>
              </a:ln>
              <a:effectLst/>
              <a:scene3d>
                <a:camera prst="orthographicFront"/>
                <a:lightRig rig="threePt" dir="t">
                  <a:rot lat="0" lon="0" rev="1200000"/>
                </a:lightRig>
              </a:scene3d>
              <a:sp3d>
                <a:bevelT w="63500" h="25400"/>
              </a:sp3d>
            </c:spPr>
          </c:dPt>
          <c:dPt>
            <c:idx val="2"/>
            <c:invertIfNegative val="0"/>
            <c:bubble3D val="0"/>
            <c:spPr>
              <a:solidFill>
                <a:srgbClr val="0070C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76</c:v>
                </c:pt>
                <c:pt idx="1">
                  <c:v>90</c:v>
                </c:pt>
                <c:pt idx="2">
                  <c:v>73</c:v>
                </c:pt>
              </c:numCache>
            </c:numRef>
          </c:val>
        </c:ser>
        <c:ser>
          <c:idx val="1"/>
          <c:order val="1"/>
          <c:tx>
            <c:strRef>
              <c:f>Sheet1!$C$1</c:f>
              <c:strCache>
                <c:ptCount val="1"/>
                <c:pt idx="0">
                  <c:v>Rectangular</c:v>
                </c:pt>
              </c:strCache>
            </c:strRef>
          </c:tx>
          <c:spPr>
            <a:solidFill>
              <a:srgbClr val="526D4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21</c:v>
                </c:pt>
                <c:pt idx="1">
                  <c:v>9</c:v>
                </c:pt>
                <c:pt idx="2">
                  <c:v>25</c:v>
                </c:pt>
              </c:numCache>
            </c:numRef>
          </c:val>
        </c:ser>
        <c:dLbls>
          <c:dLblPos val="outEnd"/>
          <c:showLegendKey val="0"/>
          <c:showVal val="1"/>
          <c:showCatName val="0"/>
          <c:showSerName val="0"/>
          <c:showPercent val="0"/>
          <c:showBubbleSize val="0"/>
        </c:dLbls>
        <c:gapWidth val="200"/>
        <c:axId val="530156280"/>
        <c:axId val="530156672"/>
      </c:barChart>
      <c:catAx>
        <c:axId val="5301562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6672"/>
        <c:crosses val="autoZero"/>
        <c:auto val="1"/>
        <c:lblAlgn val="ctr"/>
        <c:lblOffset val="100"/>
        <c:noMultiLvlLbl val="0"/>
      </c:catAx>
      <c:valAx>
        <c:axId val="530156672"/>
        <c:scaling>
          <c:orientation val="minMax"/>
          <c:max val="100"/>
        </c:scaling>
        <c:delete val="1"/>
        <c:axPos val="l"/>
        <c:numFmt formatCode="General" sourceLinked="1"/>
        <c:majorTickMark val="out"/>
        <c:minorTickMark val="none"/>
        <c:tickLblPos val="nextTo"/>
        <c:crossAx val="5301562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2876986848667493E-3"/>
          <c:w val="0.96616035172886816"/>
          <c:h val="0.8980467405098651"/>
        </c:manualLayout>
      </c:layout>
      <c:lineChart>
        <c:grouping val="standard"/>
        <c:varyColors val="0"/>
        <c:ser>
          <c:idx val="0"/>
          <c:order val="0"/>
          <c:tx>
            <c:strRef>
              <c:f>Sheet1!$B$1</c:f>
              <c:strCache>
                <c:ptCount val="1"/>
                <c:pt idx="0">
                  <c:v>Conical</c:v>
                </c:pt>
              </c:strCache>
            </c:strRef>
          </c:tx>
          <c:spPr>
            <a:ln w="63500" cap="rnd">
              <a:solidFill>
                <a:srgbClr val="591B0D"/>
              </a:solidFill>
              <a:round/>
            </a:ln>
            <a:effectLst/>
          </c:spPr>
          <c:marker>
            <c:symbol val="circle"/>
            <c:size val="5"/>
            <c:spPr>
              <a:solidFill>
                <a:srgbClr val="591B0D"/>
              </a:solidFill>
              <a:ln w="63500" cap="rnd">
                <a:solidFill>
                  <a:srgbClr val="591B0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55</c:v>
                </c:pt>
                <c:pt idx="1">
                  <c:v>69</c:v>
                </c:pt>
                <c:pt idx="2">
                  <c:v>76</c:v>
                </c:pt>
              </c:numCache>
            </c:numRef>
          </c:val>
          <c:smooth val="0"/>
        </c:ser>
        <c:ser>
          <c:idx val="1"/>
          <c:order val="1"/>
          <c:tx>
            <c:strRef>
              <c:f>Sheet1!$C$1</c:f>
              <c:strCache>
                <c:ptCount val="1"/>
                <c:pt idx="0">
                  <c:v>Rectangular</c:v>
                </c:pt>
              </c:strCache>
            </c:strRef>
          </c:tx>
          <c:spPr>
            <a:ln w="63500" cap="rnd">
              <a:solidFill>
                <a:srgbClr val="526D40"/>
              </a:solidFill>
              <a:round/>
            </a:ln>
            <a:effectLst/>
          </c:spPr>
          <c:marker>
            <c:symbol val="circle"/>
            <c:size val="5"/>
            <c:spPr>
              <a:solidFill>
                <a:srgbClr val="526D40"/>
              </a:solidFill>
              <a:ln w="63500">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44</c:v>
                </c:pt>
                <c:pt idx="1">
                  <c:v>30</c:v>
                </c:pt>
                <c:pt idx="2">
                  <c:v>21</c:v>
                </c:pt>
              </c:numCache>
            </c:numRef>
          </c:val>
          <c:smooth val="0"/>
        </c:ser>
        <c:dLbls>
          <c:dLblPos val="t"/>
          <c:showLegendKey val="0"/>
          <c:showVal val="1"/>
          <c:showCatName val="0"/>
          <c:showSerName val="0"/>
          <c:showPercent val="0"/>
          <c:showBubbleSize val="0"/>
        </c:dLbls>
        <c:marker val="1"/>
        <c:smooth val="0"/>
        <c:axId val="530157456"/>
        <c:axId val="530157848"/>
      </c:lineChart>
      <c:catAx>
        <c:axId val="530157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7848"/>
        <c:crosses val="autoZero"/>
        <c:auto val="1"/>
        <c:lblAlgn val="ctr"/>
        <c:lblOffset val="100"/>
        <c:noMultiLvlLbl val="0"/>
      </c:catAx>
      <c:valAx>
        <c:axId val="530157848"/>
        <c:scaling>
          <c:orientation val="minMax"/>
          <c:max val="100"/>
        </c:scaling>
        <c:delete val="1"/>
        <c:axPos val="l"/>
        <c:numFmt formatCode="General" sourceLinked="1"/>
        <c:majorTickMark val="out"/>
        <c:minorTickMark val="none"/>
        <c:tickLblPos val="nextTo"/>
        <c:crossAx val="53015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9802677722627078E-3"/>
          <c:w val="0.96616035172886816"/>
          <c:h val="0.79021323157067991"/>
        </c:manualLayout>
      </c:layout>
      <c:barChart>
        <c:barDir val="col"/>
        <c:grouping val="clustered"/>
        <c:varyColors val="0"/>
        <c:ser>
          <c:idx val="0"/>
          <c:order val="0"/>
          <c:tx>
            <c:strRef>
              <c:f>Sheet1!$B$1</c:f>
              <c:strCache>
                <c:ptCount val="1"/>
                <c:pt idx="0">
                  <c:v>Series 1</c:v>
                </c:pt>
              </c:strCache>
            </c:strRef>
          </c:tx>
          <c:spPr>
            <a:solidFill>
              <a:srgbClr val="591B0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2">
                  <c:v>Advice or treatment was sought</c:v>
                </c:pt>
                <c:pt idx="3">
                  <c:v>Blood taken from a finger or heel for testing</c:v>
                </c:pt>
              </c:strCache>
            </c:strRef>
          </c:cat>
          <c:val>
            <c:numRef>
              <c:f>Sheet1!$B$2:$B$5</c:f>
              <c:numCache>
                <c:formatCode>General</c:formatCode>
                <c:ptCount val="4"/>
                <c:pt idx="0">
                  <c:v>40</c:v>
                </c:pt>
                <c:pt idx="2">
                  <c:v>54</c:v>
                </c:pt>
                <c:pt idx="3">
                  <c:v>38</c:v>
                </c:pt>
              </c:numCache>
            </c:numRef>
          </c:val>
        </c:ser>
        <c:dLbls>
          <c:dLblPos val="outEnd"/>
          <c:showLegendKey val="0"/>
          <c:showVal val="1"/>
          <c:showCatName val="0"/>
          <c:showSerName val="0"/>
          <c:showPercent val="0"/>
          <c:showBubbleSize val="0"/>
        </c:dLbls>
        <c:gapWidth val="100"/>
        <c:axId val="530159024"/>
        <c:axId val="530159416"/>
      </c:barChart>
      <c:catAx>
        <c:axId val="530159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59416"/>
        <c:crosses val="autoZero"/>
        <c:auto val="1"/>
        <c:lblAlgn val="ctr"/>
        <c:lblOffset val="100"/>
        <c:noMultiLvlLbl val="0"/>
      </c:catAx>
      <c:valAx>
        <c:axId val="530159416"/>
        <c:scaling>
          <c:orientation val="minMax"/>
          <c:max val="100"/>
        </c:scaling>
        <c:delete val="1"/>
        <c:axPos val="l"/>
        <c:numFmt formatCode="General" sourceLinked="1"/>
        <c:majorTickMark val="out"/>
        <c:minorTickMark val="none"/>
        <c:tickLblPos val="nextTo"/>
        <c:crossAx val="530159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3.7786628105287934E-2"/>
          <c:w val="0.96616035172886816"/>
          <c:h val="0.87067359106042208"/>
        </c:manualLayout>
      </c:layout>
      <c:barChart>
        <c:barDir val="col"/>
        <c:grouping val="clustered"/>
        <c:varyColors val="0"/>
        <c:ser>
          <c:idx val="0"/>
          <c:order val="0"/>
          <c:tx>
            <c:strRef>
              <c:f>Sheet1!$B$1</c:f>
              <c:strCache>
                <c:ptCount val="1"/>
                <c:pt idx="0">
                  <c:v>2014 MMIS</c:v>
                </c:pt>
              </c:strCache>
            </c:strRef>
          </c:tx>
          <c:spPr>
            <a:solidFill>
              <a:srgbClr val="9B9A9A"/>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source</c:v>
                </c:pt>
                <c:pt idx="1">
                  <c:v>Public sector</c:v>
                </c:pt>
                <c:pt idx="2">
                  <c:v>Private sector</c:v>
                </c:pt>
                <c:pt idx="3">
                  <c:v>Other source</c:v>
                </c:pt>
              </c:strCache>
            </c:strRef>
          </c:cat>
          <c:val>
            <c:numRef>
              <c:f>Sheet1!$B$2:$B$5</c:f>
              <c:numCache>
                <c:formatCode>General</c:formatCode>
                <c:ptCount val="4"/>
                <c:pt idx="0">
                  <c:v>59</c:v>
                </c:pt>
                <c:pt idx="1">
                  <c:v>72</c:v>
                </c:pt>
                <c:pt idx="2">
                  <c:v>18</c:v>
                </c:pt>
                <c:pt idx="3">
                  <c:v>12</c:v>
                </c:pt>
              </c:numCache>
            </c:numRef>
          </c:val>
        </c:ser>
        <c:ser>
          <c:idx val="1"/>
          <c:order val="1"/>
          <c:tx>
            <c:strRef>
              <c:f>Sheet1!$C$1</c:f>
              <c:strCache>
                <c:ptCount val="1"/>
                <c:pt idx="0">
                  <c:v>20107 MMIS</c:v>
                </c:pt>
              </c:strCache>
            </c:strRef>
          </c:tx>
          <c:spPr>
            <a:solidFill>
              <a:srgbClr val="526D4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source</c:v>
                </c:pt>
                <c:pt idx="1">
                  <c:v>Public sector</c:v>
                </c:pt>
                <c:pt idx="2">
                  <c:v>Private sector</c:v>
                </c:pt>
                <c:pt idx="3">
                  <c:v>Other source</c:v>
                </c:pt>
              </c:strCache>
            </c:strRef>
          </c:cat>
          <c:val>
            <c:numRef>
              <c:f>Sheet1!$C$2:$C$5</c:f>
              <c:numCache>
                <c:formatCode>General</c:formatCode>
                <c:ptCount val="4"/>
                <c:pt idx="0">
                  <c:v>54</c:v>
                </c:pt>
                <c:pt idx="1">
                  <c:v>69</c:v>
                </c:pt>
                <c:pt idx="2">
                  <c:v>21</c:v>
                </c:pt>
                <c:pt idx="3">
                  <c:v>13</c:v>
                </c:pt>
              </c:numCache>
            </c:numRef>
          </c:val>
        </c:ser>
        <c:dLbls>
          <c:dLblPos val="outEnd"/>
          <c:showLegendKey val="0"/>
          <c:showVal val="1"/>
          <c:showCatName val="0"/>
          <c:showSerName val="0"/>
          <c:showPercent val="0"/>
          <c:showBubbleSize val="0"/>
        </c:dLbls>
        <c:gapWidth val="100"/>
        <c:axId val="530160200"/>
        <c:axId val="530160592"/>
      </c:barChart>
      <c:catAx>
        <c:axId val="5301602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60592"/>
        <c:crosses val="autoZero"/>
        <c:auto val="1"/>
        <c:lblAlgn val="ctr"/>
        <c:lblOffset val="100"/>
        <c:noMultiLvlLbl val="0"/>
      </c:catAx>
      <c:valAx>
        <c:axId val="530160592"/>
        <c:scaling>
          <c:orientation val="minMax"/>
          <c:max val="100"/>
        </c:scaling>
        <c:delete val="1"/>
        <c:axPos val="l"/>
        <c:numFmt formatCode="General" sourceLinked="1"/>
        <c:majorTickMark val="out"/>
        <c:minorTickMark val="none"/>
        <c:tickLblPos val="nextTo"/>
        <c:crossAx val="5301602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Blood or finger prick</c:v>
                </c:pt>
              </c:strCache>
            </c:strRef>
          </c:tx>
          <c:spPr>
            <a:ln w="63500" cap="rnd">
              <a:solidFill>
                <a:srgbClr val="526D40"/>
              </a:solidFill>
              <a:round/>
            </a:ln>
            <a:effectLst/>
          </c:spPr>
          <c:marker>
            <c:symbol val="circle"/>
            <c:size val="5"/>
            <c:spPr>
              <a:solidFill>
                <a:srgbClr val="526D40"/>
              </a:solidFill>
              <a:ln w="63500" cap="rnd">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21</c:v>
                </c:pt>
                <c:pt idx="1">
                  <c:v>32</c:v>
                </c:pt>
                <c:pt idx="2">
                  <c:v>38</c:v>
                </c:pt>
              </c:numCache>
            </c:numRef>
          </c:val>
          <c:smooth val="0"/>
        </c:ser>
        <c:dLbls>
          <c:dLblPos val="t"/>
          <c:showLegendKey val="0"/>
          <c:showVal val="1"/>
          <c:showCatName val="0"/>
          <c:showSerName val="0"/>
          <c:showPercent val="0"/>
          <c:showBubbleSize val="0"/>
        </c:dLbls>
        <c:marker val="1"/>
        <c:smooth val="0"/>
        <c:axId val="530834192"/>
        <c:axId val="530834584"/>
      </c:lineChart>
      <c:catAx>
        <c:axId val="530834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834584"/>
        <c:crosses val="autoZero"/>
        <c:auto val="1"/>
        <c:lblAlgn val="ctr"/>
        <c:lblOffset val="100"/>
        <c:noMultiLvlLbl val="0"/>
      </c:catAx>
      <c:valAx>
        <c:axId val="530834584"/>
        <c:scaling>
          <c:orientation val="minMax"/>
          <c:max val="100"/>
        </c:scaling>
        <c:delete val="1"/>
        <c:axPos val="l"/>
        <c:numFmt formatCode="General" sourceLinked="1"/>
        <c:majorTickMark val="out"/>
        <c:minorTickMark val="none"/>
        <c:tickLblPos val="nextTo"/>
        <c:crossAx val="530834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9989190643420951E-2"/>
          <c:w val="0.96616035172886816"/>
          <c:h val="0.8048406700840246"/>
        </c:manualLayout>
      </c:layout>
      <c:barChart>
        <c:barDir val="col"/>
        <c:grouping val="clustered"/>
        <c:varyColors val="0"/>
        <c:ser>
          <c:idx val="0"/>
          <c:order val="0"/>
          <c:tx>
            <c:strRef>
              <c:f>Sheet1!$B$1</c:f>
              <c:strCache>
                <c:ptCount val="1"/>
                <c:pt idx="0">
                  <c:v>Series 1</c:v>
                </c:pt>
              </c:strCache>
            </c:strRef>
          </c:tx>
          <c:spPr>
            <a:solidFill>
              <a:srgbClr val="591B0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spPr>
              <a:solidFill>
                <a:srgbClr val="591B0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ACT (LA)</c:v>
                </c:pt>
                <c:pt idx="1">
                  <c:v>Quinine</c:v>
                </c:pt>
                <c:pt idx="2">
                  <c:v>SP/Fansidar</c:v>
                </c:pt>
                <c:pt idx="3">
                  <c:v>Artesunate</c:v>
                </c:pt>
              </c:strCache>
            </c:strRef>
          </c:cat>
          <c:val>
            <c:numRef>
              <c:f>Sheet1!$B$2:$B$5</c:f>
              <c:numCache>
                <c:formatCode>General</c:formatCode>
                <c:ptCount val="4"/>
                <c:pt idx="0">
                  <c:v>96</c:v>
                </c:pt>
                <c:pt idx="1">
                  <c:v>5</c:v>
                </c:pt>
                <c:pt idx="2">
                  <c:v>1</c:v>
                </c:pt>
                <c:pt idx="3">
                  <c:v>1</c:v>
                </c:pt>
              </c:numCache>
            </c:numRef>
          </c:val>
        </c:ser>
        <c:dLbls>
          <c:dLblPos val="outEnd"/>
          <c:showLegendKey val="0"/>
          <c:showVal val="1"/>
          <c:showCatName val="0"/>
          <c:showSerName val="0"/>
          <c:showPercent val="0"/>
          <c:showBubbleSize val="0"/>
        </c:dLbls>
        <c:gapWidth val="100"/>
        <c:axId val="530835368"/>
        <c:axId val="530835760"/>
      </c:barChart>
      <c:catAx>
        <c:axId val="530835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835760"/>
        <c:crosses val="autoZero"/>
        <c:auto val="1"/>
        <c:lblAlgn val="ctr"/>
        <c:lblOffset val="100"/>
        <c:noMultiLvlLbl val="0"/>
      </c:catAx>
      <c:valAx>
        <c:axId val="530835760"/>
        <c:scaling>
          <c:orientation val="minMax"/>
          <c:max val="100"/>
        </c:scaling>
        <c:delete val="1"/>
        <c:axPos val="l"/>
        <c:numFmt formatCode="General" sourceLinked="1"/>
        <c:majorTickMark val="out"/>
        <c:minorTickMark val="none"/>
        <c:tickLblPos val="nextTo"/>
        <c:crossAx val="530835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526D4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spPr>
              <a:solidFill>
                <a:srgbClr val="526D4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Anaemia</c:v>
                </c:pt>
                <c:pt idx="1">
                  <c:v>Malaria with rapid diagnostic test (RDT)</c:v>
                </c:pt>
                <c:pt idx="2">
                  <c:v>Malaria by microscopy</c:v>
                </c:pt>
              </c:strCache>
            </c:strRef>
          </c:cat>
          <c:val>
            <c:numRef>
              <c:f>Sheet1!$B$2:$B$4</c:f>
              <c:numCache>
                <c:formatCode>General</c:formatCode>
                <c:ptCount val="3"/>
                <c:pt idx="0">
                  <c:v>99</c:v>
                </c:pt>
                <c:pt idx="1">
                  <c:v>99</c:v>
                </c:pt>
                <c:pt idx="2">
                  <c:v>99</c:v>
                </c:pt>
              </c:numCache>
            </c:numRef>
          </c:val>
        </c:ser>
        <c:dLbls>
          <c:dLblPos val="outEnd"/>
          <c:showLegendKey val="0"/>
          <c:showVal val="1"/>
          <c:showCatName val="0"/>
          <c:showSerName val="0"/>
          <c:showPercent val="0"/>
          <c:showBubbleSize val="0"/>
        </c:dLbls>
        <c:gapWidth val="100"/>
        <c:axId val="530836544"/>
        <c:axId val="530836936"/>
      </c:barChart>
      <c:catAx>
        <c:axId val="530836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836936"/>
        <c:crosses val="autoZero"/>
        <c:auto val="1"/>
        <c:lblAlgn val="ctr"/>
        <c:lblOffset val="100"/>
        <c:noMultiLvlLbl val="0"/>
      </c:catAx>
      <c:valAx>
        <c:axId val="530836936"/>
        <c:scaling>
          <c:orientation val="minMax"/>
          <c:max val="100"/>
          <c:min val="0"/>
        </c:scaling>
        <c:delete val="1"/>
        <c:axPos val="l"/>
        <c:numFmt formatCode="General" sourceLinked="1"/>
        <c:majorTickMark val="out"/>
        <c:minorTickMark val="none"/>
        <c:tickLblPos val="nextTo"/>
        <c:crossAx val="530836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591B0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spPr>
              <a:solidFill>
                <a:srgbClr val="591B0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5</c:v>
                </c:pt>
                <c:pt idx="1">
                  <c:v>10</c:v>
                </c:pt>
                <c:pt idx="2">
                  <c:v>8</c:v>
                </c:pt>
                <c:pt idx="3">
                  <c:v>8</c:v>
                </c:pt>
                <c:pt idx="4">
                  <c:v>11</c:v>
                </c:pt>
                <c:pt idx="5">
                  <c:v>3</c:v>
                </c:pt>
                <c:pt idx="6">
                  <c:v>4</c:v>
                </c:pt>
                <c:pt idx="7">
                  <c:v>2</c:v>
                </c:pt>
              </c:numCache>
            </c:numRef>
          </c:val>
        </c:ser>
        <c:dLbls>
          <c:dLblPos val="outEnd"/>
          <c:showLegendKey val="0"/>
          <c:showVal val="1"/>
          <c:showCatName val="0"/>
          <c:showSerName val="0"/>
          <c:showPercent val="0"/>
          <c:showBubbleSize val="0"/>
        </c:dLbls>
        <c:gapWidth val="100"/>
        <c:axId val="530837720"/>
        <c:axId val="530838112"/>
      </c:barChart>
      <c:catAx>
        <c:axId val="530837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838112"/>
        <c:crosses val="autoZero"/>
        <c:auto val="1"/>
        <c:lblAlgn val="ctr"/>
        <c:lblOffset val="100"/>
        <c:noMultiLvlLbl val="0"/>
      </c:catAx>
      <c:valAx>
        <c:axId val="530838112"/>
        <c:scaling>
          <c:orientation val="minMax"/>
          <c:max val="50"/>
        </c:scaling>
        <c:delete val="1"/>
        <c:axPos val="l"/>
        <c:numFmt formatCode="General" sourceLinked="1"/>
        <c:majorTickMark val="out"/>
        <c:minorTickMark val="none"/>
        <c:tickLblPos val="nextTo"/>
        <c:crossAx val="530837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001069257186583"/>
        </c:manualLayout>
      </c:layout>
      <c:barChart>
        <c:barDir val="col"/>
        <c:grouping val="clustered"/>
        <c:varyColors val="0"/>
        <c:ser>
          <c:idx val="0"/>
          <c:order val="0"/>
          <c:tx>
            <c:strRef>
              <c:f>Sheet1!$B$1</c:f>
              <c:strCache>
                <c:ptCount val="1"/>
                <c:pt idx="0">
                  <c:v>Series 1</c:v>
                </c:pt>
              </c:strCache>
            </c:strRef>
          </c:tx>
          <c:spPr>
            <a:solidFill>
              <a:srgbClr val="A9391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9391E"/>
              </a:solidFill>
              <a:ln>
                <a:noFill/>
              </a:ln>
              <a:effectLst/>
              <a:scene3d>
                <a:camera prst="orthographicFront"/>
                <a:lightRig rig="threePt" dir="t">
                  <a:rot lat="0" lon="0" rev="1200000"/>
                </a:lightRig>
              </a:scene3d>
              <a:sp3d>
                <a:bevelT w="63500" h="25400"/>
              </a:sp3d>
            </c:spPr>
          </c:dPt>
          <c:dPt>
            <c:idx val="2"/>
            <c:invertIfNegative val="0"/>
            <c:bubble3D val="0"/>
            <c:spPr>
              <a:solidFill>
                <a:srgbClr val="A9391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c:v>
                </c:pt>
                <c:pt idx="1">
                  <c:v>5</c:v>
                </c:pt>
                <c:pt idx="2">
                  <c:v>8</c:v>
                </c:pt>
                <c:pt idx="3">
                  <c:v>5</c:v>
                </c:pt>
                <c:pt idx="4">
                  <c:v>3</c:v>
                </c:pt>
              </c:numCache>
            </c:numRef>
          </c:val>
        </c:ser>
        <c:dLbls>
          <c:dLblPos val="outEnd"/>
          <c:showLegendKey val="0"/>
          <c:showVal val="1"/>
          <c:showCatName val="0"/>
          <c:showSerName val="0"/>
          <c:showPercent val="0"/>
          <c:showBubbleSize val="0"/>
        </c:dLbls>
        <c:gapWidth val="100"/>
        <c:axId val="530840072"/>
        <c:axId val="530840464"/>
      </c:barChart>
      <c:catAx>
        <c:axId val="530840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840464"/>
        <c:crosses val="autoZero"/>
        <c:auto val="1"/>
        <c:lblAlgn val="ctr"/>
        <c:lblOffset val="100"/>
        <c:noMultiLvlLbl val="0"/>
      </c:catAx>
      <c:valAx>
        <c:axId val="530840464"/>
        <c:scaling>
          <c:orientation val="minMax"/>
          <c:max val="50"/>
        </c:scaling>
        <c:delete val="1"/>
        <c:axPos val="l"/>
        <c:numFmt formatCode="General" sourceLinked="1"/>
        <c:majorTickMark val="out"/>
        <c:minorTickMark val="none"/>
        <c:tickLblPos val="nextTo"/>
        <c:crossAx val="530840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
          <c:w val="0.96616035172886816"/>
          <c:h val="0.91559455007664547"/>
        </c:manualLayout>
      </c:layout>
      <c:lineChart>
        <c:grouping val="standard"/>
        <c:varyColors val="0"/>
        <c:ser>
          <c:idx val="0"/>
          <c:order val="0"/>
          <c:tx>
            <c:strRef>
              <c:f>Sheet1!$B$1</c:f>
              <c:strCache>
                <c:ptCount val="1"/>
                <c:pt idx="0">
                  <c:v>Series 1</c:v>
                </c:pt>
              </c:strCache>
            </c:strRef>
          </c:tx>
          <c:spPr>
            <a:ln w="63500" cap="rnd">
              <a:solidFill>
                <a:srgbClr val="526D40"/>
              </a:solidFill>
              <a:round/>
            </a:ln>
            <a:effectLst/>
          </c:spPr>
          <c:marker>
            <c:symbol val="circle"/>
            <c:size val="5"/>
            <c:spPr>
              <a:solidFill>
                <a:srgbClr val="526D40"/>
              </a:solidFill>
              <a:ln w="63500" cap="rnd">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9</c:v>
                </c:pt>
                <c:pt idx="1">
                  <c:v>6</c:v>
                </c:pt>
                <c:pt idx="2">
                  <c:v>5</c:v>
                </c:pt>
              </c:numCache>
            </c:numRef>
          </c:val>
          <c:smooth val="0"/>
        </c:ser>
        <c:dLbls>
          <c:dLblPos val="t"/>
          <c:showLegendKey val="0"/>
          <c:showVal val="1"/>
          <c:showCatName val="0"/>
          <c:showSerName val="0"/>
          <c:showPercent val="0"/>
          <c:showBubbleSize val="0"/>
        </c:dLbls>
        <c:marker val="1"/>
        <c:smooth val="0"/>
        <c:axId val="479081064"/>
        <c:axId val="479081456"/>
      </c:lineChart>
      <c:catAx>
        <c:axId val="479081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1456"/>
        <c:crosses val="autoZero"/>
        <c:auto val="1"/>
        <c:lblAlgn val="ctr"/>
        <c:lblOffset val="100"/>
        <c:noMultiLvlLbl val="0"/>
      </c:catAx>
      <c:valAx>
        <c:axId val="479081456"/>
        <c:scaling>
          <c:orientation val="minMax"/>
          <c:max val="50"/>
        </c:scaling>
        <c:delete val="1"/>
        <c:axPos val="l"/>
        <c:numFmt formatCode="General" sourceLinked="1"/>
        <c:majorTickMark val="out"/>
        <c:minorTickMark val="none"/>
        <c:tickLblPos val="nextTo"/>
        <c:crossAx val="479081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lumMod val="50000"/>
                </a:schemeClr>
              </a:solidFill>
              <a:ln>
                <a:noFill/>
              </a:ln>
              <a:effectLst/>
              <a:scene3d>
                <a:camera prst="orthographicFront"/>
                <a:lightRig rig="threePt" dir="t">
                  <a:rot lat="0" lon="0" rev="1200000"/>
                </a:lightRig>
              </a:scene3d>
              <a:sp3d>
                <a:bevelT w="63500" h="25400"/>
              </a:sp3d>
            </c:spPr>
          </c:dPt>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13</c:v>
                </c:pt>
                <c:pt idx="1">
                  <c:v>55</c:v>
                </c:pt>
                <c:pt idx="2">
                  <c:v>4</c:v>
                </c:pt>
              </c:numCache>
            </c:numRef>
          </c:val>
        </c:ser>
        <c:dLbls>
          <c:showLegendKey val="0"/>
          <c:showVal val="0"/>
          <c:showCatName val="0"/>
          <c:showSerName val="0"/>
          <c:showPercent val="0"/>
          <c:showBubbleSize val="0"/>
        </c:dLbls>
        <c:gapWidth val="100"/>
        <c:axId val="470746400"/>
        <c:axId val="470746792"/>
      </c:barChart>
      <c:catAx>
        <c:axId val="470746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0746792"/>
        <c:crosses val="autoZero"/>
        <c:auto val="1"/>
        <c:lblAlgn val="ctr"/>
        <c:lblOffset val="100"/>
        <c:noMultiLvlLbl val="0"/>
      </c:catAx>
      <c:valAx>
        <c:axId val="470746792"/>
        <c:scaling>
          <c:orientation val="minMax"/>
          <c:max val="100"/>
        </c:scaling>
        <c:delete val="1"/>
        <c:axPos val="l"/>
        <c:numFmt formatCode="0" sourceLinked="1"/>
        <c:majorTickMark val="out"/>
        <c:minorTickMark val="none"/>
        <c:tickLblPos val="nextTo"/>
        <c:crossAx val="470746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5502926849374306"/>
        </c:manualLayout>
      </c:layout>
      <c:barChart>
        <c:barDir val="col"/>
        <c:grouping val="clustered"/>
        <c:varyColors val="0"/>
        <c:ser>
          <c:idx val="0"/>
          <c:order val="0"/>
          <c:tx>
            <c:strRef>
              <c:f>Sheet1!$B$1</c:f>
              <c:strCache>
                <c:ptCount val="1"/>
                <c:pt idx="0">
                  <c:v>RDT</c:v>
                </c:pt>
              </c:strCache>
            </c:strRef>
          </c:tx>
          <c:spPr>
            <a:solidFill>
              <a:srgbClr val="5959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95959"/>
              </a:solidFill>
              <a:ln>
                <a:noFill/>
              </a:ln>
              <a:effectLst/>
              <a:scene3d>
                <a:camera prst="orthographicFront"/>
                <a:lightRig rig="threePt" dir="t">
                  <a:rot lat="0" lon="0" rev="1200000"/>
                </a:lightRig>
              </a:scene3d>
              <a:sp3d>
                <a:bevelT w="63500" h="25400"/>
              </a:sp3d>
            </c:spPr>
          </c:dPt>
          <c:dPt>
            <c:idx val="1"/>
            <c:invertIfNegative val="0"/>
            <c:bubble3D val="0"/>
            <c:spPr>
              <a:solidFill>
                <a:srgbClr val="59595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36</c:v>
                </c:pt>
                <c:pt idx="1">
                  <c:v>16</c:v>
                </c:pt>
                <c:pt idx="2">
                  <c:v>16</c:v>
                </c:pt>
                <c:pt idx="3">
                  <c:v>26</c:v>
                </c:pt>
                <c:pt idx="4">
                  <c:v>37</c:v>
                </c:pt>
                <c:pt idx="5">
                  <c:v>34</c:v>
                </c:pt>
                <c:pt idx="6">
                  <c:v>44</c:v>
                </c:pt>
                <c:pt idx="7">
                  <c:v>43</c:v>
                </c:pt>
              </c:numCache>
            </c:numRef>
          </c:val>
        </c:ser>
        <c:ser>
          <c:idx val="1"/>
          <c:order val="1"/>
          <c:tx>
            <c:strRef>
              <c:f>Sheet1!$C$1</c:f>
              <c:strCache>
                <c:ptCount val="1"/>
                <c:pt idx="0">
                  <c:v>Microscopy</c:v>
                </c:pt>
              </c:strCache>
            </c:strRef>
          </c:tx>
          <c:spPr>
            <a:solidFill>
              <a:srgbClr val="526D4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Sheet1!$C$2:$C$9</c:f>
              <c:numCache>
                <c:formatCode>General</c:formatCode>
                <c:ptCount val="8"/>
                <c:pt idx="0">
                  <c:v>24</c:v>
                </c:pt>
                <c:pt idx="1">
                  <c:v>8</c:v>
                </c:pt>
                <c:pt idx="2">
                  <c:v>7</c:v>
                </c:pt>
                <c:pt idx="3">
                  <c:v>15</c:v>
                </c:pt>
                <c:pt idx="4">
                  <c:v>26</c:v>
                </c:pt>
                <c:pt idx="5">
                  <c:v>23</c:v>
                </c:pt>
                <c:pt idx="6">
                  <c:v>29</c:v>
                </c:pt>
                <c:pt idx="7">
                  <c:v>32</c:v>
                </c:pt>
              </c:numCache>
            </c:numRef>
          </c:val>
        </c:ser>
        <c:dLbls>
          <c:dLblPos val="outEnd"/>
          <c:showLegendKey val="0"/>
          <c:showVal val="1"/>
          <c:showCatName val="0"/>
          <c:showSerName val="0"/>
          <c:showPercent val="0"/>
          <c:showBubbleSize val="0"/>
        </c:dLbls>
        <c:gapWidth val="100"/>
        <c:axId val="479082240"/>
        <c:axId val="479082632"/>
      </c:barChart>
      <c:catAx>
        <c:axId val="479082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2632"/>
        <c:crosses val="autoZero"/>
        <c:auto val="1"/>
        <c:lblAlgn val="ctr"/>
        <c:lblOffset val="100"/>
        <c:noMultiLvlLbl val="0"/>
      </c:catAx>
      <c:valAx>
        <c:axId val="479082632"/>
        <c:scaling>
          <c:orientation val="minMax"/>
          <c:max val="100"/>
        </c:scaling>
        <c:delete val="1"/>
        <c:axPos val="l"/>
        <c:numFmt formatCode="General" sourceLinked="1"/>
        <c:majorTickMark val="out"/>
        <c:minorTickMark val="none"/>
        <c:tickLblPos val="nextTo"/>
        <c:crossAx val="4790822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526D4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1"/>
            <c:invertIfNegative val="0"/>
            <c:bubble3D val="0"/>
            <c:spPr>
              <a:solidFill>
                <a:srgbClr val="591B0D"/>
              </a:solidFill>
              <a:ln>
                <a:noFill/>
              </a:ln>
              <a:effectLst/>
              <a:scene3d>
                <a:camera prst="orthographicFront"/>
                <a:lightRig rig="threePt" dir="t">
                  <a:rot lat="0" lon="0" rev="1200000"/>
                </a:lightRig>
              </a:scene3d>
              <a:sp3d>
                <a:bevelT w="63500" h="25400"/>
              </a:sp3d>
            </c:spPr>
          </c:dPt>
          <c:dPt>
            <c:idx val="2"/>
            <c:invertIfNegative val="0"/>
            <c:bubble3D val="0"/>
            <c:spPr>
              <a:solidFill>
                <a:srgbClr val="59595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24</c:v>
                </c:pt>
                <c:pt idx="1">
                  <c:v>4</c:v>
                </c:pt>
                <c:pt idx="2">
                  <c:v>28</c:v>
                </c:pt>
              </c:numCache>
            </c:numRef>
          </c:val>
        </c:ser>
        <c:dLbls>
          <c:dLblPos val="outEnd"/>
          <c:showLegendKey val="0"/>
          <c:showVal val="1"/>
          <c:showCatName val="0"/>
          <c:showSerName val="0"/>
          <c:showPercent val="0"/>
          <c:showBubbleSize val="0"/>
        </c:dLbls>
        <c:gapWidth val="100"/>
        <c:axId val="479083416"/>
        <c:axId val="479083808"/>
      </c:barChart>
      <c:catAx>
        <c:axId val="4790834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3808"/>
        <c:crosses val="autoZero"/>
        <c:auto val="1"/>
        <c:lblAlgn val="ctr"/>
        <c:lblOffset val="100"/>
        <c:noMultiLvlLbl val="0"/>
      </c:catAx>
      <c:valAx>
        <c:axId val="479083808"/>
        <c:scaling>
          <c:orientation val="minMax"/>
          <c:max val="100"/>
        </c:scaling>
        <c:delete val="1"/>
        <c:axPos val="l"/>
        <c:numFmt formatCode="General" sourceLinked="1"/>
        <c:majorTickMark val="out"/>
        <c:minorTickMark val="none"/>
        <c:tickLblPos val="nextTo"/>
        <c:crossAx val="479083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9B9A9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B9A9A"/>
              </a:solidFill>
              <a:ln>
                <a:noFill/>
              </a:ln>
              <a:effectLst/>
              <a:scene3d>
                <a:camera prst="orthographicFront"/>
                <a:lightRig rig="threePt" dir="t">
                  <a:rot lat="0" lon="0" rev="1200000"/>
                </a:lightRig>
              </a:scene3d>
              <a:sp3d>
                <a:bevelT w="63500" h="25400"/>
              </a:sp3d>
            </c:spPr>
          </c:dPt>
          <c:dPt>
            <c:idx val="2"/>
            <c:invertIfNegative val="0"/>
            <c:bubble3D val="0"/>
            <c:spPr>
              <a:solidFill>
                <a:srgbClr val="9B9A9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34</c:v>
                </c:pt>
                <c:pt idx="1">
                  <c:v>25</c:v>
                </c:pt>
                <c:pt idx="2">
                  <c:v>9</c:v>
                </c:pt>
                <c:pt idx="3">
                  <c:v>5</c:v>
                </c:pt>
              </c:numCache>
            </c:numRef>
          </c:val>
        </c:ser>
        <c:dLbls>
          <c:dLblPos val="outEnd"/>
          <c:showLegendKey val="0"/>
          <c:showVal val="1"/>
          <c:showCatName val="0"/>
          <c:showSerName val="0"/>
          <c:showPercent val="0"/>
          <c:showBubbleSize val="0"/>
        </c:dLbls>
        <c:gapWidth val="100"/>
        <c:axId val="530838504"/>
        <c:axId val="479084200"/>
      </c:barChart>
      <c:catAx>
        <c:axId val="530838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4200"/>
        <c:crosses val="autoZero"/>
        <c:auto val="1"/>
        <c:lblAlgn val="ctr"/>
        <c:lblOffset val="100"/>
        <c:noMultiLvlLbl val="0"/>
      </c:catAx>
      <c:valAx>
        <c:axId val="479084200"/>
        <c:scaling>
          <c:orientation val="minMax"/>
          <c:max val="100"/>
        </c:scaling>
        <c:delete val="1"/>
        <c:axPos val="l"/>
        <c:numFmt formatCode="General" sourceLinked="1"/>
        <c:majorTickMark val="out"/>
        <c:minorTickMark val="none"/>
        <c:tickLblPos val="nextTo"/>
        <c:crossAx val="530838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A9391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9391E"/>
              </a:solidFill>
              <a:ln>
                <a:noFill/>
              </a:ln>
              <a:effectLst/>
              <a:scene3d>
                <a:camera prst="orthographicFront"/>
                <a:lightRig rig="threePt" dir="t">
                  <a:rot lat="0" lon="0" rev="1200000"/>
                </a:lightRig>
              </a:scene3d>
              <a:sp3d>
                <a:bevelT w="63500" h="25400"/>
              </a:sp3d>
            </c:spPr>
          </c:dPt>
          <c:dPt>
            <c:idx val="2"/>
            <c:invertIfNegative val="0"/>
            <c:bubble3D val="0"/>
            <c:spPr>
              <a:solidFill>
                <a:srgbClr val="A9391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33</c:v>
                </c:pt>
                <c:pt idx="1">
                  <c:v>34</c:v>
                </c:pt>
                <c:pt idx="2">
                  <c:v>24</c:v>
                </c:pt>
                <c:pt idx="3">
                  <c:v>17</c:v>
                </c:pt>
                <c:pt idx="4">
                  <c:v>8</c:v>
                </c:pt>
              </c:numCache>
            </c:numRef>
          </c:val>
        </c:ser>
        <c:dLbls>
          <c:dLblPos val="outEnd"/>
          <c:showLegendKey val="0"/>
          <c:showVal val="1"/>
          <c:showCatName val="0"/>
          <c:showSerName val="0"/>
          <c:showPercent val="0"/>
          <c:showBubbleSize val="0"/>
        </c:dLbls>
        <c:gapWidth val="100"/>
        <c:axId val="479084984"/>
        <c:axId val="479085376"/>
      </c:barChart>
      <c:catAx>
        <c:axId val="479084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5376"/>
        <c:crosses val="autoZero"/>
        <c:auto val="1"/>
        <c:lblAlgn val="ctr"/>
        <c:lblOffset val="100"/>
        <c:noMultiLvlLbl val="0"/>
      </c:catAx>
      <c:valAx>
        <c:axId val="479085376"/>
        <c:scaling>
          <c:orientation val="minMax"/>
          <c:max val="100"/>
        </c:scaling>
        <c:delete val="1"/>
        <c:axPos val="l"/>
        <c:numFmt formatCode="General" sourceLinked="1"/>
        <c:majorTickMark val="out"/>
        <c:minorTickMark val="none"/>
        <c:tickLblPos val="nextTo"/>
        <c:crossAx val="479084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317617039103482"/>
        </c:manualLayout>
      </c:layout>
      <c:lineChart>
        <c:grouping val="standard"/>
        <c:varyColors val="0"/>
        <c:ser>
          <c:idx val="0"/>
          <c:order val="0"/>
          <c:tx>
            <c:strRef>
              <c:f>Sheet1!$B$1</c:f>
              <c:strCache>
                <c:ptCount val="1"/>
                <c:pt idx="0">
                  <c:v>Series 1</c:v>
                </c:pt>
              </c:strCache>
            </c:strRef>
          </c:tx>
          <c:spPr>
            <a:ln w="63500" cap="rnd">
              <a:solidFill>
                <a:srgbClr val="526D40"/>
              </a:solidFill>
              <a:round/>
            </a:ln>
            <a:effectLst/>
          </c:spPr>
          <c:marker>
            <c:symbol val="circle"/>
            <c:size val="5"/>
            <c:spPr>
              <a:solidFill>
                <a:srgbClr val="526D40"/>
              </a:solidFill>
              <a:ln w="63500" cap="rnd">
                <a:solidFill>
                  <a:srgbClr val="526D4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28</c:v>
                </c:pt>
                <c:pt idx="1">
                  <c:v>33</c:v>
                </c:pt>
                <c:pt idx="2">
                  <c:v>24</c:v>
                </c:pt>
              </c:numCache>
            </c:numRef>
          </c:val>
          <c:smooth val="0"/>
        </c:ser>
        <c:dLbls>
          <c:dLblPos val="t"/>
          <c:showLegendKey val="0"/>
          <c:showVal val="1"/>
          <c:showCatName val="0"/>
          <c:showSerName val="0"/>
          <c:showPercent val="0"/>
          <c:showBubbleSize val="0"/>
        </c:dLbls>
        <c:marker val="1"/>
        <c:smooth val="0"/>
        <c:axId val="479086160"/>
        <c:axId val="479086552"/>
      </c:lineChart>
      <c:catAx>
        <c:axId val="47908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086552"/>
        <c:crosses val="autoZero"/>
        <c:auto val="1"/>
        <c:lblAlgn val="ctr"/>
        <c:lblOffset val="100"/>
        <c:noMultiLvlLbl val="0"/>
      </c:catAx>
      <c:valAx>
        <c:axId val="479086552"/>
        <c:scaling>
          <c:orientation val="minMax"/>
          <c:max val="100"/>
        </c:scaling>
        <c:delete val="1"/>
        <c:axPos val="l"/>
        <c:numFmt formatCode="General" sourceLinked="1"/>
        <c:majorTickMark val="out"/>
        <c:minorTickMark val="none"/>
        <c:tickLblPos val="nextTo"/>
        <c:crossAx val="47908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9989190643420951E-2"/>
          <c:w val="0.96616035172886816"/>
          <c:h val="0.8048406700840246"/>
        </c:manualLayout>
      </c:layout>
      <c:barChart>
        <c:barDir val="col"/>
        <c:grouping val="clustered"/>
        <c:varyColors val="0"/>
        <c:ser>
          <c:idx val="0"/>
          <c:order val="0"/>
          <c:tx>
            <c:strRef>
              <c:f>Sheet1!$B$1</c:f>
              <c:strCache>
                <c:ptCount val="1"/>
                <c:pt idx="0">
                  <c:v>Series 1</c:v>
                </c:pt>
              </c:strCache>
            </c:strRef>
          </c:tx>
          <c:spPr>
            <a:solidFill>
              <a:srgbClr val="591B0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spPr>
              <a:solidFill>
                <a:srgbClr val="591B0D"/>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Plasmodium falciparum</c:v>
                </c:pt>
                <c:pt idx="1">
                  <c:v>Plasmodium malariae</c:v>
                </c:pt>
                <c:pt idx="2">
                  <c:v>Plasmodium ovale</c:v>
                </c:pt>
                <c:pt idx="3">
                  <c:v>Mixed infections</c:v>
                </c:pt>
              </c:strCache>
            </c:strRef>
          </c:cat>
          <c:val>
            <c:numRef>
              <c:f>Sheet1!$B$2:$B$5</c:f>
              <c:numCache>
                <c:formatCode>General</c:formatCode>
                <c:ptCount val="4"/>
                <c:pt idx="0">
                  <c:v>95</c:v>
                </c:pt>
                <c:pt idx="1">
                  <c:v>8</c:v>
                </c:pt>
                <c:pt idx="2">
                  <c:v>1</c:v>
                </c:pt>
                <c:pt idx="3">
                  <c:v>4</c:v>
                </c:pt>
              </c:numCache>
            </c:numRef>
          </c:val>
        </c:ser>
        <c:dLbls>
          <c:dLblPos val="outEnd"/>
          <c:showLegendKey val="0"/>
          <c:showVal val="1"/>
          <c:showCatName val="0"/>
          <c:showSerName val="0"/>
          <c:showPercent val="0"/>
          <c:showBubbleSize val="0"/>
        </c:dLbls>
        <c:gapWidth val="100"/>
        <c:axId val="479087336"/>
        <c:axId val="479087728"/>
      </c:barChart>
      <c:catAx>
        <c:axId val="479087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1" u="none" strike="noStrike" kern="1200" baseline="0">
                <a:solidFill>
                  <a:schemeClr val="tx1"/>
                </a:solidFill>
                <a:latin typeface="+mn-lt"/>
                <a:ea typeface="+mn-ea"/>
                <a:cs typeface="+mn-cs"/>
              </a:defRPr>
            </a:pPr>
            <a:endParaRPr lang="en-US"/>
          </a:p>
        </c:txPr>
        <c:crossAx val="479087728"/>
        <c:crosses val="autoZero"/>
        <c:auto val="1"/>
        <c:lblAlgn val="ctr"/>
        <c:lblOffset val="100"/>
        <c:noMultiLvlLbl val="0"/>
      </c:catAx>
      <c:valAx>
        <c:axId val="479087728"/>
        <c:scaling>
          <c:orientation val="minMax"/>
          <c:max val="100"/>
        </c:scaling>
        <c:delete val="1"/>
        <c:axPos val="l"/>
        <c:numFmt formatCode="General" sourceLinked="1"/>
        <c:majorTickMark val="out"/>
        <c:minorTickMark val="none"/>
        <c:tickLblPos val="nextTo"/>
        <c:crossAx val="479087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3.0465090582408125E-2"/>
          <c:w val="0.96616035172886816"/>
          <c:h val="0.82436477014503751"/>
        </c:manualLayout>
      </c:layout>
      <c:barChart>
        <c:barDir val="col"/>
        <c:grouping val="clustered"/>
        <c:varyColors val="0"/>
        <c:ser>
          <c:idx val="0"/>
          <c:order val="0"/>
          <c:tx>
            <c:strRef>
              <c:f>Sheet1!$B$1</c:f>
              <c:strCache>
                <c:ptCount val="1"/>
                <c:pt idx="0">
                  <c:v>Series 1</c:v>
                </c:pt>
              </c:strCache>
            </c:strRef>
          </c:tx>
          <c:spPr>
            <a:solidFill>
              <a:srgbClr val="526D40"/>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Have heard of malaria</c:v>
                </c:pt>
                <c:pt idx="1">
                  <c:v>Know mosquito nets prevent malaria</c:v>
                </c:pt>
                <c:pt idx="2">
                  <c:v>Know mosquito bites cause malaria</c:v>
                </c:pt>
                <c:pt idx="3">
                  <c:v>Know fever is a symptom of malaria</c:v>
                </c:pt>
              </c:strCache>
            </c:strRef>
          </c:cat>
          <c:val>
            <c:numRef>
              <c:f>Sheet1!$B$2:$B$5</c:f>
              <c:numCache>
                <c:formatCode>General</c:formatCode>
                <c:ptCount val="4"/>
                <c:pt idx="0">
                  <c:v>96</c:v>
                </c:pt>
                <c:pt idx="1">
                  <c:v>87</c:v>
                </c:pt>
                <c:pt idx="2">
                  <c:v>85</c:v>
                </c:pt>
                <c:pt idx="3">
                  <c:v>71</c:v>
                </c:pt>
              </c:numCache>
            </c:numRef>
          </c:val>
        </c:ser>
        <c:dLbls>
          <c:dLblPos val="outEnd"/>
          <c:showLegendKey val="0"/>
          <c:showVal val="1"/>
          <c:showCatName val="0"/>
          <c:showSerName val="0"/>
          <c:showPercent val="0"/>
          <c:showBubbleSize val="0"/>
        </c:dLbls>
        <c:gapWidth val="100"/>
        <c:axId val="479088512"/>
        <c:axId val="727588936"/>
      </c:barChart>
      <c:catAx>
        <c:axId val="479088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727588936"/>
        <c:crosses val="autoZero"/>
        <c:auto val="1"/>
        <c:lblAlgn val="ctr"/>
        <c:lblOffset val="100"/>
        <c:noMultiLvlLbl val="0"/>
      </c:catAx>
      <c:valAx>
        <c:axId val="727588936"/>
        <c:scaling>
          <c:orientation val="minMax"/>
          <c:max val="100"/>
        </c:scaling>
        <c:delete val="1"/>
        <c:axPos val="l"/>
        <c:numFmt formatCode="General" sourceLinked="1"/>
        <c:majorTickMark val="out"/>
        <c:minorTickMark val="none"/>
        <c:tickLblPos val="nextTo"/>
        <c:crossAx val="47908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1"/>
            <c:invertIfNegative val="0"/>
            <c:bubble3D val="0"/>
            <c:spPr>
              <a:solidFill>
                <a:srgbClr val="591B0D"/>
              </a:solidFill>
              <a:ln>
                <a:noFill/>
              </a:ln>
              <a:effectLst/>
              <a:scene3d>
                <a:camera prst="orthographicFront"/>
                <a:lightRig rig="threePt" dir="t">
                  <a:rot lat="0" lon="0" rev="1200000"/>
                </a:lightRig>
              </a:scene3d>
              <a:sp3d>
                <a:bevelT w="63500" h="25400"/>
              </a:sp3d>
            </c:spPr>
          </c:dPt>
          <c:dPt>
            <c:idx val="2"/>
            <c:invertIfNegative val="0"/>
            <c:bubble3D val="0"/>
            <c:spPr>
              <a:solidFill>
                <a:srgbClr val="59595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31</c:v>
                </c:pt>
                <c:pt idx="1">
                  <c:v>37</c:v>
                </c:pt>
                <c:pt idx="2">
                  <c:v>29</c:v>
                </c:pt>
              </c:numCache>
            </c:numRef>
          </c:val>
        </c:ser>
        <c:dLbls>
          <c:dLblPos val="outEnd"/>
          <c:showLegendKey val="0"/>
          <c:showVal val="1"/>
          <c:showCatName val="0"/>
          <c:showSerName val="0"/>
          <c:showPercent val="0"/>
          <c:showBubbleSize val="0"/>
        </c:dLbls>
        <c:gapWidth val="100"/>
        <c:axId val="727589720"/>
        <c:axId val="727590112"/>
      </c:barChart>
      <c:catAx>
        <c:axId val="727589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27590112"/>
        <c:crosses val="autoZero"/>
        <c:auto val="1"/>
        <c:lblAlgn val="ctr"/>
        <c:lblOffset val="100"/>
        <c:noMultiLvlLbl val="0"/>
      </c:catAx>
      <c:valAx>
        <c:axId val="727590112"/>
        <c:scaling>
          <c:orientation val="minMax"/>
          <c:max val="100"/>
        </c:scaling>
        <c:delete val="1"/>
        <c:axPos val="l"/>
        <c:numFmt formatCode="General" sourceLinked="1"/>
        <c:majorTickMark val="out"/>
        <c:minorTickMark val="none"/>
        <c:tickLblPos val="nextTo"/>
        <c:crossAx val="727589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1"/>
            <c:invertIfNegative val="0"/>
            <c:bubble3D val="0"/>
            <c:spPr>
              <a:solidFill>
                <a:srgbClr val="591B0D"/>
              </a:solidFill>
              <a:ln>
                <a:noFill/>
              </a:ln>
              <a:effectLst/>
              <a:scene3d>
                <a:camera prst="orthographicFront"/>
                <a:lightRig rig="threePt" dir="t">
                  <a:rot lat="0" lon="0" rev="1200000"/>
                </a:lightRig>
              </a:scene3d>
              <a:sp3d>
                <a:bevelT w="63500" h="25400"/>
              </a:sp3d>
            </c:spPr>
          </c:dPt>
          <c:dPt>
            <c:idx val="2"/>
            <c:invertIfNegative val="0"/>
            <c:bubble3D val="0"/>
            <c:spPr>
              <a:solidFill>
                <a:srgbClr val="595959"/>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66</c:v>
                </c:pt>
                <c:pt idx="1">
                  <c:v>68</c:v>
                </c:pt>
                <c:pt idx="2">
                  <c:v>66</c:v>
                </c:pt>
              </c:numCache>
            </c:numRef>
          </c:val>
        </c:ser>
        <c:dLbls>
          <c:dLblPos val="outEnd"/>
          <c:showLegendKey val="0"/>
          <c:showVal val="1"/>
          <c:showCatName val="0"/>
          <c:showSerName val="0"/>
          <c:showPercent val="0"/>
          <c:showBubbleSize val="0"/>
        </c:dLbls>
        <c:gapWidth val="100"/>
        <c:axId val="727590896"/>
        <c:axId val="727591288"/>
      </c:barChart>
      <c:catAx>
        <c:axId val="727590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27591288"/>
        <c:crosses val="autoZero"/>
        <c:auto val="1"/>
        <c:lblAlgn val="ctr"/>
        <c:lblOffset val="100"/>
        <c:noMultiLvlLbl val="0"/>
      </c:catAx>
      <c:valAx>
        <c:axId val="727591288"/>
        <c:scaling>
          <c:orientation val="minMax"/>
          <c:max val="100"/>
        </c:scaling>
        <c:delete val="1"/>
        <c:axPos val="l"/>
        <c:numFmt formatCode="General" sourceLinked="1"/>
        <c:majorTickMark val="out"/>
        <c:minorTickMark val="none"/>
        <c:tickLblPos val="nextTo"/>
        <c:crossAx val="727590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92497812773406"/>
          <c:y val="0"/>
          <c:w val="0.69307502187226599"/>
          <c:h val="1"/>
        </c:manualLayout>
      </c:layout>
      <c:barChart>
        <c:barDir val="bar"/>
        <c:grouping val="clustered"/>
        <c:varyColors val="0"/>
        <c:ser>
          <c:idx val="0"/>
          <c:order val="0"/>
          <c:tx>
            <c:strRef>
              <c:f>Sheet1!$B$1</c:f>
              <c:strCache>
                <c:ptCount val="1"/>
                <c:pt idx="0">
                  <c:v>Series 1</c:v>
                </c:pt>
              </c:strCache>
            </c:strRef>
          </c:tx>
          <c:spPr>
            <a:solidFill>
              <a:srgbClr val="526D40"/>
            </a:solidFill>
            <a:ln>
              <a:noFill/>
            </a:ln>
            <a:effectLst/>
            <a:scene3d>
              <a:camera prst="orthographicFront"/>
              <a:lightRig rig="threePt" dir="t">
                <a:rot lat="0" lon="0" rev="1200000"/>
              </a:lightRig>
            </a:scene3d>
            <a:sp3d>
              <a:bevelT w="63500" h="25400"/>
            </a:sp3d>
          </c:spPr>
          <c:invertIfNegative val="0"/>
          <c:dPt>
            <c:idx val="10"/>
            <c:invertIfNegative val="0"/>
            <c:bubble3D val="0"/>
            <c:spPr>
              <a:solidFill>
                <a:srgbClr val="526D4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Workplace</c:v>
                </c:pt>
                <c:pt idx="1">
                  <c:v>Other</c:v>
                </c:pt>
                <c:pt idx="2">
                  <c:v>Newspaper/magazine</c:v>
                </c:pt>
                <c:pt idx="3">
                  <c:v>Peer educators</c:v>
                </c:pt>
                <c:pt idx="4">
                  <c:v>Drama groups</c:v>
                </c:pt>
                <c:pt idx="5">
                  <c:v>TV</c:v>
                </c:pt>
                <c:pt idx="6">
                  <c:v>Friends/family</c:v>
                </c:pt>
                <c:pt idx="7">
                  <c:v>Poster/billboard</c:v>
                </c:pt>
                <c:pt idx="8">
                  <c:v>Community health worker</c:v>
                </c:pt>
                <c:pt idx="9">
                  <c:v>Radio</c:v>
                </c:pt>
                <c:pt idx="10">
                  <c:v>Government clinic/hospital</c:v>
                </c:pt>
              </c:strCache>
            </c:strRef>
          </c:cat>
          <c:val>
            <c:numRef>
              <c:f>Sheet1!$B$2:$B$12</c:f>
              <c:numCache>
                <c:formatCode>General</c:formatCode>
                <c:ptCount val="11"/>
                <c:pt idx="0">
                  <c:v>4</c:v>
                </c:pt>
                <c:pt idx="1">
                  <c:v>5</c:v>
                </c:pt>
                <c:pt idx="2">
                  <c:v>8</c:v>
                </c:pt>
                <c:pt idx="3">
                  <c:v>11</c:v>
                </c:pt>
                <c:pt idx="4">
                  <c:v>12</c:v>
                </c:pt>
                <c:pt idx="5">
                  <c:v>15</c:v>
                </c:pt>
                <c:pt idx="6">
                  <c:v>17</c:v>
                </c:pt>
                <c:pt idx="7">
                  <c:v>17</c:v>
                </c:pt>
                <c:pt idx="8">
                  <c:v>32</c:v>
                </c:pt>
                <c:pt idx="9">
                  <c:v>38</c:v>
                </c:pt>
                <c:pt idx="10">
                  <c:v>71</c:v>
                </c:pt>
              </c:numCache>
            </c:numRef>
          </c:val>
        </c:ser>
        <c:dLbls>
          <c:showLegendKey val="0"/>
          <c:showVal val="0"/>
          <c:showCatName val="0"/>
          <c:showSerName val="0"/>
          <c:showPercent val="0"/>
          <c:showBubbleSize val="0"/>
        </c:dLbls>
        <c:gapWidth val="100"/>
        <c:axId val="727591680"/>
        <c:axId val="727592072"/>
      </c:barChart>
      <c:catAx>
        <c:axId val="7275916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27592072"/>
        <c:crosses val="autoZero"/>
        <c:auto val="1"/>
        <c:lblAlgn val="ctr"/>
        <c:lblOffset val="100"/>
        <c:noMultiLvlLbl val="0"/>
      </c:catAx>
      <c:valAx>
        <c:axId val="727592072"/>
        <c:scaling>
          <c:orientation val="minMax"/>
          <c:max val="100"/>
        </c:scaling>
        <c:delete val="1"/>
        <c:axPos val="b"/>
        <c:numFmt formatCode="General" sourceLinked="1"/>
        <c:majorTickMark val="none"/>
        <c:minorTickMark val="none"/>
        <c:tickLblPos val="nextTo"/>
        <c:crossAx val="727591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2519291338582668"/>
          <c:h val="0.97339782345828296"/>
        </c:manualLayout>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Radio</c:v>
                </c:pt>
                <c:pt idx="3">
                  <c:v>Bicycle</c:v>
                </c:pt>
                <c:pt idx="4">
                  <c:v>Mobile phone</c:v>
                </c:pt>
              </c:strCache>
            </c:strRef>
          </c:cat>
          <c:val>
            <c:numRef>
              <c:f>Sheet1!$B$2:$B$6</c:f>
              <c:numCache>
                <c:formatCode>0</c:formatCode>
                <c:ptCount val="5"/>
                <c:pt idx="0">
                  <c:v>1</c:v>
                </c:pt>
                <c:pt idx="1">
                  <c:v>4</c:v>
                </c:pt>
                <c:pt idx="2">
                  <c:v>27</c:v>
                </c:pt>
                <c:pt idx="3">
                  <c:v>38</c:v>
                </c:pt>
                <c:pt idx="4">
                  <c:v>44</c:v>
                </c:pt>
              </c:numCache>
            </c:numRef>
          </c:val>
        </c:ser>
        <c:ser>
          <c:idx val="1"/>
          <c:order val="1"/>
          <c:tx>
            <c:strRef>
              <c:f>Sheet1!$C$1</c:f>
              <c:strCache>
                <c:ptCount val="1"/>
                <c:pt idx="0">
                  <c:v>Urban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Radio</c:v>
                </c:pt>
                <c:pt idx="3">
                  <c:v>Bicycle</c:v>
                </c:pt>
                <c:pt idx="4">
                  <c:v>Mobile phone</c:v>
                </c:pt>
              </c:strCache>
            </c:strRef>
          </c:cat>
          <c:val>
            <c:numRef>
              <c:f>Sheet1!$C$2:$C$6</c:f>
              <c:numCache>
                <c:formatCode>0</c:formatCode>
                <c:ptCount val="5"/>
                <c:pt idx="0">
                  <c:v>9</c:v>
                </c:pt>
                <c:pt idx="1">
                  <c:v>45</c:v>
                </c:pt>
                <c:pt idx="2">
                  <c:v>62</c:v>
                </c:pt>
                <c:pt idx="3">
                  <c:v>24</c:v>
                </c:pt>
                <c:pt idx="4">
                  <c:v>84</c:v>
                </c:pt>
              </c:numCache>
            </c:numRef>
          </c:val>
        </c:ser>
        <c:ser>
          <c:idx val="2"/>
          <c:order val="2"/>
          <c:tx>
            <c:strRef>
              <c:f>Sheet1!$D$1</c:f>
              <c:strCache>
                <c:ptCount val="1"/>
                <c:pt idx="0">
                  <c:v>Total</c:v>
                </c:pt>
              </c:strCache>
            </c:strRef>
          </c:tx>
          <c:spPr>
            <a:solidFill>
              <a:schemeClr val="accent5">
                <a:lumMod val="5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Car/truck</c:v>
                </c:pt>
                <c:pt idx="1">
                  <c:v>Television</c:v>
                </c:pt>
                <c:pt idx="2">
                  <c:v>Radio</c:v>
                </c:pt>
                <c:pt idx="3">
                  <c:v>Bicycle</c:v>
                </c:pt>
                <c:pt idx="4">
                  <c:v>Mobile phone</c:v>
                </c:pt>
              </c:strCache>
            </c:strRef>
          </c:cat>
          <c:val>
            <c:numRef>
              <c:f>Sheet1!$D$2:$D$6</c:f>
              <c:numCache>
                <c:formatCode>0</c:formatCode>
                <c:ptCount val="5"/>
                <c:pt idx="0">
                  <c:v>2</c:v>
                </c:pt>
                <c:pt idx="1">
                  <c:v>11</c:v>
                </c:pt>
                <c:pt idx="2">
                  <c:v>33</c:v>
                </c:pt>
                <c:pt idx="3">
                  <c:v>36</c:v>
                </c:pt>
                <c:pt idx="4">
                  <c:v>51</c:v>
                </c:pt>
              </c:numCache>
            </c:numRef>
          </c:val>
        </c:ser>
        <c:dLbls>
          <c:dLblPos val="outEnd"/>
          <c:showLegendKey val="0"/>
          <c:showVal val="1"/>
          <c:showCatName val="0"/>
          <c:showSerName val="0"/>
          <c:showPercent val="0"/>
          <c:showBubbleSize val="0"/>
        </c:dLbls>
        <c:gapWidth val="150"/>
        <c:axId val="470747576"/>
        <c:axId val="470747968"/>
      </c:barChart>
      <c:catAx>
        <c:axId val="4707475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0747968"/>
        <c:crosses val="autoZero"/>
        <c:auto val="1"/>
        <c:lblAlgn val="ctr"/>
        <c:lblOffset val="100"/>
        <c:noMultiLvlLbl val="0"/>
      </c:catAx>
      <c:valAx>
        <c:axId val="470747968"/>
        <c:scaling>
          <c:orientation val="minMax"/>
          <c:max val="100"/>
        </c:scaling>
        <c:delete val="1"/>
        <c:axPos val="b"/>
        <c:numFmt formatCode="0" sourceLinked="1"/>
        <c:majorTickMark val="out"/>
        <c:minorTickMark val="none"/>
        <c:tickLblPos val="nextTo"/>
        <c:crossAx val="4707475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A9391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9391E"/>
              </a:solidFill>
              <a:ln>
                <a:noFill/>
              </a:ln>
              <a:effectLst/>
              <a:scene3d>
                <a:camera prst="orthographicFront"/>
                <a:lightRig rig="threePt" dir="t">
                  <a:rot lat="0" lon="0" rev="1200000"/>
                </a:lightRig>
              </a:scene3d>
              <a:sp3d>
                <a:bevelT w="63500" h="25400"/>
              </a:sp3d>
            </c:spPr>
          </c:dPt>
          <c:dPt>
            <c:idx val="2"/>
            <c:invertIfNegative val="0"/>
            <c:bubble3D val="0"/>
            <c:spPr>
              <a:solidFill>
                <a:srgbClr val="A9391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87</c:v>
                </c:pt>
                <c:pt idx="1">
                  <c:v>80</c:v>
                </c:pt>
                <c:pt idx="2">
                  <c:v>76</c:v>
                </c:pt>
                <c:pt idx="3">
                  <c:v>67</c:v>
                </c:pt>
                <c:pt idx="4">
                  <c:v>57</c:v>
                </c:pt>
              </c:numCache>
            </c:numRef>
          </c:val>
        </c:ser>
        <c:dLbls>
          <c:dLblPos val="outEnd"/>
          <c:showLegendKey val="0"/>
          <c:showVal val="1"/>
          <c:showCatName val="0"/>
          <c:showSerName val="0"/>
          <c:showPercent val="0"/>
          <c:showBubbleSize val="0"/>
        </c:dLbls>
        <c:gapWidth val="100"/>
        <c:axId val="727592856"/>
        <c:axId val="727593248"/>
      </c:barChart>
      <c:catAx>
        <c:axId val="727592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27593248"/>
        <c:crosses val="autoZero"/>
        <c:auto val="1"/>
        <c:lblAlgn val="ctr"/>
        <c:lblOffset val="100"/>
        <c:noMultiLvlLbl val="0"/>
      </c:catAx>
      <c:valAx>
        <c:axId val="727593248"/>
        <c:scaling>
          <c:orientation val="minMax"/>
          <c:max val="100"/>
        </c:scaling>
        <c:delete val="1"/>
        <c:axPos val="l"/>
        <c:numFmt formatCode="General" sourceLinked="1"/>
        <c:majorTickMark val="out"/>
        <c:minorTickMark val="none"/>
        <c:tickLblPos val="nextTo"/>
        <c:crossAx val="727592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6386946236542672"/>
          <c:y val="0"/>
          <c:w val="0.60333853929774051"/>
          <c:h val="1"/>
        </c:manualLayout>
      </c:layout>
      <c:barChart>
        <c:barDir val="bar"/>
        <c:grouping val="clustered"/>
        <c:varyColors val="0"/>
        <c:ser>
          <c:idx val="0"/>
          <c:order val="0"/>
          <c:tx>
            <c:strRef>
              <c:f>Sheet1!$B$1</c:f>
              <c:strCache>
                <c:ptCount val="1"/>
                <c:pt idx="0">
                  <c:v>Series 1</c:v>
                </c:pt>
              </c:strCache>
            </c:strRef>
          </c:tx>
          <c:spPr>
            <a:solidFill>
              <a:srgbClr val="591B0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Any of the 9 specific messages</c:v>
                </c:pt>
                <c:pt idx="1">
                  <c:v>Malaria is dangerous</c:v>
                </c:pt>
                <c:pt idx="2">
                  <c:v>Sleeping under a mosquito net is important</c:v>
                </c:pt>
                <c:pt idx="3">
                  <c:v>Malaria can kill</c:v>
                </c:pt>
                <c:pt idx="4">
                  <c:v>Environmental sanitation activities</c:v>
                </c:pt>
                <c:pt idx="5">
                  <c:v>Mosquitos spread malaria</c:v>
                </c:pt>
                <c:pt idx="6">
                  <c:v>Seek treatment for fever promptly within 24 hours</c:v>
                </c:pt>
                <c:pt idx="7">
                  <c:v>Seek treatment for fever</c:v>
                </c:pt>
                <c:pt idx="8">
                  <c:v>Importance of house spraying</c:v>
                </c:pt>
                <c:pt idx="9">
                  <c:v>Not plastering walls after spraying</c:v>
                </c:pt>
              </c:strCache>
            </c:strRef>
          </c:cat>
          <c:val>
            <c:numRef>
              <c:f>Sheet1!$B$2:$B$11</c:f>
              <c:numCache>
                <c:formatCode>General</c:formatCode>
                <c:ptCount val="10"/>
                <c:pt idx="0">
                  <c:v>98</c:v>
                </c:pt>
                <c:pt idx="1">
                  <c:v>52</c:v>
                </c:pt>
                <c:pt idx="2">
                  <c:v>51</c:v>
                </c:pt>
                <c:pt idx="3">
                  <c:v>32</c:v>
                </c:pt>
                <c:pt idx="4">
                  <c:v>23</c:v>
                </c:pt>
                <c:pt idx="5">
                  <c:v>17</c:v>
                </c:pt>
                <c:pt idx="6">
                  <c:v>14</c:v>
                </c:pt>
                <c:pt idx="7">
                  <c:v>13</c:v>
                </c:pt>
                <c:pt idx="8">
                  <c:v>1</c:v>
                </c:pt>
                <c:pt idx="9">
                  <c:v>1</c:v>
                </c:pt>
              </c:numCache>
            </c:numRef>
          </c:val>
        </c:ser>
        <c:dLbls>
          <c:showLegendKey val="0"/>
          <c:showVal val="0"/>
          <c:showCatName val="0"/>
          <c:showSerName val="0"/>
          <c:showPercent val="0"/>
          <c:showBubbleSize val="0"/>
        </c:dLbls>
        <c:gapWidth val="100"/>
        <c:axId val="727594032"/>
        <c:axId val="727594424"/>
      </c:barChart>
      <c:catAx>
        <c:axId val="7275940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727594424"/>
        <c:crosses val="autoZero"/>
        <c:auto val="1"/>
        <c:lblAlgn val="ctr"/>
        <c:lblOffset val="100"/>
        <c:noMultiLvlLbl val="0"/>
      </c:catAx>
      <c:valAx>
        <c:axId val="727594424"/>
        <c:scaling>
          <c:orientation val="minMax"/>
          <c:max val="100"/>
        </c:scaling>
        <c:delete val="1"/>
        <c:axPos val="b"/>
        <c:numFmt formatCode="General" sourceLinked="1"/>
        <c:majorTickMark val="none"/>
        <c:minorTickMark val="none"/>
        <c:tickLblPos val="nextTo"/>
        <c:crossAx val="727594032"/>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72826081637247175"/>
        </c:manualLayout>
      </c:layout>
      <c:barChart>
        <c:barDir val="col"/>
        <c:grouping val="clustered"/>
        <c:varyColors val="0"/>
        <c:ser>
          <c:idx val="0"/>
          <c:order val="0"/>
          <c:tx>
            <c:strRef>
              <c:f>Sheet1!$B$1</c:f>
              <c:strCache>
                <c:ptCount val="1"/>
                <c:pt idx="0">
                  <c:v>Series 1</c:v>
                </c:pt>
              </c:strCache>
            </c:strRef>
          </c:tx>
          <c:spPr>
            <a:solidFill>
              <a:srgbClr val="5959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26D40"/>
              </a:solidFill>
              <a:ln>
                <a:noFill/>
              </a:ln>
              <a:effectLst/>
              <a:scene3d>
                <a:camera prst="orthographicFront"/>
                <a:lightRig rig="threePt" dir="t">
                  <a:rot lat="0" lon="0" rev="1200000"/>
                </a:lightRig>
              </a:scene3d>
              <a:sp3d>
                <a:bevelT w="63500" h="25400"/>
              </a:sp3d>
            </c:spPr>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Mosquito nets in the house being used for reasons other than sleeping</c:v>
                </c:pt>
                <c:pt idx="1">
                  <c:v>Cover/ protection</c:v>
                </c:pt>
                <c:pt idx="2">
                  <c:v>Other</c:v>
                </c:pt>
                <c:pt idx="3">
                  <c:v>Window screen</c:v>
                </c:pt>
                <c:pt idx="4">
                  <c:v>Fishing</c:v>
                </c:pt>
                <c:pt idx="5">
                  <c:v>Clothing/ wedding veil</c:v>
                </c:pt>
              </c:strCache>
            </c:strRef>
          </c:cat>
          <c:val>
            <c:numRef>
              <c:f>Sheet1!$B$2:$B$7</c:f>
              <c:numCache>
                <c:formatCode>General</c:formatCode>
                <c:ptCount val="6"/>
                <c:pt idx="0">
                  <c:v>7</c:v>
                </c:pt>
                <c:pt idx="1">
                  <c:v>42</c:v>
                </c:pt>
                <c:pt idx="2">
                  <c:v>29</c:v>
                </c:pt>
                <c:pt idx="3">
                  <c:v>24</c:v>
                </c:pt>
                <c:pt idx="4">
                  <c:v>20</c:v>
                </c:pt>
                <c:pt idx="5">
                  <c:v>3</c:v>
                </c:pt>
              </c:numCache>
            </c:numRef>
          </c:val>
        </c:ser>
        <c:dLbls>
          <c:dLblPos val="outEnd"/>
          <c:showLegendKey val="0"/>
          <c:showVal val="1"/>
          <c:showCatName val="0"/>
          <c:showSerName val="0"/>
          <c:showPercent val="0"/>
          <c:showBubbleSize val="0"/>
        </c:dLbls>
        <c:gapWidth val="100"/>
        <c:axId val="727595208"/>
        <c:axId val="727595600"/>
      </c:barChart>
      <c:catAx>
        <c:axId val="727595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727595600"/>
        <c:crosses val="autoZero"/>
        <c:auto val="1"/>
        <c:lblAlgn val="ctr"/>
        <c:lblOffset val="100"/>
        <c:noMultiLvlLbl val="0"/>
      </c:catAx>
      <c:valAx>
        <c:axId val="727595600"/>
        <c:scaling>
          <c:orientation val="minMax"/>
          <c:max val="100"/>
        </c:scaling>
        <c:delete val="1"/>
        <c:axPos val="l"/>
        <c:numFmt formatCode="General" sourceLinked="1"/>
        <c:majorTickMark val="out"/>
        <c:minorTickMark val="none"/>
        <c:tickLblPos val="nextTo"/>
        <c:crossAx val="727595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A9391E">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0</c:formatCode>
                <c:ptCount val="1"/>
                <c:pt idx="0">
                  <c:v>14</c:v>
                </c:pt>
              </c:numCache>
            </c:numRef>
          </c:val>
        </c:ser>
        <c:ser>
          <c:idx val="1"/>
          <c:order val="1"/>
          <c:tx>
            <c:strRef>
              <c:f>Sheet1!$C$1</c:f>
              <c:strCache>
                <c:ptCount val="1"/>
                <c:pt idx="0">
                  <c:v>Primary</c:v>
                </c:pt>
              </c:strCache>
            </c:strRef>
          </c:tx>
          <c:spPr>
            <a:solidFill>
              <a:srgbClr val="A9391E">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0</c:formatCode>
                <c:ptCount val="1"/>
                <c:pt idx="0">
                  <c:v>64</c:v>
                </c:pt>
              </c:numCache>
            </c:numRef>
          </c:val>
        </c:ser>
        <c:ser>
          <c:idx val="2"/>
          <c:order val="2"/>
          <c:tx>
            <c:strRef>
              <c:f>Sheet1!$D$1</c:f>
              <c:strCache>
                <c:ptCount val="1"/>
                <c:pt idx="0">
                  <c:v>Secondary</c:v>
                </c:pt>
              </c:strCache>
            </c:strRef>
          </c:tx>
          <c:spPr>
            <a:solidFill>
              <a:srgbClr val="A9391E"/>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Sheet1!$D$2</c:f>
              <c:numCache>
                <c:formatCode>0</c:formatCode>
                <c:ptCount val="1"/>
                <c:pt idx="0">
                  <c:v>20</c:v>
                </c:pt>
              </c:numCache>
            </c:numRef>
          </c:val>
        </c:ser>
        <c:ser>
          <c:idx val="3"/>
          <c:order val="3"/>
          <c:tx>
            <c:strRef>
              <c:f>Sheet1!$E$1</c:f>
              <c:strCache>
                <c:ptCount val="1"/>
                <c:pt idx="0">
                  <c:v>More than secondary</c:v>
                </c:pt>
              </c:strCache>
            </c:strRef>
          </c:tx>
          <c:spPr>
            <a:solidFill>
              <a:srgbClr val="A9391E">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Sheet1!$E$2</c:f>
              <c:numCache>
                <c:formatCode>0</c:formatCode>
                <c:ptCount val="1"/>
                <c:pt idx="0">
                  <c:v>3</c:v>
                </c:pt>
              </c:numCache>
            </c:numRef>
          </c:val>
        </c:ser>
        <c:dLbls>
          <c:dLblPos val="ctr"/>
          <c:showLegendKey val="0"/>
          <c:showVal val="1"/>
          <c:showCatName val="0"/>
          <c:showSerName val="0"/>
          <c:showPercent val="0"/>
          <c:showBubbleSize val="0"/>
        </c:dLbls>
        <c:gapWidth val="100"/>
        <c:overlap val="100"/>
        <c:axId val="470748752"/>
        <c:axId val="471565504"/>
      </c:barChart>
      <c:catAx>
        <c:axId val="470748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1565504"/>
        <c:crosses val="autoZero"/>
        <c:auto val="1"/>
        <c:lblAlgn val="ctr"/>
        <c:lblOffset val="100"/>
        <c:noMultiLvlLbl val="0"/>
      </c:catAx>
      <c:valAx>
        <c:axId val="471565504"/>
        <c:scaling>
          <c:orientation val="minMax"/>
        </c:scaling>
        <c:delete val="1"/>
        <c:axPos val="l"/>
        <c:numFmt formatCode="0%" sourceLinked="1"/>
        <c:majorTickMark val="none"/>
        <c:minorTickMark val="none"/>
        <c:tickLblPos val="nextTo"/>
        <c:crossAx val="47074875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833941101981353"/>
        </c:manualLayout>
      </c:layout>
      <c:barChart>
        <c:barDir val="col"/>
        <c:grouping val="clustered"/>
        <c:varyColors val="0"/>
        <c:ser>
          <c:idx val="0"/>
          <c:order val="0"/>
          <c:tx>
            <c:strRef>
              <c:f>Sheet1!$B$1</c:f>
              <c:strCache>
                <c:ptCount val="1"/>
                <c:pt idx="0">
                  <c:v>Women</c:v>
                </c:pt>
              </c:strCache>
            </c:strRef>
          </c:tx>
          <c:spPr>
            <a:solidFill>
              <a:schemeClr val="accent5">
                <a:lumMod val="50000"/>
              </a:schemeClr>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4"/>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70</c:v>
                </c:pt>
                <c:pt idx="1">
                  <c:v>89</c:v>
                </c:pt>
                <c:pt idx="2">
                  <c:v>65</c:v>
                </c:pt>
              </c:numCache>
            </c:numRef>
          </c:val>
        </c:ser>
        <c:dLbls>
          <c:dLblPos val="outEnd"/>
          <c:showLegendKey val="0"/>
          <c:showVal val="1"/>
          <c:showCatName val="0"/>
          <c:showSerName val="0"/>
          <c:showPercent val="0"/>
          <c:showBubbleSize val="0"/>
        </c:dLbls>
        <c:gapWidth val="100"/>
        <c:axId val="471567464"/>
        <c:axId val="471559624"/>
      </c:barChart>
      <c:catAx>
        <c:axId val="471567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1559624"/>
        <c:crosses val="autoZero"/>
        <c:auto val="1"/>
        <c:lblAlgn val="ctr"/>
        <c:lblOffset val="100"/>
        <c:noMultiLvlLbl val="0"/>
      </c:catAx>
      <c:valAx>
        <c:axId val="471559624"/>
        <c:scaling>
          <c:orientation val="minMax"/>
          <c:max val="100"/>
        </c:scaling>
        <c:delete val="1"/>
        <c:axPos val="l"/>
        <c:numFmt formatCode="0" sourceLinked="1"/>
        <c:majorTickMark val="out"/>
        <c:minorTickMark val="none"/>
        <c:tickLblPos val="nextTo"/>
        <c:crossAx val="471567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442928710344328E-2"/>
          <c:w val="0.96616035172886816"/>
          <c:h val="0.85676914589497966"/>
        </c:manualLayout>
      </c:layout>
      <c:barChart>
        <c:barDir val="col"/>
        <c:grouping val="clustered"/>
        <c:varyColors val="0"/>
        <c:ser>
          <c:idx val="0"/>
          <c:order val="0"/>
          <c:tx>
            <c:strRef>
              <c:f>Sheet1!$B$1</c:f>
              <c:strCache>
                <c:ptCount val="1"/>
                <c:pt idx="0">
                  <c:v>Total</c:v>
                </c:pt>
              </c:strCache>
            </c:strRef>
          </c:tx>
          <c:spPr>
            <a:solidFill>
              <a:srgbClr val="A9C298">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Sheet1!$B$2:$B$3</c:f>
              <c:numCache>
                <c:formatCode>General</c:formatCode>
                <c:ptCount val="2"/>
                <c:pt idx="0">
                  <c:v>84</c:v>
                </c:pt>
                <c:pt idx="1">
                  <c:v>82</c:v>
                </c:pt>
              </c:numCache>
            </c:numRef>
          </c:val>
        </c:ser>
        <c:ser>
          <c:idx val="1"/>
          <c:order val="1"/>
          <c:tx>
            <c:strRef>
              <c:f>Sheet1!$C$1</c:f>
              <c:strCache>
                <c:ptCount val="1"/>
                <c:pt idx="0">
                  <c:v>Urban</c:v>
                </c:pt>
              </c:strCache>
            </c:strRef>
          </c:tx>
          <c:spPr>
            <a:solidFill>
              <a:srgbClr val="591B0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Sheet1!$C$2:$C$3</c:f>
              <c:numCache>
                <c:formatCode>General</c:formatCode>
                <c:ptCount val="2"/>
                <c:pt idx="0">
                  <c:v>87</c:v>
                </c:pt>
                <c:pt idx="1">
                  <c:v>83</c:v>
                </c:pt>
              </c:numCache>
            </c:numRef>
          </c:val>
        </c:ser>
        <c:ser>
          <c:idx val="2"/>
          <c:order val="2"/>
          <c:tx>
            <c:strRef>
              <c:f>Sheet1!$D$1</c:f>
              <c:strCache>
                <c:ptCount val="1"/>
                <c:pt idx="0">
                  <c:v>Rural</c:v>
                </c:pt>
              </c:strCache>
            </c:strRef>
          </c:tx>
          <c:spPr>
            <a:solidFill>
              <a:srgbClr val="59595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Sheet1!$D$2:$D$3</c:f>
              <c:numCache>
                <c:formatCode>General</c:formatCode>
                <c:ptCount val="2"/>
                <c:pt idx="0">
                  <c:v>83</c:v>
                </c:pt>
                <c:pt idx="1">
                  <c:v>82</c:v>
                </c:pt>
              </c:numCache>
            </c:numRef>
          </c:val>
        </c:ser>
        <c:dLbls>
          <c:dLblPos val="outEnd"/>
          <c:showLegendKey val="0"/>
          <c:showVal val="1"/>
          <c:showCatName val="0"/>
          <c:showSerName val="0"/>
          <c:showPercent val="0"/>
          <c:showBubbleSize val="0"/>
        </c:dLbls>
        <c:gapWidth val="150"/>
        <c:axId val="473772560"/>
        <c:axId val="475434960"/>
      </c:barChart>
      <c:catAx>
        <c:axId val="473772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434960"/>
        <c:crosses val="autoZero"/>
        <c:auto val="1"/>
        <c:lblAlgn val="ctr"/>
        <c:lblOffset val="100"/>
        <c:noMultiLvlLbl val="0"/>
      </c:catAx>
      <c:valAx>
        <c:axId val="475434960"/>
        <c:scaling>
          <c:orientation val="minMax"/>
          <c:max val="100"/>
        </c:scaling>
        <c:delete val="1"/>
        <c:axPos val="l"/>
        <c:numFmt formatCode="General" sourceLinked="1"/>
        <c:majorTickMark val="out"/>
        <c:minorTickMark val="none"/>
        <c:tickLblPos val="nextTo"/>
        <c:crossAx val="4737725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9754179453206118"/>
        </c:manualLayout>
      </c:layout>
      <c:barChart>
        <c:barDir val="col"/>
        <c:grouping val="clustered"/>
        <c:varyColors val="0"/>
        <c:ser>
          <c:idx val="0"/>
          <c:order val="0"/>
          <c:tx>
            <c:strRef>
              <c:f>Sheet1!$B$1</c:f>
              <c:strCache>
                <c:ptCount val="1"/>
                <c:pt idx="0">
                  <c:v>Series 1</c:v>
                </c:pt>
              </c:strCache>
            </c:strRef>
          </c:tx>
          <c:spPr>
            <a:solidFill>
              <a:srgbClr val="A9391E"/>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9391E"/>
              </a:solidFill>
              <a:ln>
                <a:noFill/>
              </a:ln>
              <a:effectLst/>
              <a:scene3d>
                <a:camera prst="orthographicFront"/>
                <a:lightRig rig="threePt" dir="t">
                  <a:rot lat="0" lon="0" rev="1200000"/>
                </a:lightRig>
              </a:scene3d>
              <a:sp3d>
                <a:bevelT w="63500" h="25400"/>
              </a:sp3d>
            </c:spPr>
          </c:dPt>
          <c:dPt>
            <c:idx val="2"/>
            <c:invertIfNegative val="0"/>
            <c:bubble3D val="0"/>
            <c:spPr>
              <a:solidFill>
                <a:srgbClr val="A9391E"/>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75</c:v>
                </c:pt>
                <c:pt idx="1">
                  <c:v>80</c:v>
                </c:pt>
                <c:pt idx="2">
                  <c:v>86</c:v>
                </c:pt>
                <c:pt idx="3">
                  <c:v>85</c:v>
                </c:pt>
                <c:pt idx="4">
                  <c:v>86</c:v>
                </c:pt>
              </c:numCache>
            </c:numRef>
          </c:val>
        </c:ser>
        <c:dLbls>
          <c:dLblPos val="outEnd"/>
          <c:showLegendKey val="0"/>
          <c:showVal val="1"/>
          <c:showCatName val="0"/>
          <c:showSerName val="0"/>
          <c:showPercent val="0"/>
          <c:showBubbleSize val="0"/>
        </c:dLbls>
        <c:gapWidth val="100"/>
        <c:axId val="473934360"/>
        <c:axId val="473933968"/>
      </c:barChart>
      <c:catAx>
        <c:axId val="4739343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3933968"/>
        <c:crosses val="autoZero"/>
        <c:auto val="1"/>
        <c:lblAlgn val="ctr"/>
        <c:lblOffset val="100"/>
        <c:noMultiLvlLbl val="0"/>
      </c:catAx>
      <c:valAx>
        <c:axId val="473933968"/>
        <c:scaling>
          <c:orientation val="minMax"/>
          <c:max val="100"/>
        </c:scaling>
        <c:delete val="1"/>
        <c:axPos val="l"/>
        <c:numFmt formatCode="General" sourceLinked="1"/>
        <c:majorTickMark val="out"/>
        <c:minorTickMark val="none"/>
        <c:tickLblPos val="nextTo"/>
        <c:crossAx val="473934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rgbClr val="A9C298">
                  <a:lumMod val="50000"/>
                </a:srgbClr>
              </a:solidFill>
              <a:round/>
            </a:ln>
            <a:effectLst/>
          </c:spPr>
          <c:marker>
            <c:symbol val="circle"/>
            <c:size val="5"/>
            <c:spPr>
              <a:solidFill>
                <a:srgbClr val="A9C298">
                  <a:lumMod val="50000"/>
                </a:srgbClr>
              </a:solidFill>
              <a:ln w="63500" cap="rnd">
                <a:solidFill>
                  <a:srgbClr val="A9C298">
                    <a:lumMod val="50000"/>
                  </a:srgbClr>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Sheet1!$B$2:$B$4</c:f>
              <c:numCache>
                <c:formatCode>General</c:formatCode>
                <c:ptCount val="3"/>
                <c:pt idx="0">
                  <c:v>55</c:v>
                </c:pt>
                <c:pt idx="1">
                  <c:v>70</c:v>
                </c:pt>
                <c:pt idx="2">
                  <c:v>82</c:v>
                </c:pt>
              </c:numCache>
            </c:numRef>
          </c:val>
          <c:smooth val="0"/>
        </c:ser>
        <c:ser>
          <c:idx val="1"/>
          <c:order val="1"/>
          <c:tx>
            <c:strRef>
              <c:f>Sheet1!$C$1</c:f>
              <c:strCache>
                <c:ptCount val="1"/>
                <c:pt idx="0">
                  <c:v>1+ IT for every 2 people</c:v>
                </c:pt>
              </c:strCache>
            </c:strRef>
          </c:tx>
          <c:spPr>
            <a:ln w="63500" cap="rnd">
              <a:solidFill>
                <a:srgbClr val="591B0D"/>
              </a:solidFill>
              <a:round/>
            </a:ln>
            <a:effectLst/>
          </c:spPr>
          <c:marker>
            <c:symbol val="circle"/>
            <c:size val="5"/>
            <c:spPr>
              <a:solidFill>
                <a:srgbClr val="591B0D"/>
              </a:solidFill>
              <a:ln w="63500">
                <a:solidFill>
                  <a:srgbClr val="591B0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2012 MMIS*</c:v>
                </c:pt>
                <c:pt idx="1">
                  <c:v>2014 MMIS*</c:v>
                </c:pt>
                <c:pt idx="2">
                  <c:v>2017 MMIS</c:v>
                </c:pt>
              </c:strCache>
            </c:strRef>
          </c:cat>
          <c:val>
            <c:numRef>
              <c:f>Sheet1!$C$2:$C$4</c:f>
              <c:numCache>
                <c:formatCode>General</c:formatCode>
                <c:ptCount val="3"/>
                <c:pt idx="0">
                  <c:v>19</c:v>
                </c:pt>
                <c:pt idx="1">
                  <c:v>30</c:v>
                </c:pt>
                <c:pt idx="2">
                  <c:v>42</c:v>
                </c:pt>
              </c:numCache>
            </c:numRef>
          </c:val>
          <c:smooth val="0"/>
        </c:ser>
        <c:dLbls>
          <c:dLblPos val="t"/>
          <c:showLegendKey val="0"/>
          <c:showVal val="1"/>
          <c:showCatName val="0"/>
          <c:showSerName val="0"/>
          <c:showPercent val="0"/>
          <c:showBubbleSize val="0"/>
        </c:dLbls>
        <c:marker val="1"/>
        <c:smooth val="0"/>
        <c:axId val="530144912"/>
        <c:axId val="530145304"/>
      </c:lineChart>
      <c:catAx>
        <c:axId val="530144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30145304"/>
        <c:crosses val="autoZero"/>
        <c:auto val="1"/>
        <c:lblAlgn val="ctr"/>
        <c:lblOffset val="100"/>
        <c:noMultiLvlLbl val="0"/>
      </c:catAx>
      <c:valAx>
        <c:axId val="530145304"/>
        <c:scaling>
          <c:orientation val="minMax"/>
          <c:max val="100"/>
        </c:scaling>
        <c:delete val="1"/>
        <c:axPos val="l"/>
        <c:numFmt formatCode="General" sourceLinked="1"/>
        <c:majorTickMark val="out"/>
        <c:minorTickMark val="none"/>
        <c:tickLblPos val="nextTo"/>
        <c:crossAx val="530144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5/14/2018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4085368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in 10 women are literate. Literacy is higher in urban areas than rural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52467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821496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84% of households own at least</a:t>
            </a:r>
            <a:r>
              <a:rPr lang="en-US" baseline="0" dirty="0" smtClean="0"/>
              <a:t> 1 mosquito net. 82% of households own at least 1 insecticide-treated net or ITN. ITN ownership varies little by residence. Please note that the definition of an ITN has changed since the 2012 and 2014 MMIS surveys.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511436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households with at least one ITN increases as household wealth increases from 75% in the lowest wealth quintile to 86% in the highest wealth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057591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households with at least one ITN is highest in the Southern region (89%) and lowest in the Central region (74%)</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978441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households that own at least one ITN increased from 55% in the 2012 MMIS to 70% in the 2014 MMIS and to 82% in the 2017 MMIS. The percentage of households with at least one ITN for every two persons who stayed in the household the night before the survey increased from 19% in the 2012 MMIS to 30% in the 2014 MMIS and 42% in the 2017 MMIS.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973442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majority of ITNs (71%) were obtained from mass distribution campaigns. Another 13% of ITNs came from routine antenatal care (ANC) visits and distribution at birth. Another 6% come from health facilities. 10% are from other sources.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441101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42% of households have at least one ITN for every two people who stayed in the household the night prior to the survey, while 40% of households own at least one ITN but have an insufficient supply for the number of household residents. Overall, 18% of households do not have an ITN.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258750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Sixty-three percent of people in Malawi have access to an ITN, whereas 55% reported having slept under an ITN the night before the survey. Access to an ITN and the percentage of those who’ve slept under an ITN the night before the survey are higher in urban areas than in rural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343179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the household population with access to an ITN increased from 37% in the 2012 MMIS to 52% in the 2014 MMIS and to 63% in the 2017 MMIS. The percentage of the household population that slept under an ITN the night before the survey increased from 41% in the 2012 MMIS to 53% in the 2014 MMIS and 55% in the 2017 MIS. In both 2012 and 2014 MMIS surveys, there was a narrow gap between ITN access and ITN use while results from the 2017 MMIS show a wider gap.</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966593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Please note that all</a:t>
            </a:r>
            <a:r>
              <a:rPr lang="en-US" baseline="0" dirty="0" smtClean="0"/>
              <a:t> materials, digital tools and datasets with MMIS data will be made publicly available online within 1 day following the National Seminar. Print materials are available </a:t>
            </a:r>
            <a:r>
              <a:rPr lang="en-US" baseline="0" smtClean="0"/>
              <a:t>from NMCP.</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Overall, 55% of the household population slept under an ITN the night before the survey, while 68% of children under 5 and 63% of pregnant women slept under an ITN. In households that own at least 1 ITN, use was higher:  66% of household population, 79% of children under 5 and 73% of pregnant women in households that own at least 1 ITN slept under an ITN the night before the survey.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517541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ITN use among children under 5 is lowest in Central region (62%) and highest in Southern region (72%).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686524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ITN use among pregnant women is lowest in Northern region (55%) and highest in Southern region (69%).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6526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2012, ITN use among children and pregnant women has improved.</a:t>
            </a:r>
            <a:r>
              <a:rPr lang="en-US" baseline="0" dirty="0" smtClean="0"/>
              <a:t> However, little has changed since the 2014 MMIS.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3295837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92% of women with a live birth in the 2 years preceding the survey received one or more doses of SP/Fansidar to prevent malaria. 76% of the women received two or more doses of SP/Fansidar, and 41% of the women received three or more doses of SP/Fansidar.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065970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women receiving IPTp1+ increased from 77% in the 2012 MMIS to 90% in the 2014 MMIS and to 92% in the current survey. The percentage of women receiving two or more doses of SP/Fansidar for IPTp increased from 54% in the 2012 MMIS to 76% in the 2017 MMIS. There was no change in IPTp3+ between the 2012 and 2014 MMIS, but an increase from 13% in 2014 to 41% in 2017 was observed</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412757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majority </a:t>
            </a:r>
            <a:r>
              <a:rPr lang="en-US" sz="1200" b="0" i="0" u="none" strike="noStrike" kern="1200" baseline="0" smtClean="0">
                <a:solidFill>
                  <a:schemeClr val="tx1"/>
                </a:solidFill>
                <a:latin typeface="+mn-lt"/>
                <a:ea typeface="+mn-ea"/>
                <a:cs typeface="+mn-cs"/>
              </a:rPr>
              <a:t>of Malawian </a:t>
            </a:r>
            <a:r>
              <a:rPr lang="en-US" sz="1200" b="0" i="0" u="none" strike="noStrike" kern="1200" baseline="0" dirty="0" smtClean="0">
                <a:solidFill>
                  <a:schemeClr val="tx1"/>
                </a:solidFill>
                <a:latin typeface="+mn-lt"/>
                <a:ea typeface="+mn-ea"/>
                <a:cs typeface="+mn-cs"/>
              </a:rPr>
              <a:t>prefer the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blue for their nets.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465437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Preferences in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have changed from 38% green and 56% blue in the 2012 MMIS to 29% green and 61% blue in the 2017 MMIS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589784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majority of Malawian households prefer conical nets.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838806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Preferences in shape have changed from 55% conical and 44% rectangular in the 2012 MMIS to 76% conical and 21% rectangular in the 2017 MMIS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52995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Malawi, 86% of households have access to an improved source of drinking water. 99% of urban households and 84% of rural households have access to improved water sources.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345333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14967129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40% of children under age 5 had fever in the 2 weeks preceding the survey. Advice or treatment was sought for 54% of the children with fever in the 2 weeks preceding the survey. 38% of children had blood taken from a finger or heel for testing.</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8182940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those with fever, advice or treatment seeking was slightly less likely in the 2017 MMIS than in the 2014 MMIS (54% compared to 59%). While the percentage of children with fever in the 2 weeks before the survey for whom advice or treatment was sought from the public sector decreased between 2014 and 2017 (from 72% to 69%), the percentage of those for whom advice or treatment was sought in the private sector increased from 18% to 21% within the same period. Other sources include Shops, Market, and itinerant drug </a:t>
            </a:r>
            <a:r>
              <a:rPr lang="en-US" sz="1200" b="0" i="0" u="none" strike="noStrike" kern="1200" baseline="0" dirty="0" err="1" smtClean="0">
                <a:solidFill>
                  <a:schemeClr val="tx1"/>
                </a:solidFill>
                <a:latin typeface="+mn-lt"/>
                <a:ea typeface="+mn-ea"/>
                <a:cs typeface="+mn-cs"/>
              </a:rPr>
              <a:t>sellesrs</a:t>
            </a:r>
            <a:r>
              <a:rPr lang="en-US" sz="1200" b="0" i="0"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337245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children under age 5 with fever who had blood taken from the finger or heel for testing increased from 21% in 2012 to 38% in 2017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20130961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Artemisinin-based combination therapy (ACT) is the recommended first-line antimalarial drug for the treatment of uncomplicated malaria in Malawi. This policy was first recommended in 2006 and then implemented in 2007. 96% of children under age 5 with recent fever who received an antimalarial took an ACT.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526271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5% of children age 6-59 months are classified as having severe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defined as a </a:t>
            </a:r>
            <a:r>
              <a:rPr lang="en-US" sz="1200" b="0" i="0" u="none" strike="noStrike" kern="1200" baseline="0" dirty="0" err="1" smtClean="0">
                <a:solidFill>
                  <a:schemeClr val="tx1"/>
                </a:solidFill>
                <a:latin typeface="+mn-lt"/>
                <a:ea typeface="+mn-ea"/>
                <a:cs typeface="+mn-cs"/>
              </a:rPr>
              <a:t>haemoglobin</a:t>
            </a:r>
            <a:r>
              <a:rPr lang="en-US" sz="1200" b="0" i="0" u="none" strike="noStrike" kern="1200" baseline="0" dirty="0" smtClean="0">
                <a:solidFill>
                  <a:schemeClr val="tx1"/>
                </a:solidFill>
                <a:latin typeface="+mn-lt"/>
                <a:ea typeface="+mn-ea"/>
                <a:cs typeface="+mn-cs"/>
              </a:rPr>
              <a:t> concentration of less than 8 g/dl. Low </a:t>
            </a:r>
            <a:r>
              <a:rPr lang="en-US" sz="1200" b="0" i="0" u="none" strike="noStrike" kern="1200" baseline="0" dirty="0" err="1" smtClean="0">
                <a:solidFill>
                  <a:schemeClr val="tx1"/>
                </a:solidFill>
                <a:latin typeface="+mn-lt"/>
                <a:ea typeface="+mn-ea"/>
                <a:cs typeface="+mn-cs"/>
              </a:rPr>
              <a:t>Haemoglobin</a:t>
            </a:r>
            <a:r>
              <a:rPr lang="en-US" sz="1200" b="0" i="0" u="none" strike="noStrike" kern="1200" baseline="0" dirty="0" smtClean="0">
                <a:solidFill>
                  <a:schemeClr val="tx1"/>
                </a:solidFill>
                <a:latin typeface="+mn-lt"/>
                <a:ea typeface="+mn-ea"/>
                <a:cs typeface="+mn-cs"/>
              </a:rPr>
              <a:t> is highest in children age 18-23 months and then decreases for older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22017409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Moderate to severe </a:t>
            </a:r>
            <a:r>
              <a:rPr lang="en-US" sz="1200" b="0" i="0" u="none" strike="noStrike" kern="1200" baseline="0" dirty="0" err="1" smtClean="0">
                <a:solidFill>
                  <a:schemeClr val="tx1"/>
                </a:solidFill>
                <a:latin typeface="+mn-lt"/>
                <a:ea typeface="+mn-ea"/>
                <a:cs typeface="+mn-cs"/>
              </a:rPr>
              <a:t>anaemia</a:t>
            </a:r>
            <a:r>
              <a:rPr lang="en-US" sz="1200" b="0" i="0" u="none" strike="noStrike" kern="1200" baseline="0" dirty="0" smtClean="0">
                <a:solidFill>
                  <a:schemeClr val="tx1"/>
                </a:solidFill>
                <a:latin typeface="+mn-lt"/>
                <a:ea typeface="+mn-ea"/>
                <a:cs typeface="+mn-cs"/>
              </a:rPr>
              <a:t> ranges from 4% in the Northern region to 6% in the Central region.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19254205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Low </a:t>
            </a:r>
            <a:r>
              <a:rPr lang="en-US" dirty="0" err="1" smtClean="0"/>
              <a:t>haemoglobin</a:t>
            </a:r>
            <a:r>
              <a:rPr lang="en-US" dirty="0" smtClean="0"/>
              <a:t> is highest in children from the middle wealth quintile.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710683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Low </a:t>
            </a:r>
            <a:r>
              <a:rPr lang="en-US" dirty="0" err="1" smtClean="0"/>
              <a:t>haemoglobin</a:t>
            </a:r>
            <a:r>
              <a:rPr lang="en-US" dirty="0" smtClean="0"/>
              <a:t> has declined from 9% in 2012 to 5% in 2017.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1150267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Nationally, only 11% of households use an improved sanitation facility. 90% of households use unimproved sanitation, including 8% of the households that have a toilet facility that would be classified as improved if it were not shared with other households, 75% that use an unimproved toilet facility, and 7% that practice open defecation. Households in urban areas (28%) are more likely than rural households (7%) to use improved facilities.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672726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25594502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36% of children tested</a:t>
            </a:r>
            <a:r>
              <a:rPr lang="en-US" baseline="0" dirty="0" smtClean="0"/>
              <a:t> positive for malaria by RDT and 24% by microscopy. RDT results are higher than microscopy results. However, in both tests, malaria prevalence generally increases with age.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42229373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20574508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Malaria prevalence by microscopy is almost seven times higher in rural areas (28%) than in urban areas (4%).</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31463593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By region, malaria prevalence by microscopy is lowest in the Northern region (11%) as compared with the Central and Southern regions (26% each).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2155042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Malaria prevalence is highest among children whose mothers have no education, compared to children whose mothers have more than secondary education (34% vs. 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10168583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prevalence of malaria in children age 6-59 months by microscopy increases with decreasing wealth quintile, from 8% among those in the highest wealth quintile to 33% amongst those in the lowest wealth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3479878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National malaria prevalence in children under age 5 has decreased by 19 percentage points from 28% in 2012 to 24% in 2017.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21426369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children age 6-59 months who tested positive for malaria by microscopy, 95% of children had Plasmodium falciparum. Other children tested positive for Plasmodium </a:t>
            </a:r>
            <a:r>
              <a:rPr lang="en-US" sz="1200" b="0" i="0" u="none" strike="noStrike" kern="1200" baseline="0" dirty="0" err="1" smtClean="0">
                <a:solidFill>
                  <a:schemeClr val="tx1"/>
                </a:solidFill>
                <a:latin typeface="+mn-lt"/>
                <a:ea typeface="+mn-ea"/>
                <a:cs typeface="+mn-cs"/>
              </a:rPr>
              <a:t>malariae</a:t>
            </a:r>
            <a:r>
              <a:rPr lang="en-US" sz="1200" b="0" i="0" u="none" strike="noStrike" kern="1200" baseline="0" dirty="0" smtClean="0">
                <a:solidFill>
                  <a:schemeClr val="tx1"/>
                </a:solidFill>
                <a:latin typeface="+mn-lt"/>
                <a:ea typeface="+mn-ea"/>
                <a:cs typeface="+mn-cs"/>
              </a:rPr>
              <a:t> (8%) and Plasmodium </a:t>
            </a:r>
            <a:r>
              <a:rPr lang="en-US" sz="1200" b="0" i="0" u="none" strike="noStrike" kern="1200" baseline="0" dirty="0" err="1" smtClean="0">
                <a:solidFill>
                  <a:schemeClr val="tx1"/>
                </a:solidFill>
                <a:latin typeface="+mn-lt"/>
                <a:ea typeface="+mn-ea"/>
                <a:cs typeface="+mn-cs"/>
              </a:rPr>
              <a:t>ovale</a:t>
            </a:r>
            <a:r>
              <a:rPr lang="en-US" sz="1200" b="0" i="0" u="none" strike="noStrike" kern="1200" baseline="0" dirty="0" smtClean="0">
                <a:solidFill>
                  <a:schemeClr val="tx1"/>
                </a:solidFill>
                <a:latin typeface="+mn-lt"/>
                <a:ea typeface="+mn-ea"/>
                <a:cs typeface="+mn-cs"/>
              </a:rPr>
              <a:t> (1%). 4% of children had mixed infections.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2941476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1 in 10 households (13%) in Malawi has access to electricity. 55% of urban households but only 4% of rural households have access to electricity.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07935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majority of women age 15-49 in Malawi have heard of malaria (96%), recognize fever as a symptom (71%), report mosquito bites as a cause (85%), and say mosquito nets are a prevention method (87%).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36908351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almost one-third of women age 15-49 in Malawi (31%) heard or saw a message on malaria in the 6 months prior to the survey. Women in urban areas were more likely to have heard or seen a malaria message in the past 6 months than women in rural areas (37% vs. 29%).</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39718338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 of women recently heard or</a:t>
            </a:r>
            <a:r>
              <a:rPr lang="en-US" baseline="0" dirty="0" smtClean="0"/>
              <a:t> saw a malaria message in the past month. There is little difference between urban and rural residence.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9229210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common place to be exposed to these messages was at government clinics/hospitals; 7 in 10 women who saw or heard a message on malaria in the 6 months prior to the survey did so at a government clinic or hospital (71%). Radio is the second most common form of media for exposure to malaria messages (38%), while TV and newspapers/magazines account for just 15% and 8%, respectively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13042686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Exposure to malaria messages at government clinics/hospitals decreases as wealth quintile increases; from 87% in the lowest quintile to 57% in the highest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23294862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 half of women age 15-49 who were exposed to malaria messages heard/saw messages related to “malaria is dangerous” and/or “sleeping under a mosquito net is important” (52% and 51%).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5521635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7% of women 15-49 reported using nets for reasons other than sleeping. Among women who reported mosquito nets in the house being used for reasons other than sleeping, four in ten women reported using nets for cover or protection (42%). 20% report using a net for fishing.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83</a:t>
            </a:fld>
            <a:endParaRPr lang="en-US" dirty="0">
              <a:solidFill>
                <a:prstClr val="black"/>
              </a:solidFill>
            </a:endParaRPr>
          </a:p>
        </p:txBody>
      </p:sp>
    </p:spTree>
    <p:extLst>
      <p:ext uri="{BB962C8B-B14F-4D97-AF65-F5344CB8AC3E}">
        <p14:creationId xmlns:p14="http://schemas.microsoft.com/office/powerpoint/2010/main" val="7678743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higher percentage of women in the Southern region reported using a mosquito net for fishing than women in the Northern region (28% and 4%, respectively)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84</a:t>
            </a:fld>
            <a:endParaRPr lang="en-US" dirty="0">
              <a:solidFill>
                <a:prstClr val="black"/>
              </a:solidFill>
            </a:endParaRPr>
          </a:p>
        </p:txBody>
      </p:sp>
    </p:spTree>
    <p:extLst>
      <p:ext uri="{BB962C8B-B14F-4D97-AF65-F5344CB8AC3E}">
        <p14:creationId xmlns:p14="http://schemas.microsoft.com/office/powerpoint/2010/main" val="4706271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85</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half of households own a mobile phone, 36% own a bicycle, and 1/3 own a radio. Urban households are more likely than rural households to own a radio (62% versus 27%), television (45% versus 4%), mobile telephone (84% versus 44%), and car or truck (9% versus 1%).</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238936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-Malawi</a:t>
            </a:r>
            <a:r>
              <a:rPr lang="en-US" baseline="0" dirty="0" smtClean="0"/>
              <a:t> specific index – the same index can’t be used in other countries</a:t>
            </a:r>
          </a:p>
          <a:p>
            <a:r>
              <a:rPr lang="en-US" baseline="0" dirty="0" smtClean="0"/>
              <a:t>-Income is not a part of the wealth index.</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031681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339159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14%</a:t>
            </a:r>
            <a:r>
              <a:rPr lang="en-US" baseline="0" dirty="0" smtClean="0"/>
              <a:t> of women in Malawi have no education. 64% have attended primary school, while 20% have attended secondary school. Only 3% of women have more than secondary education.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761071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19870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677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7602323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3820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smtClean="0"/>
              <a:t>Click to edit Master </a:t>
            </a:r>
            <a:br>
              <a:rPr lang="en-GB" noProof="0" dirty="0" smtClean="0"/>
            </a:br>
            <a:r>
              <a:rPr lang="en-GB" noProof="0" dirty="0" smtClean="0"/>
              <a:t>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4262386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73748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8663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78932"/>
            <a:ext cx="9144000" cy="3539613"/>
          </a:xfrm>
          <a:prstGeom prst="rect">
            <a:avLst/>
          </a:prstGeom>
        </p:spPr>
      </p:pic>
      <p:sp>
        <p:nvSpPr>
          <p:cNvPr id="7" name="Title Placeholder 1"/>
          <p:cNvSpPr txBox="1">
            <a:spLocks/>
          </p:cNvSpPr>
          <p:nvPr userDrawn="1"/>
        </p:nvSpPr>
        <p:spPr>
          <a:xfrm>
            <a:off x="0" y="5652498"/>
            <a:ext cx="9143999" cy="1205502"/>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400" dirty="0" smtClean="0"/>
              <a:t>2017 Malawi Malaria</a:t>
            </a:r>
            <a:r>
              <a:rPr lang="en-US" sz="4400" baseline="0" dirty="0" smtClean="0"/>
              <a:t> Indicator</a:t>
            </a:r>
            <a:r>
              <a:rPr lang="en-US" sz="4400" dirty="0" smtClean="0"/>
              <a:t> Survey (MMIS)</a:t>
            </a:r>
            <a:endParaRPr lang="en-US" sz="440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2"/>
          <p:cNvGrpSpPr/>
          <p:nvPr userDrawn="1"/>
        </p:nvGrpSpPr>
        <p:grpSpPr>
          <a:xfrm>
            <a:off x="0" y="1489414"/>
            <a:ext cx="9144000" cy="189518"/>
            <a:chOff x="0" y="1424975"/>
            <a:chExt cx="9144000" cy="189518"/>
          </a:xfrm>
        </p:grpSpPr>
        <p:sp>
          <p:nvSpPr>
            <p:cNvPr id="11" name="Rectangle 10"/>
            <p:cNvSpPr/>
            <p:nvPr userDrawn="1"/>
          </p:nvSpPr>
          <p:spPr>
            <a:xfrm>
              <a:off x="0" y="142497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userDrawn="1"/>
          </p:nvSpPr>
          <p:spPr>
            <a:xfrm>
              <a:off x="0" y="1519734"/>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 name="Group 1"/>
          <p:cNvGrpSpPr/>
          <p:nvPr userDrawn="1"/>
        </p:nvGrpSpPr>
        <p:grpSpPr>
          <a:xfrm>
            <a:off x="0" y="5218545"/>
            <a:ext cx="9144000" cy="189518"/>
            <a:chOff x="0" y="5154106"/>
            <a:chExt cx="9144000" cy="189518"/>
          </a:xfrm>
        </p:grpSpPr>
        <p:sp>
          <p:nvSpPr>
            <p:cNvPr id="15" name="Rectangle 14"/>
            <p:cNvSpPr/>
            <p:nvPr userDrawn="1"/>
          </p:nvSpPr>
          <p:spPr>
            <a:xfrm>
              <a:off x="0" y="5154106"/>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Rectangle 15"/>
            <p:cNvSpPr/>
            <p:nvPr userDrawn="1"/>
          </p:nvSpPr>
          <p:spPr>
            <a:xfrm>
              <a:off x="0" y="524886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78932"/>
            <a:ext cx="9144000" cy="3539613"/>
          </a:xfrm>
          <a:prstGeom prst="rect">
            <a:avLst/>
          </a:prstGeom>
        </p:spPr>
      </p:pic>
      <p:sp>
        <p:nvSpPr>
          <p:cNvPr id="11" name="Title Placeholder 1"/>
          <p:cNvSpPr txBox="1">
            <a:spLocks/>
          </p:cNvSpPr>
          <p:nvPr userDrawn="1"/>
        </p:nvSpPr>
        <p:spPr>
          <a:xfrm>
            <a:off x="0" y="5652498"/>
            <a:ext cx="9143999" cy="1205502"/>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2017 Malawi Malaria Indicator Survey (MMIS)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oup 14"/>
          <p:cNvGrpSpPr/>
          <p:nvPr userDrawn="1"/>
        </p:nvGrpSpPr>
        <p:grpSpPr>
          <a:xfrm>
            <a:off x="0" y="1489414"/>
            <a:ext cx="9144000" cy="189518"/>
            <a:chOff x="0" y="1424975"/>
            <a:chExt cx="9144000" cy="189518"/>
          </a:xfrm>
        </p:grpSpPr>
        <p:sp>
          <p:nvSpPr>
            <p:cNvPr id="16" name="Rectangle 15"/>
            <p:cNvSpPr/>
            <p:nvPr userDrawn="1"/>
          </p:nvSpPr>
          <p:spPr>
            <a:xfrm>
              <a:off x="0" y="142497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7" name="Rectangle 16"/>
            <p:cNvSpPr/>
            <p:nvPr userDrawn="1"/>
          </p:nvSpPr>
          <p:spPr>
            <a:xfrm>
              <a:off x="0" y="1519734"/>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18" name="Group 17"/>
          <p:cNvGrpSpPr/>
          <p:nvPr userDrawn="1"/>
        </p:nvGrpSpPr>
        <p:grpSpPr>
          <a:xfrm>
            <a:off x="0" y="5218545"/>
            <a:ext cx="9144000" cy="189518"/>
            <a:chOff x="0" y="5154106"/>
            <a:chExt cx="9144000" cy="189518"/>
          </a:xfrm>
        </p:grpSpPr>
        <p:sp>
          <p:nvSpPr>
            <p:cNvPr id="19" name="Rectangle 18"/>
            <p:cNvSpPr/>
            <p:nvPr userDrawn="1"/>
          </p:nvSpPr>
          <p:spPr>
            <a:xfrm>
              <a:off x="0" y="5154106"/>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0" name="Rectangle 19"/>
            <p:cNvSpPr/>
            <p:nvPr userDrawn="1"/>
          </p:nvSpPr>
          <p:spPr>
            <a:xfrm>
              <a:off x="0" y="524886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spTree>
    <p:extLst>
      <p:ext uri="{BB962C8B-B14F-4D97-AF65-F5344CB8AC3E}">
        <p14:creationId xmlns:p14="http://schemas.microsoft.com/office/powerpoint/2010/main" val="1488163368"/>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842276074"/>
      </p:ext>
    </p:extLst>
  </p:cSld>
  <p:clrMap bg1="lt1" tx1="dk1" bg2="lt2" tx2="dk2" accent1="accent1" accent2="accent2" accent3="accent3" accent4="accent4" accent5="accent5" accent6="accent6" hlink="hlink" folHlink="folHlink"/>
  <p:sldLayoutIdLst>
    <p:sldLayoutId id="2147483670"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78932"/>
            <a:ext cx="9144000" cy="3539613"/>
          </a:xfrm>
          <a:prstGeom prst="rect">
            <a:avLst/>
          </a:prstGeom>
        </p:spPr>
      </p:pic>
      <p:sp>
        <p:nvSpPr>
          <p:cNvPr id="11" name="Title Placeholder 1"/>
          <p:cNvSpPr txBox="1">
            <a:spLocks/>
          </p:cNvSpPr>
          <p:nvPr userDrawn="1"/>
        </p:nvSpPr>
        <p:spPr>
          <a:xfrm>
            <a:off x="0" y="5652498"/>
            <a:ext cx="9143999" cy="1205502"/>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2017 Malawi Malaria Indicator Survey (MMIS)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oup 14"/>
          <p:cNvGrpSpPr/>
          <p:nvPr userDrawn="1"/>
        </p:nvGrpSpPr>
        <p:grpSpPr>
          <a:xfrm>
            <a:off x="0" y="1489414"/>
            <a:ext cx="9144000" cy="189518"/>
            <a:chOff x="0" y="1424975"/>
            <a:chExt cx="9144000" cy="189518"/>
          </a:xfrm>
        </p:grpSpPr>
        <p:sp>
          <p:nvSpPr>
            <p:cNvPr id="16" name="Rectangle 15"/>
            <p:cNvSpPr/>
            <p:nvPr userDrawn="1"/>
          </p:nvSpPr>
          <p:spPr>
            <a:xfrm>
              <a:off x="0" y="142497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7" name="Rectangle 16"/>
            <p:cNvSpPr/>
            <p:nvPr userDrawn="1"/>
          </p:nvSpPr>
          <p:spPr>
            <a:xfrm>
              <a:off x="0" y="1519734"/>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18" name="Group 17"/>
          <p:cNvGrpSpPr/>
          <p:nvPr userDrawn="1"/>
        </p:nvGrpSpPr>
        <p:grpSpPr>
          <a:xfrm>
            <a:off x="0" y="5218545"/>
            <a:ext cx="9144000" cy="189518"/>
            <a:chOff x="0" y="5154106"/>
            <a:chExt cx="9144000" cy="189518"/>
          </a:xfrm>
        </p:grpSpPr>
        <p:sp>
          <p:nvSpPr>
            <p:cNvPr id="19" name="Rectangle 18"/>
            <p:cNvSpPr/>
            <p:nvPr userDrawn="1"/>
          </p:nvSpPr>
          <p:spPr>
            <a:xfrm>
              <a:off x="0" y="5154106"/>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0" name="Rectangle 19"/>
            <p:cNvSpPr/>
            <p:nvPr userDrawn="1"/>
          </p:nvSpPr>
          <p:spPr>
            <a:xfrm>
              <a:off x="0" y="524886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spTree>
    <p:extLst>
      <p:ext uri="{BB962C8B-B14F-4D97-AF65-F5344CB8AC3E}">
        <p14:creationId xmlns:p14="http://schemas.microsoft.com/office/powerpoint/2010/main" val="134587296"/>
      </p:ext>
    </p:extLst>
  </p:cSld>
  <p:clrMap bg1="lt1" tx1="dk1" bg2="lt2" tx2="dk2" accent1="accent1" accent2="accent2" accent3="accent3" accent4="accent4" accent5="accent5" accent6="accent6" hlink="hlink" folHlink="folHlink"/>
  <p:sldLayoutIdLst>
    <p:sldLayoutId id="2147483672"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smtClean="0"/>
              <a:t>Click to edit Master </a:t>
            </a:r>
            <a:br>
              <a:rPr lang="en-GB" noProof="0" dirty="0" smtClean="0"/>
            </a:br>
            <a:r>
              <a:rPr lang="en-GB" noProof="0" dirty="0" smtClean="0"/>
              <a:t>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336587003"/>
      </p:ext>
    </p:extLst>
  </p:cSld>
  <p:clrMap bg1="lt1" tx1="dk1" bg2="lt2" tx2="dk2" accent1="accent1" accent2="accent2" accent3="accent3" accent4="accent4" accent5="accent5" accent6="accent6" hlink="hlink" folHlink="folHlink"/>
  <p:sldLayoutIdLst>
    <p:sldLayoutId id="2147483674"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78932"/>
            <a:ext cx="9144000" cy="3539613"/>
          </a:xfrm>
          <a:prstGeom prst="rect">
            <a:avLst/>
          </a:prstGeom>
        </p:spPr>
      </p:pic>
      <p:sp>
        <p:nvSpPr>
          <p:cNvPr id="11" name="Title Placeholder 1"/>
          <p:cNvSpPr txBox="1">
            <a:spLocks/>
          </p:cNvSpPr>
          <p:nvPr userDrawn="1"/>
        </p:nvSpPr>
        <p:spPr>
          <a:xfrm>
            <a:off x="0" y="5652498"/>
            <a:ext cx="9143999" cy="1205502"/>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2017 Malawi Malaria Indicator Survey (MMIS)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oup 14"/>
          <p:cNvGrpSpPr/>
          <p:nvPr userDrawn="1"/>
        </p:nvGrpSpPr>
        <p:grpSpPr>
          <a:xfrm>
            <a:off x="0" y="1489414"/>
            <a:ext cx="9144000" cy="189518"/>
            <a:chOff x="0" y="1424975"/>
            <a:chExt cx="9144000" cy="189518"/>
          </a:xfrm>
        </p:grpSpPr>
        <p:sp>
          <p:nvSpPr>
            <p:cNvPr id="16" name="Rectangle 15"/>
            <p:cNvSpPr/>
            <p:nvPr userDrawn="1"/>
          </p:nvSpPr>
          <p:spPr>
            <a:xfrm>
              <a:off x="0" y="142497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7" name="Rectangle 16"/>
            <p:cNvSpPr/>
            <p:nvPr userDrawn="1"/>
          </p:nvSpPr>
          <p:spPr>
            <a:xfrm>
              <a:off x="0" y="1519734"/>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18" name="Group 17"/>
          <p:cNvGrpSpPr/>
          <p:nvPr userDrawn="1"/>
        </p:nvGrpSpPr>
        <p:grpSpPr>
          <a:xfrm>
            <a:off x="0" y="5218545"/>
            <a:ext cx="9144000" cy="189518"/>
            <a:chOff x="0" y="5154106"/>
            <a:chExt cx="9144000" cy="189518"/>
          </a:xfrm>
        </p:grpSpPr>
        <p:sp>
          <p:nvSpPr>
            <p:cNvPr id="19" name="Rectangle 18"/>
            <p:cNvSpPr/>
            <p:nvPr userDrawn="1"/>
          </p:nvSpPr>
          <p:spPr>
            <a:xfrm>
              <a:off x="0" y="5154106"/>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0" name="Rectangle 19"/>
            <p:cNvSpPr/>
            <p:nvPr userDrawn="1"/>
          </p:nvSpPr>
          <p:spPr>
            <a:xfrm>
              <a:off x="0" y="524886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spTree>
    <p:extLst>
      <p:ext uri="{BB962C8B-B14F-4D97-AF65-F5344CB8AC3E}">
        <p14:creationId xmlns:p14="http://schemas.microsoft.com/office/powerpoint/2010/main" val="1970941392"/>
      </p:ext>
    </p:extLst>
  </p:cSld>
  <p:clrMap bg1="lt1" tx1="dk1" bg2="lt2" tx2="dk2" accent1="accent1" accent2="accent2" accent3="accent3" accent4="accent4" accent5="accent5" accent6="accent6" hlink="hlink" folHlink="folHlink"/>
  <p:sldLayoutIdLst>
    <p:sldLayoutId id="2147483676"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78932"/>
            <a:ext cx="9144000" cy="3539613"/>
          </a:xfrm>
          <a:prstGeom prst="rect">
            <a:avLst/>
          </a:prstGeom>
        </p:spPr>
      </p:pic>
      <p:sp>
        <p:nvSpPr>
          <p:cNvPr id="11" name="Title Placeholder 1"/>
          <p:cNvSpPr txBox="1">
            <a:spLocks/>
          </p:cNvSpPr>
          <p:nvPr userDrawn="1"/>
        </p:nvSpPr>
        <p:spPr>
          <a:xfrm>
            <a:off x="0" y="5652498"/>
            <a:ext cx="9143999" cy="1205502"/>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dirty="0" smtClean="0">
                <a:solidFill>
                  <a:prstClr val="white"/>
                </a:solidFill>
              </a:rPr>
              <a:t>2017 Malawi Malaria Indicator Survey (MMIS)</a:t>
            </a:r>
            <a:endParaRPr lang="en-US" dirty="0">
              <a:solidFill>
                <a:prstClr val="white"/>
              </a:solidFill>
            </a:endParaRPr>
          </a:p>
        </p:txBody>
      </p:sp>
      <p:cxnSp>
        <p:nvCxnSpPr>
          <p:cNvPr id="12" name="Straight Connector 11"/>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Group 14"/>
          <p:cNvGrpSpPr/>
          <p:nvPr userDrawn="1"/>
        </p:nvGrpSpPr>
        <p:grpSpPr>
          <a:xfrm>
            <a:off x="0" y="1489414"/>
            <a:ext cx="9144000" cy="189518"/>
            <a:chOff x="0" y="1424975"/>
            <a:chExt cx="9144000" cy="189518"/>
          </a:xfrm>
        </p:grpSpPr>
        <p:sp>
          <p:nvSpPr>
            <p:cNvPr id="16" name="Rectangle 15"/>
            <p:cNvSpPr/>
            <p:nvPr userDrawn="1"/>
          </p:nvSpPr>
          <p:spPr>
            <a:xfrm>
              <a:off x="0" y="142497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7" name="Rectangle 16"/>
            <p:cNvSpPr/>
            <p:nvPr userDrawn="1"/>
          </p:nvSpPr>
          <p:spPr>
            <a:xfrm>
              <a:off x="0" y="1519734"/>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18" name="Group 17"/>
          <p:cNvGrpSpPr/>
          <p:nvPr userDrawn="1"/>
        </p:nvGrpSpPr>
        <p:grpSpPr>
          <a:xfrm>
            <a:off x="0" y="5218545"/>
            <a:ext cx="9144000" cy="189518"/>
            <a:chOff x="0" y="5154106"/>
            <a:chExt cx="9144000" cy="189518"/>
          </a:xfrm>
        </p:grpSpPr>
        <p:sp>
          <p:nvSpPr>
            <p:cNvPr id="19" name="Rectangle 18"/>
            <p:cNvSpPr/>
            <p:nvPr userDrawn="1"/>
          </p:nvSpPr>
          <p:spPr>
            <a:xfrm>
              <a:off x="0" y="5154106"/>
              <a:ext cx="9144000" cy="947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20" name="Rectangle 19"/>
            <p:cNvSpPr/>
            <p:nvPr userDrawn="1"/>
          </p:nvSpPr>
          <p:spPr>
            <a:xfrm>
              <a:off x="0" y="5248865"/>
              <a:ext cx="9144000" cy="947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spTree>
    <p:extLst>
      <p:ext uri="{BB962C8B-B14F-4D97-AF65-F5344CB8AC3E}">
        <p14:creationId xmlns:p14="http://schemas.microsoft.com/office/powerpoint/2010/main" val="138680845"/>
      </p:ext>
    </p:extLst>
  </p:cSld>
  <p:clrMap bg1="lt1" tx1="dk1" bg2="lt2" tx2="dk2" accent1="accent1" accent2="accent2" accent3="accent3" accent4="accent4" accent5="accent5" accent6="accent6" hlink="hlink" folHlink="folHlink"/>
  <p:sldLayoutIdLst>
    <p:sldLayoutId id="2147483678"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DHSprogram.com" TargetMode="External"/><Relationship Id="rId3" Type="http://schemas.openxmlformats.org/officeDocument/2006/relationships/image" Target="../media/image4.jpeg"/><Relationship Id="rId7" Type="http://schemas.openxmlformats.org/officeDocument/2006/relationships/hyperlink" Target="API.DHSprogram.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statcompiler.com" TargetMode="External"/><Relationship Id="rId11" Type="http://schemas.openxmlformats.org/officeDocument/2006/relationships/image" Target="../media/image9.jpg"/><Relationship Id="rId5" Type="http://schemas.openxmlformats.org/officeDocument/2006/relationships/image" Target="../media/image6.png"/><Relationship Id="rId10" Type="http://schemas.openxmlformats.org/officeDocument/2006/relationships/image" Target="../media/image8.jpg"/><Relationship Id="rId4" Type="http://schemas.openxmlformats.org/officeDocument/2006/relationships/image" Target="../media/image5.jpeg"/><Relationship Id="rId9"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69683"/>
            <a:ext cx="9143999" cy="769441"/>
          </a:xfrm>
          <a:prstGeom prst="rect">
            <a:avLst/>
          </a:prstGeom>
          <a:noFill/>
        </p:spPr>
        <p:txBody>
          <a:bodyPr wrap="square" rtlCol="0">
            <a:spAutoFit/>
          </a:bodyPr>
          <a:lstStyle/>
          <a:p>
            <a:pPr algn="ctr"/>
            <a:r>
              <a:rPr lang="en-US" sz="4400" b="1" dirty="0" smtClean="0">
                <a:solidFill>
                  <a:schemeClr val="bg1"/>
                </a:solidFill>
              </a:rPr>
              <a:t>Introduction and Methodology</a:t>
            </a:r>
            <a:endParaRPr lang="en-US" sz="4400" b="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Anaemia Testing</a:t>
            </a:r>
            <a:endParaRPr lang="en-GB" noProof="0" dirty="0"/>
          </a:p>
        </p:txBody>
      </p:sp>
      <p:sp>
        <p:nvSpPr>
          <p:cNvPr id="3" name="Content Placeholder 2"/>
          <p:cNvSpPr>
            <a:spLocks noGrp="1"/>
          </p:cNvSpPr>
          <p:nvPr>
            <p:ph idx="1"/>
          </p:nvPr>
        </p:nvSpPr>
        <p:spPr/>
        <p:txBody>
          <a:bodyPr>
            <a:normAutofit fontScale="92500" lnSpcReduction="20000"/>
          </a:bodyPr>
          <a:lstStyle/>
          <a:p>
            <a:pPr>
              <a:spcBef>
                <a:spcPts val="0"/>
              </a:spcBef>
              <a:spcAft>
                <a:spcPts val="1200"/>
              </a:spcAft>
            </a:pPr>
            <a:r>
              <a:rPr lang="en-GB" sz="3200" noProof="0" dirty="0" smtClean="0"/>
              <a:t>Children age 6-59 months in households selected for the survey were tested for anaemia.</a:t>
            </a:r>
          </a:p>
          <a:p>
            <a:pPr>
              <a:spcBef>
                <a:spcPts val="0"/>
              </a:spcBef>
              <a:spcAft>
                <a:spcPts val="1200"/>
              </a:spcAft>
            </a:pPr>
            <a:r>
              <a:rPr lang="en-GB" sz="3200" dirty="0" smtClean="0"/>
              <a:t>Anaemia testing was done in the household using finger or heel prick blood samples and the portable </a:t>
            </a:r>
            <a:r>
              <a:rPr lang="en-GB" sz="3200" dirty="0" err="1" smtClean="0"/>
              <a:t>HemoCue</a:t>
            </a:r>
            <a:r>
              <a:rPr lang="en-GB" sz="3200" dirty="0" smtClean="0"/>
              <a:t> machine.</a:t>
            </a:r>
          </a:p>
          <a:p>
            <a:pPr>
              <a:spcBef>
                <a:spcPts val="0"/>
              </a:spcBef>
              <a:spcAft>
                <a:spcPts val="1200"/>
              </a:spcAft>
            </a:pPr>
            <a:r>
              <a:rPr lang="en-GB" sz="3200" noProof="0" dirty="0" smtClean="0"/>
              <a:t>Results were given to the child’s parent/guardian verbally and in writing. A brochure was left in the household on the causes and prevention of anaemia.</a:t>
            </a:r>
          </a:p>
          <a:p>
            <a:pPr>
              <a:spcBef>
                <a:spcPts val="0"/>
              </a:spcBef>
              <a:spcAft>
                <a:spcPts val="1200"/>
              </a:spcAft>
            </a:pPr>
            <a:r>
              <a:rPr lang="en-GB" sz="3200" dirty="0" smtClean="0"/>
              <a:t>Parents of children with haemoglobin level under 8g/dl were advised to take the child to a health care facility and given a referral letter to show staff at a health care facility.</a:t>
            </a:r>
            <a:endParaRPr lang="en-GB" sz="3200" noProof="0" dirty="0" smtClean="0"/>
          </a:p>
        </p:txBody>
      </p:sp>
    </p:spTree>
    <p:extLst>
      <p:ext uri="{BB962C8B-B14F-4D97-AF65-F5344CB8AC3E}">
        <p14:creationId xmlns:p14="http://schemas.microsoft.com/office/powerpoint/2010/main" val="4148137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Malaria Testing</a:t>
            </a:r>
            <a:endParaRPr lang="en-GB" noProof="0" dirty="0"/>
          </a:p>
        </p:txBody>
      </p:sp>
      <p:sp>
        <p:nvSpPr>
          <p:cNvPr id="3" name="Content Placeholder 2"/>
          <p:cNvSpPr>
            <a:spLocks noGrp="1"/>
          </p:cNvSpPr>
          <p:nvPr>
            <p:ph idx="1"/>
          </p:nvPr>
        </p:nvSpPr>
        <p:spPr>
          <a:xfrm>
            <a:off x="461639" y="1484671"/>
            <a:ext cx="8256233" cy="5373329"/>
          </a:xfrm>
        </p:spPr>
        <p:txBody>
          <a:bodyPr>
            <a:normAutofit lnSpcReduction="10000"/>
          </a:bodyPr>
          <a:lstStyle/>
          <a:p>
            <a:pPr marL="0" indent="0">
              <a:spcBef>
                <a:spcPts val="0"/>
              </a:spcBef>
              <a:spcAft>
                <a:spcPts val="1200"/>
              </a:spcAft>
              <a:buNone/>
            </a:pPr>
            <a:r>
              <a:rPr lang="en-GB" sz="3200" noProof="0" dirty="0" smtClean="0"/>
              <a:t>Children age 6-59 months in households selected for the survey were tested for malaria:</a:t>
            </a:r>
          </a:p>
          <a:p>
            <a:pPr>
              <a:spcBef>
                <a:spcPts val="0"/>
              </a:spcBef>
              <a:spcAft>
                <a:spcPts val="1200"/>
              </a:spcAft>
            </a:pPr>
            <a:r>
              <a:rPr lang="en-GB" sz="3200" dirty="0" smtClean="0"/>
              <a:t>Rapid Diagnostic Test (RDT)</a:t>
            </a:r>
          </a:p>
          <a:p>
            <a:pPr lvl="1">
              <a:spcBef>
                <a:spcPts val="0"/>
              </a:spcBef>
              <a:spcAft>
                <a:spcPts val="1200"/>
              </a:spcAft>
            </a:pPr>
            <a:r>
              <a:rPr lang="en-GB" dirty="0" smtClean="0"/>
              <a:t>Same finger or heel prick used for anaemia testing</a:t>
            </a:r>
          </a:p>
          <a:p>
            <a:pPr lvl="1">
              <a:spcBef>
                <a:spcPts val="0"/>
              </a:spcBef>
              <a:spcAft>
                <a:spcPts val="1200"/>
              </a:spcAft>
            </a:pPr>
            <a:r>
              <a:rPr lang="en-GB" dirty="0" smtClean="0"/>
              <a:t>Results available in 20 minutes and given to child’s parent/guardian</a:t>
            </a:r>
          </a:p>
          <a:p>
            <a:pPr lvl="1">
              <a:spcBef>
                <a:spcPts val="0"/>
              </a:spcBef>
              <a:spcAft>
                <a:spcPts val="1200"/>
              </a:spcAft>
            </a:pPr>
            <a:r>
              <a:rPr lang="en-GB" dirty="0" smtClean="0"/>
              <a:t>Children who tested positive for malaria by RDT were offered a full course of treatment according to Malawi national malaria treatment guidelines</a:t>
            </a:r>
          </a:p>
          <a:p>
            <a:pPr>
              <a:spcBef>
                <a:spcPts val="0"/>
              </a:spcBef>
              <a:spcAft>
                <a:spcPts val="1200"/>
              </a:spcAft>
            </a:pPr>
            <a:r>
              <a:rPr lang="en-GB" sz="3200" noProof="0" dirty="0" smtClean="0"/>
              <a:t>Microscopy</a:t>
            </a:r>
          </a:p>
          <a:p>
            <a:pPr lvl="1">
              <a:spcBef>
                <a:spcPts val="0"/>
              </a:spcBef>
              <a:spcAft>
                <a:spcPts val="1200"/>
              </a:spcAft>
            </a:pPr>
            <a:r>
              <a:rPr lang="en-GB" dirty="0" smtClean="0"/>
              <a:t>Thick and thin blood smears</a:t>
            </a:r>
          </a:p>
          <a:p>
            <a:pPr lvl="1">
              <a:spcBef>
                <a:spcPts val="0"/>
              </a:spcBef>
              <a:spcAft>
                <a:spcPts val="1200"/>
              </a:spcAft>
            </a:pPr>
            <a:r>
              <a:rPr lang="en-GB" noProof="0" dirty="0" smtClean="0"/>
              <a:t>Sent to the National Reference Health Laboratory for reading</a:t>
            </a:r>
          </a:p>
        </p:txBody>
      </p:sp>
    </p:spTree>
    <p:extLst>
      <p:ext uri="{BB962C8B-B14F-4D97-AF65-F5344CB8AC3E}">
        <p14:creationId xmlns:p14="http://schemas.microsoft.com/office/powerpoint/2010/main" val="39615750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Main Survey Training</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smtClean="0"/>
              <a:t>Training from </a:t>
            </a:r>
            <a:r>
              <a:rPr lang="en-GB" sz="3200" b="1" noProof="0" dirty="0" smtClean="0">
                <a:solidFill>
                  <a:schemeClr val="accent4"/>
                </a:solidFill>
              </a:rPr>
              <a:t>27 March to 14 April 2017 </a:t>
            </a:r>
            <a:r>
              <a:rPr lang="en-GB" sz="3200" noProof="0" dirty="0" smtClean="0"/>
              <a:t>with </a:t>
            </a:r>
            <a:r>
              <a:rPr lang="en-GB" sz="3200" b="1" noProof="0" dirty="0" smtClean="0">
                <a:solidFill>
                  <a:schemeClr val="accent4"/>
                </a:solidFill>
              </a:rPr>
              <a:t>60 trainees </a:t>
            </a:r>
            <a:r>
              <a:rPr lang="en-GB" sz="3200" noProof="0" dirty="0" smtClean="0"/>
              <a:t>in Lilongwe</a:t>
            </a:r>
          </a:p>
          <a:p>
            <a:pPr>
              <a:spcBef>
                <a:spcPts val="0"/>
              </a:spcBef>
              <a:spcAft>
                <a:spcPts val="1200"/>
              </a:spcAft>
            </a:pPr>
            <a:r>
              <a:rPr lang="en-GB" sz="3200" dirty="0"/>
              <a:t>2</a:t>
            </a:r>
            <a:r>
              <a:rPr lang="en-GB" sz="3200" baseline="30000" dirty="0"/>
              <a:t>nd</a:t>
            </a:r>
            <a:r>
              <a:rPr lang="en-GB" sz="3200" dirty="0"/>
              <a:t> week of training included 2 parallel sessions </a:t>
            </a:r>
          </a:p>
          <a:p>
            <a:pPr lvl="1">
              <a:spcBef>
                <a:spcPts val="0"/>
              </a:spcBef>
              <a:spcAft>
                <a:spcPts val="1200"/>
              </a:spcAft>
            </a:pPr>
            <a:r>
              <a:rPr lang="en-GB" dirty="0"/>
              <a:t>Training for interviewers and team supervisors</a:t>
            </a:r>
          </a:p>
          <a:p>
            <a:pPr lvl="1">
              <a:spcBef>
                <a:spcPts val="0"/>
              </a:spcBef>
              <a:spcAft>
                <a:spcPts val="1200"/>
              </a:spcAft>
            </a:pPr>
            <a:r>
              <a:rPr lang="en-GB" dirty="0"/>
              <a:t>Training for laboratory </a:t>
            </a:r>
            <a:r>
              <a:rPr lang="en-GB" dirty="0" smtClean="0"/>
              <a:t>technicians</a:t>
            </a:r>
            <a:endParaRPr lang="en-GB" dirty="0"/>
          </a:p>
          <a:p>
            <a:pPr>
              <a:spcBef>
                <a:spcPts val="0"/>
              </a:spcBef>
              <a:spcAft>
                <a:spcPts val="1200"/>
              </a:spcAft>
            </a:pPr>
            <a:r>
              <a:rPr lang="en-GB" sz="3200" dirty="0" smtClean="0"/>
              <a:t>3-day field practice exercise</a:t>
            </a:r>
            <a:endParaRPr lang="en-GB" sz="3200" noProof="0" dirty="0" smtClean="0"/>
          </a:p>
          <a:p>
            <a:pPr>
              <a:spcBef>
                <a:spcPts val="0"/>
              </a:spcBef>
              <a:spcAft>
                <a:spcPts val="1200"/>
              </a:spcAft>
            </a:pPr>
            <a:endParaRPr lang="en-GB" sz="3200" noProof="0" dirty="0" smtClean="0"/>
          </a:p>
          <a:p>
            <a:pPr marL="457200" lvl="1" indent="0">
              <a:spcBef>
                <a:spcPts val="0"/>
              </a:spcBef>
              <a:spcAft>
                <a:spcPts val="1200"/>
              </a:spcAft>
              <a:buNone/>
            </a:pPr>
            <a:endParaRPr lang="en-GB" noProof="0" dirty="0" smtClean="0"/>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Fieldwork and Data Processing</a:t>
            </a:r>
            <a:endParaRPr lang="en-GB" noProof="0" dirty="0"/>
          </a:p>
        </p:txBody>
      </p:sp>
      <p:sp>
        <p:nvSpPr>
          <p:cNvPr id="3" name="Content Placeholder 2"/>
          <p:cNvSpPr>
            <a:spLocks noGrp="1"/>
          </p:cNvSpPr>
          <p:nvPr>
            <p:ph idx="1"/>
          </p:nvPr>
        </p:nvSpPr>
        <p:spPr/>
        <p:txBody>
          <a:bodyPr>
            <a:normAutofit lnSpcReduction="10000"/>
          </a:bodyPr>
          <a:lstStyle/>
          <a:p>
            <a:pPr>
              <a:spcBef>
                <a:spcPts val="0"/>
              </a:spcBef>
              <a:spcAft>
                <a:spcPts val="1800"/>
              </a:spcAft>
            </a:pPr>
            <a:r>
              <a:rPr lang="en-GB" sz="3200" noProof="0" dirty="0" smtClean="0"/>
              <a:t>Total of </a:t>
            </a:r>
            <a:r>
              <a:rPr lang="en-GB" sz="3200" b="1" noProof="0" dirty="0" smtClean="0">
                <a:solidFill>
                  <a:schemeClr val="accent4"/>
                </a:solidFill>
              </a:rPr>
              <a:t>8 teams</a:t>
            </a:r>
          </a:p>
          <a:p>
            <a:pPr lvl="1">
              <a:spcBef>
                <a:spcPts val="0"/>
              </a:spcBef>
              <a:spcAft>
                <a:spcPts val="1800"/>
              </a:spcAft>
            </a:pPr>
            <a:r>
              <a:rPr lang="en-GB" noProof="0" dirty="0"/>
              <a:t>1 </a:t>
            </a:r>
            <a:r>
              <a:rPr lang="en-GB" noProof="0" dirty="0" smtClean="0"/>
              <a:t>field supervisor, 3 health professionals to interview &amp; administer treatment, 2 </a:t>
            </a:r>
            <a:r>
              <a:rPr lang="en-GB" noProof="0" dirty="0"/>
              <a:t>biomarker technicians, and 1 driver</a:t>
            </a:r>
          </a:p>
          <a:p>
            <a:pPr>
              <a:spcBef>
                <a:spcPts val="0"/>
              </a:spcBef>
              <a:spcAft>
                <a:spcPts val="1800"/>
              </a:spcAft>
            </a:pPr>
            <a:r>
              <a:rPr lang="en-GB" sz="3200" noProof="0" dirty="0" smtClean="0"/>
              <a:t>Fieldwork conducted from </a:t>
            </a:r>
            <a:r>
              <a:rPr lang="en-GB" sz="3200" b="1" noProof="0" dirty="0" smtClean="0">
                <a:solidFill>
                  <a:schemeClr val="accent4"/>
                </a:solidFill>
              </a:rPr>
              <a:t>15 April to 16 June 2017</a:t>
            </a:r>
          </a:p>
          <a:p>
            <a:pPr>
              <a:spcBef>
                <a:spcPts val="0"/>
              </a:spcBef>
              <a:spcAft>
                <a:spcPts val="1800"/>
              </a:spcAft>
            </a:pPr>
            <a:r>
              <a:rPr lang="en-GB" sz="3200" noProof="0" dirty="0" smtClean="0"/>
              <a:t>Interviews were conducted with tablets rather than paper questionnaires. </a:t>
            </a:r>
          </a:p>
          <a:p>
            <a:pPr>
              <a:spcBef>
                <a:spcPts val="0"/>
              </a:spcBef>
              <a:spcAft>
                <a:spcPts val="1800"/>
              </a:spcAft>
            </a:pPr>
            <a:r>
              <a:rPr lang="en-GB" sz="3200" noProof="0" dirty="0" smtClean="0"/>
              <a:t>Questionnaires were transmitted electronically to NMCP central office </a:t>
            </a:r>
            <a:r>
              <a:rPr lang="en-GB" sz="3200" noProof="0" smtClean="0"/>
              <a:t>in Lilongwe. </a:t>
            </a:r>
            <a:endParaRPr lang="en-GB" sz="3200" noProof="0" dirty="0" smtClean="0"/>
          </a:p>
          <a:p>
            <a:pPr>
              <a:spcBef>
                <a:spcPts val="0"/>
              </a:spcBef>
              <a:spcAft>
                <a:spcPts val="1800"/>
              </a:spcAft>
            </a:pPr>
            <a:r>
              <a:rPr lang="en-GB" sz="3200" noProof="0" dirty="0" smtClean="0"/>
              <a:t>Data entry and editing done with </a:t>
            </a:r>
            <a:r>
              <a:rPr lang="en-GB" sz="3200" noProof="0" dirty="0" err="1" smtClean="0"/>
              <a:t>CSPro</a:t>
            </a:r>
            <a:r>
              <a:rPr lang="en-GB" sz="3200" noProof="0" dirty="0" smtClean="0"/>
              <a:t>.</a:t>
            </a:r>
          </a:p>
          <a:p>
            <a:pPr>
              <a:spcBef>
                <a:spcPts val="0"/>
              </a:spcBef>
              <a:spcAft>
                <a:spcPts val="1800"/>
              </a:spcAft>
            </a:pPr>
            <a:endParaRPr lang="en-GB" sz="3200" noProof="0" dirty="0" smtClean="0"/>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Results of Household and </a:t>
            </a:r>
            <a:br>
              <a:rPr lang="en-GB" noProof="0" dirty="0" smtClean="0"/>
            </a:br>
            <a:r>
              <a:rPr lang="en-GB" noProof="0" dirty="0" smtClean="0"/>
              <a:t>Individual Interviews</a:t>
            </a:r>
            <a:endParaRPr lang="en-GB"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80723721"/>
              </p:ext>
            </p:extLst>
          </p:nvPr>
        </p:nvGraphicFramePr>
        <p:xfrm>
          <a:off x="1384663" y="1606550"/>
          <a:ext cx="6426926" cy="3337560"/>
        </p:xfrm>
        <a:graphic>
          <a:graphicData uri="http://schemas.openxmlformats.org/drawingml/2006/table">
            <a:tbl>
              <a:tblPr firstRow="1" bandRow="1">
                <a:tableStyleId>{00A15C55-8517-42AA-B614-E9B94910E393}</a:tableStyleId>
              </a:tblPr>
              <a:tblGrid>
                <a:gridCol w="4454434"/>
                <a:gridCol w="1972492"/>
              </a:tblGrid>
              <a:tr h="370840">
                <a:tc gridSpan="2">
                  <a:txBody>
                    <a:bodyPr/>
                    <a:lstStyle/>
                    <a:p>
                      <a:r>
                        <a:rPr lang="en-US" dirty="0" smtClean="0"/>
                        <a:t>Household</a:t>
                      </a:r>
                      <a:r>
                        <a:rPr lang="en-US" baseline="0" dirty="0" smtClean="0"/>
                        <a:t> Interviews</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Households selected</a:t>
                      </a:r>
                      <a:endParaRPr lang="en-US" dirty="0"/>
                    </a:p>
                  </a:txBody>
                  <a:tcPr/>
                </a:tc>
                <a:tc>
                  <a:txBody>
                    <a:bodyPr/>
                    <a:lstStyle/>
                    <a:p>
                      <a:pPr algn="r"/>
                      <a:r>
                        <a:rPr lang="en-US" dirty="0" smtClean="0"/>
                        <a:t>3,750</a:t>
                      </a:r>
                      <a:endParaRPr lang="en-US" dirty="0"/>
                    </a:p>
                  </a:txBody>
                  <a:tcPr/>
                </a:tc>
              </a:tr>
              <a:tr h="370840">
                <a:tc>
                  <a:txBody>
                    <a:bodyPr/>
                    <a:lstStyle/>
                    <a:p>
                      <a:r>
                        <a:rPr lang="en-US" dirty="0" smtClean="0"/>
                        <a:t>Households occupied</a:t>
                      </a:r>
                      <a:endParaRPr lang="en-US" dirty="0"/>
                    </a:p>
                  </a:txBody>
                  <a:tcPr/>
                </a:tc>
                <a:tc>
                  <a:txBody>
                    <a:bodyPr/>
                    <a:lstStyle/>
                    <a:p>
                      <a:pPr algn="r"/>
                      <a:r>
                        <a:rPr lang="en-US" dirty="0" smtClean="0"/>
                        <a:t>3,735</a:t>
                      </a:r>
                      <a:endParaRPr lang="en-US" dirty="0"/>
                    </a:p>
                  </a:txBody>
                  <a:tcPr/>
                </a:tc>
              </a:tr>
              <a:tr h="370840">
                <a:tc>
                  <a:txBody>
                    <a:bodyPr/>
                    <a:lstStyle/>
                    <a:p>
                      <a:r>
                        <a:rPr lang="en-US" dirty="0" smtClean="0"/>
                        <a:t>Households interviewed</a:t>
                      </a:r>
                      <a:endParaRPr lang="en-US" dirty="0"/>
                    </a:p>
                  </a:txBody>
                  <a:tcPr/>
                </a:tc>
                <a:tc>
                  <a:txBody>
                    <a:bodyPr/>
                    <a:lstStyle/>
                    <a:p>
                      <a:pPr algn="r"/>
                      <a:r>
                        <a:rPr lang="en-US" dirty="0" smtClean="0"/>
                        <a:t>3,729</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&gt;99%</a:t>
                      </a:r>
                      <a:endParaRPr lang="en-US" dirty="0"/>
                    </a:p>
                  </a:txBody>
                  <a:tcPr/>
                </a:tc>
              </a:tr>
              <a:tr h="370840">
                <a:tc gridSpan="2">
                  <a:txBody>
                    <a:bodyPr/>
                    <a:lstStyle/>
                    <a:p>
                      <a:r>
                        <a:rPr lang="en-US" b="1" dirty="0" smtClean="0">
                          <a:solidFill>
                            <a:schemeClr val="bg1"/>
                          </a:solidFill>
                        </a:rPr>
                        <a:t>Interviews with Women age 15-49</a:t>
                      </a:r>
                      <a:endParaRPr lang="en-US" b="1" dirty="0">
                        <a:solidFill>
                          <a:schemeClr val="bg1"/>
                        </a:solidFill>
                      </a:endParaRPr>
                    </a:p>
                  </a:txBody>
                  <a:tcPr>
                    <a:solidFill>
                      <a:schemeClr val="accent4"/>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women</a:t>
                      </a:r>
                      <a:endParaRPr lang="en-US" dirty="0"/>
                    </a:p>
                  </a:txBody>
                  <a:tcPr/>
                </a:tc>
                <a:tc>
                  <a:txBody>
                    <a:bodyPr/>
                    <a:lstStyle/>
                    <a:p>
                      <a:pPr algn="r"/>
                      <a:r>
                        <a:rPr lang="en-US" dirty="0" smtClean="0"/>
                        <a:t>3,861</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3,860</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&gt;99%</a:t>
                      </a:r>
                      <a:endParaRPr lang="en-US" dirty="0"/>
                    </a:p>
                  </a:txBody>
                  <a:tcPr/>
                </a:tc>
              </a:tr>
            </a:tbl>
          </a:graphicData>
        </a:graphic>
      </p:graphicFrame>
    </p:spTree>
    <p:extLst>
      <p:ext uri="{BB962C8B-B14F-4D97-AF65-F5344CB8AC3E}">
        <p14:creationId xmlns:p14="http://schemas.microsoft.com/office/powerpoint/2010/main" val="1253443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smtClean="0"/>
              <a:t>MMIS Publications, Data, and Digital Tools</a:t>
            </a:r>
            <a:endParaRPr lang="en-US" sz="4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330"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4103077" y="4884139"/>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smtClean="0">
                <a:hlinkClick r:id="rId6"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smtClean="0"/>
              <a:t>DHS Program Mobile App for Android &amp; iOS</a:t>
            </a:r>
            <a:endParaRPr lang="en-US" sz="1600" dirty="0"/>
          </a:p>
        </p:txBody>
      </p:sp>
      <p:sp>
        <p:nvSpPr>
          <p:cNvPr id="12" name="Rectangle 11"/>
          <p:cNvSpPr/>
          <p:nvPr/>
        </p:nvSpPr>
        <p:spPr>
          <a:xfrm>
            <a:off x="144438" y="1243803"/>
            <a:ext cx="1831380" cy="461665"/>
          </a:xfrm>
          <a:prstGeom prst="rect">
            <a:avLst/>
          </a:prstGeom>
        </p:spPr>
        <p:txBody>
          <a:bodyPr wrap="square">
            <a:spAutoFit/>
          </a:bodyPr>
          <a:lstStyle/>
          <a:p>
            <a:pPr algn="ctr"/>
            <a:r>
              <a:rPr lang="en-US" sz="2400" dirty="0" smtClean="0"/>
              <a:t>Final Report</a:t>
            </a:r>
            <a:endParaRPr lang="en-US" sz="1600" dirty="0"/>
          </a:p>
        </p:txBody>
      </p:sp>
      <p:sp>
        <p:nvSpPr>
          <p:cNvPr id="13" name="Rectangle 12"/>
          <p:cNvSpPr/>
          <p:nvPr/>
        </p:nvSpPr>
        <p:spPr>
          <a:xfrm>
            <a:off x="3023334" y="1243803"/>
            <a:ext cx="1831380" cy="461665"/>
          </a:xfrm>
          <a:prstGeom prst="rect">
            <a:avLst/>
          </a:prstGeom>
        </p:spPr>
        <p:txBody>
          <a:bodyPr wrap="square">
            <a:spAutoFit/>
          </a:bodyPr>
          <a:lstStyle/>
          <a:p>
            <a:pPr algn="ctr"/>
            <a:r>
              <a:rPr lang="en-US" sz="2400" dirty="0" smtClean="0"/>
              <a:t>Fact Sheet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smtClean="0">
                <a:hlinkClick r:id="rId7" action="ppaction://hlinkfile"/>
              </a:rPr>
              <a:t>API.DHSprogram.com</a:t>
            </a:r>
            <a:endParaRPr lang="en-US" sz="2000" dirty="0" smtClean="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smtClean="0"/>
              <a:t>Dataset available at </a:t>
            </a:r>
            <a:r>
              <a:rPr lang="en-US" sz="2400" dirty="0" smtClean="0">
                <a:hlinkClick r:id="rId8" action="ppaction://hlinkfile"/>
              </a:rPr>
              <a:t>DHSprogram.com</a:t>
            </a:r>
            <a:endParaRPr lang="en-US" sz="1600" dirty="0"/>
          </a:p>
        </p:txBody>
      </p:sp>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81651" y="1946070"/>
            <a:ext cx="2784272" cy="1828800"/>
          </a:xfrm>
          <a:prstGeom prst="rect">
            <a:avLst/>
          </a:prstGeom>
          <a:ln>
            <a:solidFill>
              <a:schemeClr val="tx1"/>
            </a:solidFill>
          </a:ln>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3624" y="1946070"/>
            <a:ext cx="2590800" cy="1828800"/>
          </a:xfrm>
          <a:prstGeom prst="rect">
            <a:avLst/>
          </a:prstGeom>
          <a:ln>
            <a:solidFill>
              <a:schemeClr val="tx1"/>
            </a:solidFill>
          </a:ln>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3858" y="1946070"/>
            <a:ext cx="1272540" cy="1828800"/>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smtClean="0">
                <a:solidFill>
                  <a:prstClr val="white"/>
                </a:solidFill>
              </a:rPr>
              <a:t>Household and Respondent Characteristics</a:t>
            </a:r>
            <a:endParaRPr lang="en-US" sz="4400" b="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02901"/>
            <a:ext cx="4418729" cy="3378700"/>
          </a:xfrm>
        </p:spPr>
        <p:txBody>
          <a:bodyPr/>
          <a:lstStyle/>
          <a:p>
            <a:pPr>
              <a:buClr>
                <a:schemeClr val="tx1"/>
              </a:buClr>
            </a:pPr>
            <a:r>
              <a:rPr lang="en-GB" b="1" noProof="0" dirty="0" smtClean="0">
                <a:solidFill>
                  <a:schemeClr val="accent4"/>
                </a:solidFill>
              </a:rPr>
              <a:t>Household Characteristics</a:t>
            </a:r>
          </a:p>
          <a:p>
            <a:pPr lvl="1">
              <a:buClr>
                <a:schemeClr val="tx1"/>
              </a:buClr>
            </a:pPr>
            <a:r>
              <a:rPr lang="en-GB" b="1" noProof="0" dirty="0" smtClean="0">
                <a:solidFill>
                  <a:schemeClr val="accent4"/>
                </a:solidFill>
              </a:rPr>
              <a:t>Water and sanitation</a:t>
            </a:r>
          </a:p>
          <a:p>
            <a:pPr lvl="1">
              <a:buClr>
                <a:schemeClr val="tx1"/>
              </a:buClr>
            </a:pPr>
            <a:r>
              <a:rPr lang="en-GB" b="1" noProof="0" dirty="0" smtClean="0">
                <a:solidFill>
                  <a:schemeClr val="accent4"/>
                </a:solidFill>
              </a:rPr>
              <a:t>Electricity</a:t>
            </a:r>
          </a:p>
          <a:p>
            <a:pPr lvl="1">
              <a:buClr>
                <a:schemeClr val="tx1"/>
              </a:buClr>
            </a:pPr>
            <a:r>
              <a:rPr lang="en-GB" b="1" noProof="0" dirty="0" smtClean="0">
                <a:solidFill>
                  <a:schemeClr val="accent4"/>
                </a:solidFill>
              </a:rPr>
              <a:t>Ownership of goods</a:t>
            </a:r>
          </a:p>
          <a:p>
            <a:pPr lvl="1">
              <a:buClr>
                <a:schemeClr val="tx1"/>
              </a:buClr>
            </a:pPr>
            <a:r>
              <a:rPr lang="en-GB" b="1" noProof="0" dirty="0" smtClean="0">
                <a:solidFill>
                  <a:schemeClr val="accent4"/>
                </a:solidFill>
              </a:rPr>
              <a:t>Wealth</a:t>
            </a:r>
          </a:p>
          <a:p>
            <a:pPr>
              <a:buClr>
                <a:schemeClr val="tx1"/>
              </a:buClr>
            </a:pPr>
            <a:r>
              <a:rPr lang="en-GB" noProof="0" dirty="0" smtClean="0"/>
              <a:t>Respondent Characteristics</a:t>
            </a:r>
          </a:p>
          <a:p>
            <a:pPr lvl="1">
              <a:buClr>
                <a:schemeClr val="tx1"/>
              </a:buClr>
            </a:pPr>
            <a:r>
              <a:rPr lang="en-GB" noProof="0" dirty="0" smtClean="0"/>
              <a:t>Education</a:t>
            </a:r>
          </a:p>
          <a:p>
            <a:pPr lvl="1">
              <a:buClr>
                <a:schemeClr val="tx1"/>
              </a:buClr>
            </a:pPr>
            <a:r>
              <a:rPr lang="en-GB" noProof="0" dirty="0" smtClean="0"/>
              <a:t>Literacy</a:t>
            </a:r>
            <a:endParaRPr lang="en-GB" noProof="0" dirty="0"/>
          </a:p>
        </p:txBody>
      </p:sp>
    </p:spTree>
    <p:extLst>
      <p:ext uri="{BB962C8B-B14F-4D97-AF65-F5344CB8AC3E}">
        <p14:creationId xmlns:p14="http://schemas.microsoft.com/office/powerpoint/2010/main" val="29851935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smtClean="0"/>
              <a:t>Malawi’s Households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smtClean="0">
                <a:solidFill>
                  <a:schemeClr val="accent4"/>
                </a:solidFill>
              </a:rPr>
              <a:t>26%</a:t>
            </a:r>
            <a:r>
              <a:rPr lang="en-GB" sz="3600" noProof="0" dirty="0" smtClean="0">
                <a:solidFill>
                  <a:schemeClr val="accent4"/>
                </a:solidFill>
              </a:rPr>
              <a:t> </a:t>
            </a:r>
            <a:r>
              <a:rPr lang="en-GB" sz="3600" noProof="0" dirty="0" smtClean="0"/>
              <a:t>of households are </a:t>
            </a:r>
            <a:r>
              <a:rPr lang="en-GB" sz="3600" b="1" noProof="0" dirty="0" smtClean="0">
                <a:solidFill>
                  <a:schemeClr val="accent4"/>
                </a:solidFill>
              </a:rPr>
              <a:t>headed by women</a:t>
            </a:r>
            <a:r>
              <a:rPr lang="en-GB" sz="3600" noProof="0" dirty="0" smtClean="0"/>
              <a:t>.</a:t>
            </a:r>
          </a:p>
          <a:p>
            <a:pPr>
              <a:spcBef>
                <a:spcPts val="0"/>
              </a:spcBef>
              <a:spcAft>
                <a:spcPts val="1800"/>
              </a:spcAft>
              <a:buClr>
                <a:schemeClr val="tx1"/>
              </a:buClr>
            </a:pPr>
            <a:r>
              <a:rPr lang="en-GB" sz="3600" noProof="0" dirty="0" smtClean="0"/>
              <a:t>Households have an average of </a:t>
            </a:r>
            <a:r>
              <a:rPr lang="en-GB" sz="3600" b="1" noProof="0" dirty="0" smtClean="0">
                <a:solidFill>
                  <a:schemeClr val="accent4"/>
                </a:solidFill>
              </a:rPr>
              <a:t>4.5 members</a:t>
            </a:r>
            <a:r>
              <a:rPr lang="en-GB" sz="3600" noProof="0" dirty="0" smtClean="0"/>
              <a:t>.</a:t>
            </a:r>
          </a:p>
          <a:p>
            <a:pPr>
              <a:spcBef>
                <a:spcPts val="0"/>
              </a:spcBef>
              <a:spcAft>
                <a:spcPts val="1800"/>
              </a:spcAft>
              <a:buClr>
                <a:schemeClr val="tx1"/>
              </a:buClr>
            </a:pPr>
            <a:r>
              <a:rPr lang="en-GB" sz="3600" b="1" noProof="0" dirty="0" smtClean="0">
                <a:solidFill>
                  <a:schemeClr val="accent4"/>
                </a:solidFill>
              </a:rPr>
              <a:t>47% </a:t>
            </a:r>
            <a:r>
              <a:rPr lang="en-GB" sz="3600" noProof="0" dirty="0" smtClean="0"/>
              <a:t>of the household population is </a:t>
            </a:r>
            <a:r>
              <a:rPr lang="en-GB" sz="3600" b="1" noProof="0" dirty="0" smtClean="0">
                <a:solidFill>
                  <a:schemeClr val="accent4"/>
                </a:solidFill>
              </a:rPr>
              <a:t>under 15 </a:t>
            </a:r>
            <a:r>
              <a:rPr lang="en-GB" sz="3600" noProof="0" dirty="0" smtClean="0"/>
              <a:t>years of age.</a:t>
            </a:r>
            <a:endParaRPr lang="en-GB" sz="3600" noProof="0" dirty="0"/>
          </a:p>
        </p:txBody>
      </p:sp>
    </p:spTree>
    <p:extLst>
      <p:ext uri="{BB962C8B-B14F-4D97-AF65-F5344CB8AC3E}">
        <p14:creationId xmlns:p14="http://schemas.microsoft.com/office/powerpoint/2010/main" val="17766602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smtClean="0"/>
              <a:t>Drinking Water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897405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Tree>
    <p:extLst>
      <p:ext uri="{BB962C8B-B14F-4D97-AF65-F5344CB8AC3E}">
        <p14:creationId xmlns:p14="http://schemas.microsoft.com/office/powerpoint/2010/main" val="2912614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4154984"/>
          </a:xfrm>
          <a:prstGeom prst="rect">
            <a:avLst/>
          </a:prstGeom>
          <a:noFill/>
        </p:spPr>
        <p:txBody>
          <a:bodyPr wrap="square" rtlCol="0">
            <a:spAutoFit/>
          </a:bodyPr>
          <a:lstStyle/>
          <a:p>
            <a:pPr algn="ctr"/>
            <a:r>
              <a:rPr lang="en-US" sz="2400" dirty="0"/>
              <a:t>The 2017 Malawi Malaria Indicator Survey (2017 MMIS) was implemented by the Malawi National </a:t>
            </a:r>
            <a:r>
              <a:rPr lang="en-US" sz="2400" dirty="0" smtClean="0"/>
              <a:t>Malaria Control </a:t>
            </a:r>
            <a:r>
              <a:rPr lang="en-US" sz="2400" dirty="0" err="1"/>
              <a:t>Programme</a:t>
            </a:r>
            <a:r>
              <a:rPr lang="en-US" sz="2400" dirty="0"/>
              <a:t> (NMCP). Financial support for the survey was provided by the United States Agency </a:t>
            </a:r>
            <a:r>
              <a:rPr lang="en-US" sz="2400" dirty="0" smtClean="0"/>
              <a:t>for International </a:t>
            </a:r>
            <a:r>
              <a:rPr lang="en-US" sz="2400" dirty="0"/>
              <a:t>Development (USAID) through the President’s Malaria Initiative (PMI). The government of </a:t>
            </a:r>
            <a:r>
              <a:rPr lang="en-US" sz="2400" dirty="0" smtClean="0"/>
              <a:t>Malawi provided </a:t>
            </a:r>
            <a:r>
              <a:rPr lang="en-US" sz="2400" dirty="0"/>
              <a:t>financial assistance </a:t>
            </a:r>
            <a:r>
              <a:rPr lang="en-US" sz="2400" dirty="0" smtClean="0"/>
              <a:t>with personnel</a:t>
            </a:r>
            <a:r>
              <a:rPr lang="en-US" sz="2400" dirty="0"/>
              <a:t>, office space, and logistical support. ICF </a:t>
            </a:r>
            <a:r>
              <a:rPr lang="en-US" sz="2400" dirty="0" smtClean="0"/>
              <a:t>provided technical </a:t>
            </a:r>
            <a:r>
              <a:rPr lang="en-US" sz="2400" dirty="0"/>
              <a:t>assistance through The DHS Program, a USAID-funded project offering support and technical </a:t>
            </a:r>
            <a:r>
              <a:rPr lang="en-US" sz="2400" dirty="0" smtClean="0"/>
              <a:t>assistance in </a:t>
            </a:r>
            <a:r>
              <a:rPr lang="en-US" sz="2400" dirty="0"/>
              <a:t>the implementation of population and health surveys in countries worldwide</a:t>
            </a:r>
            <a:r>
              <a:rPr lang="en-US" sz="2400" dirty="0" smtClean="0"/>
              <a:t>.</a:t>
            </a: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6820" y="77040"/>
            <a:ext cx="841248" cy="9144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731" y="5315951"/>
            <a:ext cx="6829425" cy="1190625"/>
          </a:xfrm>
          <a:prstGeom prst="rect">
            <a:avLst/>
          </a:prstGeom>
        </p:spPr>
      </p:pic>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smtClean="0"/>
              <a:t>Sanitation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0476560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
        <p:nvSpPr>
          <p:cNvPr id="3" name="TextBox 2"/>
          <p:cNvSpPr txBox="1"/>
          <p:nvPr/>
        </p:nvSpPr>
        <p:spPr>
          <a:xfrm>
            <a:off x="6302477" y="6334780"/>
            <a:ext cx="2841523" cy="523220"/>
          </a:xfrm>
          <a:prstGeom prst="rect">
            <a:avLst/>
          </a:prstGeom>
          <a:noFill/>
        </p:spPr>
        <p:txBody>
          <a:bodyPr wrap="square" rtlCol="0">
            <a:spAutoFit/>
          </a:bodyPr>
          <a:lstStyle/>
          <a:p>
            <a:pPr algn="r"/>
            <a:r>
              <a:rPr lang="en-US" sz="1400" i="1" dirty="0" smtClean="0">
                <a:solidFill>
                  <a:prstClr val="black"/>
                </a:solidFill>
              </a:rPr>
              <a:t>Figures do not add up to 100% </a:t>
            </a:r>
          </a:p>
          <a:p>
            <a:pPr algn="r"/>
            <a:r>
              <a:rPr lang="en-US" sz="1400" i="1" dirty="0" smtClean="0">
                <a:solidFill>
                  <a:prstClr val="black"/>
                </a:solidFill>
              </a:rPr>
              <a:t>due to rounding.</a:t>
            </a:r>
            <a:endParaRPr lang="en-US" sz="1400" i="1" dirty="0">
              <a:solidFill>
                <a:prstClr val="black"/>
              </a:solidFill>
            </a:endParaRPr>
          </a:p>
        </p:txBody>
      </p:sp>
    </p:spTree>
    <p:extLst>
      <p:ext uri="{BB962C8B-B14F-4D97-AF65-F5344CB8AC3E}">
        <p14:creationId xmlns:p14="http://schemas.microsoft.com/office/powerpoint/2010/main" val="16764475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Electricity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4406359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Tree>
    <p:extLst>
      <p:ext uri="{BB962C8B-B14F-4D97-AF65-F5344CB8AC3E}">
        <p14:creationId xmlns:p14="http://schemas.microsoft.com/office/powerpoint/2010/main" val="23366843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Household Durable Goods and Possessions</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971619361"/>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smtClean="0">
                <a:solidFill>
                  <a:prstClr val="black"/>
                </a:solidFill>
              </a:rPr>
              <a:t>Percent of households with:</a:t>
            </a:r>
            <a:endParaRPr lang="en-US" i="1" dirty="0">
              <a:solidFill>
                <a:prstClr val="black"/>
              </a:solidFill>
            </a:endParaRPr>
          </a:p>
        </p:txBody>
      </p:sp>
    </p:spTree>
    <p:extLst>
      <p:ext uri="{BB962C8B-B14F-4D97-AF65-F5344CB8AC3E}">
        <p14:creationId xmlns:p14="http://schemas.microsoft.com/office/powerpoint/2010/main" val="17895238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3" name="Content Placeholder 2"/>
          <p:cNvSpPr>
            <a:spLocks noGrp="1"/>
          </p:cNvSpPr>
          <p:nvPr>
            <p:ph idx="1"/>
          </p:nvPr>
        </p:nvSpPr>
        <p:spPr/>
        <p:txBody>
          <a:bodyPr/>
          <a:lstStyle/>
          <a:p>
            <a:pPr>
              <a:spcBef>
                <a:spcPts val="0"/>
              </a:spcBef>
              <a:spcAft>
                <a:spcPts val="1800"/>
              </a:spcAft>
            </a:pPr>
            <a:r>
              <a:rPr lang="en-GB" noProof="0" dirty="0" smtClean="0"/>
              <a:t>Wealth is determined by scoring households based on a set of characteristics including access to electricity and ownership of various consumer goods.</a:t>
            </a:r>
          </a:p>
          <a:p>
            <a:pPr>
              <a:spcBef>
                <a:spcPts val="0"/>
              </a:spcBef>
              <a:spcAft>
                <a:spcPts val="1800"/>
              </a:spcAft>
            </a:pPr>
            <a:r>
              <a:rPr lang="en-GB" noProof="0" dirty="0" smtClean="0"/>
              <a:t>Households are then ranked, from lowest to highest score.</a:t>
            </a:r>
          </a:p>
          <a:p>
            <a:pPr>
              <a:spcBef>
                <a:spcPts val="0"/>
              </a:spcBef>
              <a:spcAft>
                <a:spcPts val="1800"/>
              </a:spcAft>
            </a:pPr>
            <a:r>
              <a:rPr lang="en-GB" noProof="0" dirty="0" smtClean="0"/>
              <a:t>This list is then separated into 5 equal pieces (or quintiles) each representing 20% of the population.</a:t>
            </a:r>
          </a:p>
          <a:p>
            <a:pPr>
              <a:spcBef>
                <a:spcPts val="0"/>
              </a:spcBef>
              <a:spcAft>
                <a:spcPts val="1800"/>
              </a:spcAft>
            </a:pPr>
            <a:r>
              <a:rPr lang="en-GB" noProof="0" dirty="0" smtClean="0"/>
              <a:t>Therefore, those in the highest quintile may not be “rich” but they are of higher socioeconomic status than 80% of </a:t>
            </a:r>
            <a:r>
              <a:rPr lang="en-GB" dirty="0" smtClean="0"/>
              <a:t>Malawi</a:t>
            </a:r>
            <a:r>
              <a:rPr lang="en-GB" noProof="0" dirty="0" smtClean="0"/>
              <a:t>.</a:t>
            </a:r>
            <a:endParaRPr lang="en-GB" noProof="0" dirty="0"/>
          </a:p>
        </p:txBody>
      </p:sp>
    </p:spTree>
    <p:extLst>
      <p:ext uri="{BB962C8B-B14F-4D97-AF65-F5344CB8AC3E}">
        <p14:creationId xmlns:p14="http://schemas.microsoft.com/office/powerpoint/2010/main" val="16038919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5" name="Content Placeholder 2"/>
          <p:cNvSpPr>
            <a:spLocks noGrp="1"/>
          </p:cNvSpPr>
          <p:nvPr>
            <p:ph idx="1"/>
          </p:nvPr>
        </p:nvSpPr>
        <p:spPr>
          <a:xfrm>
            <a:off x="461639" y="3944982"/>
            <a:ext cx="8256233" cy="2913017"/>
          </a:xfrm>
        </p:spPr>
        <p:txBody>
          <a:bodyPr>
            <a:normAutofit lnSpcReduction="10000"/>
          </a:bodyPr>
          <a:lstStyle/>
          <a:p>
            <a:pPr marL="0" indent="0" algn="ctr">
              <a:spcBef>
                <a:spcPts val="0"/>
              </a:spcBef>
              <a:spcAft>
                <a:spcPts val="1800"/>
              </a:spcAft>
              <a:buNone/>
            </a:pPr>
            <a:r>
              <a:rPr lang="en-GB" noProof="0" dirty="0" smtClean="0"/>
              <a:t>Very few urban households are in the poorest quintile, while very few rural households are in the wealthiest quintile.</a:t>
            </a:r>
          </a:p>
          <a:p>
            <a:pPr marL="0" indent="0" algn="ctr">
              <a:spcBef>
                <a:spcPts val="0"/>
              </a:spcBef>
              <a:spcAft>
                <a:spcPts val="1800"/>
              </a:spcAft>
              <a:buNone/>
            </a:pPr>
            <a:r>
              <a:rPr lang="en-GB" b="1" noProof="0" dirty="0" smtClean="0">
                <a:solidFill>
                  <a:schemeClr val="accent4"/>
                </a:solidFill>
              </a:rPr>
              <a:t>Central region (25%) </a:t>
            </a:r>
            <a:r>
              <a:rPr lang="en-GB" noProof="0" dirty="0" smtClean="0"/>
              <a:t>has the largest proportion of households in the </a:t>
            </a:r>
            <a:r>
              <a:rPr lang="en-GB" b="1" noProof="0" dirty="0" smtClean="0">
                <a:solidFill>
                  <a:schemeClr val="accent4"/>
                </a:solidFill>
              </a:rPr>
              <a:t>poorest quintile</a:t>
            </a:r>
            <a:r>
              <a:rPr lang="en-GB" noProof="0" dirty="0" smtClean="0"/>
              <a:t>, while </a:t>
            </a:r>
            <a:r>
              <a:rPr lang="en-GB" b="1" noProof="0" dirty="0" smtClean="0">
                <a:solidFill>
                  <a:schemeClr val="accent4"/>
                </a:solidFill>
              </a:rPr>
              <a:t>Northern region (34%)</a:t>
            </a:r>
            <a:r>
              <a:rPr lang="en-GB" b="1" noProof="0" dirty="0" smtClean="0">
                <a:solidFill>
                  <a:schemeClr val="accent5"/>
                </a:solidFill>
              </a:rPr>
              <a:t> </a:t>
            </a:r>
            <a:r>
              <a:rPr lang="en-GB" noProof="0" dirty="0" smtClean="0"/>
              <a:t>has the largest proportion of households in the </a:t>
            </a:r>
            <a:r>
              <a:rPr lang="en-GB" b="1" noProof="0" dirty="0" smtClean="0">
                <a:solidFill>
                  <a:schemeClr val="accent4"/>
                </a:solidFill>
              </a:rPr>
              <a:t>wealthiest quintile</a:t>
            </a:r>
            <a:r>
              <a:rPr lang="en-GB" noProof="0" dirty="0" smtClean="0"/>
              <a:t>.</a:t>
            </a:r>
            <a:endParaRPr lang="en-GB" noProof="0" dirty="0"/>
          </a:p>
        </p:txBody>
      </p:sp>
      <p:graphicFrame>
        <p:nvGraphicFramePr>
          <p:cNvPr id="6" name="Table 5"/>
          <p:cNvGraphicFramePr>
            <a:graphicFrameLocks noGrp="1"/>
          </p:cNvGraphicFramePr>
          <p:nvPr>
            <p:extLst>
              <p:ext uri="{D42A27DB-BD31-4B8C-83A1-F6EECF244321}">
                <p14:modId xmlns:p14="http://schemas.microsoft.com/office/powerpoint/2010/main" val="773580075"/>
              </p:ext>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gridCol w="1376039"/>
                <a:gridCol w="1376039"/>
                <a:gridCol w="1376039"/>
                <a:gridCol w="1376039"/>
                <a:gridCol w="1376039"/>
              </a:tblGrid>
              <a:tr h="670802">
                <a:tc>
                  <a:txBody>
                    <a:bodyPr/>
                    <a:lstStyle/>
                    <a:p>
                      <a:endParaRPr lang="en-US" dirty="0"/>
                    </a:p>
                  </a:txBody>
                  <a:tcPr/>
                </a:tc>
                <a:tc>
                  <a:txBody>
                    <a:bodyPr/>
                    <a:lstStyle/>
                    <a:p>
                      <a:pPr algn="ctr"/>
                      <a:r>
                        <a:rPr lang="en-US" sz="2400" b="1" dirty="0" smtClean="0"/>
                        <a:t>Lowest</a:t>
                      </a:r>
                      <a:endParaRPr lang="en-US" sz="2400" b="1" dirty="0"/>
                    </a:p>
                  </a:txBody>
                  <a:tcPr/>
                </a:tc>
                <a:tc>
                  <a:txBody>
                    <a:bodyPr/>
                    <a:lstStyle/>
                    <a:p>
                      <a:pPr algn="ctr"/>
                      <a:r>
                        <a:rPr lang="en-US" sz="2400" b="1" dirty="0" smtClean="0"/>
                        <a:t>2</a:t>
                      </a:r>
                      <a:r>
                        <a:rPr lang="en-US" sz="2400" b="1" baseline="30000" dirty="0" smtClean="0"/>
                        <a:t>nd</a:t>
                      </a:r>
                      <a:r>
                        <a:rPr lang="en-US" sz="2400" b="1" dirty="0" smtClean="0"/>
                        <a:t> </a:t>
                      </a:r>
                      <a:endParaRPr lang="en-US" sz="2400" b="1" dirty="0"/>
                    </a:p>
                  </a:txBody>
                  <a:tcPr/>
                </a:tc>
                <a:tc>
                  <a:txBody>
                    <a:bodyPr/>
                    <a:lstStyle/>
                    <a:p>
                      <a:pPr algn="ctr"/>
                      <a:r>
                        <a:rPr lang="en-US" sz="2400" b="1" dirty="0" smtClean="0"/>
                        <a:t>Middle</a:t>
                      </a:r>
                      <a:endParaRPr lang="en-US" sz="2400" b="1" dirty="0"/>
                    </a:p>
                  </a:txBody>
                  <a:tcPr/>
                </a:tc>
                <a:tc>
                  <a:txBody>
                    <a:bodyPr/>
                    <a:lstStyle/>
                    <a:p>
                      <a:pPr algn="ctr"/>
                      <a:r>
                        <a:rPr lang="en-US" sz="2400" b="1" dirty="0" smtClean="0"/>
                        <a:t>4</a:t>
                      </a:r>
                      <a:r>
                        <a:rPr lang="en-US" sz="2400" b="1" baseline="30000" dirty="0" smtClean="0"/>
                        <a:t>th</a:t>
                      </a:r>
                      <a:r>
                        <a:rPr lang="en-US" sz="2400" b="1" dirty="0" smtClean="0"/>
                        <a:t> </a:t>
                      </a:r>
                      <a:endParaRPr lang="en-US" sz="2400" b="1" dirty="0"/>
                    </a:p>
                  </a:txBody>
                  <a:tcPr/>
                </a:tc>
                <a:tc>
                  <a:txBody>
                    <a:bodyPr/>
                    <a:lstStyle/>
                    <a:p>
                      <a:pPr algn="ctr"/>
                      <a:r>
                        <a:rPr lang="en-US" sz="2400" b="1" dirty="0" smtClean="0"/>
                        <a:t>Highest</a:t>
                      </a:r>
                      <a:endParaRPr lang="en-US" sz="2400" b="1" dirty="0"/>
                    </a:p>
                  </a:txBody>
                  <a:tcPr/>
                </a:tc>
              </a:tr>
              <a:tr h="670802">
                <a:tc>
                  <a:txBody>
                    <a:bodyPr/>
                    <a:lstStyle/>
                    <a:p>
                      <a:r>
                        <a:rPr lang="en-US" sz="2400" b="1" dirty="0" smtClean="0">
                          <a:solidFill>
                            <a:schemeClr val="accent4"/>
                          </a:solidFill>
                        </a:rPr>
                        <a:t>Urban</a:t>
                      </a:r>
                      <a:endParaRPr lang="en-US" sz="2400" b="1" dirty="0">
                        <a:solidFill>
                          <a:schemeClr val="accent4"/>
                        </a:solidFill>
                      </a:endParaRPr>
                    </a:p>
                  </a:txBody>
                  <a:tcPr/>
                </a:tc>
                <a:tc>
                  <a:txBody>
                    <a:bodyPr/>
                    <a:lstStyle/>
                    <a:p>
                      <a:pPr algn="ctr"/>
                      <a:r>
                        <a:rPr lang="en-US" sz="2400" b="1" dirty="0" smtClean="0">
                          <a:solidFill>
                            <a:schemeClr val="accent4"/>
                          </a:solidFill>
                        </a:rPr>
                        <a:t>&lt;1%</a:t>
                      </a:r>
                      <a:endParaRPr lang="en-US" sz="2400" b="1" dirty="0">
                        <a:solidFill>
                          <a:schemeClr val="accent4"/>
                        </a:solidFill>
                      </a:endParaRPr>
                    </a:p>
                  </a:txBody>
                  <a:tcPr/>
                </a:tc>
                <a:tc>
                  <a:txBody>
                    <a:bodyPr/>
                    <a:lstStyle/>
                    <a:p>
                      <a:pPr algn="ctr"/>
                      <a:r>
                        <a:rPr lang="en-US" sz="2400" b="1" dirty="0" smtClean="0">
                          <a:solidFill>
                            <a:schemeClr val="accent4"/>
                          </a:solidFill>
                        </a:rPr>
                        <a:t>1%</a:t>
                      </a:r>
                      <a:endParaRPr lang="en-US" sz="2400" b="1" dirty="0">
                        <a:solidFill>
                          <a:schemeClr val="accent4"/>
                        </a:solidFill>
                      </a:endParaRPr>
                    </a:p>
                  </a:txBody>
                  <a:tcPr/>
                </a:tc>
                <a:tc>
                  <a:txBody>
                    <a:bodyPr/>
                    <a:lstStyle/>
                    <a:p>
                      <a:pPr algn="ctr"/>
                      <a:r>
                        <a:rPr lang="en-US" sz="2400" b="1" dirty="0" smtClean="0">
                          <a:solidFill>
                            <a:schemeClr val="accent4"/>
                          </a:solidFill>
                        </a:rPr>
                        <a:t>3%</a:t>
                      </a:r>
                      <a:endParaRPr lang="en-US" sz="2400" b="1" dirty="0">
                        <a:solidFill>
                          <a:schemeClr val="accent4"/>
                        </a:solidFill>
                      </a:endParaRPr>
                    </a:p>
                  </a:txBody>
                  <a:tcPr/>
                </a:tc>
                <a:tc>
                  <a:txBody>
                    <a:bodyPr/>
                    <a:lstStyle/>
                    <a:p>
                      <a:pPr algn="ctr"/>
                      <a:r>
                        <a:rPr lang="en-US" sz="2400" b="1" dirty="0" smtClean="0">
                          <a:solidFill>
                            <a:schemeClr val="accent4"/>
                          </a:solidFill>
                        </a:rPr>
                        <a:t>13%</a:t>
                      </a:r>
                      <a:endParaRPr lang="en-US" sz="2400" b="1" dirty="0">
                        <a:solidFill>
                          <a:schemeClr val="accent4"/>
                        </a:solidFill>
                      </a:endParaRPr>
                    </a:p>
                  </a:txBody>
                  <a:tcPr/>
                </a:tc>
                <a:tc>
                  <a:txBody>
                    <a:bodyPr/>
                    <a:lstStyle/>
                    <a:p>
                      <a:pPr algn="ctr"/>
                      <a:r>
                        <a:rPr lang="en-US" sz="2400" b="1" dirty="0" smtClean="0">
                          <a:solidFill>
                            <a:schemeClr val="accent4"/>
                          </a:solidFill>
                        </a:rPr>
                        <a:t>83%</a:t>
                      </a:r>
                      <a:endParaRPr lang="en-US" sz="2400" b="1" dirty="0">
                        <a:solidFill>
                          <a:schemeClr val="accent4"/>
                        </a:solidFill>
                      </a:endParaRPr>
                    </a:p>
                  </a:txBody>
                  <a:tcPr/>
                </a:tc>
              </a:tr>
              <a:tr h="670802">
                <a:tc>
                  <a:txBody>
                    <a:bodyPr/>
                    <a:lstStyle/>
                    <a:p>
                      <a:r>
                        <a:rPr lang="en-US" sz="2400" b="1" dirty="0" smtClean="0">
                          <a:solidFill>
                            <a:schemeClr val="accent3"/>
                          </a:solidFill>
                        </a:rPr>
                        <a:t>Rural</a:t>
                      </a:r>
                      <a:endParaRPr lang="en-US" sz="2400" b="1" dirty="0">
                        <a:solidFill>
                          <a:schemeClr val="accent3"/>
                        </a:solidFill>
                      </a:endParaRPr>
                    </a:p>
                  </a:txBody>
                  <a:tcPr/>
                </a:tc>
                <a:tc>
                  <a:txBody>
                    <a:bodyPr/>
                    <a:lstStyle/>
                    <a:p>
                      <a:pPr algn="ctr"/>
                      <a:r>
                        <a:rPr lang="en-US" sz="2400" b="1" dirty="0" smtClean="0">
                          <a:solidFill>
                            <a:schemeClr val="accent3"/>
                          </a:solidFill>
                        </a:rPr>
                        <a:t>24%</a:t>
                      </a:r>
                      <a:endParaRPr lang="en-US" sz="2400" b="1" dirty="0">
                        <a:solidFill>
                          <a:schemeClr val="accent3"/>
                        </a:solidFill>
                      </a:endParaRPr>
                    </a:p>
                  </a:txBody>
                  <a:tcPr/>
                </a:tc>
                <a:tc>
                  <a:txBody>
                    <a:bodyPr/>
                    <a:lstStyle/>
                    <a:p>
                      <a:pPr algn="ctr"/>
                      <a:r>
                        <a:rPr lang="en-US" sz="2400" b="1" dirty="0" smtClean="0">
                          <a:solidFill>
                            <a:schemeClr val="accent3"/>
                          </a:solidFill>
                        </a:rPr>
                        <a:t>24%</a:t>
                      </a:r>
                      <a:endParaRPr lang="en-US" sz="2400" b="1" dirty="0">
                        <a:solidFill>
                          <a:schemeClr val="accent3"/>
                        </a:solidFill>
                      </a:endParaRPr>
                    </a:p>
                  </a:txBody>
                  <a:tcPr/>
                </a:tc>
                <a:tc>
                  <a:txBody>
                    <a:bodyPr/>
                    <a:lstStyle/>
                    <a:p>
                      <a:pPr algn="ctr"/>
                      <a:r>
                        <a:rPr lang="en-US" sz="2400" b="1" dirty="0" smtClean="0">
                          <a:solidFill>
                            <a:schemeClr val="accent3"/>
                          </a:solidFill>
                        </a:rPr>
                        <a:t>23%</a:t>
                      </a:r>
                      <a:endParaRPr lang="en-US" sz="2400" b="1" dirty="0">
                        <a:solidFill>
                          <a:schemeClr val="accent3"/>
                        </a:solidFill>
                      </a:endParaRPr>
                    </a:p>
                  </a:txBody>
                  <a:tcPr/>
                </a:tc>
                <a:tc>
                  <a:txBody>
                    <a:bodyPr/>
                    <a:lstStyle/>
                    <a:p>
                      <a:pPr algn="ctr"/>
                      <a:r>
                        <a:rPr lang="en-US" sz="2400" b="1" dirty="0" smtClean="0">
                          <a:solidFill>
                            <a:schemeClr val="accent3"/>
                          </a:solidFill>
                        </a:rPr>
                        <a:t>21%</a:t>
                      </a:r>
                      <a:endParaRPr lang="en-US" sz="2400" b="1" dirty="0">
                        <a:solidFill>
                          <a:schemeClr val="accent3"/>
                        </a:solidFill>
                      </a:endParaRPr>
                    </a:p>
                  </a:txBody>
                  <a:tcPr/>
                </a:tc>
                <a:tc>
                  <a:txBody>
                    <a:bodyPr/>
                    <a:lstStyle/>
                    <a:p>
                      <a:pPr algn="ctr"/>
                      <a:r>
                        <a:rPr lang="en-US" sz="2400" b="1" dirty="0" smtClean="0">
                          <a:solidFill>
                            <a:schemeClr val="accent3"/>
                          </a:solidFill>
                        </a:rPr>
                        <a:t>8%</a:t>
                      </a:r>
                      <a:endParaRPr lang="en-US" sz="2400" b="1" dirty="0">
                        <a:solidFill>
                          <a:schemeClr val="accent3"/>
                        </a:solidFill>
                      </a:endParaRPr>
                    </a:p>
                  </a:txBody>
                  <a:tcPr/>
                </a:tc>
              </a:tr>
            </a:tbl>
          </a:graphicData>
        </a:graphic>
      </p:graphicFrame>
    </p:spTree>
    <p:extLst>
      <p:ext uri="{BB962C8B-B14F-4D97-AF65-F5344CB8AC3E}">
        <p14:creationId xmlns:p14="http://schemas.microsoft.com/office/powerpoint/2010/main" val="8170981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61932"/>
            <a:ext cx="4418729" cy="3378700"/>
          </a:xfrm>
        </p:spPr>
        <p:txBody>
          <a:bodyPr/>
          <a:lstStyle/>
          <a:p>
            <a:pPr>
              <a:buClr>
                <a:schemeClr val="tx1"/>
              </a:buClr>
            </a:pPr>
            <a:r>
              <a:rPr lang="en-GB" noProof="0" dirty="0" smtClean="0"/>
              <a:t>Household Characteristics</a:t>
            </a:r>
          </a:p>
          <a:p>
            <a:pPr lvl="1">
              <a:buClr>
                <a:schemeClr val="tx1"/>
              </a:buClr>
            </a:pPr>
            <a:r>
              <a:rPr lang="en-GB" noProof="0" dirty="0" smtClean="0"/>
              <a:t>Water and sanitation</a:t>
            </a:r>
          </a:p>
          <a:p>
            <a:pPr lvl="1">
              <a:buClr>
                <a:schemeClr val="tx1"/>
              </a:buClr>
            </a:pPr>
            <a:r>
              <a:rPr lang="en-GB" noProof="0" dirty="0" smtClean="0"/>
              <a:t>Electricity</a:t>
            </a:r>
          </a:p>
          <a:p>
            <a:pPr lvl="1">
              <a:buClr>
                <a:schemeClr val="tx1"/>
              </a:buClr>
            </a:pPr>
            <a:r>
              <a:rPr lang="en-GB" noProof="0" dirty="0" smtClean="0"/>
              <a:t>Ownership of goods</a:t>
            </a:r>
          </a:p>
          <a:p>
            <a:pPr lvl="1">
              <a:buClr>
                <a:schemeClr val="tx1"/>
              </a:buClr>
            </a:pPr>
            <a:r>
              <a:rPr lang="en-GB" noProof="0" dirty="0" smtClean="0"/>
              <a:t>Wealth</a:t>
            </a:r>
          </a:p>
          <a:p>
            <a:pPr>
              <a:buClr>
                <a:schemeClr val="tx1"/>
              </a:buClr>
            </a:pPr>
            <a:r>
              <a:rPr lang="en-GB" b="1" noProof="0" dirty="0" smtClean="0">
                <a:solidFill>
                  <a:schemeClr val="accent4"/>
                </a:solidFill>
              </a:rPr>
              <a:t>Respondent Characteristics</a:t>
            </a:r>
          </a:p>
          <a:p>
            <a:pPr lvl="1">
              <a:buClr>
                <a:schemeClr val="tx1"/>
              </a:buClr>
            </a:pPr>
            <a:r>
              <a:rPr lang="en-GB" b="1" noProof="0" dirty="0" smtClean="0">
                <a:solidFill>
                  <a:schemeClr val="accent4"/>
                </a:solidFill>
              </a:rPr>
              <a:t>Education</a:t>
            </a:r>
          </a:p>
          <a:p>
            <a:pPr lvl="1">
              <a:buClr>
                <a:schemeClr val="tx1"/>
              </a:buClr>
            </a:pPr>
            <a:r>
              <a:rPr lang="en-GB" b="1" noProof="0" dirty="0" smtClean="0">
                <a:solidFill>
                  <a:schemeClr val="accent4"/>
                </a:solidFill>
              </a:rPr>
              <a:t>Literacy</a:t>
            </a:r>
            <a:endParaRPr lang="en-GB" b="1" noProof="0" dirty="0">
              <a:solidFill>
                <a:schemeClr val="accent4"/>
              </a:solidFill>
            </a:endParaRPr>
          </a:p>
        </p:txBody>
      </p:sp>
    </p:spTree>
    <p:extLst>
      <p:ext uri="{BB962C8B-B14F-4D97-AF65-F5344CB8AC3E}">
        <p14:creationId xmlns:p14="http://schemas.microsoft.com/office/powerpoint/2010/main" val="3025627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smtClean="0"/>
              <a:t>Women’s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83170579"/>
              </p:ext>
            </p:extLst>
          </p:nvPr>
        </p:nvGraphicFramePr>
        <p:xfrm>
          <a:off x="1818967"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solidFill>
                  <a:prstClr val="black"/>
                </a:solidFill>
              </a:rPr>
              <a:t>Percent distribution of women age 15-49</a:t>
            </a:r>
            <a:endParaRPr lang="en-US" i="1" dirty="0">
              <a:solidFill>
                <a:prstClr val="black"/>
              </a:solidFill>
            </a:endParaRPr>
          </a:p>
        </p:txBody>
      </p:sp>
      <p:sp>
        <p:nvSpPr>
          <p:cNvPr id="5" name="TextBox 4"/>
          <p:cNvSpPr txBox="1"/>
          <p:nvPr/>
        </p:nvSpPr>
        <p:spPr>
          <a:xfrm>
            <a:off x="6302477" y="6334780"/>
            <a:ext cx="2841523" cy="523220"/>
          </a:xfrm>
          <a:prstGeom prst="rect">
            <a:avLst/>
          </a:prstGeom>
          <a:noFill/>
        </p:spPr>
        <p:txBody>
          <a:bodyPr wrap="square" rtlCol="0">
            <a:spAutoFit/>
          </a:bodyPr>
          <a:lstStyle/>
          <a:p>
            <a:pPr algn="r"/>
            <a:r>
              <a:rPr lang="en-US" sz="1400" i="1" dirty="0" smtClean="0">
                <a:solidFill>
                  <a:prstClr val="black"/>
                </a:solidFill>
              </a:rPr>
              <a:t>Figure does not add up to </a:t>
            </a:r>
          </a:p>
          <a:p>
            <a:pPr algn="r"/>
            <a:r>
              <a:rPr lang="en-US" sz="1400" i="1" dirty="0" smtClean="0">
                <a:solidFill>
                  <a:prstClr val="black"/>
                </a:solidFill>
              </a:rPr>
              <a:t>100% due to rounding.</a:t>
            </a:r>
            <a:endParaRPr lang="en-US" sz="1400" i="1" dirty="0">
              <a:solidFill>
                <a:prstClr val="black"/>
              </a:solidFill>
            </a:endParaRPr>
          </a:p>
        </p:txBody>
      </p:sp>
    </p:spTree>
    <p:extLst>
      <p:ext uri="{BB962C8B-B14F-4D97-AF65-F5344CB8AC3E}">
        <p14:creationId xmlns:p14="http://schemas.microsoft.com/office/powerpoint/2010/main" val="30225799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Literacy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2102544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solidFill>
                  <a:prstClr val="black"/>
                </a:solidFill>
              </a:rPr>
              <a:t>Percent of women age 15-49 who are literate</a:t>
            </a:r>
            <a:endParaRPr lang="en-US" i="1" dirty="0">
              <a:solidFill>
                <a:prstClr val="black"/>
              </a:solidFill>
            </a:endParaRPr>
          </a:p>
        </p:txBody>
      </p:sp>
    </p:spTree>
    <p:extLst>
      <p:ext uri="{BB962C8B-B14F-4D97-AF65-F5344CB8AC3E}">
        <p14:creationId xmlns:p14="http://schemas.microsoft.com/office/powerpoint/2010/main" val="22976996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smtClean="0">
                <a:solidFill>
                  <a:schemeClr val="accent4"/>
                </a:solidFill>
              </a:rPr>
              <a:t>86% </a:t>
            </a:r>
            <a:r>
              <a:rPr lang="en-GB" sz="3200" noProof="0" dirty="0" smtClean="0"/>
              <a:t>of households have access to an </a:t>
            </a:r>
            <a:r>
              <a:rPr lang="en-GB" sz="3200" b="1" noProof="0" dirty="0" smtClean="0">
                <a:solidFill>
                  <a:schemeClr val="accent4"/>
                </a:solidFill>
              </a:rPr>
              <a:t>improved water source</a:t>
            </a:r>
            <a:r>
              <a:rPr lang="en-GB" sz="3200" noProof="0" dirty="0" smtClean="0"/>
              <a:t>.</a:t>
            </a:r>
          </a:p>
          <a:p>
            <a:pPr>
              <a:spcBef>
                <a:spcPts val="0"/>
              </a:spcBef>
              <a:spcAft>
                <a:spcPts val="1800"/>
              </a:spcAft>
              <a:buClr>
                <a:schemeClr val="tx1"/>
              </a:buClr>
            </a:pPr>
            <a:r>
              <a:rPr lang="en-GB" sz="3200" b="1" noProof="0" dirty="0" smtClean="0">
                <a:solidFill>
                  <a:schemeClr val="accent4"/>
                </a:solidFill>
              </a:rPr>
              <a:t>11% </a:t>
            </a:r>
            <a:r>
              <a:rPr lang="en-GB" sz="3200" noProof="0" dirty="0" smtClean="0"/>
              <a:t>of households use </a:t>
            </a:r>
            <a:r>
              <a:rPr lang="en-GB" sz="3200" b="1" noProof="0" dirty="0" smtClean="0">
                <a:solidFill>
                  <a:schemeClr val="accent4"/>
                </a:solidFill>
              </a:rPr>
              <a:t>improved sanitation facilities</a:t>
            </a:r>
            <a:r>
              <a:rPr lang="en-GB" sz="3200" noProof="0" dirty="0" smtClean="0"/>
              <a:t>.</a:t>
            </a:r>
          </a:p>
          <a:p>
            <a:pPr>
              <a:spcBef>
                <a:spcPts val="0"/>
              </a:spcBef>
              <a:spcAft>
                <a:spcPts val="1800"/>
              </a:spcAft>
              <a:buClr>
                <a:schemeClr val="tx1"/>
              </a:buClr>
            </a:pPr>
            <a:r>
              <a:rPr lang="en-GB" sz="3200" b="1" noProof="0" dirty="0" smtClean="0">
                <a:solidFill>
                  <a:schemeClr val="accent4"/>
                </a:solidFill>
              </a:rPr>
              <a:t>13% </a:t>
            </a:r>
            <a:r>
              <a:rPr lang="en-GB" sz="3200" noProof="0" dirty="0" smtClean="0"/>
              <a:t>of households have </a:t>
            </a:r>
            <a:r>
              <a:rPr lang="en-GB" sz="3200" b="1" noProof="0" dirty="0" smtClean="0">
                <a:solidFill>
                  <a:schemeClr val="accent4"/>
                </a:solidFill>
              </a:rPr>
              <a:t>electricity</a:t>
            </a:r>
            <a:r>
              <a:rPr lang="en-GB" sz="3200" noProof="0" dirty="0" smtClean="0"/>
              <a:t>.</a:t>
            </a:r>
          </a:p>
          <a:p>
            <a:pPr>
              <a:spcBef>
                <a:spcPts val="0"/>
              </a:spcBef>
              <a:spcAft>
                <a:spcPts val="1800"/>
              </a:spcAft>
              <a:buClr>
                <a:schemeClr val="tx1"/>
              </a:buClr>
            </a:pPr>
            <a:r>
              <a:rPr lang="en-GB" sz="3200" b="1" noProof="0" dirty="0" smtClean="0">
                <a:solidFill>
                  <a:schemeClr val="accent4"/>
                </a:solidFill>
              </a:rPr>
              <a:t>14% </a:t>
            </a:r>
            <a:r>
              <a:rPr lang="en-GB" sz="3200" noProof="0" dirty="0" smtClean="0"/>
              <a:t>of women have </a:t>
            </a:r>
            <a:r>
              <a:rPr lang="en-GB" sz="3200" b="1" noProof="0" dirty="0" smtClean="0">
                <a:solidFill>
                  <a:schemeClr val="accent4"/>
                </a:solidFill>
              </a:rPr>
              <a:t>never attended school</a:t>
            </a:r>
            <a:r>
              <a:rPr lang="en-GB" sz="3200" noProof="0" dirty="0" smtClean="0"/>
              <a:t>.</a:t>
            </a:r>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prstClr val="white"/>
                </a:solidFill>
              </a:rPr>
              <a:t>Malaria Prevention</a:t>
            </a:r>
            <a:endParaRPr lang="en-US" sz="4400" b="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Objective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main objective of the 2017 MMIS is to provide up-to-date estimates of basic demographic and health indicators related to malaria. </a:t>
            </a:r>
          </a:p>
          <a:p>
            <a:pPr>
              <a:spcBef>
                <a:spcPts val="0"/>
              </a:spcBef>
              <a:spcAft>
                <a:spcPts val="1800"/>
              </a:spcAft>
            </a:pPr>
            <a:r>
              <a:rPr lang="en-GB" sz="3200" noProof="0" dirty="0" smtClean="0"/>
              <a:t>This information is essential for programme managers and policymakers to evaluate and design programmes and strategies for improving the health of Malawi.</a:t>
            </a:r>
            <a:endParaRPr lang="en-GB" sz="3200" noProof="0" dirty="0"/>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76266"/>
            <a:ext cx="4418729" cy="2962434"/>
          </a:xfrm>
        </p:spPr>
        <p:txBody>
          <a:bodyPr>
            <a:normAutofit lnSpcReduction="10000"/>
          </a:bodyPr>
          <a:lstStyle/>
          <a:p>
            <a:pPr>
              <a:buClr>
                <a:schemeClr val="tx1"/>
              </a:buClr>
            </a:pPr>
            <a:r>
              <a:rPr lang="en-GB" sz="4000" b="1" noProof="0" dirty="0" smtClean="0">
                <a:solidFill>
                  <a:schemeClr val="accent4"/>
                </a:solidFill>
              </a:rPr>
              <a:t>Insecticide-treated nets (ITNs)</a:t>
            </a:r>
          </a:p>
          <a:p>
            <a:pPr>
              <a:buClr>
                <a:schemeClr val="tx1"/>
              </a:buClr>
            </a:pPr>
            <a:r>
              <a:rPr lang="en-GB" sz="4000" noProof="0" dirty="0" smtClean="0"/>
              <a:t>Malaria in pregnancy</a:t>
            </a:r>
          </a:p>
          <a:p>
            <a:pPr>
              <a:buClr>
                <a:schemeClr val="tx1"/>
              </a:buClr>
            </a:pPr>
            <a:r>
              <a:rPr lang="en-GB" sz="4000" dirty="0" smtClean="0"/>
              <a:t>Net preference</a:t>
            </a:r>
            <a:endParaRPr lang="en-GB" sz="4000" noProof="0" dirty="0" smtClean="0"/>
          </a:p>
        </p:txBody>
      </p:sp>
    </p:spTree>
    <p:extLst>
      <p:ext uri="{BB962C8B-B14F-4D97-AF65-F5344CB8AC3E}">
        <p14:creationId xmlns:p14="http://schemas.microsoft.com/office/powerpoint/2010/main" val="29851935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Ownership of Mosquito Nets</a:t>
            </a:r>
            <a:endParaRPr lang="en-GB" noProof="0" dirty="0"/>
          </a:p>
        </p:txBody>
      </p:sp>
      <p:sp>
        <p:nvSpPr>
          <p:cNvPr id="8" name="TextBox 7"/>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of households with at least one mosquito net</a:t>
            </a:r>
            <a:endParaRPr lang="en-US" i="1" dirty="0">
              <a:solidFill>
                <a:prstClr val="black"/>
              </a:solidFill>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285445452"/>
              </p:ext>
            </p:extLst>
          </p:nvPr>
        </p:nvGraphicFramePr>
        <p:xfrm>
          <a:off x="461963" y="1606550"/>
          <a:ext cx="8256587"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8256" y="6273225"/>
            <a:ext cx="9144000" cy="523220"/>
          </a:xfrm>
          <a:prstGeom prst="rect">
            <a:avLst/>
          </a:prstGeom>
          <a:noFill/>
        </p:spPr>
        <p:txBody>
          <a:bodyPr wrap="square" rtlCol="0">
            <a:spAutoFit/>
          </a:bodyPr>
          <a:lstStyle/>
          <a:p>
            <a:r>
              <a:rPr lang="en-GB" sz="1400" i="1" dirty="0">
                <a:solidFill>
                  <a:prstClr val="black"/>
                </a:solidFill>
              </a:rPr>
              <a:t>*An insecticide-treated net (ITN) is a factory-treated net that does not require any further treatment. The definition of an ITN in the 2012 and 2014 MMIS surveys included nets that had been soaked with insecticides within the past 12 months. </a:t>
            </a:r>
          </a:p>
        </p:txBody>
      </p:sp>
    </p:spTree>
    <p:extLst>
      <p:ext uri="{BB962C8B-B14F-4D97-AF65-F5344CB8AC3E}">
        <p14:creationId xmlns:p14="http://schemas.microsoft.com/office/powerpoint/2010/main" val="20926165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ITN Ownership by Wealth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64832685"/>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of households with at least one ITN</a:t>
            </a:r>
            <a:endParaRPr lang="en-US" i="1" dirty="0">
              <a:solidFill>
                <a:prstClr val="black"/>
              </a:solidFill>
            </a:endParaRPr>
          </a:p>
        </p:txBody>
      </p:sp>
      <p:sp>
        <p:nvSpPr>
          <p:cNvPr id="10" name="Right Arrow 9"/>
          <p:cNvSpPr/>
          <p:nvPr/>
        </p:nvSpPr>
        <p:spPr>
          <a:xfrm>
            <a:off x="1796143" y="6333892"/>
            <a:ext cx="5584371" cy="133815"/>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smtClean="0">
                <a:solidFill>
                  <a:prstClr val="black"/>
                </a:solidFill>
              </a:rPr>
              <a:t>Poorest households</a:t>
            </a:r>
            <a:endParaRPr lang="en-US" dirty="0">
              <a:solidFill>
                <a:prstClr val="black"/>
              </a:solidFill>
            </a:endParaRP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smtClean="0">
                <a:solidFill>
                  <a:prstClr val="black"/>
                </a:solidFill>
              </a:rPr>
              <a:t>Wealthiest households</a:t>
            </a:r>
            <a:endParaRPr lang="en-US" dirty="0">
              <a:solidFill>
                <a:prstClr val="black"/>
              </a:solidFill>
            </a:endParaRPr>
          </a:p>
        </p:txBody>
      </p:sp>
    </p:spTree>
    <p:extLst>
      <p:ext uri="{BB962C8B-B14F-4D97-AF65-F5344CB8AC3E}">
        <p14:creationId xmlns:p14="http://schemas.microsoft.com/office/powerpoint/2010/main" val="4023802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ITN Ownership by Region</a:t>
            </a:r>
            <a:endParaRPr lang="en-GB" noProof="0" dirty="0"/>
          </a:p>
        </p:txBody>
      </p:sp>
      <p:sp>
        <p:nvSpPr>
          <p:cNvPr id="4" name="TextBox 3"/>
          <p:cNvSpPr txBox="1"/>
          <p:nvPr/>
        </p:nvSpPr>
        <p:spPr>
          <a:xfrm>
            <a:off x="3817578" y="1257300"/>
            <a:ext cx="5344678" cy="369332"/>
          </a:xfrm>
          <a:prstGeom prst="rect">
            <a:avLst/>
          </a:prstGeom>
          <a:noFill/>
        </p:spPr>
        <p:txBody>
          <a:bodyPr wrap="square" rtlCol="0">
            <a:spAutoFit/>
          </a:bodyPr>
          <a:lstStyle/>
          <a:p>
            <a:pPr algn="ctr"/>
            <a:r>
              <a:rPr lang="en-US" i="1" dirty="0" smtClean="0">
                <a:solidFill>
                  <a:prstClr val="black"/>
                </a:solidFill>
              </a:rPr>
              <a:t>Percent of households with at least one ITN</a:t>
            </a:r>
            <a:endParaRPr lang="en-US" i="1" dirty="0">
              <a:solidFill>
                <a:prstClr val="black"/>
              </a:solidFill>
            </a:endParaRPr>
          </a:p>
        </p:txBody>
      </p:sp>
      <p:sp>
        <p:nvSpPr>
          <p:cNvPr id="5" name="TextBox 4"/>
          <p:cNvSpPr txBox="1"/>
          <p:nvPr/>
        </p:nvSpPr>
        <p:spPr>
          <a:xfrm>
            <a:off x="5593602" y="2008978"/>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82%</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95070" y="1324161"/>
            <a:ext cx="1195513" cy="707886"/>
          </a:xfrm>
          <a:prstGeom prst="rect">
            <a:avLst/>
          </a:prstGeom>
          <a:noFill/>
        </p:spPr>
        <p:txBody>
          <a:bodyPr wrap="square" rtlCol="0">
            <a:spAutoFit/>
          </a:bodyPr>
          <a:lstStyle/>
          <a:p>
            <a:pPr algn="ctr"/>
            <a:r>
              <a:rPr lang="en-US" sz="2000" b="1" dirty="0" smtClean="0">
                <a:solidFill>
                  <a:prstClr val="black"/>
                </a:solidFill>
              </a:rPr>
              <a:t>Northern</a:t>
            </a:r>
          </a:p>
          <a:p>
            <a:pPr algn="ctr"/>
            <a:r>
              <a:rPr lang="en-US" sz="2000" b="1" dirty="0" smtClean="0">
                <a:solidFill>
                  <a:prstClr val="black"/>
                </a:solidFill>
              </a:rPr>
              <a:t>85%</a:t>
            </a:r>
            <a:endParaRPr lang="en-US" sz="2000" b="1" dirty="0">
              <a:solidFill>
                <a:prstClr val="black"/>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white"/>
                </a:solidFill>
              </a:rPr>
              <a:t>Central</a:t>
            </a:r>
          </a:p>
          <a:p>
            <a:pPr algn="ctr"/>
            <a:r>
              <a:rPr lang="en-US" sz="2000" b="1" dirty="0" smtClean="0">
                <a:solidFill>
                  <a:prstClr val="white"/>
                </a:solidFill>
              </a:rPr>
              <a:t>74%</a:t>
            </a:r>
            <a:endParaRPr lang="en-US" sz="2000" b="1" dirty="0">
              <a:solidFill>
                <a:prstClr val="white"/>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black"/>
                </a:solidFill>
              </a:rPr>
              <a:t>Southern</a:t>
            </a:r>
          </a:p>
          <a:p>
            <a:pPr algn="ctr"/>
            <a:r>
              <a:rPr lang="en-US" sz="2000" b="1" dirty="0" smtClean="0">
                <a:solidFill>
                  <a:prstClr val="black"/>
                </a:solidFill>
              </a:rPr>
              <a:t>89%</a:t>
            </a:r>
            <a:endParaRPr lang="en-US" sz="2000" b="1" dirty="0">
              <a:solidFill>
                <a:prstClr val="black"/>
              </a:solidFill>
            </a:endParaRPr>
          </a:p>
        </p:txBody>
      </p:sp>
    </p:spTree>
    <p:extLst>
      <p:ext uri="{BB962C8B-B14F-4D97-AF65-F5344CB8AC3E}">
        <p14:creationId xmlns:p14="http://schemas.microsoft.com/office/powerpoint/2010/main" val="33331708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ITN Ownership</a:t>
            </a:r>
            <a:endParaRPr lang="en-GB" noProof="0"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4158578454"/>
              </p:ext>
            </p:extLst>
          </p:nvPr>
        </p:nvGraphicFramePr>
        <p:xfrm>
          <a:off x="0" y="1606549"/>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of households</a:t>
            </a:r>
            <a:endParaRPr lang="en-US" i="1" dirty="0">
              <a:solidFill>
                <a:prstClr val="black"/>
              </a:solidFill>
            </a:endParaRPr>
          </a:p>
        </p:txBody>
      </p:sp>
      <p:sp>
        <p:nvSpPr>
          <p:cNvPr id="5" name="TextBox 4"/>
          <p:cNvSpPr txBox="1"/>
          <p:nvPr/>
        </p:nvSpPr>
        <p:spPr>
          <a:xfrm>
            <a:off x="0" y="6273225"/>
            <a:ext cx="9144000" cy="523220"/>
          </a:xfrm>
          <a:prstGeom prst="rect">
            <a:avLst/>
          </a:prstGeom>
          <a:noFill/>
        </p:spPr>
        <p:txBody>
          <a:bodyPr wrap="square" rtlCol="0">
            <a:spAutoFit/>
          </a:bodyPr>
          <a:lstStyle/>
          <a:p>
            <a:r>
              <a:rPr lang="en-GB" sz="1400" i="1" dirty="0" smtClean="0">
                <a:solidFill>
                  <a:prstClr val="black"/>
                </a:solidFill>
              </a:rPr>
              <a:t>*An insecticide-treated net (ITN) is a factory-treated net that does not require any further treatment. The definition of an ITN in the 2012 and 2014 MMIS surveys included nets that had been soaked with insecticides within the past 12 months. </a:t>
            </a:r>
            <a:endParaRPr lang="en-GB" sz="1400" i="1" dirty="0">
              <a:solidFill>
                <a:prstClr val="black"/>
              </a:solidFill>
            </a:endParaRPr>
          </a:p>
        </p:txBody>
      </p:sp>
      <p:sp>
        <p:nvSpPr>
          <p:cNvPr id="6" name="TextBox 5"/>
          <p:cNvSpPr txBox="1"/>
          <p:nvPr/>
        </p:nvSpPr>
        <p:spPr>
          <a:xfrm>
            <a:off x="1689707" y="4165177"/>
            <a:ext cx="3229134" cy="369332"/>
          </a:xfrm>
          <a:prstGeom prst="rect">
            <a:avLst/>
          </a:prstGeom>
          <a:noFill/>
        </p:spPr>
        <p:txBody>
          <a:bodyPr wrap="square" rtlCol="0">
            <a:spAutoFit/>
          </a:bodyPr>
          <a:lstStyle/>
          <a:p>
            <a:r>
              <a:rPr lang="en-US" b="1" dirty="0" smtClean="0">
                <a:solidFill>
                  <a:srgbClr val="591B0D"/>
                </a:solidFill>
              </a:rPr>
              <a:t>1+ ITN for every 2 people</a:t>
            </a:r>
            <a:endParaRPr lang="en-US" b="1" dirty="0">
              <a:solidFill>
                <a:srgbClr val="591B0D"/>
              </a:solidFill>
            </a:endParaRPr>
          </a:p>
        </p:txBody>
      </p:sp>
      <p:sp>
        <p:nvSpPr>
          <p:cNvPr id="7" name="TextBox 6"/>
          <p:cNvSpPr txBox="1"/>
          <p:nvPr/>
        </p:nvSpPr>
        <p:spPr>
          <a:xfrm>
            <a:off x="1689707" y="2795795"/>
            <a:ext cx="2082687" cy="369332"/>
          </a:xfrm>
          <a:prstGeom prst="rect">
            <a:avLst/>
          </a:prstGeom>
          <a:noFill/>
        </p:spPr>
        <p:txBody>
          <a:bodyPr wrap="square" rtlCol="0">
            <a:spAutoFit/>
          </a:bodyPr>
          <a:lstStyle/>
          <a:p>
            <a:r>
              <a:rPr lang="en-US" b="1" dirty="0" smtClean="0">
                <a:solidFill>
                  <a:srgbClr val="526D40"/>
                </a:solidFill>
              </a:rPr>
              <a:t>1+ ITN</a:t>
            </a:r>
            <a:endParaRPr lang="en-US" b="1" dirty="0">
              <a:solidFill>
                <a:srgbClr val="526D40"/>
              </a:solidFill>
            </a:endParaRPr>
          </a:p>
        </p:txBody>
      </p:sp>
    </p:spTree>
    <p:extLst>
      <p:ext uri="{BB962C8B-B14F-4D97-AF65-F5344CB8AC3E}">
        <p14:creationId xmlns:p14="http://schemas.microsoft.com/office/powerpoint/2010/main" val="6092761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81408710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81309"/>
            <a:ext cx="9144000" cy="369332"/>
          </a:xfrm>
          <a:prstGeom prst="rect">
            <a:avLst/>
          </a:prstGeom>
          <a:noFill/>
        </p:spPr>
        <p:txBody>
          <a:bodyPr wrap="square" rtlCol="0">
            <a:spAutoFit/>
          </a:bodyPr>
          <a:lstStyle/>
          <a:p>
            <a:pPr algn="ctr"/>
            <a:r>
              <a:rPr lang="en-US" i="1" dirty="0" smtClean="0">
                <a:solidFill>
                  <a:prstClr val="black"/>
                </a:solidFill>
              </a:rPr>
              <a:t>Percent distribution of mosquito nets by source of net</a:t>
            </a:r>
            <a:endParaRPr lang="en-US" i="1" dirty="0">
              <a:solidFill>
                <a:prstClr val="black"/>
              </a:solidFill>
            </a:endParaRPr>
          </a:p>
        </p:txBody>
      </p:sp>
      <p:sp>
        <p:nvSpPr>
          <p:cNvPr id="9" name="Title 8"/>
          <p:cNvSpPr>
            <a:spLocks noGrp="1"/>
          </p:cNvSpPr>
          <p:nvPr>
            <p:ph type="title"/>
          </p:nvPr>
        </p:nvSpPr>
        <p:spPr/>
        <p:txBody>
          <a:bodyPr/>
          <a:lstStyle/>
          <a:p>
            <a:r>
              <a:rPr lang="en-US" dirty="0" smtClean="0"/>
              <a:t>Source of Mosquito Net</a:t>
            </a:r>
            <a:endParaRPr lang="en-US" dirty="0"/>
          </a:p>
        </p:txBody>
      </p:sp>
      <p:sp>
        <p:nvSpPr>
          <p:cNvPr id="2" name="TextBox 1"/>
          <p:cNvSpPr txBox="1"/>
          <p:nvPr/>
        </p:nvSpPr>
        <p:spPr>
          <a:xfrm>
            <a:off x="3626069" y="1996084"/>
            <a:ext cx="830317" cy="646331"/>
          </a:xfrm>
          <a:prstGeom prst="rect">
            <a:avLst/>
          </a:prstGeom>
          <a:noFill/>
        </p:spPr>
        <p:txBody>
          <a:bodyPr wrap="square" rtlCol="0">
            <a:spAutoFit/>
          </a:bodyPr>
          <a:lstStyle/>
          <a:p>
            <a:pPr algn="ctr"/>
            <a:r>
              <a:rPr lang="en-US" b="1" dirty="0" smtClean="0">
                <a:solidFill>
                  <a:prstClr val="white"/>
                </a:solidFill>
              </a:rPr>
              <a:t>Other</a:t>
            </a:r>
          </a:p>
          <a:p>
            <a:pPr algn="ctr"/>
            <a:r>
              <a:rPr lang="en-US" b="1" dirty="0" smtClean="0">
                <a:solidFill>
                  <a:prstClr val="white"/>
                </a:solidFill>
              </a:rPr>
              <a:t>10%</a:t>
            </a:r>
            <a:endParaRPr lang="en-US" b="1" dirty="0">
              <a:solidFill>
                <a:prstClr val="white"/>
              </a:solidFill>
            </a:endParaRPr>
          </a:p>
        </p:txBody>
      </p:sp>
    </p:spTree>
    <p:extLst>
      <p:ext uri="{BB962C8B-B14F-4D97-AF65-F5344CB8AC3E}">
        <p14:creationId xmlns:p14="http://schemas.microsoft.com/office/powerpoint/2010/main" val="10514924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Ownership of ITNs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7486425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solidFill>
                  <a:prstClr val="black"/>
                </a:solidFill>
              </a:rPr>
              <a:t>Percent distribution of households</a:t>
            </a:r>
            <a:endParaRPr lang="en-US" i="1" dirty="0">
              <a:solidFill>
                <a:prstClr val="black"/>
              </a:solidFill>
            </a:endParaRPr>
          </a:p>
        </p:txBody>
      </p:sp>
    </p:spTree>
    <p:extLst>
      <p:ext uri="{BB962C8B-B14F-4D97-AF65-F5344CB8AC3E}">
        <p14:creationId xmlns:p14="http://schemas.microsoft.com/office/powerpoint/2010/main" val="29225157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ITN Access and Use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54190340"/>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dirty="0" smtClean="0">
                <a:solidFill>
                  <a:prstClr val="black"/>
                </a:solidFill>
              </a:rPr>
              <a:t>Percent of household population with access to an ITN and who slept under </a:t>
            </a:r>
          </a:p>
          <a:p>
            <a:pPr algn="ctr"/>
            <a:r>
              <a:rPr lang="en-US" i="1" smtClean="0">
                <a:solidFill>
                  <a:prstClr val="black"/>
                </a:solidFill>
              </a:rPr>
              <a:t>and </a:t>
            </a:r>
            <a:r>
              <a:rPr lang="en-US" i="1" dirty="0" smtClean="0">
                <a:solidFill>
                  <a:prstClr val="black"/>
                </a:solidFill>
              </a:rPr>
              <a:t>ITN the night before the survey</a:t>
            </a:r>
            <a:endParaRPr lang="en-US" i="1" dirty="0">
              <a:solidFill>
                <a:prstClr val="black"/>
              </a:solidFill>
            </a:endParaRPr>
          </a:p>
        </p:txBody>
      </p:sp>
    </p:spTree>
    <p:extLst>
      <p:ext uri="{BB962C8B-B14F-4D97-AF65-F5344CB8AC3E}">
        <p14:creationId xmlns:p14="http://schemas.microsoft.com/office/powerpoint/2010/main" val="36934312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ITN Access and Use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23436731"/>
              </p:ext>
            </p:extLst>
          </p:nvPr>
        </p:nvGraphicFramePr>
        <p:xfrm>
          <a:off x="0" y="1701800"/>
          <a:ext cx="9143999" cy="45714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646331"/>
          </a:xfrm>
          <a:prstGeom prst="rect">
            <a:avLst/>
          </a:prstGeom>
          <a:noFill/>
        </p:spPr>
        <p:txBody>
          <a:bodyPr wrap="square" rtlCol="0">
            <a:spAutoFit/>
          </a:bodyPr>
          <a:lstStyle/>
          <a:p>
            <a:pPr algn="ctr"/>
            <a:r>
              <a:rPr lang="en-US" i="1" dirty="0" smtClean="0">
                <a:solidFill>
                  <a:prstClr val="black"/>
                </a:solidFill>
              </a:rPr>
              <a:t>Percent of household population with access to an ITN and who slept under </a:t>
            </a:r>
          </a:p>
          <a:p>
            <a:pPr algn="ctr"/>
            <a:r>
              <a:rPr lang="en-US" i="1" dirty="0" smtClean="0">
                <a:solidFill>
                  <a:prstClr val="black"/>
                </a:solidFill>
              </a:rPr>
              <a:t>an ITN the night before the survey</a:t>
            </a:r>
            <a:endParaRPr lang="en-US" i="1" dirty="0">
              <a:solidFill>
                <a:prstClr val="black"/>
              </a:solidFill>
            </a:endParaRPr>
          </a:p>
        </p:txBody>
      </p:sp>
      <p:sp>
        <p:nvSpPr>
          <p:cNvPr id="9" name="TextBox 8"/>
          <p:cNvSpPr txBox="1"/>
          <p:nvPr/>
        </p:nvSpPr>
        <p:spPr>
          <a:xfrm>
            <a:off x="5356338" y="2833383"/>
            <a:ext cx="1828800" cy="369332"/>
          </a:xfrm>
          <a:prstGeom prst="rect">
            <a:avLst/>
          </a:prstGeom>
          <a:noFill/>
        </p:spPr>
        <p:txBody>
          <a:bodyPr wrap="square" rtlCol="0">
            <a:spAutoFit/>
          </a:bodyPr>
          <a:lstStyle/>
          <a:p>
            <a:r>
              <a:rPr lang="en-US" b="1" dirty="0" smtClean="0">
                <a:solidFill>
                  <a:srgbClr val="526D40"/>
                </a:solidFill>
              </a:rPr>
              <a:t>Access to an ITN</a:t>
            </a:r>
            <a:endParaRPr lang="en-US" b="1" dirty="0">
              <a:solidFill>
                <a:srgbClr val="526D40"/>
              </a:solidFill>
            </a:endParaRPr>
          </a:p>
        </p:txBody>
      </p:sp>
      <p:sp>
        <p:nvSpPr>
          <p:cNvPr id="10" name="TextBox 9"/>
          <p:cNvSpPr txBox="1"/>
          <p:nvPr/>
        </p:nvSpPr>
        <p:spPr>
          <a:xfrm>
            <a:off x="5356338" y="3725935"/>
            <a:ext cx="2082687" cy="369332"/>
          </a:xfrm>
          <a:prstGeom prst="rect">
            <a:avLst/>
          </a:prstGeom>
          <a:noFill/>
        </p:spPr>
        <p:txBody>
          <a:bodyPr wrap="square" rtlCol="0">
            <a:spAutoFit/>
          </a:bodyPr>
          <a:lstStyle/>
          <a:p>
            <a:r>
              <a:rPr lang="en-US" b="1" dirty="0" smtClean="0">
                <a:solidFill>
                  <a:srgbClr val="595959"/>
                </a:solidFill>
              </a:rPr>
              <a:t>Slept under an ITN</a:t>
            </a:r>
            <a:endParaRPr lang="en-US" b="1" dirty="0">
              <a:solidFill>
                <a:srgbClr val="595959"/>
              </a:solidFill>
            </a:endParaRPr>
          </a:p>
        </p:txBody>
      </p:sp>
      <p:sp>
        <p:nvSpPr>
          <p:cNvPr id="7" name="TextBox 6"/>
          <p:cNvSpPr txBox="1"/>
          <p:nvPr/>
        </p:nvSpPr>
        <p:spPr>
          <a:xfrm>
            <a:off x="18256" y="6273225"/>
            <a:ext cx="9144000" cy="523220"/>
          </a:xfrm>
          <a:prstGeom prst="rect">
            <a:avLst/>
          </a:prstGeom>
          <a:noFill/>
        </p:spPr>
        <p:txBody>
          <a:bodyPr wrap="square" rtlCol="0">
            <a:spAutoFit/>
          </a:bodyPr>
          <a:lstStyle/>
          <a:p>
            <a:r>
              <a:rPr lang="en-GB" sz="1400" i="1" dirty="0">
                <a:solidFill>
                  <a:prstClr val="black"/>
                </a:solidFill>
              </a:rPr>
              <a:t>*An insecticide-treated net (ITN) is a factory-treated net that does not require any further treatment. The definition of an ITN in the 2012 and 2014 MMIS surveys included nets that had been soaked with insecticides within the past 12 months. </a:t>
            </a:r>
          </a:p>
        </p:txBody>
      </p:sp>
    </p:spTree>
    <p:extLst>
      <p:ext uri="{BB962C8B-B14F-4D97-AF65-F5344CB8AC3E}">
        <p14:creationId xmlns:p14="http://schemas.microsoft.com/office/powerpoint/2010/main" val="9629493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Use of ITNs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35276655"/>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en-US" i="1" dirty="0" smtClean="0">
                <a:solidFill>
                  <a:prstClr val="black"/>
                </a:solidFill>
              </a:rPr>
              <a:t>Percent who slept under an ITN </a:t>
            </a:r>
          </a:p>
          <a:p>
            <a:pPr algn="ctr"/>
            <a:r>
              <a:rPr lang="en-US" i="1" dirty="0" smtClean="0">
                <a:solidFill>
                  <a:prstClr val="black"/>
                </a:solidFill>
              </a:rPr>
              <a:t>the night before the survey among </a:t>
            </a:r>
          </a:p>
          <a:p>
            <a:pPr algn="ctr"/>
            <a:r>
              <a:rPr lang="en-US" b="1" i="1" dirty="0" smtClean="0">
                <a:solidFill>
                  <a:prstClr val="black"/>
                </a:solidFill>
              </a:rPr>
              <a:t>all households</a:t>
            </a:r>
            <a:endParaRPr lang="en-US" b="1" i="1" dirty="0">
              <a:solidFill>
                <a:prstClr val="black"/>
              </a:solidFill>
            </a:endParaRP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en-US" i="1" dirty="0" smtClean="0">
                <a:solidFill>
                  <a:prstClr val="black"/>
                </a:solidFill>
              </a:rPr>
              <a:t>Percent who slept under an ITN </a:t>
            </a:r>
          </a:p>
          <a:p>
            <a:pPr algn="ctr"/>
            <a:r>
              <a:rPr lang="en-US" i="1" dirty="0" smtClean="0">
                <a:solidFill>
                  <a:prstClr val="black"/>
                </a:solidFill>
              </a:rPr>
              <a:t>the night before the survey among </a:t>
            </a:r>
          </a:p>
          <a:p>
            <a:pPr algn="ctr"/>
            <a:r>
              <a:rPr lang="en-US" b="1" i="1" dirty="0" smtClean="0">
                <a:solidFill>
                  <a:prstClr val="black"/>
                </a:solidFill>
              </a:rPr>
              <a:t>households with at least one ITN</a:t>
            </a:r>
            <a:endParaRPr lang="en-US" b="1" i="1" dirty="0">
              <a:solidFill>
                <a:prstClr val="black"/>
              </a:solidFill>
            </a:endParaRP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Survey</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2017 MMIS is the 3</a:t>
            </a:r>
            <a:r>
              <a:rPr lang="en-GB" sz="3200" baseline="30000" noProof="0" dirty="0" smtClean="0"/>
              <a:t>rd</a:t>
            </a:r>
            <a:r>
              <a:rPr lang="en-GB" sz="3200" noProof="0" dirty="0" smtClean="0"/>
              <a:t> Malaria Indicator Survey conducted in Malawi since 2012 as part of The DHS Program. The 2010 MMIS was conducted by the CDC.</a:t>
            </a:r>
          </a:p>
          <a:p>
            <a:pPr>
              <a:spcBef>
                <a:spcPts val="0"/>
              </a:spcBef>
              <a:spcAft>
                <a:spcPts val="1800"/>
              </a:spcAft>
            </a:pPr>
            <a:r>
              <a:rPr lang="en-GB" sz="3200" noProof="0" dirty="0" smtClean="0"/>
              <a:t>It is designed to provide estimates at the national level, urban and rural areas, and for each of the 3 administrative regions in Malawi.</a:t>
            </a:r>
            <a:endParaRPr lang="en-GB" sz="3200" noProof="0" dirty="0"/>
          </a:p>
        </p:txBody>
      </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Children’s Use of ITNs </a:t>
            </a:r>
            <a:br>
              <a:rPr lang="en-GB" noProof="0" dirty="0" smtClean="0"/>
            </a:br>
            <a:r>
              <a:rPr lang="en-GB" noProof="0" dirty="0" smtClean="0"/>
              <a:t>by Region</a:t>
            </a:r>
            <a:endParaRPr lang="en-GB" noProof="0" dirty="0"/>
          </a:p>
        </p:txBody>
      </p:sp>
      <p:sp>
        <p:nvSpPr>
          <p:cNvPr id="4" name="TextBox 3"/>
          <p:cNvSpPr txBox="1"/>
          <p:nvPr/>
        </p:nvSpPr>
        <p:spPr>
          <a:xfrm>
            <a:off x="3817578" y="1257300"/>
            <a:ext cx="5344678" cy="646331"/>
          </a:xfrm>
          <a:prstGeom prst="rect">
            <a:avLst/>
          </a:prstGeom>
          <a:noFill/>
        </p:spPr>
        <p:txBody>
          <a:bodyPr wrap="square" rtlCol="0">
            <a:spAutoFit/>
          </a:bodyPr>
          <a:lstStyle/>
          <a:p>
            <a:pPr algn="ctr"/>
            <a:r>
              <a:rPr lang="en-US" i="1" dirty="0" smtClean="0">
                <a:solidFill>
                  <a:prstClr val="black"/>
                </a:solidFill>
              </a:rPr>
              <a:t>Percent of children under 5 who slept under </a:t>
            </a:r>
            <a:br>
              <a:rPr lang="en-US" i="1" dirty="0" smtClean="0">
                <a:solidFill>
                  <a:prstClr val="black"/>
                </a:solidFill>
              </a:rPr>
            </a:br>
            <a:r>
              <a:rPr lang="en-US" i="1" dirty="0" smtClean="0">
                <a:solidFill>
                  <a:prstClr val="black"/>
                </a:solidFill>
              </a:rPr>
              <a:t>an ITN the night before the survey</a:t>
            </a:r>
            <a:endParaRPr lang="en-US" i="1" dirty="0">
              <a:solidFill>
                <a:prstClr val="black"/>
              </a:solidFill>
            </a:endParaRPr>
          </a:p>
        </p:txBody>
      </p:sp>
      <p:sp>
        <p:nvSpPr>
          <p:cNvPr id="5" name="TextBox 4"/>
          <p:cNvSpPr txBox="1"/>
          <p:nvPr/>
        </p:nvSpPr>
        <p:spPr>
          <a:xfrm>
            <a:off x="5593602" y="2008978"/>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68%</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95070" y="1324161"/>
            <a:ext cx="1195513" cy="707886"/>
          </a:xfrm>
          <a:prstGeom prst="rect">
            <a:avLst/>
          </a:prstGeom>
          <a:noFill/>
        </p:spPr>
        <p:txBody>
          <a:bodyPr wrap="square" rtlCol="0">
            <a:spAutoFit/>
          </a:bodyPr>
          <a:lstStyle/>
          <a:p>
            <a:pPr algn="ctr"/>
            <a:r>
              <a:rPr lang="en-US" sz="2000" b="1" dirty="0" smtClean="0">
                <a:solidFill>
                  <a:prstClr val="black"/>
                </a:solidFill>
              </a:rPr>
              <a:t>Northern</a:t>
            </a:r>
          </a:p>
          <a:p>
            <a:pPr algn="ctr"/>
            <a:r>
              <a:rPr lang="en-US" sz="2000" b="1" dirty="0" smtClean="0">
                <a:solidFill>
                  <a:prstClr val="black"/>
                </a:solidFill>
              </a:rPr>
              <a:t>69%</a:t>
            </a:r>
            <a:endParaRPr lang="en-US" sz="2000" b="1" dirty="0">
              <a:solidFill>
                <a:prstClr val="black"/>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white"/>
                </a:solidFill>
              </a:rPr>
              <a:t>Central</a:t>
            </a:r>
          </a:p>
          <a:p>
            <a:pPr algn="ctr"/>
            <a:r>
              <a:rPr lang="en-US" sz="2000" b="1" dirty="0" smtClean="0">
                <a:solidFill>
                  <a:prstClr val="white"/>
                </a:solidFill>
              </a:rPr>
              <a:t>62%</a:t>
            </a:r>
            <a:endParaRPr lang="en-US" sz="2000" b="1" dirty="0">
              <a:solidFill>
                <a:prstClr val="white"/>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black"/>
                </a:solidFill>
              </a:rPr>
              <a:t>Southern</a:t>
            </a:r>
          </a:p>
          <a:p>
            <a:pPr algn="ctr"/>
            <a:r>
              <a:rPr lang="en-US" sz="2000" b="1" dirty="0" smtClean="0">
                <a:solidFill>
                  <a:prstClr val="black"/>
                </a:solidFill>
              </a:rPr>
              <a:t>72%</a:t>
            </a:r>
            <a:endParaRPr lang="en-US" sz="2000" b="1" dirty="0">
              <a:solidFill>
                <a:prstClr val="black"/>
              </a:solidFill>
            </a:endParaRPr>
          </a:p>
        </p:txBody>
      </p:sp>
    </p:spTree>
    <p:extLst>
      <p:ext uri="{BB962C8B-B14F-4D97-AF65-F5344CB8AC3E}">
        <p14:creationId xmlns:p14="http://schemas.microsoft.com/office/powerpoint/2010/main" val="35971158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Pregnant Women’s Use of ITNs by Region</a:t>
            </a:r>
            <a:endParaRPr lang="en-GB" noProof="0" dirty="0"/>
          </a:p>
        </p:txBody>
      </p:sp>
      <p:sp>
        <p:nvSpPr>
          <p:cNvPr id="4" name="TextBox 3"/>
          <p:cNvSpPr txBox="1"/>
          <p:nvPr/>
        </p:nvSpPr>
        <p:spPr>
          <a:xfrm>
            <a:off x="3817578" y="1257300"/>
            <a:ext cx="5344678" cy="646331"/>
          </a:xfrm>
          <a:prstGeom prst="rect">
            <a:avLst/>
          </a:prstGeom>
          <a:noFill/>
        </p:spPr>
        <p:txBody>
          <a:bodyPr wrap="square" rtlCol="0">
            <a:spAutoFit/>
          </a:bodyPr>
          <a:lstStyle/>
          <a:p>
            <a:pPr algn="ctr"/>
            <a:r>
              <a:rPr lang="en-US" i="1" dirty="0" smtClean="0">
                <a:solidFill>
                  <a:prstClr val="black"/>
                </a:solidFill>
              </a:rPr>
              <a:t>Percent of pregnant women age 15-49 who slept under </a:t>
            </a:r>
            <a:br>
              <a:rPr lang="en-US" i="1" dirty="0" smtClean="0">
                <a:solidFill>
                  <a:prstClr val="black"/>
                </a:solidFill>
              </a:rPr>
            </a:br>
            <a:r>
              <a:rPr lang="en-US" i="1" dirty="0" smtClean="0">
                <a:solidFill>
                  <a:prstClr val="black"/>
                </a:solidFill>
              </a:rPr>
              <a:t>an ITN the night before the survey</a:t>
            </a:r>
            <a:endParaRPr lang="en-US" i="1" dirty="0">
              <a:solidFill>
                <a:prstClr val="black"/>
              </a:solidFill>
            </a:endParaRPr>
          </a:p>
        </p:txBody>
      </p:sp>
      <p:sp>
        <p:nvSpPr>
          <p:cNvPr id="5" name="TextBox 4"/>
          <p:cNvSpPr txBox="1"/>
          <p:nvPr/>
        </p:nvSpPr>
        <p:spPr>
          <a:xfrm>
            <a:off x="5593602" y="2008978"/>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63%</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26502" y="1337017"/>
            <a:ext cx="1195513" cy="707886"/>
          </a:xfrm>
          <a:prstGeom prst="rect">
            <a:avLst/>
          </a:prstGeom>
          <a:noFill/>
        </p:spPr>
        <p:txBody>
          <a:bodyPr wrap="square" rtlCol="0">
            <a:spAutoFit/>
          </a:bodyPr>
          <a:lstStyle/>
          <a:p>
            <a:pPr algn="ctr"/>
            <a:r>
              <a:rPr lang="en-US" sz="2000" b="1" dirty="0" smtClean="0">
                <a:solidFill>
                  <a:prstClr val="white"/>
                </a:solidFill>
              </a:rPr>
              <a:t>Northern</a:t>
            </a:r>
          </a:p>
          <a:p>
            <a:pPr algn="ctr"/>
            <a:r>
              <a:rPr lang="en-US" sz="2000" b="1" dirty="0" smtClean="0">
                <a:solidFill>
                  <a:prstClr val="white"/>
                </a:solidFill>
              </a:rPr>
              <a:t>55%</a:t>
            </a:r>
            <a:endParaRPr lang="en-US" sz="2000" b="1" dirty="0">
              <a:solidFill>
                <a:prstClr val="white"/>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white"/>
                </a:solidFill>
              </a:rPr>
              <a:t>Central</a:t>
            </a:r>
          </a:p>
          <a:p>
            <a:pPr algn="ctr"/>
            <a:r>
              <a:rPr lang="en-US" sz="2000" b="1" dirty="0" smtClean="0">
                <a:solidFill>
                  <a:prstClr val="white"/>
                </a:solidFill>
              </a:rPr>
              <a:t>58%</a:t>
            </a:r>
            <a:endParaRPr lang="en-US" sz="2000" b="1" dirty="0">
              <a:solidFill>
                <a:prstClr val="white"/>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black"/>
                </a:solidFill>
              </a:rPr>
              <a:t>Southern</a:t>
            </a:r>
          </a:p>
          <a:p>
            <a:pPr algn="ctr"/>
            <a:r>
              <a:rPr lang="en-US" sz="2000" b="1" dirty="0" smtClean="0">
                <a:solidFill>
                  <a:prstClr val="black"/>
                </a:solidFill>
              </a:rPr>
              <a:t>69%</a:t>
            </a:r>
            <a:endParaRPr lang="en-US" sz="2000" b="1" dirty="0">
              <a:solidFill>
                <a:prstClr val="black"/>
              </a:solidFill>
            </a:endParaRPr>
          </a:p>
        </p:txBody>
      </p:sp>
    </p:spTree>
    <p:extLst>
      <p:ext uri="{BB962C8B-B14F-4D97-AF65-F5344CB8AC3E}">
        <p14:creationId xmlns:p14="http://schemas.microsoft.com/office/powerpoint/2010/main" val="33639833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Trends in ITN Use among </a:t>
            </a:r>
            <a:br>
              <a:rPr lang="en-GB" noProof="0" dirty="0" smtClean="0"/>
            </a:br>
            <a:r>
              <a:rPr lang="en-GB" noProof="0" dirty="0" smtClean="0"/>
              <a:t>Children and Pregnant Women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81301865"/>
              </p:ext>
            </p:extLst>
          </p:nvPr>
        </p:nvGraphicFramePr>
        <p:xfrm>
          <a:off x="0" y="1789114"/>
          <a:ext cx="9143999" cy="44032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43329"/>
            <a:ext cx="9144000" cy="646331"/>
          </a:xfrm>
          <a:prstGeom prst="rect">
            <a:avLst/>
          </a:prstGeom>
          <a:noFill/>
        </p:spPr>
        <p:txBody>
          <a:bodyPr wrap="square" rtlCol="0">
            <a:spAutoFit/>
          </a:bodyPr>
          <a:lstStyle/>
          <a:p>
            <a:pPr algn="ctr"/>
            <a:r>
              <a:rPr lang="en-US" i="1" dirty="0" smtClean="0">
                <a:solidFill>
                  <a:prstClr val="black"/>
                </a:solidFill>
              </a:rPr>
              <a:t>Percent of children under 5 and pregnant women age 15-49 </a:t>
            </a:r>
          </a:p>
          <a:p>
            <a:pPr algn="ctr"/>
            <a:r>
              <a:rPr lang="en-US" i="1" dirty="0" smtClean="0">
                <a:solidFill>
                  <a:prstClr val="black"/>
                </a:solidFill>
              </a:rPr>
              <a:t>who slept under an ITN the night before the survey</a:t>
            </a:r>
            <a:endParaRPr lang="en-US" i="1" dirty="0">
              <a:solidFill>
                <a:prstClr val="black"/>
              </a:solidFill>
            </a:endParaRPr>
          </a:p>
        </p:txBody>
      </p:sp>
      <p:sp>
        <p:nvSpPr>
          <p:cNvPr id="9" name="TextBox 8"/>
          <p:cNvSpPr txBox="1"/>
          <p:nvPr/>
        </p:nvSpPr>
        <p:spPr>
          <a:xfrm>
            <a:off x="1828800" y="3990716"/>
            <a:ext cx="1828800" cy="369332"/>
          </a:xfrm>
          <a:prstGeom prst="rect">
            <a:avLst/>
          </a:prstGeom>
          <a:noFill/>
        </p:spPr>
        <p:txBody>
          <a:bodyPr wrap="square" rtlCol="0">
            <a:spAutoFit/>
          </a:bodyPr>
          <a:lstStyle/>
          <a:p>
            <a:r>
              <a:rPr lang="en-US" b="1" dirty="0" smtClean="0">
                <a:solidFill>
                  <a:srgbClr val="591B0D"/>
                </a:solidFill>
              </a:rPr>
              <a:t>Pregnant women</a:t>
            </a:r>
            <a:endParaRPr lang="en-US" b="1" dirty="0">
              <a:solidFill>
                <a:srgbClr val="591B0D"/>
              </a:solidFill>
            </a:endParaRPr>
          </a:p>
        </p:txBody>
      </p:sp>
      <p:sp>
        <p:nvSpPr>
          <p:cNvPr id="10" name="TextBox 9"/>
          <p:cNvSpPr txBox="1"/>
          <p:nvPr/>
        </p:nvSpPr>
        <p:spPr>
          <a:xfrm>
            <a:off x="1828800" y="2891931"/>
            <a:ext cx="2082687" cy="369332"/>
          </a:xfrm>
          <a:prstGeom prst="rect">
            <a:avLst/>
          </a:prstGeom>
          <a:noFill/>
        </p:spPr>
        <p:txBody>
          <a:bodyPr wrap="square" rtlCol="0">
            <a:spAutoFit/>
          </a:bodyPr>
          <a:lstStyle/>
          <a:p>
            <a:r>
              <a:rPr lang="en-US" b="1" dirty="0" smtClean="0">
                <a:solidFill>
                  <a:srgbClr val="526D40"/>
                </a:solidFill>
              </a:rPr>
              <a:t>Children</a:t>
            </a:r>
            <a:endParaRPr lang="en-US" b="1" dirty="0">
              <a:solidFill>
                <a:srgbClr val="526D40"/>
              </a:solidFill>
            </a:endParaRPr>
          </a:p>
        </p:txBody>
      </p:sp>
      <p:sp>
        <p:nvSpPr>
          <p:cNvPr id="11" name="TextBox 10"/>
          <p:cNvSpPr txBox="1"/>
          <p:nvPr/>
        </p:nvSpPr>
        <p:spPr>
          <a:xfrm>
            <a:off x="18256" y="6273225"/>
            <a:ext cx="9144000" cy="523220"/>
          </a:xfrm>
          <a:prstGeom prst="rect">
            <a:avLst/>
          </a:prstGeom>
          <a:noFill/>
        </p:spPr>
        <p:txBody>
          <a:bodyPr wrap="square" rtlCol="0">
            <a:spAutoFit/>
          </a:bodyPr>
          <a:lstStyle/>
          <a:p>
            <a:r>
              <a:rPr lang="en-GB" sz="1400" i="1" dirty="0">
                <a:solidFill>
                  <a:prstClr val="black"/>
                </a:solidFill>
              </a:rPr>
              <a:t>*An insecticide-treated net (ITN) is a factory-treated net that does not require any further treatment. The definition of an ITN in the 2012 and 2014 MMIS surveys included nets that had been soaked with insecticides within the past 12 months. </a:t>
            </a:r>
          </a:p>
        </p:txBody>
      </p:sp>
    </p:spTree>
    <p:extLst>
      <p:ext uri="{BB962C8B-B14F-4D97-AF65-F5344CB8AC3E}">
        <p14:creationId xmlns:p14="http://schemas.microsoft.com/office/powerpoint/2010/main" val="229209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1876266"/>
            <a:ext cx="4418729" cy="29379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prstClr val="black"/>
              </a:buClr>
            </a:pPr>
            <a:r>
              <a:rPr lang="en-GB" sz="4000" dirty="0" smtClean="0">
                <a:solidFill>
                  <a:prstClr val="black"/>
                </a:solidFill>
              </a:rPr>
              <a:t>Insecticide-treated nets (ITNs)</a:t>
            </a:r>
          </a:p>
          <a:p>
            <a:pPr>
              <a:buClr>
                <a:prstClr val="black"/>
              </a:buClr>
            </a:pPr>
            <a:r>
              <a:rPr lang="en-GB" sz="4000" b="1" dirty="0" smtClean="0">
                <a:solidFill>
                  <a:srgbClr val="591B0D"/>
                </a:solidFill>
              </a:rPr>
              <a:t>Malaria in pregnancy</a:t>
            </a:r>
          </a:p>
          <a:p>
            <a:pPr>
              <a:buClr>
                <a:prstClr val="black"/>
              </a:buClr>
            </a:pPr>
            <a:r>
              <a:rPr lang="en-GB" sz="4000">
                <a:solidFill>
                  <a:prstClr val="black"/>
                </a:solidFill>
              </a:rPr>
              <a:t>Net </a:t>
            </a:r>
            <a:r>
              <a:rPr lang="en-GB" sz="4000" smtClean="0">
                <a:solidFill>
                  <a:prstClr val="black"/>
                </a:solidFill>
              </a:rPr>
              <a:t>preference</a:t>
            </a:r>
            <a:endParaRPr lang="en-GB" sz="4000">
              <a:solidFill>
                <a:prstClr val="black"/>
              </a:solidFill>
            </a:endParaRPr>
          </a:p>
        </p:txBody>
      </p:sp>
    </p:spTree>
    <p:extLst>
      <p:ext uri="{BB962C8B-B14F-4D97-AF65-F5344CB8AC3E}">
        <p14:creationId xmlns:p14="http://schemas.microsoft.com/office/powerpoint/2010/main" val="31986020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smtClean="0"/>
              <a:t>Intermittent Preventive Treatment </a:t>
            </a:r>
            <a:br>
              <a:rPr lang="en-GB" noProof="0" dirty="0" smtClean="0"/>
            </a:br>
            <a:r>
              <a:rPr lang="en-GB" noProof="0" dirty="0" smtClean="0"/>
              <a:t>during Pregnancy (IPTp)</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29185253"/>
              </p:ext>
            </p:extLst>
          </p:nvPr>
        </p:nvGraphicFramePr>
        <p:xfrm>
          <a:off x="0" y="1789113"/>
          <a:ext cx="9143999"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369332"/>
          </a:xfrm>
          <a:prstGeom prst="rect">
            <a:avLst/>
          </a:prstGeom>
          <a:noFill/>
        </p:spPr>
        <p:txBody>
          <a:bodyPr wrap="square" rtlCol="0">
            <a:spAutoFit/>
          </a:bodyPr>
          <a:lstStyle/>
          <a:p>
            <a:pPr algn="ctr"/>
            <a:r>
              <a:rPr lang="en-US" i="1" dirty="0" smtClean="0">
                <a:solidFill>
                  <a:prstClr val="black"/>
                </a:solidFill>
              </a:rPr>
              <a:t>Percent of women age 15-49 with a live birth in the two years before the survey who received:</a:t>
            </a:r>
            <a:endParaRPr lang="en-US" i="1" dirty="0">
              <a:solidFill>
                <a:prstClr val="black"/>
              </a:solidFill>
            </a:endParaRPr>
          </a:p>
        </p:txBody>
      </p:sp>
    </p:spTree>
    <p:extLst>
      <p:ext uri="{BB962C8B-B14F-4D97-AF65-F5344CB8AC3E}">
        <p14:creationId xmlns:p14="http://schemas.microsoft.com/office/powerpoint/2010/main" val="27613278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IPTp</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461048658"/>
              </p:ext>
            </p:extLst>
          </p:nvPr>
        </p:nvGraphicFramePr>
        <p:xfrm>
          <a:off x="0" y="1606550"/>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218"/>
            <a:ext cx="9144000" cy="369332"/>
          </a:xfrm>
          <a:prstGeom prst="rect">
            <a:avLst/>
          </a:prstGeom>
          <a:noFill/>
        </p:spPr>
        <p:txBody>
          <a:bodyPr wrap="square" rtlCol="0">
            <a:spAutoFit/>
          </a:bodyPr>
          <a:lstStyle/>
          <a:p>
            <a:pPr algn="ctr"/>
            <a:r>
              <a:rPr lang="en-US" i="1" dirty="0">
                <a:solidFill>
                  <a:prstClr val="black"/>
                </a:solidFill>
              </a:rPr>
              <a:t>Percent of women age 15-49 with a live birth in the two years before the survey who </a:t>
            </a:r>
            <a:r>
              <a:rPr lang="en-US" i="1" dirty="0" smtClean="0">
                <a:solidFill>
                  <a:prstClr val="black"/>
                </a:solidFill>
              </a:rPr>
              <a:t>received:</a:t>
            </a:r>
            <a:endParaRPr lang="en-US" i="1" dirty="0">
              <a:solidFill>
                <a:prstClr val="black"/>
              </a:solidFill>
            </a:endParaRPr>
          </a:p>
        </p:txBody>
      </p:sp>
      <p:sp>
        <p:nvSpPr>
          <p:cNvPr id="9" name="TextBox 8"/>
          <p:cNvSpPr txBox="1"/>
          <p:nvPr/>
        </p:nvSpPr>
        <p:spPr>
          <a:xfrm>
            <a:off x="1574913" y="2992842"/>
            <a:ext cx="1828800" cy="369332"/>
          </a:xfrm>
          <a:prstGeom prst="rect">
            <a:avLst/>
          </a:prstGeom>
          <a:noFill/>
        </p:spPr>
        <p:txBody>
          <a:bodyPr wrap="square" rtlCol="0">
            <a:spAutoFit/>
          </a:bodyPr>
          <a:lstStyle/>
          <a:p>
            <a:r>
              <a:rPr lang="en-US" b="1" dirty="0" smtClean="0">
                <a:solidFill>
                  <a:srgbClr val="591B0D"/>
                </a:solidFill>
              </a:rPr>
              <a:t>IPTp2+</a:t>
            </a:r>
            <a:endParaRPr lang="en-US" b="1" dirty="0">
              <a:solidFill>
                <a:srgbClr val="591B0D"/>
              </a:solidFill>
            </a:endParaRPr>
          </a:p>
        </p:txBody>
      </p:sp>
      <p:sp>
        <p:nvSpPr>
          <p:cNvPr id="10" name="TextBox 9"/>
          <p:cNvSpPr txBox="1"/>
          <p:nvPr/>
        </p:nvSpPr>
        <p:spPr>
          <a:xfrm>
            <a:off x="1574913" y="4523130"/>
            <a:ext cx="2082687" cy="369332"/>
          </a:xfrm>
          <a:prstGeom prst="rect">
            <a:avLst/>
          </a:prstGeom>
          <a:noFill/>
        </p:spPr>
        <p:txBody>
          <a:bodyPr wrap="square" rtlCol="0">
            <a:spAutoFit/>
          </a:bodyPr>
          <a:lstStyle/>
          <a:p>
            <a:r>
              <a:rPr lang="en-US" b="1" dirty="0" smtClean="0">
                <a:solidFill>
                  <a:srgbClr val="595959"/>
                </a:solidFill>
              </a:rPr>
              <a:t>IPTp3+</a:t>
            </a:r>
            <a:endParaRPr lang="en-US" b="1" dirty="0">
              <a:solidFill>
                <a:srgbClr val="595959"/>
              </a:solidFill>
            </a:endParaRPr>
          </a:p>
        </p:txBody>
      </p:sp>
      <p:sp>
        <p:nvSpPr>
          <p:cNvPr id="11" name="TextBox 10"/>
          <p:cNvSpPr txBox="1"/>
          <p:nvPr/>
        </p:nvSpPr>
        <p:spPr>
          <a:xfrm>
            <a:off x="1574913" y="2008004"/>
            <a:ext cx="1828800" cy="369332"/>
          </a:xfrm>
          <a:prstGeom prst="rect">
            <a:avLst/>
          </a:prstGeom>
          <a:noFill/>
        </p:spPr>
        <p:txBody>
          <a:bodyPr wrap="square" rtlCol="0">
            <a:spAutoFit/>
          </a:bodyPr>
          <a:lstStyle/>
          <a:p>
            <a:r>
              <a:rPr lang="en-US" b="1" dirty="0" smtClean="0">
                <a:solidFill>
                  <a:srgbClr val="526D40"/>
                </a:solidFill>
              </a:rPr>
              <a:t>IPTp1+</a:t>
            </a:r>
            <a:endParaRPr lang="en-US" b="1" dirty="0">
              <a:solidFill>
                <a:srgbClr val="526D40"/>
              </a:solidFill>
            </a:endParaRPr>
          </a:p>
        </p:txBody>
      </p:sp>
      <p:sp>
        <p:nvSpPr>
          <p:cNvPr id="12" name="TextBox 11"/>
          <p:cNvSpPr txBox="1"/>
          <p:nvPr/>
        </p:nvSpPr>
        <p:spPr>
          <a:xfrm>
            <a:off x="18256" y="6273225"/>
            <a:ext cx="9144000" cy="584775"/>
          </a:xfrm>
          <a:prstGeom prst="rect">
            <a:avLst/>
          </a:prstGeom>
          <a:noFill/>
        </p:spPr>
        <p:txBody>
          <a:bodyPr wrap="square" rtlCol="0">
            <a:spAutoFit/>
          </a:bodyPr>
          <a:lstStyle/>
          <a:p>
            <a:r>
              <a:rPr lang="en-GB" sz="1600" i="1" dirty="0" smtClean="0">
                <a:solidFill>
                  <a:prstClr val="black"/>
                </a:solidFill>
              </a:rPr>
              <a:t>*Whether or not at least 1 dose of SP/Fansidar was received during an ANC visit is no longer part of the IPTp indicators, as included in previous MIS surveys. </a:t>
            </a:r>
            <a:endParaRPr lang="en-GB" sz="1600" i="1" dirty="0">
              <a:solidFill>
                <a:prstClr val="black"/>
              </a:solidFill>
            </a:endParaRPr>
          </a:p>
        </p:txBody>
      </p:sp>
    </p:spTree>
    <p:extLst>
      <p:ext uri="{BB962C8B-B14F-4D97-AF65-F5344CB8AC3E}">
        <p14:creationId xmlns:p14="http://schemas.microsoft.com/office/powerpoint/2010/main" val="21017671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1876266"/>
            <a:ext cx="4418729" cy="29379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prstClr val="black"/>
              </a:buClr>
            </a:pPr>
            <a:r>
              <a:rPr lang="en-GB" sz="4000" dirty="0" smtClean="0">
                <a:solidFill>
                  <a:prstClr val="black"/>
                </a:solidFill>
              </a:rPr>
              <a:t>Insecticide-treated nets (ITNs)</a:t>
            </a:r>
          </a:p>
          <a:p>
            <a:pPr>
              <a:buClr>
                <a:prstClr val="black"/>
              </a:buClr>
            </a:pPr>
            <a:r>
              <a:rPr lang="en-GB" sz="4000" dirty="0" smtClean="0">
                <a:solidFill>
                  <a:prstClr val="black"/>
                </a:solidFill>
              </a:rPr>
              <a:t>Malaria in pregnancy</a:t>
            </a:r>
          </a:p>
          <a:p>
            <a:pPr>
              <a:buClr>
                <a:prstClr val="black"/>
              </a:buClr>
            </a:pPr>
            <a:r>
              <a:rPr lang="en-GB" sz="4000" b="1" dirty="0">
                <a:solidFill>
                  <a:srgbClr val="591B0D"/>
                </a:solidFill>
              </a:rPr>
              <a:t>Net </a:t>
            </a:r>
            <a:r>
              <a:rPr lang="en-GB" sz="4000" b="1" dirty="0" smtClean="0">
                <a:solidFill>
                  <a:srgbClr val="591B0D"/>
                </a:solidFill>
              </a:rPr>
              <a:t>preference</a:t>
            </a:r>
            <a:endParaRPr lang="en-GB" sz="4000" b="1" dirty="0">
              <a:solidFill>
                <a:srgbClr val="591B0D"/>
              </a:solidFill>
            </a:endParaRPr>
          </a:p>
        </p:txBody>
      </p:sp>
    </p:spTree>
    <p:extLst>
      <p:ext uri="{BB962C8B-B14F-4D97-AF65-F5344CB8AC3E}">
        <p14:creationId xmlns:p14="http://schemas.microsoft.com/office/powerpoint/2010/main" val="38855440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Colour Preference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10981914"/>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369332"/>
          </a:xfrm>
          <a:prstGeom prst="rect">
            <a:avLst/>
          </a:prstGeom>
          <a:noFill/>
        </p:spPr>
        <p:txBody>
          <a:bodyPr wrap="square" rtlCol="0">
            <a:spAutoFit/>
          </a:bodyPr>
          <a:lstStyle/>
          <a:p>
            <a:pPr algn="ctr"/>
            <a:r>
              <a:rPr lang="en-US" i="1" dirty="0">
                <a:solidFill>
                  <a:prstClr val="black"/>
                </a:solidFill>
              </a:rPr>
              <a:t>Percent of households by preference of mosquito net </a:t>
            </a:r>
            <a:r>
              <a:rPr lang="en-US" i="1" dirty="0" err="1" smtClean="0">
                <a:solidFill>
                  <a:prstClr val="black"/>
                </a:solidFill>
              </a:rPr>
              <a:t>colour</a:t>
            </a:r>
            <a:endParaRPr lang="en-US" i="1" dirty="0">
              <a:solidFill>
                <a:prstClr val="black"/>
              </a:solidFill>
            </a:endParaRPr>
          </a:p>
        </p:txBody>
      </p:sp>
    </p:spTree>
    <p:extLst>
      <p:ext uri="{BB962C8B-B14F-4D97-AF65-F5344CB8AC3E}">
        <p14:creationId xmlns:p14="http://schemas.microsoft.com/office/powerpoint/2010/main" val="7882149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Trends in Colour Preference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43582783"/>
              </p:ext>
            </p:extLst>
          </p:nvPr>
        </p:nvGraphicFramePr>
        <p:xfrm>
          <a:off x="0" y="1789114"/>
          <a:ext cx="9143999" cy="506888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43329"/>
            <a:ext cx="9144000" cy="369332"/>
          </a:xfrm>
          <a:prstGeom prst="rect">
            <a:avLst/>
          </a:prstGeom>
          <a:noFill/>
        </p:spPr>
        <p:txBody>
          <a:bodyPr wrap="square" rtlCol="0">
            <a:spAutoFit/>
          </a:bodyPr>
          <a:lstStyle/>
          <a:p>
            <a:pPr algn="ctr"/>
            <a:r>
              <a:rPr lang="en-US" i="1" dirty="0" smtClean="0">
                <a:solidFill>
                  <a:prstClr val="black"/>
                </a:solidFill>
              </a:rPr>
              <a:t>Percent of households by preference of mosquito net </a:t>
            </a:r>
            <a:r>
              <a:rPr lang="en-US" i="1" dirty="0" err="1" smtClean="0">
                <a:solidFill>
                  <a:prstClr val="black"/>
                </a:solidFill>
              </a:rPr>
              <a:t>colour</a:t>
            </a:r>
            <a:endParaRPr lang="en-US" i="1" dirty="0">
              <a:solidFill>
                <a:prstClr val="black"/>
              </a:solidFill>
            </a:endParaRPr>
          </a:p>
        </p:txBody>
      </p:sp>
      <p:sp>
        <p:nvSpPr>
          <p:cNvPr id="9" name="TextBox 8"/>
          <p:cNvSpPr txBox="1"/>
          <p:nvPr/>
        </p:nvSpPr>
        <p:spPr>
          <a:xfrm>
            <a:off x="1723697" y="3066936"/>
            <a:ext cx="1828800" cy="369332"/>
          </a:xfrm>
          <a:prstGeom prst="rect">
            <a:avLst/>
          </a:prstGeom>
          <a:noFill/>
        </p:spPr>
        <p:txBody>
          <a:bodyPr wrap="square" rtlCol="0">
            <a:spAutoFit/>
          </a:bodyPr>
          <a:lstStyle/>
          <a:p>
            <a:r>
              <a:rPr lang="en-US" b="1" dirty="0" smtClean="0">
                <a:solidFill>
                  <a:srgbClr val="0070C0"/>
                </a:solidFill>
              </a:rPr>
              <a:t>Blue</a:t>
            </a:r>
            <a:endParaRPr lang="en-US" b="1" dirty="0">
              <a:solidFill>
                <a:srgbClr val="0070C0"/>
              </a:solidFill>
            </a:endParaRPr>
          </a:p>
        </p:txBody>
      </p:sp>
      <p:sp>
        <p:nvSpPr>
          <p:cNvPr id="10" name="TextBox 9"/>
          <p:cNvSpPr txBox="1"/>
          <p:nvPr/>
        </p:nvSpPr>
        <p:spPr>
          <a:xfrm>
            <a:off x="1723697" y="4962468"/>
            <a:ext cx="2082687" cy="369332"/>
          </a:xfrm>
          <a:prstGeom prst="rect">
            <a:avLst/>
          </a:prstGeom>
          <a:noFill/>
        </p:spPr>
        <p:txBody>
          <a:bodyPr wrap="square" rtlCol="0">
            <a:spAutoFit/>
          </a:bodyPr>
          <a:lstStyle/>
          <a:p>
            <a:r>
              <a:rPr lang="en-US" b="1" dirty="0" smtClean="0">
                <a:solidFill>
                  <a:srgbClr val="526D40"/>
                </a:solidFill>
              </a:rPr>
              <a:t>Green</a:t>
            </a:r>
            <a:endParaRPr lang="en-US" b="1" dirty="0">
              <a:solidFill>
                <a:srgbClr val="526D40"/>
              </a:solidFill>
            </a:endParaRPr>
          </a:p>
        </p:txBody>
      </p:sp>
    </p:spTree>
    <p:extLst>
      <p:ext uri="{BB962C8B-B14F-4D97-AF65-F5344CB8AC3E}">
        <p14:creationId xmlns:p14="http://schemas.microsoft.com/office/powerpoint/2010/main" val="20748748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Shape Preference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0519981"/>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369332"/>
          </a:xfrm>
          <a:prstGeom prst="rect">
            <a:avLst/>
          </a:prstGeom>
          <a:noFill/>
        </p:spPr>
        <p:txBody>
          <a:bodyPr wrap="square" rtlCol="0">
            <a:spAutoFit/>
          </a:bodyPr>
          <a:lstStyle/>
          <a:p>
            <a:pPr algn="ctr"/>
            <a:r>
              <a:rPr lang="en-US" i="1" dirty="0">
                <a:solidFill>
                  <a:prstClr val="black"/>
                </a:solidFill>
              </a:rPr>
              <a:t>Percent of households by preference of mosquito net </a:t>
            </a:r>
            <a:r>
              <a:rPr lang="en-US" i="1" dirty="0" smtClean="0">
                <a:solidFill>
                  <a:prstClr val="black"/>
                </a:solidFill>
              </a:rPr>
              <a:t>shape</a:t>
            </a:r>
            <a:endParaRPr lang="en-US" i="1" dirty="0">
              <a:solidFill>
                <a:prstClr val="black"/>
              </a:solidFill>
            </a:endParaRPr>
          </a:p>
        </p:txBody>
      </p:sp>
    </p:spTree>
    <p:extLst>
      <p:ext uri="{BB962C8B-B14F-4D97-AF65-F5344CB8AC3E}">
        <p14:creationId xmlns:p14="http://schemas.microsoft.com/office/powerpoint/2010/main" val="173315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Design</a:t>
            </a:r>
            <a:endParaRPr lang="en-GB" noProof="0" dirty="0"/>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800"/>
              </a:spcAft>
              <a:buNone/>
            </a:pPr>
            <a:r>
              <a:rPr lang="en-GB" sz="3200" b="1" noProof="0" dirty="0" smtClean="0">
                <a:solidFill>
                  <a:schemeClr val="accent4"/>
                </a:solidFill>
              </a:rPr>
              <a:t>Sampling Frame:</a:t>
            </a:r>
            <a:r>
              <a:rPr lang="en-GB" sz="3200" noProof="0" dirty="0" smtClean="0">
                <a:solidFill>
                  <a:schemeClr val="accent4"/>
                </a:solidFill>
              </a:rPr>
              <a:t>  </a:t>
            </a:r>
            <a:r>
              <a:rPr lang="en-GB" sz="3200" noProof="0" dirty="0" smtClean="0"/>
              <a:t>2008 Population and Housing Census</a:t>
            </a:r>
          </a:p>
          <a:p>
            <a:pPr marL="0" indent="0">
              <a:spcBef>
                <a:spcPts val="0"/>
              </a:spcBef>
              <a:spcAft>
                <a:spcPts val="1800"/>
              </a:spcAft>
              <a:buNone/>
            </a:pPr>
            <a:r>
              <a:rPr lang="en-GB" sz="3200" b="1" noProof="0" dirty="0" smtClean="0">
                <a:solidFill>
                  <a:schemeClr val="accent4"/>
                </a:solidFill>
              </a:rPr>
              <a:t>First Stage:  </a:t>
            </a:r>
            <a:r>
              <a:rPr lang="en-GB" sz="3200" noProof="0" dirty="0" smtClean="0"/>
              <a:t>60 urban and 90 rural clusters selected</a:t>
            </a:r>
          </a:p>
          <a:p>
            <a:pPr marL="0" indent="0">
              <a:spcBef>
                <a:spcPts val="0"/>
              </a:spcBef>
              <a:spcAft>
                <a:spcPts val="1800"/>
              </a:spcAft>
              <a:buNone/>
            </a:pPr>
            <a:r>
              <a:rPr lang="en-GB" sz="3200" b="1" noProof="0" dirty="0" smtClean="0">
                <a:solidFill>
                  <a:schemeClr val="accent4"/>
                </a:solidFill>
              </a:rPr>
              <a:t>Second Stage: </a:t>
            </a:r>
            <a:r>
              <a:rPr lang="en-GB" sz="3200" noProof="0" dirty="0" smtClean="0"/>
              <a:t>25 households per cluster were selected. Overall, 3,750 households were selected of which 3,735 were occupied.</a:t>
            </a:r>
            <a:endParaRPr lang="en-GB" sz="3200" b="1" noProof="0" dirty="0" smtClean="0">
              <a:solidFill>
                <a:schemeClr val="accent5"/>
              </a:solidFill>
            </a:endParaRPr>
          </a:p>
          <a:p>
            <a:pPr marL="0" indent="0">
              <a:spcBef>
                <a:spcPts val="0"/>
              </a:spcBef>
              <a:spcAft>
                <a:spcPts val="1800"/>
              </a:spcAft>
              <a:buNone/>
            </a:pPr>
            <a:r>
              <a:rPr lang="en-GB" sz="3200" noProof="0" dirty="0" smtClean="0"/>
              <a:t>Selected households were visited and interviewed. </a:t>
            </a:r>
            <a:r>
              <a:rPr lang="en-GB" sz="3200" b="1" noProof="0" dirty="0" smtClean="0">
                <a:solidFill>
                  <a:schemeClr val="accent4"/>
                </a:solidFill>
              </a:rPr>
              <a:t>All women age 15-49 </a:t>
            </a:r>
            <a:r>
              <a:rPr lang="en-GB" sz="3200" noProof="0" dirty="0" smtClean="0"/>
              <a:t>in all selected households were </a:t>
            </a:r>
            <a:r>
              <a:rPr lang="en-GB" sz="3200" dirty="0" smtClean="0"/>
              <a:t>eligible for </a:t>
            </a:r>
            <a:r>
              <a:rPr lang="en-GB" sz="3200" noProof="0" dirty="0" smtClean="0"/>
              <a:t>interview; </a:t>
            </a:r>
            <a:r>
              <a:rPr lang="en-GB" sz="3200" b="1" noProof="0" dirty="0" smtClean="0">
                <a:solidFill>
                  <a:schemeClr val="accent4"/>
                </a:solidFill>
              </a:rPr>
              <a:t>children age 6-59 months</a:t>
            </a:r>
            <a:r>
              <a:rPr lang="en-GB" sz="3200" noProof="0" dirty="0" smtClean="0"/>
              <a:t> were eligible for malaria and anaemia testing.</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Trends in </a:t>
            </a:r>
            <a:r>
              <a:rPr lang="en-GB" dirty="0" smtClean="0"/>
              <a:t>Shape Preference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19926954"/>
              </p:ext>
            </p:extLst>
          </p:nvPr>
        </p:nvGraphicFramePr>
        <p:xfrm>
          <a:off x="0" y="1789114"/>
          <a:ext cx="9143999" cy="506888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43329"/>
            <a:ext cx="9144000" cy="369332"/>
          </a:xfrm>
          <a:prstGeom prst="rect">
            <a:avLst/>
          </a:prstGeom>
          <a:noFill/>
        </p:spPr>
        <p:txBody>
          <a:bodyPr wrap="square" rtlCol="0">
            <a:spAutoFit/>
          </a:bodyPr>
          <a:lstStyle/>
          <a:p>
            <a:pPr algn="ctr"/>
            <a:r>
              <a:rPr lang="en-US" i="1" dirty="0" smtClean="0">
                <a:solidFill>
                  <a:prstClr val="black"/>
                </a:solidFill>
              </a:rPr>
              <a:t>Percent of households by preference of mosquito net shape</a:t>
            </a:r>
            <a:endParaRPr lang="en-US" i="1" dirty="0">
              <a:solidFill>
                <a:prstClr val="black"/>
              </a:solidFill>
            </a:endParaRPr>
          </a:p>
        </p:txBody>
      </p:sp>
      <p:sp>
        <p:nvSpPr>
          <p:cNvPr id="9" name="TextBox 8"/>
          <p:cNvSpPr txBox="1"/>
          <p:nvPr/>
        </p:nvSpPr>
        <p:spPr>
          <a:xfrm>
            <a:off x="1723697" y="3066936"/>
            <a:ext cx="1828800" cy="369332"/>
          </a:xfrm>
          <a:prstGeom prst="rect">
            <a:avLst/>
          </a:prstGeom>
          <a:noFill/>
        </p:spPr>
        <p:txBody>
          <a:bodyPr wrap="square" rtlCol="0">
            <a:spAutoFit/>
          </a:bodyPr>
          <a:lstStyle/>
          <a:p>
            <a:r>
              <a:rPr lang="en-US" b="1" dirty="0" smtClean="0">
                <a:solidFill>
                  <a:srgbClr val="591B0D"/>
                </a:solidFill>
              </a:rPr>
              <a:t>Conical</a:t>
            </a:r>
            <a:endParaRPr lang="en-US" b="1" dirty="0">
              <a:solidFill>
                <a:srgbClr val="591B0D"/>
              </a:solidFill>
            </a:endParaRPr>
          </a:p>
        </p:txBody>
      </p:sp>
      <p:sp>
        <p:nvSpPr>
          <p:cNvPr id="10" name="TextBox 9"/>
          <p:cNvSpPr txBox="1"/>
          <p:nvPr/>
        </p:nvSpPr>
        <p:spPr>
          <a:xfrm>
            <a:off x="1723697" y="4962468"/>
            <a:ext cx="2082687" cy="369332"/>
          </a:xfrm>
          <a:prstGeom prst="rect">
            <a:avLst/>
          </a:prstGeom>
          <a:noFill/>
        </p:spPr>
        <p:txBody>
          <a:bodyPr wrap="square" rtlCol="0">
            <a:spAutoFit/>
          </a:bodyPr>
          <a:lstStyle/>
          <a:p>
            <a:r>
              <a:rPr lang="en-US" b="1" dirty="0" smtClean="0">
                <a:solidFill>
                  <a:srgbClr val="526D40"/>
                </a:solidFill>
              </a:rPr>
              <a:t>Rectangular</a:t>
            </a:r>
            <a:endParaRPr lang="en-US" b="1" dirty="0">
              <a:solidFill>
                <a:srgbClr val="526D40"/>
              </a:solidFill>
            </a:endParaRPr>
          </a:p>
        </p:txBody>
      </p:sp>
    </p:spTree>
    <p:extLst>
      <p:ext uri="{BB962C8B-B14F-4D97-AF65-F5344CB8AC3E}">
        <p14:creationId xmlns:p14="http://schemas.microsoft.com/office/powerpoint/2010/main" val="11151576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GB" sz="3600" b="1" noProof="0" dirty="0" smtClean="0">
                <a:solidFill>
                  <a:schemeClr val="accent4"/>
                </a:solidFill>
              </a:rPr>
              <a:t>82% </a:t>
            </a:r>
            <a:r>
              <a:rPr lang="en-GB" sz="3600" noProof="0" dirty="0" smtClean="0"/>
              <a:t>of households own at least </a:t>
            </a:r>
            <a:r>
              <a:rPr lang="en-GB" sz="3600" b="1" noProof="0" dirty="0" smtClean="0">
                <a:solidFill>
                  <a:schemeClr val="accent4"/>
                </a:solidFill>
              </a:rPr>
              <a:t>one ITN</a:t>
            </a:r>
            <a:r>
              <a:rPr lang="en-GB" sz="3600" noProof="0" dirty="0" smtClean="0"/>
              <a:t>.</a:t>
            </a:r>
          </a:p>
          <a:p>
            <a:pPr>
              <a:spcBef>
                <a:spcPts val="0"/>
              </a:spcBef>
              <a:spcAft>
                <a:spcPts val="1800"/>
              </a:spcAft>
              <a:buClr>
                <a:schemeClr val="tx1"/>
              </a:buClr>
            </a:pPr>
            <a:r>
              <a:rPr lang="en-GB" sz="3600" b="1" noProof="0" dirty="0" smtClean="0">
                <a:solidFill>
                  <a:schemeClr val="accent4"/>
                </a:solidFill>
              </a:rPr>
              <a:t>63% </a:t>
            </a:r>
            <a:r>
              <a:rPr lang="en-GB" sz="3600" noProof="0" dirty="0" smtClean="0"/>
              <a:t>of the household population has </a:t>
            </a:r>
            <a:r>
              <a:rPr lang="en-GB" sz="3600" b="1" noProof="0" dirty="0" smtClean="0">
                <a:solidFill>
                  <a:schemeClr val="accent4"/>
                </a:solidFill>
              </a:rPr>
              <a:t>access to an ITN</a:t>
            </a:r>
            <a:r>
              <a:rPr lang="en-GB" sz="3600" noProof="0" dirty="0" smtClean="0"/>
              <a:t>.</a:t>
            </a:r>
          </a:p>
          <a:p>
            <a:pPr>
              <a:spcBef>
                <a:spcPts val="0"/>
              </a:spcBef>
              <a:spcAft>
                <a:spcPts val="1800"/>
              </a:spcAft>
              <a:buClr>
                <a:schemeClr val="tx1"/>
              </a:buClr>
            </a:pPr>
            <a:r>
              <a:rPr lang="en-GB" sz="3600" b="1" noProof="0" dirty="0" smtClean="0">
                <a:solidFill>
                  <a:schemeClr val="accent4"/>
                </a:solidFill>
              </a:rPr>
              <a:t>55% </a:t>
            </a:r>
            <a:r>
              <a:rPr lang="en-GB" sz="3600" noProof="0" dirty="0" smtClean="0"/>
              <a:t>of </a:t>
            </a:r>
            <a:r>
              <a:rPr lang="en-GB" sz="3600" b="1" noProof="0" dirty="0" smtClean="0">
                <a:solidFill>
                  <a:schemeClr val="accent4"/>
                </a:solidFill>
              </a:rPr>
              <a:t>household members</a:t>
            </a:r>
            <a:r>
              <a:rPr lang="en-GB" sz="3600" noProof="0" dirty="0" smtClean="0"/>
              <a:t>, </a:t>
            </a:r>
            <a:r>
              <a:rPr lang="en-GB" sz="3600" b="1" noProof="0" dirty="0" smtClean="0">
                <a:solidFill>
                  <a:schemeClr val="accent4"/>
                </a:solidFill>
              </a:rPr>
              <a:t>68% </a:t>
            </a:r>
            <a:r>
              <a:rPr lang="en-GB" sz="3600" noProof="0" dirty="0" smtClean="0"/>
              <a:t>of </a:t>
            </a:r>
            <a:r>
              <a:rPr lang="en-GB" sz="3600" b="1" noProof="0" dirty="0" smtClean="0">
                <a:solidFill>
                  <a:schemeClr val="accent4"/>
                </a:solidFill>
              </a:rPr>
              <a:t>children under 5</a:t>
            </a:r>
            <a:r>
              <a:rPr lang="en-GB" sz="3600" noProof="0" dirty="0" smtClean="0"/>
              <a:t>, </a:t>
            </a:r>
            <a:r>
              <a:rPr lang="en-GB" sz="3600" noProof="0" smtClean="0"/>
              <a:t>and </a:t>
            </a:r>
            <a:r>
              <a:rPr lang="en-GB" sz="3600" b="1" noProof="0" smtClean="0">
                <a:solidFill>
                  <a:schemeClr val="accent4"/>
                </a:solidFill>
              </a:rPr>
              <a:t>63% </a:t>
            </a:r>
            <a:r>
              <a:rPr lang="en-GB" sz="3600" noProof="0" dirty="0" smtClean="0"/>
              <a:t>of </a:t>
            </a:r>
            <a:r>
              <a:rPr lang="en-GB" sz="3600" b="1" noProof="0" dirty="0" smtClean="0">
                <a:solidFill>
                  <a:schemeClr val="accent4"/>
                </a:solidFill>
              </a:rPr>
              <a:t>pregnant women slept under an ITN</a:t>
            </a:r>
            <a:r>
              <a:rPr lang="en-GB" sz="3600" b="1" noProof="0" dirty="0" smtClean="0">
                <a:solidFill>
                  <a:schemeClr val="accent5"/>
                </a:solidFill>
              </a:rPr>
              <a:t> </a:t>
            </a:r>
            <a:r>
              <a:rPr lang="en-GB" sz="3600" noProof="0" dirty="0" smtClean="0"/>
              <a:t>the night before the survey. </a:t>
            </a:r>
          </a:p>
          <a:p>
            <a:pPr>
              <a:spcBef>
                <a:spcPts val="0"/>
              </a:spcBef>
              <a:spcAft>
                <a:spcPts val="1800"/>
              </a:spcAft>
              <a:buClr>
                <a:schemeClr val="tx1"/>
              </a:buClr>
            </a:pPr>
            <a:r>
              <a:rPr lang="en-GB" sz="3600" b="1" dirty="0" smtClean="0">
                <a:solidFill>
                  <a:schemeClr val="accent4"/>
                </a:solidFill>
              </a:rPr>
              <a:t>41% </a:t>
            </a:r>
            <a:r>
              <a:rPr lang="en-GB" sz="3600" dirty="0"/>
              <a:t>of </a:t>
            </a:r>
            <a:r>
              <a:rPr lang="en-GB" sz="3600" dirty="0" smtClean="0"/>
              <a:t>women took </a:t>
            </a:r>
            <a:r>
              <a:rPr lang="en-GB" sz="3600" b="1" dirty="0" smtClean="0">
                <a:solidFill>
                  <a:schemeClr val="accent4"/>
                </a:solidFill>
              </a:rPr>
              <a:t>3+ doses of SP/Fansidar</a:t>
            </a:r>
            <a:r>
              <a:rPr lang="en-GB" sz="3600" dirty="0" smtClean="0"/>
              <a:t>. </a:t>
            </a:r>
            <a:endParaRPr lang="en-GB" sz="3600" dirty="0"/>
          </a:p>
          <a:p>
            <a:pPr>
              <a:spcBef>
                <a:spcPts val="0"/>
              </a:spcBef>
              <a:spcAft>
                <a:spcPts val="1800"/>
              </a:spcAft>
              <a:buClr>
                <a:schemeClr val="tx1"/>
              </a:buClr>
            </a:pPr>
            <a:endParaRPr lang="en-GB" noProof="0" dirty="0" smtClean="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3721"/>
            <a:ext cx="9143999" cy="707886"/>
          </a:xfrm>
          <a:prstGeom prst="rect">
            <a:avLst/>
          </a:prstGeom>
          <a:noFill/>
        </p:spPr>
        <p:txBody>
          <a:bodyPr wrap="square" rtlCol="0">
            <a:spAutoFit/>
          </a:bodyPr>
          <a:lstStyle/>
          <a:p>
            <a:pPr algn="ctr"/>
            <a:r>
              <a:rPr lang="en-GB" sz="4000" b="1" dirty="0" smtClean="0">
                <a:solidFill>
                  <a:prstClr val="white"/>
                </a:solidFill>
              </a:rPr>
              <a:t>Malaria in Children</a:t>
            </a:r>
            <a:endParaRPr lang="en-GB" sz="4000" b="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13917"/>
            <a:ext cx="4418729" cy="2800337"/>
          </a:xfrm>
        </p:spPr>
        <p:txBody>
          <a:bodyPr>
            <a:normAutofit/>
          </a:bodyPr>
          <a:lstStyle/>
          <a:p>
            <a:pPr>
              <a:buClr>
                <a:schemeClr val="tx1"/>
              </a:buClr>
            </a:pPr>
            <a:r>
              <a:rPr lang="en-GB" sz="3400" b="1" dirty="0" smtClean="0">
                <a:solidFill>
                  <a:schemeClr val="accent4"/>
                </a:solidFill>
              </a:rPr>
              <a:t>Case management of fever in children</a:t>
            </a:r>
          </a:p>
          <a:p>
            <a:pPr>
              <a:buClr>
                <a:schemeClr val="tx1"/>
              </a:buClr>
            </a:pPr>
            <a:r>
              <a:rPr lang="en-GB" sz="3400" dirty="0" smtClean="0"/>
              <a:t>Prevalence </a:t>
            </a:r>
            <a:r>
              <a:rPr lang="en-GB" sz="3400" dirty="0"/>
              <a:t>of </a:t>
            </a:r>
            <a:r>
              <a:rPr lang="en-GB" sz="3400" dirty="0" smtClean="0"/>
              <a:t>low haemoglobin</a:t>
            </a:r>
          </a:p>
          <a:p>
            <a:pPr>
              <a:buClr>
                <a:schemeClr val="tx1"/>
              </a:buClr>
            </a:pPr>
            <a:r>
              <a:rPr lang="en-GB" sz="3400" dirty="0" smtClean="0"/>
              <a:t>Prevalence of malaria</a:t>
            </a:r>
          </a:p>
        </p:txBody>
      </p:sp>
    </p:spTree>
    <p:extLst>
      <p:ext uri="{BB962C8B-B14F-4D97-AF65-F5344CB8AC3E}">
        <p14:creationId xmlns:p14="http://schemas.microsoft.com/office/powerpoint/2010/main" val="28440461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Fever in Children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51844304"/>
              </p:ext>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399916"/>
            <a:ext cx="2984717" cy="369332"/>
          </a:xfrm>
          <a:prstGeom prst="rect">
            <a:avLst/>
          </a:prstGeom>
          <a:noFill/>
        </p:spPr>
        <p:txBody>
          <a:bodyPr wrap="square" rtlCol="0">
            <a:spAutoFit/>
          </a:bodyPr>
          <a:lstStyle/>
          <a:p>
            <a:pPr algn="ctr"/>
            <a:r>
              <a:rPr lang="en-GB" i="1" dirty="0" smtClean="0">
                <a:solidFill>
                  <a:prstClr val="black"/>
                </a:solidFill>
              </a:rPr>
              <a:t>Percent of children under 5</a:t>
            </a:r>
            <a:endParaRPr lang="en-GB" i="1" dirty="0">
              <a:solidFill>
                <a:prstClr val="black"/>
              </a:solidFill>
            </a:endParaRPr>
          </a:p>
        </p:txBody>
      </p:sp>
      <p:sp>
        <p:nvSpPr>
          <p:cNvPr id="9" name="TextBox 8"/>
          <p:cNvSpPr txBox="1"/>
          <p:nvPr/>
        </p:nvSpPr>
        <p:spPr>
          <a:xfrm>
            <a:off x="4842331" y="1122917"/>
            <a:ext cx="3706762" cy="646331"/>
          </a:xfrm>
          <a:prstGeom prst="rect">
            <a:avLst/>
          </a:prstGeom>
          <a:noFill/>
        </p:spPr>
        <p:txBody>
          <a:bodyPr wrap="square" rtlCol="0">
            <a:spAutoFit/>
          </a:bodyPr>
          <a:lstStyle/>
          <a:p>
            <a:pPr algn="ctr"/>
            <a:r>
              <a:rPr lang="en-GB" i="1" dirty="0" smtClean="0">
                <a:solidFill>
                  <a:prstClr val="black"/>
                </a:solidFill>
              </a:rPr>
              <a:t>Percent of children under 5 with fever in the 2 weeks before the survey</a:t>
            </a:r>
            <a:endParaRPr lang="en-GB" i="1" dirty="0">
              <a:solidFill>
                <a:prstClr val="black"/>
              </a:solidFill>
            </a:endParaRPr>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35683" y="1849581"/>
            <a:ext cx="352005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Trends in Care Seeking for Fever </a:t>
            </a:r>
            <a:br>
              <a:rPr lang="en-US" dirty="0" smtClean="0"/>
            </a:br>
            <a:r>
              <a:rPr lang="en-US" dirty="0" smtClean="0"/>
              <a:t>by Source of Care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94138905"/>
              </p:ext>
            </p:extLst>
          </p:nvPr>
        </p:nvGraphicFramePr>
        <p:xfrm>
          <a:off x="461963" y="1654175"/>
          <a:ext cx="8256587"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6149"/>
            <a:ext cx="9144000" cy="646331"/>
          </a:xfrm>
          <a:prstGeom prst="rect">
            <a:avLst/>
          </a:prstGeom>
          <a:noFill/>
        </p:spPr>
        <p:txBody>
          <a:bodyPr wrap="square" rtlCol="0">
            <a:spAutoFit/>
          </a:bodyPr>
          <a:lstStyle/>
          <a:p>
            <a:pPr algn="ctr"/>
            <a:r>
              <a:rPr lang="en-GB" i="1" dirty="0" smtClean="0">
                <a:solidFill>
                  <a:prstClr val="black"/>
                </a:solidFill>
              </a:rPr>
              <a:t>Among children under 5 with fever in the 2 weeks before the survey for whom advice or treatment was sought, percent for whom advice or treatment was sought  from specific sources</a:t>
            </a:r>
            <a:endParaRPr lang="en-GB" i="1" dirty="0">
              <a:solidFill>
                <a:prstClr val="black"/>
              </a:solidFill>
            </a:endParaRPr>
          </a:p>
        </p:txBody>
      </p:sp>
    </p:spTree>
    <p:extLst>
      <p:ext uri="{BB962C8B-B14F-4D97-AF65-F5344CB8AC3E}">
        <p14:creationId xmlns:p14="http://schemas.microsoft.com/office/powerpoint/2010/main" val="41140441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Trends in Diagnostic Testing of </a:t>
            </a:r>
            <a:br>
              <a:rPr lang="en-US" dirty="0" smtClean="0"/>
            </a:br>
            <a:r>
              <a:rPr lang="en-US" dirty="0" smtClean="0"/>
              <a:t>Children with Fever</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53633570"/>
              </p:ext>
            </p:extLst>
          </p:nvPr>
        </p:nvGraphicFramePr>
        <p:xfrm>
          <a:off x="461963" y="1773238"/>
          <a:ext cx="8256587" cy="508476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26149"/>
            <a:ext cx="9144000" cy="646331"/>
          </a:xfrm>
          <a:prstGeom prst="rect">
            <a:avLst/>
          </a:prstGeom>
          <a:noFill/>
        </p:spPr>
        <p:txBody>
          <a:bodyPr wrap="square" rtlCol="0">
            <a:spAutoFit/>
          </a:bodyPr>
          <a:lstStyle/>
          <a:p>
            <a:pPr algn="ctr"/>
            <a:r>
              <a:rPr lang="en-GB" i="1" dirty="0" smtClean="0">
                <a:solidFill>
                  <a:prstClr val="black"/>
                </a:solidFill>
              </a:rPr>
              <a:t>Percent of children under 5 with fever in the 2 weeks who had blood taken </a:t>
            </a:r>
            <a:r>
              <a:rPr lang="en-GB" i="1" smtClean="0">
                <a:solidFill>
                  <a:prstClr val="black"/>
                </a:solidFill>
              </a:rPr>
              <a:t/>
            </a:r>
            <a:br>
              <a:rPr lang="en-GB" i="1" smtClean="0">
                <a:solidFill>
                  <a:prstClr val="black"/>
                </a:solidFill>
              </a:rPr>
            </a:br>
            <a:r>
              <a:rPr lang="en-GB" i="1" smtClean="0">
                <a:solidFill>
                  <a:prstClr val="black"/>
                </a:solidFill>
              </a:rPr>
              <a:t>from </a:t>
            </a:r>
            <a:r>
              <a:rPr lang="en-GB" i="1" dirty="0" smtClean="0">
                <a:solidFill>
                  <a:prstClr val="black"/>
                </a:solidFill>
              </a:rPr>
              <a:t>a finger or heel stick for testing</a:t>
            </a:r>
            <a:endParaRPr lang="en-GB" i="1" dirty="0">
              <a:solidFill>
                <a:prstClr val="black"/>
              </a:solidFill>
            </a:endParaRPr>
          </a:p>
        </p:txBody>
      </p:sp>
    </p:spTree>
    <p:extLst>
      <p:ext uri="{BB962C8B-B14F-4D97-AF65-F5344CB8AC3E}">
        <p14:creationId xmlns:p14="http://schemas.microsoft.com/office/powerpoint/2010/main" val="91775406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 of Antimalarial Drugs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89439339"/>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GB" i="1" dirty="0" smtClean="0">
                <a:solidFill>
                  <a:prstClr val="black"/>
                </a:solidFill>
              </a:rPr>
              <a:t>Among children under 5 with fever in the 2 weeks before the survey </a:t>
            </a:r>
          </a:p>
          <a:p>
            <a:pPr algn="ctr"/>
            <a:r>
              <a:rPr lang="en-GB" i="1" dirty="0" smtClean="0">
                <a:solidFill>
                  <a:prstClr val="black"/>
                </a:solidFill>
              </a:rPr>
              <a:t>who took an antimalarial, percent who took: </a:t>
            </a:r>
            <a:endParaRPr lang="en-GB" i="1" dirty="0">
              <a:solidFill>
                <a:prstClr val="black"/>
              </a:solidFill>
            </a:endParaRPr>
          </a:p>
        </p:txBody>
      </p:sp>
    </p:spTree>
    <p:extLst>
      <p:ext uri="{BB962C8B-B14F-4D97-AF65-F5344CB8AC3E}">
        <p14:creationId xmlns:p14="http://schemas.microsoft.com/office/powerpoint/2010/main" val="40662985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smtClean="0"/>
              <a:t>Case management of fever in children</a:t>
            </a:r>
          </a:p>
          <a:p>
            <a:pPr>
              <a:buClr>
                <a:schemeClr val="tx1"/>
              </a:buClr>
            </a:pPr>
            <a:r>
              <a:rPr lang="en-GB" sz="3400" b="1" dirty="0" smtClean="0">
                <a:solidFill>
                  <a:schemeClr val="accent4"/>
                </a:solidFill>
              </a:rPr>
              <a:t>Prevalence </a:t>
            </a:r>
            <a:r>
              <a:rPr lang="en-GB" sz="3400" b="1" dirty="0">
                <a:solidFill>
                  <a:schemeClr val="accent4"/>
                </a:solidFill>
              </a:rPr>
              <a:t>of </a:t>
            </a:r>
            <a:r>
              <a:rPr lang="en-GB" sz="3400" b="1" dirty="0" smtClean="0">
                <a:solidFill>
                  <a:schemeClr val="accent4"/>
                </a:solidFill>
              </a:rPr>
              <a:t>low haemoglobin</a:t>
            </a:r>
          </a:p>
          <a:p>
            <a:pPr>
              <a:buClr>
                <a:schemeClr val="tx1"/>
              </a:buClr>
            </a:pPr>
            <a:r>
              <a:rPr lang="en-GB" sz="3400" dirty="0" smtClean="0"/>
              <a:t>Prevalence of malaria</a:t>
            </a:r>
          </a:p>
        </p:txBody>
      </p:sp>
    </p:spTree>
    <p:extLst>
      <p:ext uri="{BB962C8B-B14F-4D97-AF65-F5344CB8AC3E}">
        <p14:creationId xmlns:p14="http://schemas.microsoft.com/office/powerpoint/2010/main" val="44889350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Coverage Rates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1737731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eligible children age 6-59 months tested for:</a:t>
            </a:r>
            <a:endParaRPr lang="en-GB" i="1" dirty="0">
              <a:solidFill>
                <a:prstClr val="black"/>
              </a:solidFill>
            </a:endParaRPr>
          </a:p>
        </p:txBody>
      </p:sp>
      <p:sp>
        <p:nvSpPr>
          <p:cNvPr id="3" name="TextBox 2"/>
          <p:cNvSpPr txBox="1"/>
          <p:nvPr/>
        </p:nvSpPr>
        <p:spPr>
          <a:xfrm>
            <a:off x="1582994" y="1543179"/>
            <a:ext cx="471948" cy="369332"/>
          </a:xfrm>
          <a:prstGeom prst="rect">
            <a:avLst/>
          </a:prstGeom>
          <a:noFill/>
        </p:spPr>
        <p:txBody>
          <a:bodyPr wrap="square" rtlCol="0">
            <a:spAutoFit/>
          </a:bodyPr>
          <a:lstStyle/>
          <a:p>
            <a:r>
              <a:rPr lang="en-US" b="1" dirty="0" smtClean="0">
                <a:solidFill>
                  <a:prstClr val="black"/>
                </a:solidFill>
              </a:rPr>
              <a:t>&gt;</a:t>
            </a:r>
            <a:endParaRPr lang="en-US" b="1" dirty="0">
              <a:solidFill>
                <a:prstClr val="black"/>
              </a:solidFill>
            </a:endParaRPr>
          </a:p>
        </p:txBody>
      </p:sp>
      <p:sp>
        <p:nvSpPr>
          <p:cNvPr id="6" name="TextBox 5"/>
          <p:cNvSpPr txBox="1"/>
          <p:nvPr/>
        </p:nvSpPr>
        <p:spPr>
          <a:xfrm>
            <a:off x="6907162" y="1543179"/>
            <a:ext cx="471948" cy="369332"/>
          </a:xfrm>
          <a:prstGeom prst="rect">
            <a:avLst/>
          </a:prstGeom>
          <a:noFill/>
        </p:spPr>
        <p:txBody>
          <a:bodyPr wrap="square" rtlCol="0">
            <a:spAutoFit/>
          </a:bodyPr>
          <a:lstStyle/>
          <a:p>
            <a:r>
              <a:rPr lang="en-US" b="1" dirty="0" smtClean="0">
                <a:solidFill>
                  <a:prstClr val="black"/>
                </a:solidFill>
              </a:rPr>
              <a:t>&gt;</a:t>
            </a:r>
            <a:endParaRPr lang="en-US" b="1" dirty="0">
              <a:solidFill>
                <a:prstClr val="black"/>
              </a:solidFill>
            </a:endParaRPr>
          </a:p>
        </p:txBody>
      </p:sp>
    </p:spTree>
    <p:extLst>
      <p:ext uri="{BB962C8B-B14F-4D97-AF65-F5344CB8AC3E}">
        <p14:creationId xmlns:p14="http://schemas.microsoft.com/office/powerpoint/2010/main" val="2597635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Questionnaires</a:t>
            </a:r>
            <a:endParaRPr lang="en-GB" noProof="0" dirty="0"/>
          </a:p>
        </p:txBody>
      </p:sp>
      <p:sp>
        <p:nvSpPr>
          <p:cNvPr id="3" name="Content Placeholder 2"/>
          <p:cNvSpPr>
            <a:spLocks noGrp="1"/>
          </p:cNvSpPr>
          <p:nvPr>
            <p:ph idx="1"/>
          </p:nvPr>
        </p:nvSpPr>
        <p:spPr/>
        <p:txBody>
          <a:bodyPr>
            <a:normAutofit/>
          </a:bodyPr>
          <a:lstStyle/>
          <a:p>
            <a:pPr marL="514350" indent="-514350">
              <a:spcBef>
                <a:spcPts val="0"/>
              </a:spcBef>
              <a:spcAft>
                <a:spcPts val="1800"/>
              </a:spcAft>
              <a:buFont typeface="+mj-lt"/>
              <a:buAutoNum type="arabicPeriod"/>
            </a:pPr>
            <a:r>
              <a:rPr lang="en-GB" sz="3200" noProof="0" dirty="0" smtClean="0"/>
              <a:t>Household Questionnaire</a:t>
            </a:r>
          </a:p>
          <a:p>
            <a:pPr marL="514350" indent="-514350">
              <a:spcBef>
                <a:spcPts val="0"/>
              </a:spcBef>
              <a:spcAft>
                <a:spcPts val="1800"/>
              </a:spcAft>
              <a:buFont typeface="+mj-lt"/>
              <a:buAutoNum type="arabicPeriod"/>
            </a:pPr>
            <a:r>
              <a:rPr lang="en-GB" sz="3200" noProof="0" dirty="0" smtClean="0"/>
              <a:t>Woman’s Questionnaire</a:t>
            </a:r>
          </a:p>
          <a:p>
            <a:pPr marL="514350" indent="-514350">
              <a:spcBef>
                <a:spcPts val="0"/>
              </a:spcBef>
              <a:spcAft>
                <a:spcPts val="1800"/>
              </a:spcAft>
              <a:buFont typeface="+mj-lt"/>
              <a:buAutoNum type="arabicPeriod"/>
            </a:pPr>
            <a:r>
              <a:rPr lang="en-GB" sz="3200" noProof="0" dirty="0" smtClean="0"/>
              <a:t>Biomarker Questionnaire</a:t>
            </a:r>
          </a:p>
          <a:p>
            <a:pPr marL="514350" indent="-514350">
              <a:spcBef>
                <a:spcPts val="0"/>
              </a:spcBef>
              <a:spcAft>
                <a:spcPts val="1800"/>
              </a:spcAft>
              <a:buFont typeface="+mj-lt"/>
              <a:buAutoNum type="arabicPeriod"/>
            </a:pPr>
            <a:r>
              <a:rPr lang="en-GB" sz="3200" dirty="0" smtClean="0"/>
              <a:t>Fieldworker Questionnaire</a:t>
            </a:r>
            <a:endParaRPr lang="en-GB" sz="3200" noProof="0" dirty="0" smtClean="0"/>
          </a:p>
          <a:p>
            <a:pPr>
              <a:spcBef>
                <a:spcPts val="0"/>
              </a:spcBef>
              <a:spcAft>
                <a:spcPts val="1800"/>
              </a:spcAft>
            </a:pPr>
            <a:endParaRPr lang="en-GB" sz="3200" noProof="0" dirty="0"/>
          </a:p>
          <a:p>
            <a:pPr marL="0" indent="0">
              <a:spcBef>
                <a:spcPts val="0"/>
              </a:spcBef>
              <a:spcAft>
                <a:spcPts val="1800"/>
              </a:spcAft>
              <a:buNone/>
            </a:pPr>
            <a:r>
              <a:rPr lang="en-GB" sz="3200" noProof="0" dirty="0" smtClean="0"/>
              <a:t>Questionnaires were translated from English to </a:t>
            </a:r>
            <a:r>
              <a:rPr lang="en-GB" sz="3200" b="1" noProof="0" dirty="0" smtClean="0">
                <a:solidFill>
                  <a:schemeClr val="accent4"/>
                </a:solidFill>
              </a:rPr>
              <a:t>Chichewa and </a:t>
            </a:r>
            <a:r>
              <a:rPr lang="en-GB" sz="3200" b="1" noProof="0" dirty="0" err="1" smtClean="0">
                <a:solidFill>
                  <a:schemeClr val="accent4"/>
                </a:solidFill>
              </a:rPr>
              <a:t>Chitumbuka</a:t>
            </a:r>
            <a:r>
              <a:rPr lang="en-GB" sz="3200" noProof="0" dirty="0" smtClean="0"/>
              <a:t>.</a:t>
            </a:r>
            <a:endParaRPr lang="en-GB" sz="3200" noProof="0" dirty="0"/>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Prevalence of Low Haemoglobin </a:t>
            </a:r>
            <a:br>
              <a:rPr lang="en-GB" dirty="0" smtClean="0"/>
            </a:br>
            <a:r>
              <a:rPr lang="en-GB" dirty="0" smtClean="0"/>
              <a:t>in Children by Age </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45039896"/>
              </p:ext>
            </p:extLst>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
        <p:nvSpPr>
          <p:cNvPr id="5" name="TextBox 4"/>
          <p:cNvSpPr txBox="1"/>
          <p:nvPr/>
        </p:nvSpPr>
        <p:spPr>
          <a:xfrm>
            <a:off x="2966603" y="6352014"/>
            <a:ext cx="3210791" cy="369332"/>
          </a:xfrm>
          <a:prstGeom prst="rect">
            <a:avLst/>
          </a:prstGeom>
          <a:noFill/>
        </p:spPr>
        <p:txBody>
          <a:bodyPr wrap="square" rtlCol="0">
            <a:spAutoFit/>
          </a:bodyPr>
          <a:lstStyle/>
          <a:p>
            <a:pPr algn="ctr"/>
            <a:r>
              <a:rPr lang="en-GB" b="1" dirty="0" smtClean="0">
                <a:solidFill>
                  <a:prstClr val="black"/>
                </a:solidFill>
              </a:rPr>
              <a:t>Age in months</a:t>
            </a:r>
            <a:endParaRPr lang="en-GB" b="1" dirty="0">
              <a:solidFill>
                <a:prstClr val="black"/>
              </a:solidFill>
            </a:endParaRPr>
          </a:p>
        </p:txBody>
      </p:sp>
    </p:spTree>
    <p:extLst>
      <p:ext uri="{BB962C8B-B14F-4D97-AF65-F5344CB8AC3E}">
        <p14:creationId xmlns:p14="http://schemas.microsoft.com/office/powerpoint/2010/main" val="7224722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Prevalence of Low Haemoglobin by Region</a:t>
            </a:r>
            <a:endParaRPr lang="en-GB" noProof="0" dirty="0"/>
          </a:p>
        </p:txBody>
      </p:sp>
      <p:sp>
        <p:nvSpPr>
          <p:cNvPr id="4" name="TextBox 3"/>
          <p:cNvSpPr txBox="1"/>
          <p:nvPr/>
        </p:nvSpPr>
        <p:spPr>
          <a:xfrm>
            <a:off x="3817578" y="1257300"/>
            <a:ext cx="5344678" cy="646331"/>
          </a:xfrm>
          <a:prstGeom prst="rect">
            <a:avLst/>
          </a:prstGeom>
          <a:noFill/>
        </p:spPr>
        <p:txBody>
          <a:bodyPr wrap="square" rtlCol="0">
            <a:spAutoFit/>
          </a:bodyPr>
          <a:lstStyle/>
          <a:p>
            <a:pPr algn="ctr"/>
            <a:r>
              <a:rPr lang="en-GB" i="1" dirty="0">
                <a:solidFill>
                  <a:prstClr val="black"/>
                </a:solidFill>
              </a:rPr>
              <a:t>Percent of children age 6-59 months with moderate-to-severe anaemia (haemoglobin &lt; 8.0 g/dl)</a:t>
            </a:r>
          </a:p>
        </p:txBody>
      </p:sp>
      <p:sp>
        <p:nvSpPr>
          <p:cNvPr id="5" name="TextBox 4"/>
          <p:cNvSpPr txBox="1"/>
          <p:nvPr/>
        </p:nvSpPr>
        <p:spPr>
          <a:xfrm>
            <a:off x="5593602" y="2008978"/>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5%</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95070" y="1324161"/>
            <a:ext cx="1195513" cy="707886"/>
          </a:xfrm>
          <a:prstGeom prst="rect">
            <a:avLst/>
          </a:prstGeom>
          <a:noFill/>
        </p:spPr>
        <p:txBody>
          <a:bodyPr wrap="square" rtlCol="0">
            <a:spAutoFit/>
          </a:bodyPr>
          <a:lstStyle/>
          <a:p>
            <a:pPr algn="ctr"/>
            <a:r>
              <a:rPr lang="en-US" sz="2000" b="1" dirty="0" smtClean="0">
                <a:solidFill>
                  <a:prstClr val="black"/>
                </a:solidFill>
              </a:rPr>
              <a:t>Northern</a:t>
            </a:r>
          </a:p>
          <a:p>
            <a:pPr algn="ctr"/>
            <a:r>
              <a:rPr lang="en-US" sz="2000" b="1" dirty="0" smtClean="0">
                <a:solidFill>
                  <a:prstClr val="black"/>
                </a:solidFill>
              </a:rPr>
              <a:t>4%</a:t>
            </a:r>
            <a:endParaRPr lang="en-US" sz="2000" b="1" dirty="0">
              <a:solidFill>
                <a:prstClr val="black"/>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white"/>
                </a:solidFill>
              </a:rPr>
              <a:t>Central</a:t>
            </a:r>
          </a:p>
          <a:p>
            <a:pPr algn="ctr"/>
            <a:r>
              <a:rPr lang="en-US" sz="2000" b="1" dirty="0" smtClean="0">
                <a:solidFill>
                  <a:prstClr val="white"/>
                </a:solidFill>
              </a:rPr>
              <a:t>6%</a:t>
            </a:r>
            <a:endParaRPr lang="en-US" sz="2000" b="1" dirty="0">
              <a:solidFill>
                <a:prstClr val="white"/>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black"/>
                </a:solidFill>
              </a:rPr>
              <a:t>Southern</a:t>
            </a:r>
          </a:p>
          <a:p>
            <a:pPr algn="ctr"/>
            <a:r>
              <a:rPr lang="en-US" sz="2000" b="1" dirty="0" smtClean="0">
                <a:solidFill>
                  <a:prstClr val="black"/>
                </a:solidFill>
              </a:rPr>
              <a:t>5%</a:t>
            </a:r>
            <a:endParaRPr lang="en-US" sz="2000" b="1" dirty="0">
              <a:solidFill>
                <a:prstClr val="black"/>
              </a:solidFill>
            </a:endParaRPr>
          </a:p>
        </p:txBody>
      </p:sp>
    </p:spTree>
    <p:extLst>
      <p:ext uri="{BB962C8B-B14F-4D97-AF65-F5344CB8AC3E}">
        <p14:creationId xmlns:p14="http://schemas.microsoft.com/office/powerpoint/2010/main" val="121563193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Prevalence of Low Haemoglobin by Wealth</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863540"/>
              </p:ext>
            </p:extLst>
          </p:nvPr>
        </p:nvGraphicFramePr>
        <p:xfrm>
          <a:off x="461963" y="1606551"/>
          <a:ext cx="8256587"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
        <p:nvSpPr>
          <p:cNvPr id="9" name="Right Arrow 8"/>
          <p:cNvSpPr/>
          <p:nvPr/>
        </p:nvSpPr>
        <p:spPr>
          <a:xfrm>
            <a:off x="1796143" y="6390968"/>
            <a:ext cx="5584371" cy="151346"/>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smtClean="0">
                <a:solidFill>
                  <a:prstClr val="black"/>
                </a:solidFill>
              </a:rPr>
              <a:t>Poorest households</a:t>
            </a:r>
            <a:endParaRPr lang="en-GB" dirty="0">
              <a:solidFill>
                <a:prstClr val="black"/>
              </a:solidFill>
            </a:endParaRP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smtClean="0">
                <a:solidFill>
                  <a:prstClr val="black"/>
                </a:solidFill>
              </a:rPr>
              <a:t>Wealthiest households</a:t>
            </a:r>
            <a:endParaRPr lang="en-GB" dirty="0">
              <a:solidFill>
                <a:prstClr val="black"/>
              </a:solidFill>
            </a:endParaRPr>
          </a:p>
        </p:txBody>
      </p:sp>
    </p:spTree>
    <p:extLst>
      <p:ext uri="{BB962C8B-B14F-4D97-AF65-F5344CB8AC3E}">
        <p14:creationId xmlns:p14="http://schemas.microsoft.com/office/powerpoint/2010/main" val="17441409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Trends in Prevalence of Low Haemoglobin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6459205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with moderate-to-severe anaemia (haemoglobin &lt; 8.0 g/dl)</a:t>
            </a:r>
            <a:endParaRPr lang="en-GB" i="1" dirty="0">
              <a:solidFill>
                <a:prstClr val="black"/>
              </a:solidFill>
            </a:endParaRPr>
          </a:p>
        </p:txBody>
      </p:sp>
    </p:spTree>
    <p:extLst>
      <p:ext uri="{BB962C8B-B14F-4D97-AF65-F5344CB8AC3E}">
        <p14:creationId xmlns:p14="http://schemas.microsoft.com/office/powerpoint/2010/main" val="36509732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smtClean="0"/>
              <a:t>Case management of fever in children</a:t>
            </a:r>
          </a:p>
          <a:p>
            <a:pPr>
              <a:buClr>
                <a:schemeClr val="tx1"/>
              </a:buClr>
            </a:pPr>
            <a:r>
              <a:rPr lang="en-GB" sz="3400" dirty="0" smtClean="0"/>
              <a:t>Prevalence </a:t>
            </a:r>
            <a:r>
              <a:rPr lang="en-GB" sz="3400" dirty="0"/>
              <a:t>of </a:t>
            </a:r>
            <a:r>
              <a:rPr lang="en-GB" sz="3400" dirty="0" smtClean="0"/>
              <a:t>low haemoglobin</a:t>
            </a:r>
          </a:p>
          <a:p>
            <a:pPr>
              <a:buClr>
                <a:schemeClr val="tx1"/>
              </a:buClr>
            </a:pPr>
            <a:r>
              <a:rPr lang="en-GB" sz="3400" b="1" dirty="0" smtClean="0">
                <a:solidFill>
                  <a:schemeClr val="accent4"/>
                </a:solidFill>
              </a:rPr>
              <a:t>Prevalence of malaria</a:t>
            </a:r>
          </a:p>
        </p:txBody>
      </p:sp>
    </p:spTree>
    <p:extLst>
      <p:ext uri="{BB962C8B-B14F-4D97-AF65-F5344CB8AC3E}">
        <p14:creationId xmlns:p14="http://schemas.microsoft.com/office/powerpoint/2010/main" val="20715093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Rapid Diagnostic Test vs. Microscopy</a:t>
            </a:r>
            <a:endParaRPr lang="en-GB" dirty="0"/>
          </a:p>
        </p:txBody>
      </p:sp>
      <p:sp>
        <p:nvSpPr>
          <p:cNvPr id="3" name="Content Placeholder 2"/>
          <p:cNvSpPr>
            <a:spLocks noGrp="1"/>
          </p:cNvSpPr>
          <p:nvPr>
            <p:ph idx="1"/>
          </p:nvPr>
        </p:nvSpPr>
        <p:spPr>
          <a:xfrm>
            <a:off x="457200" y="1606858"/>
            <a:ext cx="4103914" cy="5251142"/>
          </a:xfrm>
        </p:spPr>
        <p:txBody>
          <a:bodyPr>
            <a:normAutofit fontScale="85000" lnSpcReduction="10000"/>
          </a:bodyPr>
          <a:lstStyle/>
          <a:p>
            <a:pPr marL="0" indent="0">
              <a:spcBef>
                <a:spcPts val="0"/>
              </a:spcBef>
              <a:spcAft>
                <a:spcPts val="1800"/>
              </a:spcAft>
              <a:buClr>
                <a:schemeClr val="tx1"/>
              </a:buClr>
              <a:buNone/>
            </a:pPr>
            <a:r>
              <a:rPr lang="en-GB" sz="3800" u="sng" dirty="0" smtClean="0"/>
              <a:t>Rapid Diagnostic Tests </a:t>
            </a:r>
          </a:p>
          <a:p>
            <a:pPr>
              <a:spcBef>
                <a:spcPts val="0"/>
              </a:spcBef>
              <a:spcAft>
                <a:spcPts val="1800"/>
              </a:spcAft>
              <a:buClr>
                <a:schemeClr val="tx1"/>
              </a:buClr>
            </a:pPr>
            <a:r>
              <a:rPr lang="en-GB" sz="3200" dirty="0" smtClean="0"/>
              <a:t>Provide results and treatment in the field</a:t>
            </a:r>
          </a:p>
          <a:p>
            <a:pPr>
              <a:spcBef>
                <a:spcPts val="0"/>
              </a:spcBef>
              <a:spcAft>
                <a:spcPts val="1800"/>
              </a:spcAft>
              <a:buClr>
                <a:schemeClr val="tx1"/>
              </a:buClr>
            </a:pPr>
            <a:r>
              <a:rPr lang="en-GB" sz="3200" dirty="0" smtClean="0"/>
              <a:t>Detects the malaria antigen (not the malaria parasite), which remains in the blood 1 month after treatment with </a:t>
            </a:r>
            <a:r>
              <a:rPr lang="en-GB" sz="3200" dirty="0" err="1" smtClean="0"/>
              <a:t>antimalarials</a:t>
            </a:r>
            <a:endParaRPr lang="en-GB" sz="3200" dirty="0" smtClean="0"/>
          </a:p>
          <a:p>
            <a:pPr>
              <a:spcBef>
                <a:spcPts val="0"/>
              </a:spcBef>
              <a:spcAft>
                <a:spcPts val="1800"/>
              </a:spcAft>
              <a:buClr>
                <a:schemeClr val="tx1"/>
              </a:buClr>
            </a:pPr>
            <a:r>
              <a:rPr lang="en-GB" sz="3200" dirty="0" smtClean="0"/>
              <a:t>Less sensitive</a:t>
            </a:r>
          </a:p>
          <a:p>
            <a:pPr>
              <a:spcBef>
                <a:spcPts val="0"/>
              </a:spcBef>
              <a:spcAft>
                <a:spcPts val="1800"/>
              </a:spcAft>
              <a:buClr>
                <a:schemeClr val="tx1"/>
              </a:buClr>
            </a:pPr>
            <a:r>
              <a:rPr lang="en-GB" sz="3200" dirty="0" smtClean="0"/>
              <a:t>Often results in slightly higher rates of malaria</a:t>
            </a:r>
          </a:p>
          <a:p>
            <a:pPr>
              <a:spcBef>
                <a:spcPts val="0"/>
              </a:spcBef>
              <a:spcAft>
                <a:spcPts val="1800"/>
              </a:spcAft>
              <a:buClr>
                <a:schemeClr val="tx1"/>
              </a:buClr>
            </a:pPr>
            <a:endParaRPr lang="en-GB" sz="3200" dirty="0" smtClean="0"/>
          </a:p>
        </p:txBody>
      </p:sp>
      <p:sp>
        <p:nvSpPr>
          <p:cNvPr id="4" name="Content Placeholder 2"/>
          <p:cNvSpPr txBox="1">
            <a:spLocks/>
          </p:cNvSpPr>
          <p:nvPr/>
        </p:nvSpPr>
        <p:spPr>
          <a:xfrm>
            <a:off x="4931229" y="1606858"/>
            <a:ext cx="3777341"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Clr>
                <a:prstClr val="black"/>
              </a:buClr>
              <a:buFont typeface="Arial" panose="020B0604020202020204" pitchFamily="34" charset="0"/>
              <a:buNone/>
            </a:pPr>
            <a:r>
              <a:rPr lang="en-GB" sz="3200" u="sng" dirty="0" smtClean="0">
                <a:solidFill>
                  <a:prstClr val="black"/>
                </a:solidFill>
              </a:rPr>
              <a:t>Microscopy</a:t>
            </a:r>
          </a:p>
          <a:p>
            <a:pPr>
              <a:spcBef>
                <a:spcPts val="0"/>
              </a:spcBef>
              <a:spcAft>
                <a:spcPts val="1800"/>
              </a:spcAft>
              <a:buClr>
                <a:prstClr val="black"/>
              </a:buClr>
            </a:pPr>
            <a:r>
              <a:rPr lang="en-GB" sz="2700" dirty="0" smtClean="0">
                <a:solidFill>
                  <a:prstClr val="black"/>
                </a:solidFill>
              </a:rPr>
              <a:t>Tested in lab</a:t>
            </a:r>
          </a:p>
          <a:p>
            <a:pPr>
              <a:spcBef>
                <a:spcPts val="0"/>
              </a:spcBef>
              <a:spcAft>
                <a:spcPts val="1800"/>
              </a:spcAft>
              <a:buClr>
                <a:prstClr val="black"/>
              </a:buClr>
            </a:pPr>
            <a:r>
              <a:rPr lang="en-GB" sz="2700" dirty="0" smtClean="0">
                <a:solidFill>
                  <a:prstClr val="black"/>
                </a:solidFill>
              </a:rPr>
              <a:t>Detects malaria parasite</a:t>
            </a:r>
          </a:p>
          <a:p>
            <a:pPr>
              <a:spcBef>
                <a:spcPts val="0"/>
              </a:spcBef>
              <a:spcAft>
                <a:spcPts val="1800"/>
              </a:spcAft>
              <a:buClr>
                <a:prstClr val="black"/>
              </a:buClr>
            </a:pPr>
            <a:r>
              <a:rPr lang="en-GB" sz="2700" dirty="0" smtClean="0">
                <a:solidFill>
                  <a:prstClr val="black"/>
                </a:solidFill>
              </a:rPr>
              <a:t>Highly sensitive</a:t>
            </a:r>
            <a:r>
              <a:rPr lang="en-GB" sz="2700" dirty="0">
                <a:solidFill>
                  <a:prstClr val="black"/>
                </a:solidFill>
              </a:rPr>
              <a:t> </a:t>
            </a:r>
            <a:r>
              <a:rPr lang="en-GB" sz="2700" dirty="0" smtClean="0">
                <a:solidFill>
                  <a:prstClr val="black"/>
                </a:solidFill>
              </a:rPr>
              <a:t>when prepared under lab conditions, but field preparation lowers sensitivity</a:t>
            </a:r>
          </a:p>
          <a:p>
            <a:pPr>
              <a:spcBef>
                <a:spcPts val="0"/>
              </a:spcBef>
              <a:spcAft>
                <a:spcPts val="1800"/>
              </a:spcAft>
              <a:buClr>
                <a:prstClr val="black"/>
              </a:buClr>
            </a:pPr>
            <a:endParaRPr lang="en-GB" sz="3200" dirty="0" smtClean="0">
              <a:solidFill>
                <a:prstClr val="black"/>
              </a:solidFill>
            </a:endParaRPr>
          </a:p>
        </p:txBody>
      </p:sp>
    </p:spTree>
    <p:extLst>
      <p:ext uri="{BB962C8B-B14F-4D97-AF65-F5344CB8AC3E}">
        <p14:creationId xmlns:p14="http://schemas.microsoft.com/office/powerpoint/2010/main" val="13216418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Age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95405388"/>
              </p:ext>
            </p:extLst>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a:t>
            </a:r>
            <a:br>
              <a:rPr lang="en-GB" i="1" dirty="0" smtClean="0">
                <a:solidFill>
                  <a:prstClr val="black"/>
                </a:solidFill>
              </a:rPr>
            </a:br>
            <a:r>
              <a:rPr lang="en-GB" i="1" dirty="0" smtClean="0">
                <a:solidFill>
                  <a:prstClr val="black"/>
                </a:solidFill>
              </a:rPr>
              <a:t>rapid diagnostic test (RDT) or microscopy</a:t>
            </a:r>
            <a:endParaRPr lang="en-GB" i="1" dirty="0">
              <a:solidFill>
                <a:prstClr val="black"/>
              </a:solidFill>
            </a:endParaRPr>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en-GB" b="1" dirty="0" smtClean="0">
                <a:solidFill>
                  <a:prstClr val="black"/>
                </a:solidFill>
              </a:rPr>
              <a:t>Age in months</a:t>
            </a:r>
            <a:endParaRPr lang="en-GB" b="1" dirty="0">
              <a:solidFill>
                <a:prstClr val="black"/>
              </a:solidFill>
            </a:endParaRPr>
          </a:p>
        </p:txBody>
      </p:sp>
    </p:spTree>
    <p:extLst>
      <p:ext uri="{BB962C8B-B14F-4D97-AF65-F5344CB8AC3E}">
        <p14:creationId xmlns:p14="http://schemas.microsoft.com/office/powerpoint/2010/main" val="14253440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Rapid Diagnostic Test vs. Microscopy</a:t>
            </a:r>
            <a:endParaRPr lang="en-GB" dirty="0"/>
          </a:p>
        </p:txBody>
      </p:sp>
      <p:sp>
        <p:nvSpPr>
          <p:cNvPr id="3" name="Content Placeholder 2"/>
          <p:cNvSpPr>
            <a:spLocks noGrp="1"/>
          </p:cNvSpPr>
          <p:nvPr>
            <p:ph idx="1"/>
          </p:nvPr>
        </p:nvSpPr>
        <p:spPr>
          <a:xfrm>
            <a:off x="457200" y="1606858"/>
            <a:ext cx="8229600" cy="5251142"/>
          </a:xfrm>
        </p:spPr>
        <p:txBody>
          <a:bodyPr>
            <a:normAutofit/>
          </a:bodyPr>
          <a:lstStyle/>
          <a:p>
            <a:pPr>
              <a:spcBef>
                <a:spcPts val="0"/>
              </a:spcBef>
              <a:spcAft>
                <a:spcPts val="1800"/>
              </a:spcAft>
              <a:buClr>
                <a:schemeClr val="tx1"/>
              </a:buClr>
            </a:pPr>
            <a:r>
              <a:rPr lang="en-GB" sz="3200" dirty="0" smtClean="0"/>
              <a:t>As expected, RDT results report a slightly higher rate of malaria than microscopy.</a:t>
            </a:r>
          </a:p>
          <a:p>
            <a:pPr>
              <a:spcBef>
                <a:spcPts val="0"/>
              </a:spcBef>
              <a:spcAft>
                <a:spcPts val="1800"/>
              </a:spcAft>
              <a:buClr>
                <a:schemeClr val="tx1"/>
              </a:buClr>
            </a:pPr>
            <a:r>
              <a:rPr lang="en-GB" sz="3200" dirty="0"/>
              <a:t>Patterns are similar in both tests</a:t>
            </a:r>
          </a:p>
          <a:p>
            <a:pPr lvl="1">
              <a:spcBef>
                <a:spcPts val="0"/>
              </a:spcBef>
              <a:spcAft>
                <a:spcPts val="1800"/>
              </a:spcAft>
              <a:buClr>
                <a:schemeClr val="tx1"/>
              </a:buClr>
            </a:pPr>
            <a:r>
              <a:rPr lang="en-GB" dirty="0"/>
              <a:t>Malaria prevalence increases with age.</a:t>
            </a:r>
          </a:p>
          <a:p>
            <a:pPr lvl="1">
              <a:spcBef>
                <a:spcPts val="0"/>
              </a:spcBef>
              <a:spcAft>
                <a:spcPts val="1800"/>
              </a:spcAft>
              <a:buClr>
                <a:schemeClr val="tx1"/>
              </a:buClr>
            </a:pPr>
            <a:r>
              <a:rPr lang="en-GB" dirty="0"/>
              <a:t>Malaria prevalence </a:t>
            </a:r>
            <a:r>
              <a:rPr lang="en-GB" dirty="0" smtClean="0"/>
              <a:t>decreases </a:t>
            </a:r>
            <a:r>
              <a:rPr lang="en-GB" dirty="0"/>
              <a:t>with wealth.</a:t>
            </a:r>
          </a:p>
          <a:p>
            <a:pPr lvl="1">
              <a:spcBef>
                <a:spcPts val="0"/>
              </a:spcBef>
              <a:spcAft>
                <a:spcPts val="1800"/>
              </a:spcAft>
              <a:buClr>
                <a:schemeClr val="tx1"/>
              </a:buClr>
            </a:pPr>
            <a:r>
              <a:rPr lang="en-GB" dirty="0"/>
              <a:t>Malaria prevalence is higher in rural areas.</a:t>
            </a:r>
          </a:p>
          <a:p>
            <a:pPr>
              <a:spcBef>
                <a:spcPts val="0"/>
              </a:spcBef>
              <a:spcAft>
                <a:spcPts val="1800"/>
              </a:spcAft>
              <a:buClr>
                <a:schemeClr val="tx1"/>
              </a:buClr>
            </a:pPr>
            <a:r>
              <a:rPr lang="en-GB" sz="3200" dirty="0" smtClean="0"/>
              <a:t>The remainder of this presentation reports results based on </a:t>
            </a:r>
            <a:r>
              <a:rPr lang="en-GB" sz="3200" b="1" dirty="0" smtClean="0">
                <a:solidFill>
                  <a:schemeClr val="accent4"/>
                </a:solidFill>
              </a:rPr>
              <a:t>microscopy</a:t>
            </a:r>
            <a:r>
              <a:rPr lang="en-GB" sz="3200" b="1" dirty="0" smtClean="0"/>
              <a:t>.</a:t>
            </a:r>
          </a:p>
          <a:p>
            <a:pPr lvl="1">
              <a:spcBef>
                <a:spcPts val="0"/>
              </a:spcBef>
              <a:spcAft>
                <a:spcPts val="1800"/>
              </a:spcAft>
              <a:buClr>
                <a:schemeClr val="tx1"/>
              </a:buClr>
            </a:pPr>
            <a:endParaRPr lang="en-GB" dirty="0"/>
          </a:p>
        </p:txBody>
      </p:sp>
    </p:spTree>
    <p:extLst>
      <p:ext uri="{BB962C8B-B14F-4D97-AF65-F5344CB8AC3E}">
        <p14:creationId xmlns:p14="http://schemas.microsoft.com/office/powerpoint/2010/main" val="414911702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Residence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7389652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microscopy</a:t>
            </a:r>
            <a:endParaRPr lang="en-GB" i="1" dirty="0">
              <a:solidFill>
                <a:prstClr val="black"/>
              </a:solidFill>
            </a:endParaRPr>
          </a:p>
        </p:txBody>
      </p:sp>
    </p:spTree>
    <p:extLst>
      <p:ext uri="{BB962C8B-B14F-4D97-AF65-F5344CB8AC3E}">
        <p14:creationId xmlns:p14="http://schemas.microsoft.com/office/powerpoint/2010/main" val="11040751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Malaria Prevalence </a:t>
            </a:r>
            <a:br>
              <a:rPr lang="en-GB" noProof="0" dirty="0" smtClean="0"/>
            </a:br>
            <a:r>
              <a:rPr lang="en-GB" noProof="0" dirty="0" smtClean="0"/>
              <a:t>by Region</a:t>
            </a:r>
            <a:endParaRPr lang="en-GB" noProof="0" dirty="0"/>
          </a:p>
        </p:txBody>
      </p:sp>
      <p:sp>
        <p:nvSpPr>
          <p:cNvPr id="4" name="TextBox 3"/>
          <p:cNvSpPr txBox="1"/>
          <p:nvPr/>
        </p:nvSpPr>
        <p:spPr>
          <a:xfrm>
            <a:off x="3817578" y="1257300"/>
            <a:ext cx="5344678" cy="646331"/>
          </a:xfrm>
          <a:prstGeom prst="rect">
            <a:avLst/>
          </a:prstGeom>
          <a:noFill/>
        </p:spPr>
        <p:txBody>
          <a:bodyPr wrap="square" rtlCol="0">
            <a:spAutoFit/>
          </a:bodyPr>
          <a:lstStyle/>
          <a:p>
            <a:pPr algn="ctr"/>
            <a:r>
              <a:rPr lang="en-GB" i="1" dirty="0">
                <a:solidFill>
                  <a:prstClr val="black"/>
                </a:solidFill>
              </a:rPr>
              <a:t>Percent of children age 6-59 months who tested positive for malaria by microscopy</a:t>
            </a:r>
          </a:p>
        </p:txBody>
      </p:sp>
      <p:sp>
        <p:nvSpPr>
          <p:cNvPr id="5" name="TextBox 4"/>
          <p:cNvSpPr txBox="1"/>
          <p:nvPr/>
        </p:nvSpPr>
        <p:spPr>
          <a:xfrm>
            <a:off x="5593602" y="2008978"/>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24%</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95070" y="1324161"/>
            <a:ext cx="1195513" cy="707886"/>
          </a:xfrm>
          <a:prstGeom prst="rect">
            <a:avLst/>
          </a:prstGeom>
          <a:noFill/>
        </p:spPr>
        <p:txBody>
          <a:bodyPr wrap="square" rtlCol="0">
            <a:spAutoFit/>
          </a:bodyPr>
          <a:lstStyle/>
          <a:p>
            <a:pPr algn="ctr"/>
            <a:r>
              <a:rPr lang="en-US" sz="2000" b="1" dirty="0" smtClean="0">
                <a:solidFill>
                  <a:prstClr val="black"/>
                </a:solidFill>
              </a:rPr>
              <a:t>Northern</a:t>
            </a:r>
          </a:p>
          <a:p>
            <a:pPr algn="ctr"/>
            <a:r>
              <a:rPr lang="en-US" sz="2000" b="1" dirty="0" smtClean="0">
                <a:solidFill>
                  <a:prstClr val="black"/>
                </a:solidFill>
              </a:rPr>
              <a:t>11%</a:t>
            </a:r>
            <a:endParaRPr lang="en-US" sz="2000" b="1" dirty="0">
              <a:solidFill>
                <a:prstClr val="black"/>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white"/>
                </a:solidFill>
              </a:rPr>
              <a:t>Central</a:t>
            </a:r>
          </a:p>
          <a:p>
            <a:pPr algn="ctr"/>
            <a:r>
              <a:rPr lang="en-US" sz="2000" b="1" dirty="0" smtClean="0">
                <a:solidFill>
                  <a:prstClr val="white"/>
                </a:solidFill>
              </a:rPr>
              <a:t>26%</a:t>
            </a:r>
            <a:endParaRPr lang="en-US" sz="2000" b="1" dirty="0">
              <a:solidFill>
                <a:prstClr val="white"/>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white"/>
                </a:solidFill>
              </a:rPr>
              <a:t>Southern</a:t>
            </a:r>
          </a:p>
          <a:p>
            <a:pPr algn="ctr"/>
            <a:r>
              <a:rPr lang="en-US" sz="2000" b="1" dirty="0" smtClean="0">
                <a:solidFill>
                  <a:prstClr val="white"/>
                </a:solidFill>
              </a:rPr>
              <a:t>26%</a:t>
            </a:r>
            <a:endParaRPr lang="en-US" sz="2000" b="1" dirty="0">
              <a:solidFill>
                <a:prstClr val="white"/>
              </a:solidFill>
            </a:endParaRPr>
          </a:p>
        </p:txBody>
      </p:sp>
    </p:spTree>
    <p:extLst>
      <p:ext uri="{BB962C8B-B14F-4D97-AF65-F5344CB8AC3E}">
        <p14:creationId xmlns:p14="http://schemas.microsoft.com/office/powerpoint/2010/main" val="3336625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Lists usual members and visitors to identify eligible individuals</a:t>
            </a:r>
          </a:p>
          <a:p>
            <a:pPr>
              <a:spcBef>
                <a:spcPts val="0"/>
              </a:spcBef>
              <a:spcAft>
                <a:spcPts val="1800"/>
              </a:spcAft>
            </a:pPr>
            <a:r>
              <a:rPr lang="en-GB" sz="3200" noProof="0" dirty="0" smtClean="0"/>
              <a:t>Basic characteristics of each person in the household (age, sex, education, etc.)</a:t>
            </a:r>
          </a:p>
          <a:p>
            <a:pPr>
              <a:spcBef>
                <a:spcPts val="0"/>
              </a:spcBef>
              <a:spcAft>
                <a:spcPts val="1800"/>
              </a:spcAft>
            </a:pPr>
            <a:r>
              <a:rPr lang="en-GB" sz="3200" noProof="0" dirty="0" smtClean="0"/>
              <a:t>Housing characteristics (drinking water, sanitation facilities, materials used for floor, etc.)</a:t>
            </a:r>
          </a:p>
          <a:p>
            <a:pPr>
              <a:spcBef>
                <a:spcPts val="0"/>
              </a:spcBef>
              <a:spcAft>
                <a:spcPts val="1800"/>
              </a:spcAft>
            </a:pPr>
            <a:r>
              <a:rPr lang="en-GB" sz="3200" noProof="0" dirty="0" smtClean="0"/>
              <a:t>Ownership and use of mosquito nets</a:t>
            </a:r>
          </a:p>
          <a:p>
            <a:pPr>
              <a:spcBef>
                <a:spcPts val="0"/>
              </a:spcBef>
              <a:spcAft>
                <a:spcPts val="1800"/>
              </a:spcAft>
            </a:pPr>
            <a:r>
              <a:rPr lang="en-GB" sz="3200" dirty="0" smtClean="0"/>
              <a:t>Identify children eligible for biomarker testing</a:t>
            </a:r>
            <a:endParaRPr lang="en-GB" sz="3200" noProof="0" dirty="0" smtClean="0"/>
          </a:p>
        </p:txBody>
      </p:sp>
    </p:spTree>
    <p:extLst>
      <p:ext uri="{BB962C8B-B14F-4D97-AF65-F5344CB8AC3E}">
        <p14:creationId xmlns:p14="http://schemas.microsoft.com/office/powerpoint/2010/main" val="166713358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Malaria Prevalence by Mother’s Education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0835570"/>
              </p:ext>
            </p:extLst>
          </p:nvPr>
        </p:nvGraphicFramePr>
        <p:xfrm>
          <a:off x="461963" y="1606550"/>
          <a:ext cx="8256587" cy="525144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microscopy</a:t>
            </a:r>
            <a:endParaRPr lang="en-GB" i="1" dirty="0">
              <a:solidFill>
                <a:prstClr val="black"/>
              </a:solidFill>
            </a:endParaRPr>
          </a:p>
        </p:txBody>
      </p:sp>
    </p:spTree>
    <p:extLst>
      <p:ext uri="{BB962C8B-B14F-4D97-AF65-F5344CB8AC3E}">
        <p14:creationId xmlns:p14="http://schemas.microsoft.com/office/powerpoint/2010/main" val="23610538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Prevalence by Wealth</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33459466"/>
              </p:ext>
            </p:extLst>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microscopy</a:t>
            </a:r>
            <a:endParaRPr lang="en-GB" i="1" dirty="0">
              <a:solidFill>
                <a:prstClr val="black"/>
              </a:solidFill>
            </a:endParaRPr>
          </a:p>
        </p:txBody>
      </p:sp>
      <p:sp>
        <p:nvSpPr>
          <p:cNvPr id="9" name="Right Arrow 8"/>
          <p:cNvSpPr/>
          <p:nvPr/>
        </p:nvSpPr>
        <p:spPr>
          <a:xfrm>
            <a:off x="1796143" y="6282813"/>
            <a:ext cx="5584371" cy="167148"/>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smtClean="0">
                <a:solidFill>
                  <a:prstClr val="black"/>
                </a:solidFill>
              </a:rPr>
              <a:t>Poorest households</a:t>
            </a:r>
            <a:endParaRPr lang="en-GB" dirty="0">
              <a:solidFill>
                <a:prstClr val="black"/>
              </a:solidFill>
            </a:endParaRP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smtClean="0">
                <a:solidFill>
                  <a:prstClr val="black"/>
                </a:solidFill>
              </a:rPr>
              <a:t>Wealthiest households</a:t>
            </a:r>
            <a:endParaRPr lang="en-GB" dirty="0">
              <a:solidFill>
                <a:prstClr val="black"/>
              </a:solidFill>
            </a:endParaRPr>
          </a:p>
        </p:txBody>
      </p:sp>
    </p:spTree>
    <p:extLst>
      <p:ext uri="{BB962C8B-B14F-4D97-AF65-F5344CB8AC3E}">
        <p14:creationId xmlns:p14="http://schemas.microsoft.com/office/powerpoint/2010/main" val="16497855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Trends in Malaria Prevalence</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7953659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smtClean="0">
                <a:solidFill>
                  <a:prstClr val="black"/>
                </a:solidFill>
              </a:rPr>
              <a:t>Percent of children age 6-59 months who tested positive for malaria by microscopy</a:t>
            </a:r>
            <a:endParaRPr lang="en-GB" i="1" dirty="0">
              <a:solidFill>
                <a:prstClr val="black"/>
              </a:solidFill>
            </a:endParaRPr>
          </a:p>
        </p:txBody>
      </p:sp>
    </p:spTree>
    <p:extLst>
      <p:ext uri="{BB962C8B-B14F-4D97-AF65-F5344CB8AC3E}">
        <p14:creationId xmlns:p14="http://schemas.microsoft.com/office/powerpoint/2010/main" val="16002189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Malaria Species by Microscopy</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17393493"/>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GB" i="1" dirty="0" smtClean="0">
                <a:solidFill>
                  <a:prstClr val="black"/>
                </a:solidFill>
              </a:rPr>
              <a:t>Among children age 6-59 months who were positive for malaria parasites by microscopy, percent with specific species of plasmodium</a:t>
            </a:r>
            <a:endParaRPr lang="en-GB" i="1" dirty="0">
              <a:solidFill>
                <a:prstClr val="black"/>
              </a:solidFill>
            </a:endParaRPr>
          </a:p>
        </p:txBody>
      </p:sp>
    </p:spTree>
    <p:extLst>
      <p:ext uri="{BB962C8B-B14F-4D97-AF65-F5344CB8AC3E}">
        <p14:creationId xmlns:p14="http://schemas.microsoft.com/office/powerpoint/2010/main" val="7750642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Key Findings</a:t>
            </a:r>
            <a:endParaRPr lang="en-GB" dirty="0"/>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smtClean="0">
                <a:solidFill>
                  <a:schemeClr val="accent4"/>
                </a:solidFill>
              </a:rPr>
              <a:t>96% </a:t>
            </a:r>
            <a:r>
              <a:rPr lang="en-GB" dirty="0" smtClean="0"/>
              <a:t>of children under 5 with fever in the 2 weeks before the survey who took an antimalarial took </a:t>
            </a:r>
            <a:r>
              <a:rPr lang="en-GB" b="1" dirty="0" smtClean="0">
                <a:solidFill>
                  <a:schemeClr val="accent4"/>
                </a:solidFill>
              </a:rPr>
              <a:t>any ACT.</a:t>
            </a:r>
          </a:p>
          <a:p>
            <a:pPr>
              <a:spcBef>
                <a:spcPts val="0"/>
              </a:spcBef>
              <a:spcAft>
                <a:spcPts val="1800"/>
              </a:spcAft>
              <a:buClr>
                <a:schemeClr val="tx1"/>
              </a:buClr>
            </a:pPr>
            <a:r>
              <a:rPr lang="en-GB" b="1" dirty="0" smtClean="0">
                <a:solidFill>
                  <a:schemeClr val="accent4"/>
                </a:solidFill>
              </a:rPr>
              <a:t>5% </a:t>
            </a:r>
            <a:r>
              <a:rPr lang="en-GB" dirty="0"/>
              <a:t>of children age 6-59 months have </a:t>
            </a:r>
            <a:r>
              <a:rPr lang="en-GB" b="1" dirty="0">
                <a:solidFill>
                  <a:schemeClr val="accent4"/>
                </a:solidFill>
              </a:rPr>
              <a:t>low haemoglobin</a:t>
            </a:r>
            <a:r>
              <a:rPr lang="en-GB" dirty="0"/>
              <a:t>.</a:t>
            </a:r>
          </a:p>
          <a:p>
            <a:pPr>
              <a:spcBef>
                <a:spcPts val="0"/>
              </a:spcBef>
              <a:spcAft>
                <a:spcPts val="1800"/>
              </a:spcAft>
              <a:buClr>
                <a:schemeClr val="tx1"/>
              </a:buClr>
            </a:pPr>
            <a:r>
              <a:rPr lang="en-GB" b="1" dirty="0" smtClean="0">
                <a:solidFill>
                  <a:schemeClr val="accent4"/>
                </a:solidFill>
              </a:rPr>
              <a:t>24% </a:t>
            </a:r>
            <a:r>
              <a:rPr lang="en-GB" dirty="0"/>
              <a:t>of </a:t>
            </a:r>
            <a:r>
              <a:rPr lang="en-GB" dirty="0" smtClean="0"/>
              <a:t>children age 6-59 months </a:t>
            </a:r>
            <a:r>
              <a:rPr lang="en-GB" b="1" dirty="0" smtClean="0">
                <a:solidFill>
                  <a:schemeClr val="accent4"/>
                </a:solidFill>
              </a:rPr>
              <a:t>tested positive for malaria by microscopy</a:t>
            </a:r>
            <a:r>
              <a:rPr lang="en-GB" dirty="0" smtClean="0"/>
              <a:t>.</a:t>
            </a:r>
            <a:endParaRPr lang="en-GB"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9241"/>
            <a:ext cx="9143999" cy="707886"/>
          </a:xfrm>
          <a:prstGeom prst="rect">
            <a:avLst/>
          </a:prstGeom>
          <a:noFill/>
        </p:spPr>
        <p:txBody>
          <a:bodyPr wrap="square" rtlCol="0">
            <a:spAutoFit/>
          </a:bodyPr>
          <a:lstStyle/>
          <a:p>
            <a:pPr algn="ctr"/>
            <a:r>
              <a:rPr lang="en-GB" sz="4000" b="1" dirty="0" smtClean="0">
                <a:solidFill>
                  <a:prstClr val="white"/>
                </a:solidFill>
              </a:rPr>
              <a:t>Malaria Knowledge and Messaging</a:t>
            </a:r>
            <a:endParaRPr lang="en-GB" sz="4000" b="1" dirty="0">
              <a:solidFill>
                <a:prstClr val="white"/>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2720499"/>
            <a:ext cx="4379400" cy="1331955"/>
          </a:xfrm>
        </p:spPr>
        <p:txBody>
          <a:bodyPr>
            <a:normAutofit/>
          </a:bodyPr>
          <a:lstStyle/>
          <a:p>
            <a:pPr>
              <a:buClr>
                <a:schemeClr val="tx1"/>
              </a:buClr>
            </a:pPr>
            <a:r>
              <a:rPr lang="en-GB" sz="3400" b="1" dirty="0" smtClean="0">
                <a:solidFill>
                  <a:schemeClr val="accent4"/>
                </a:solidFill>
              </a:rPr>
              <a:t>Knowledge of malaria and malaria messages</a:t>
            </a:r>
          </a:p>
        </p:txBody>
      </p:sp>
    </p:spTree>
    <p:extLst>
      <p:ext uri="{BB962C8B-B14F-4D97-AF65-F5344CB8AC3E}">
        <p14:creationId xmlns:p14="http://schemas.microsoft.com/office/powerpoint/2010/main" val="284404615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Knowledge of Malaria</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97783573"/>
              </p:ext>
            </p:extLst>
          </p:nvPr>
        </p:nvGraphicFramePr>
        <p:xfrm>
          <a:off x="462116" y="1654175"/>
          <a:ext cx="8249266"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GB" i="1" dirty="0" smtClean="0">
                <a:solidFill>
                  <a:prstClr val="black"/>
                </a:solidFill>
              </a:rPr>
              <a:t>Percent of women age 15-49 who have heard of malaria </a:t>
            </a:r>
          </a:p>
          <a:p>
            <a:pPr algn="ctr"/>
            <a:r>
              <a:rPr lang="en-GB" i="1" dirty="0" smtClean="0">
                <a:solidFill>
                  <a:prstClr val="black"/>
                </a:solidFill>
              </a:rPr>
              <a:t>and know malaria symptoms, causes, and prevention methods</a:t>
            </a:r>
            <a:endParaRPr lang="en-GB" i="1" dirty="0">
              <a:solidFill>
                <a:prstClr val="black"/>
              </a:solidFill>
            </a:endParaRPr>
          </a:p>
        </p:txBody>
      </p:sp>
    </p:spTree>
    <p:extLst>
      <p:ext uri="{BB962C8B-B14F-4D97-AF65-F5344CB8AC3E}">
        <p14:creationId xmlns:p14="http://schemas.microsoft.com/office/powerpoint/2010/main" val="16881784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smtClean="0"/>
              <a:t>Exposure to Malaria Messages by Residence</a:t>
            </a:r>
            <a:endParaRPr lang="en-GB" sz="360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0014563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Percent of women age 15-49 who have seen or heard a message </a:t>
            </a:r>
          </a:p>
          <a:p>
            <a:pPr algn="ctr"/>
            <a:r>
              <a:rPr lang="en-GB" i="1" dirty="0" smtClean="0">
                <a:solidFill>
                  <a:prstClr val="black"/>
                </a:solidFill>
              </a:rPr>
              <a:t>about malaria in the past six months</a:t>
            </a:r>
          </a:p>
        </p:txBody>
      </p:sp>
    </p:spTree>
    <p:extLst>
      <p:ext uri="{BB962C8B-B14F-4D97-AF65-F5344CB8AC3E}">
        <p14:creationId xmlns:p14="http://schemas.microsoft.com/office/powerpoint/2010/main" val="399667693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47827"/>
          </a:xfrm>
        </p:spPr>
        <p:txBody>
          <a:bodyPr>
            <a:normAutofit/>
          </a:bodyPr>
          <a:lstStyle/>
          <a:p>
            <a:r>
              <a:rPr lang="en-GB" sz="4000" dirty="0" smtClean="0"/>
              <a:t>Exposure to Recent Malaria Messages</a:t>
            </a:r>
            <a:endParaRPr lang="en-GB" sz="400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81426373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Among women who have seen or heard a malaria message in the past 6 months, percent who have seen or heard a message about malaria in the past 1 month</a:t>
            </a:r>
          </a:p>
        </p:txBody>
      </p:sp>
    </p:spTree>
    <p:extLst>
      <p:ext uri="{BB962C8B-B14F-4D97-AF65-F5344CB8AC3E}">
        <p14:creationId xmlns:p14="http://schemas.microsoft.com/office/powerpoint/2010/main" val="801486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Woman’s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smtClean="0"/>
              <a:t>Background characteristics (age, education, literacy, etc.)</a:t>
            </a:r>
          </a:p>
          <a:p>
            <a:pPr>
              <a:spcBef>
                <a:spcPts val="0"/>
              </a:spcBef>
              <a:spcAft>
                <a:spcPts val="1200"/>
              </a:spcAft>
            </a:pPr>
            <a:r>
              <a:rPr lang="en-GB" sz="3200" noProof="0" dirty="0" smtClean="0"/>
              <a:t>Reproductive history for the last 6 years</a:t>
            </a:r>
          </a:p>
          <a:p>
            <a:pPr>
              <a:spcBef>
                <a:spcPts val="0"/>
              </a:spcBef>
              <a:spcAft>
                <a:spcPts val="1200"/>
              </a:spcAft>
            </a:pPr>
            <a:r>
              <a:rPr lang="en-GB" sz="3200" dirty="0" smtClean="0"/>
              <a:t>Preventive malaria treatment for most recent birth</a:t>
            </a:r>
          </a:p>
          <a:p>
            <a:pPr>
              <a:spcBef>
                <a:spcPts val="0"/>
              </a:spcBef>
              <a:spcAft>
                <a:spcPts val="1200"/>
              </a:spcAft>
            </a:pPr>
            <a:r>
              <a:rPr lang="en-GB" sz="3200" dirty="0" smtClean="0"/>
              <a:t>Prevalence and treatment of fever among children under 5</a:t>
            </a:r>
          </a:p>
          <a:p>
            <a:pPr>
              <a:spcBef>
                <a:spcPts val="0"/>
              </a:spcBef>
              <a:spcAft>
                <a:spcPts val="1200"/>
              </a:spcAft>
            </a:pPr>
            <a:r>
              <a:rPr lang="en-GB" sz="3200" noProof="0" dirty="0" smtClean="0"/>
              <a:t>Knowledge about malaria</a:t>
            </a:r>
          </a:p>
          <a:p>
            <a:pPr>
              <a:spcBef>
                <a:spcPts val="0"/>
              </a:spcBef>
              <a:spcAft>
                <a:spcPts val="1200"/>
              </a:spcAft>
            </a:pPr>
            <a:r>
              <a:rPr lang="en-GB" sz="3200" dirty="0" smtClean="0"/>
              <a:t>Sources of media messages about malaria</a:t>
            </a:r>
            <a:endParaRPr lang="en-GB" sz="3200" noProof="0" dirty="0" smtClean="0"/>
          </a:p>
        </p:txBody>
      </p:sp>
    </p:spTree>
    <p:extLst>
      <p:ext uri="{BB962C8B-B14F-4D97-AF65-F5344CB8AC3E}">
        <p14:creationId xmlns:p14="http://schemas.microsoft.com/office/powerpoint/2010/main" val="30102296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47827"/>
          </a:xfrm>
        </p:spPr>
        <p:txBody>
          <a:bodyPr/>
          <a:lstStyle/>
          <a:p>
            <a:r>
              <a:rPr lang="en-GB" dirty="0" smtClean="0"/>
              <a:t>Source of Malaria Messages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04998382"/>
              </p:ext>
            </p:extLst>
          </p:nvPr>
        </p:nvGraphicFramePr>
        <p:xfrm>
          <a:off x="1" y="1730476"/>
          <a:ext cx="9144000" cy="51275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Among women age 15-49 who have seen or heard a message on malaria in the past six months, percent who have seen or heard a message about malaria through various sources</a:t>
            </a:r>
          </a:p>
        </p:txBody>
      </p:sp>
    </p:spTree>
    <p:extLst>
      <p:ext uri="{BB962C8B-B14F-4D97-AF65-F5344CB8AC3E}">
        <p14:creationId xmlns:p14="http://schemas.microsoft.com/office/powerpoint/2010/main" val="214698436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Exposure to Malaria Messages at Government Clinics/Hospitals by Wealth</a:t>
            </a:r>
            <a:endParaRPr lang="en-US" dirty="0"/>
          </a:p>
        </p:txBody>
      </p:sp>
      <p:sp>
        <p:nvSpPr>
          <p:cNvPr id="4" name="TextBox 3"/>
          <p:cNvSpPr txBox="1"/>
          <p:nvPr/>
        </p:nvSpPr>
        <p:spPr>
          <a:xfrm>
            <a:off x="0" y="1117155"/>
            <a:ext cx="9144000" cy="646331"/>
          </a:xfrm>
          <a:prstGeom prst="rect">
            <a:avLst/>
          </a:prstGeom>
          <a:noFill/>
        </p:spPr>
        <p:txBody>
          <a:bodyPr wrap="square" rtlCol="0">
            <a:spAutoFit/>
          </a:bodyPr>
          <a:lstStyle/>
          <a:p>
            <a:pPr algn="ctr"/>
            <a:r>
              <a:rPr lang="en-GB" i="1" dirty="0" smtClean="0">
                <a:solidFill>
                  <a:prstClr val="black"/>
                </a:solidFill>
              </a:rPr>
              <a:t>Percent of women age 15-49 who have seen or heard a message on malaria in the past six months at a government clinic/hospital</a:t>
            </a:r>
          </a:p>
        </p:txBody>
      </p:sp>
      <p:graphicFrame>
        <p:nvGraphicFramePr>
          <p:cNvPr id="10" name="Content Placeholder 7"/>
          <p:cNvGraphicFramePr>
            <a:graphicFrameLocks noGrp="1"/>
          </p:cNvGraphicFramePr>
          <p:nvPr>
            <p:ph idx="1"/>
            <p:extLst>
              <p:ext uri="{D42A27DB-BD31-4B8C-83A1-F6EECF244321}">
                <p14:modId xmlns:p14="http://schemas.microsoft.com/office/powerpoint/2010/main" val="476494865"/>
              </p:ext>
            </p:extLst>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11" name="Right Arrow 10"/>
          <p:cNvSpPr/>
          <p:nvPr/>
        </p:nvSpPr>
        <p:spPr>
          <a:xfrm>
            <a:off x="1796143" y="6282813"/>
            <a:ext cx="5584371" cy="167148"/>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2" name="TextBox 11"/>
          <p:cNvSpPr txBox="1"/>
          <p:nvPr/>
        </p:nvSpPr>
        <p:spPr>
          <a:xfrm>
            <a:off x="461963" y="6039535"/>
            <a:ext cx="1418658" cy="646331"/>
          </a:xfrm>
          <a:prstGeom prst="rect">
            <a:avLst/>
          </a:prstGeom>
          <a:noFill/>
        </p:spPr>
        <p:txBody>
          <a:bodyPr wrap="square" rtlCol="0">
            <a:spAutoFit/>
          </a:bodyPr>
          <a:lstStyle/>
          <a:p>
            <a:pPr algn="ctr"/>
            <a:r>
              <a:rPr lang="en-GB" dirty="0" smtClean="0">
                <a:solidFill>
                  <a:prstClr val="black"/>
                </a:solidFill>
              </a:rPr>
              <a:t>Poorest households</a:t>
            </a:r>
            <a:endParaRPr lang="en-GB" dirty="0">
              <a:solidFill>
                <a:prstClr val="black"/>
              </a:solidFill>
            </a:endParaRP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GB" dirty="0" smtClean="0">
                <a:solidFill>
                  <a:prstClr val="black"/>
                </a:solidFill>
              </a:rPr>
              <a:t>Wealthiest households</a:t>
            </a:r>
            <a:endParaRPr lang="en-GB" dirty="0">
              <a:solidFill>
                <a:prstClr val="black"/>
              </a:solidFill>
            </a:endParaRPr>
          </a:p>
        </p:txBody>
      </p:sp>
    </p:spTree>
    <p:extLst>
      <p:ext uri="{BB962C8B-B14F-4D97-AF65-F5344CB8AC3E}">
        <p14:creationId xmlns:p14="http://schemas.microsoft.com/office/powerpoint/2010/main" val="231813268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947827"/>
          </a:xfrm>
        </p:spPr>
        <p:txBody>
          <a:bodyPr/>
          <a:lstStyle/>
          <a:p>
            <a:r>
              <a:rPr lang="en-GB" dirty="0" smtClean="0"/>
              <a:t>Specific Malaria Messages</a:t>
            </a:r>
            <a:endParaRPr lang="en-GB"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857961651"/>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GB" i="1" dirty="0" smtClean="0">
                <a:solidFill>
                  <a:prstClr val="black"/>
                </a:solidFill>
              </a:rPr>
              <a:t>Among women age 15-49 who have seen or heard a message on malaria in the past six months, percent who have seen or heard a specific message or information on malaria</a:t>
            </a:r>
          </a:p>
        </p:txBody>
      </p:sp>
      <p:sp>
        <p:nvSpPr>
          <p:cNvPr id="3" name="TextBox 2"/>
          <p:cNvSpPr txBox="1"/>
          <p:nvPr/>
        </p:nvSpPr>
        <p:spPr>
          <a:xfrm>
            <a:off x="3289739" y="1723688"/>
            <a:ext cx="283778" cy="369332"/>
          </a:xfrm>
          <a:prstGeom prst="rect">
            <a:avLst/>
          </a:prstGeom>
          <a:noFill/>
        </p:spPr>
        <p:txBody>
          <a:bodyPr wrap="square" rtlCol="0">
            <a:spAutoFit/>
          </a:bodyPr>
          <a:lstStyle/>
          <a:p>
            <a:r>
              <a:rPr lang="en-US" b="1" dirty="0" smtClean="0">
                <a:solidFill>
                  <a:prstClr val="black"/>
                </a:solidFill>
              </a:rPr>
              <a:t>&lt;</a:t>
            </a:r>
            <a:endParaRPr lang="en-US" b="1" dirty="0">
              <a:solidFill>
                <a:prstClr val="black"/>
              </a:solidFill>
            </a:endParaRPr>
          </a:p>
        </p:txBody>
      </p:sp>
    </p:spTree>
    <p:extLst>
      <p:ext uri="{BB962C8B-B14F-4D97-AF65-F5344CB8AC3E}">
        <p14:creationId xmlns:p14="http://schemas.microsoft.com/office/powerpoint/2010/main" val="274179141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Mosquito Net Misuse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12646003"/>
              </p:ext>
            </p:extLst>
          </p:nvPr>
        </p:nvGraphicFramePr>
        <p:xfrm>
          <a:off x="250372" y="1749425"/>
          <a:ext cx="8719458"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363300"/>
            <a:ext cx="2100943" cy="584775"/>
          </a:xfrm>
          <a:prstGeom prst="rect">
            <a:avLst/>
          </a:prstGeom>
          <a:noFill/>
        </p:spPr>
        <p:txBody>
          <a:bodyPr wrap="square" rtlCol="0">
            <a:spAutoFit/>
          </a:bodyPr>
          <a:lstStyle/>
          <a:p>
            <a:pPr algn="ctr"/>
            <a:r>
              <a:rPr lang="en-GB" sz="1600" i="1" dirty="0" smtClean="0">
                <a:solidFill>
                  <a:prstClr val="black"/>
                </a:solidFill>
              </a:rPr>
              <a:t>Percent of women age 15-49 who reported:</a:t>
            </a:r>
          </a:p>
        </p:txBody>
      </p:sp>
      <p:sp>
        <p:nvSpPr>
          <p:cNvPr id="9" name="TextBox 8"/>
          <p:cNvSpPr txBox="1"/>
          <p:nvPr/>
        </p:nvSpPr>
        <p:spPr>
          <a:xfrm>
            <a:off x="2242455" y="1117078"/>
            <a:ext cx="6422574" cy="830997"/>
          </a:xfrm>
          <a:prstGeom prst="rect">
            <a:avLst/>
          </a:prstGeom>
          <a:noFill/>
        </p:spPr>
        <p:txBody>
          <a:bodyPr wrap="square" rtlCol="0">
            <a:spAutoFit/>
          </a:bodyPr>
          <a:lstStyle/>
          <a:p>
            <a:pPr algn="ctr"/>
            <a:r>
              <a:rPr lang="en-GB" sz="1600" i="1" dirty="0" smtClean="0">
                <a:solidFill>
                  <a:prstClr val="black"/>
                </a:solidFill>
              </a:rPr>
              <a:t>Among women age 15-49 who reported mosquito nets </a:t>
            </a:r>
          </a:p>
          <a:p>
            <a:pPr algn="ctr"/>
            <a:r>
              <a:rPr lang="en-GB" sz="1600" i="1" dirty="0" smtClean="0">
                <a:solidFill>
                  <a:prstClr val="black"/>
                </a:solidFill>
              </a:rPr>
              <a:t>in the house being used for reasons other than sleeping, percent of women reporting what they were used for</a:t>
            </a:r>
          </a:p>
        </p:txBody>
      </p:sp>
      <p:cxnSp>
        <p:nvCxnSpPr>
          <p:cNvPr id="11" name="Straight Connector 10"/>
          <p:cNvCxnSpPr/>
          <p:nvPr/>
        </p:nvCxnSpPr>
        <p:spPr>
          <a:xfrm>
            <a:off x="244928" y="1948075"/>
            <a:ext cx="16110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42455" y="1948075"/>
            <a:ext cx="64225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7639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7578" y="12700"/>
            <a:ext cx="5326421" cy="1231900"/>
          </a:xfrm>
        </p:spPr>
        <p:txBody>
          <a:bodyPr>
            <a:normAutofit fontScale="90000"/>
          </a:bodyPr>
          <a:lstStyle/>
          <a:p>
            <a:r>
              <a:rPr lang="en-GB" noProof="0" dirty="0" smtClean="0"/>
              <a:t>Mosquito Nets Misuse for Fishing by Region</a:t>
            </a:r>
            <a:endParaRPr lang="en-GB" noProof="0" dirty="0"/>
          </a:p>
        </p:txBody>
      </p:sp>
      <p:sp>
        <p:nvSpPr>
          <p:cNvPr id="4" name="TextBox 3"/>
          <p:cNvSpPr txBox="1"/>
          <p:nvPr/>
        </p:nvSpPr>
        <p:spPr>
          <a:xfrm>
            <a:off x="3817578" y="1257300"/>
            <a:ext cx="5344678" cy="1200329"/>
          </a:xfrm>
          <a:prstGeom prst="rect">
            <a:avLst/>
          </a:prstGeom>
          <a:noFill/>
        </p:spPr>
        <p:txBody>
          <a:bodyPr wrap="square" rtlCol="0">
            <a:spAutoFit/>
          </a:bodyPr>
          <a:lstStyle/>
          <a:p>
            <a:pPr algn="ctr"/>
            <a:r>
              <a:rPr lang="en-GB" i="1" dirty="0" smtClean="0">
                <a:solidFill>
                  <a:prstClr val="black"/>
                </a:solidFill>
              </a:rPr>
              <a:t>Among women age 15- 49 who reported mosquito nets in the house being used for reasons other than sleeping, percent of women who reported mosquito net use for fishing</a:t>
            </a:r>
            <a:endParaRPr lang="en-GB" i="1" dirty="0">
              <a:solidFill>
                <a:prstClr val="black"/>
              </a:solidFill>
            </a:endParaRPr>
          </a:p>
        </p:txBody>
      </p:sp>
      <p:sp>
        <p:nvSpPr>
          <p:cNvPr id="5" name="TextBox 4"/>
          <p:cNvSpPr txBox="1"/>
          <p:nvPr/>
        </p:nvSpPr>
        <p:spPr>
          <a:xfrm>
            <a:off x="5602911" y="2791680"/>
            <a:ext cx="1774372" cy="1077218"/>
          </a:xfrm>
          <a:prstGeom prst="rect">
            <a:avLst/>
          </a:prstGeom>
          <a:noFill/>
        </p:spPr>
        <p:txBody>
          <a:bodyPr wrap="square" rtlCol="0">
            <a:spAutoFit/>
          </a:bodyPr>
          <a:lstStyle/>
          <a:p>
            <a:pPr algn="ctr"/>
            <a:r>
              <a:rPr lang="en-US" sz="3200" b="1" dirty="0" smtClean="0">
                <a:solidFill>
                  <a:prstClr val="black"/>
                </a:solidFill>
              </a:rPr>
              <a:t>Malawi</a:t>
            </a:r>
          </a:p>
          <a:p>
            <a:pPr algn="ctr"/>
            <a:r>
              <a:rPr lang="en-US" sz="3200" b="1" dirty="0" smtClean="0">
                <a:solidFill>
                  <a:prstClr val="black"/>
                </a:solidFill>
              </a:rPr>
              <a:t>20%</a:t>
            </a:r>
            <a:endParaRPr lang="en-US" sz="3200" b="1" dirty="0">
              <a:solidFill>
                <a:prstClr val="black"/>
              </a:solidFill>
            </a:endParaRPr>
          </a:p>
        </p:txBody>
      </p:sp>
      <p:sp>
        <p:nvSpPr>
          <p:cNvPr id="8" name="AutoShape 3"/>
          <p:cNvSpPr>
            <a:spLocks noChangeAspect="1" noChangeArrowheads="1" noTextEdit="1"/>
          </p:cNvSpPr>
          <p:nvPr/>
        </p:nvSpPr>
        <p:spPr bwMode="auto">
          <a:xfrm>
            <a:off x="933450" y="0"/>
            <a:ext cx="2884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5"/>
          <p:cNvSpPr>
            <a:spLocks/>
          </p:cNvSpPr>
          <p:nvPr/>
        </p:nvSpPr>
        <p:spPr bwMode="auto">
          <a:xfrm>
            <a:off x="938213" y="2465388"/>
            <a:ext cx="2032000" cy="2792413"/>
          </a:xfrm>
          <a:custGeom>
            <a:avLst/>
            <a:gdLst>
              <a:gd name="T0" fmla="*/ 682 w 1280"/>
              <a:gd name="T1" fmla="*/ 19 h 1759"/>
              <a:gd name="T2" fmla="*/ 711 w 1280"/>
              <a:gd name="T3" fmla="*/ 33 h 1759"/>
              <a:gd name="T4" fmla="*/ 736 w 1280"/>
              <a:gd name="T5" fmla="*/ 37 h 1759"/>
              <a:gd name="T6" fmla="*/ 979 w 1280"/>
              <a:gd name="T7" fmla="*/ 164 h 1759"/>
              <a:gd name="T8" fmla="*/ 1033 w 1280"/>
              <a:gd name="T9" fmla="*/ 365 h 1759"/>
              <a:gd name="T10" fmla="*/ 1052 w 1280"/>
              <a:gd name="T11" fmla="*/ 594 h 1759"/>
              <a:gd name="T12" fmla="*/ 1148 w 1280"/>
              <a:gd name="T13" fmla="*/ 1182 h 1759"/>
              <a:gd name="T14" fmla="*/ 1142 w 1280"/>
              <a:gd name="T15" fmla="*/ 1220 h 1759"/>
              <a:gd name="T16" fmla="*/ 1153 w 1280"/>
              <a:gd name="T17" fmla="*/ 1261 h 1759"/>
              <a:gd name="T18" fmla="*/ 1162 w 1280"/>
              <a:gd name="T19" fmla="*/ 1296 h 1759"/>
              <a:gd name="T20" fmla="*/ 1171 w 1280"/>
              <a:gd name="T21" fmla="*/ 1329 h 1759"/>
              <a:gd name="T22" fmla="*/ 1190 w 1280"/>
              <a:gd name="T23" fmla="*/ 1358 h 1759"/>
              <a:gd name="T24" fmla="*/ 1219 w 1280"/>
              <a:gd name="T25" fmla="*/ 1387 h 1759"/>
              <a:gd name="T26" fmla="*/ 1250 w 1280"/>
              <a:gd name="T27" fmla="*/ 1417 h 1759"/>
              <a:gd name="T28" fmla="*/ 1270 w 1280"/>
              <a:gd name="T29" fmla="*/ 1440 h 1759"/>
              <a:gd name="T30" fmla="*/ 1273 w 1280"/>
              <a:gd name="T31" fmla="*/ 1474 h 1759"/>
              <a:gd name="T32" fmla="*/ 1266 w 1280"/>
              <a:gd name="T33" fmla="*/ 1497 h 1759"/>
              <a:gd name="T34" fmla="*/ 1245 w 1280"/>
              <a:gd name="T35" fmla="*/ 1530 h 1759"/>
              <a:gd name="T36" fmla="*/ 1241 w 1280"/>
              <a:gd name="T37" fmla="*/ 1568 h 1759"/>
              <a:gd name="T38" fmla="*/ 1233 w 1280"/>
              <a:gd name="T39" fmla="*/ 1610 h 1759"/>
              <a:gd name="T40" fmla="*/ 1221 w 1280"/>
              <a:gd name="T41" fmla="*/ 1655 h 1759"/>
              <a:gd name="T42" fmla="*/ 1208 w 1280"/>
              <a:gd name="T43" fmla="*/ 1697 h 1759"/>
              <a:gd name="T44" fmla="*/ 1201 w 1280"/>
              <a:gd name="T45" fmla="*/ 1729 h 1759"/>
              <a:gd name="T46" fmla="*/ 1187 w 1280"/>
              <a:gd name="T47" fmla="*/ 1757 h 1759"/>
              <a:gd name="T48" fmla="*/ 1185 w 1280"/>
              <a:gd name="T49" fmla="*/ 1726 h 1759"/>
              <a:gd name="T50" fmla="*/ 1157 w 1280"/>
              <a:gd name="T51" fmla="*/ 1714 h 1759"/>
              <a:gd name="T52" fmla="*/ 1118 w 1280"/>
              <a:gd name="T53" fmla="*/ 1705 h 1759"/>
              <a:gd name="T54" fmla="*/ 1089 w 1280"/>
              <a:gd name="T55" fmla="*/ 1701 h 1759"/>
              <a:gd name="T56" fmla="*/ 1053 w 1280"/>
              <a:gd name="T57" fmla="*/ 1465 h 1759"/>
              <a:gd name="T58" fmla="*/ 796 w 1280"/>
              <a:gd name="T59" fmla="*/ 1273 h 1759"/>
              <a:gd name="T60" fmla="*/ 528 w 1280"/>
              <a:gd name="T61" fmla="*/ 1312 h 1759"/>
              <a:gd name="T62" fmla="*/ 308 w 1280"/>
              <a:gd name="T63" fmla="*/ 1033 h 1759"/>
              <a:gd name="T64" fmla="*/ 90 w 1280"/>
              <a:gd name="T65" fmla="*/ 905 h 1759"/>
              <a:gd name="T66" fmla="*/ 135 w 1280"/>
              <a:gd name="T67" fmla="*/ 668 h 1759"/>
              <a:gd name="T68" fmla="*/ 156 w 1280"/>
              <a:gd name="T69" fmla="*/ 336 h 1759"/>
              <a:gd name="T70" fmla="*/ 459 w 1280"/>
              <a:gd name="T71" fmla="*/ 138 h 1759"/>
              <a:gd name="T72" fmla="*/ 514 w 1280"/>
              <a:gd name="T73" fmla="*/ 127 h 1759"/>
              <a:gd name="T74" fmla="*/ 496 w 1280"/>
              <a:gd name="T75" fmla="*/ 162 h 1759"/>
              <a:gd name="T76" fmla="*/ 485 w 1280"/>
              <a:gd name="T77" fmla="*/ 186 h 1759"/>
              <a:gd name="T78" fmla="*/ 500 w 1280"/>
              <a:gd name="T79" fmla="*/ 218 h 1759"/>
              <a:gd name="T80" fmla="*/ 488 w 1280"/>
              <a:gd name="T81" fmla="*/ 255 h 1759"/>
              <a:gd name="T82" fmla="*/ 503 w 1280"/>
              <a:gd name="T83" fmla="*/ 286 h 1759"/>
              <a:gd name="T84" fmla="*/ 530 w 1280"/>
              <a:gd name="T85" fmla="*/ 303 h 1759"/>
              <a:gd name="T86" fmla="*/ 561 w 1280"/>
              <a:gd name="T87" fmla="*/ 319 h 1759"/>
              <a:gd name="T88" fmla="*/ 590 w 1280"/>
              <a:gd name="T89" fmla="*/ 297 h 1759"/>
              <a:gd name="T90" fmla="*/ 617 w 1280"/>
              <a:gd name="T91" fmla="*/ 308 h 1759"/>
              <a:gd name="T92" fmla="*/ 654 w 1280"/>
              <a:gd name="T93" fmla="*/ 299 h 1759"/>
              <a:gd name="T94" fmla="*/ 674 w 1280"/>
              <a:gd name="T95" fmla="*/ 269 h 1759"/>
              <a:gd name="T96" fmla="*/ 699 w 1280"/>
              <a:gd name="T97" fmla="*/ 254 h 1759"/>
              <a:gd name="T98" fmla="*/ 728 w 1280"/>
              <a:gd name="T99" fmla="*/ 243 h 1759"/>
              <a:gd name="T100" fmla="*/ 761 w 1280"/>
              <a:gd name="T101" fmla="*/ 235 h 1759"/>
              <a:gd name="T102" fmla="*/ 775 w 1280"/>
              <a:gd name="T103" fmla="*/ 210 h 1759"/>
              <a:gd name="T104" fmla="*/ 784 w 1280"/>
              <a:gd name="T105" fmla="*/ 187 h 1759"/>
              <a:gd name="T106" fmla="*/ 758 w 1280"/>
              <a:gd name="T107" fmla="*/ 198 h 1759"/>
              <a:gd name="T108" fmla="*/ 725 w 1280"/>
              <a:gd name="T109" fmla="*/ 187 h 1759"/>
              <a:gd name="T110" fmla="*/ 691 w 1280"/>
              <a:gd name="T111" fmla="*/ 183 h 1759"/>
              <a:gd name="T112" fmla="*/ 674 w 1280"/>
              <a:gd name="T113" fmla="*/ 149 h 1759"/>
              <a:gd name="T114" fmla="*/ 669 w 1280"/>
              <a:gd name="T115" fmla="*/ 118 h 1759"/>
              <a:gd name="T116" fmla="*/ 652 w 1280"/>
              <a:gd name="T117" fmla="*/ 93 h 1759"/>
              <a:gd name="T118" fmla="*/ 617 w 1280"/>
              <a:gd name="T119" fmla="*/ 79 h 1759"/>
              <a:gd name="T120" fmla="*/ 601 w 1280"/>
              <a:gd name="T121" fmla="*/ 62 h 1759"/>
              <a:gd name="T122" fmla="*/ 609 w 1280"/>
              <a:gd name="T123" fmla="*/ 34 h 1759"/>
              <a:gd name="T124" fmla="*/ 640 w 1280"/>
              <a:gd name="T125" fmla="*/ 6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1759">
                <a:moveTo>
                  <a:pt x="660" y="3"/>
                </a:moveTo>
                <a:lnTo>
                  <a:pt x="661" y="3"/>
                </a:lnTo>
                <a:lnTo>
                  <a:pt x="661" y="3"/>
                </a:lnTo>
                <a:lnTo>
                  <a:pt x="661" y="2"/>
                </a:lnTo>
                <a:lnTo>
                  <a:pt x="663" y="2"/>
                </a:lnTo>
                <a:lnTo>
                  <a:pt x="663" y="2"/>
                </a:lnTo>
                <a:lnTo>
                  <a:pt x="663" y="3"/>
                </a:lnTo>
                <a:lnTo>
                  <a:pt x="663" y="3"/>
                </a:lnTo>
                <a:lnTo>
                  <a:pt x="663" y="3"/>
                </a:lnTo>
                <a:lnTo>
                  <a:pt x="663" y="5"/>
                </a:lnTo>
                <a:lnTo>
                  <a:pt x="663" y="5"/>
                </a:lnTo>
                <a:lnTo>
                  <a:pt x="663" y="6"/>
                </a:lnTo>
                <a:lnTo>
                  <a:pt x="663" y="6"/>
                </a:lnTo>
                <a:lnTo>
                  <a:pt x="663" y="6"/>
                </a:lnTo>
                <a:lnTo>
                  <a:pt x="663" y="8"/>
                </a:lnTo>
                <a:lnTo>
                  <a:pt x="663" y="8"/>
                </a:lnTo>
                <a:lnTo>
                  <a:pt x="663" y="9"/>
                </a:lnTo>
                <a:lnTo>
                  <a:pt x="663" y="9"/>
                </a:lnTo>
                <a:lnTo>
                  <a:pt x="663" y="11"/>
                </a:lnTo>
                <a:lnTo>
                  <a:pt x="663" y="11"/>
                </a:lnTo>
                <a:lnTo>
                  <a:pt x="663" y="11"/>
                </a:lnTo>
                <a:lnTo>
                  <a:pt x="663" y="12"/>
                </a:lnTo>
                <a:lnTo>
                  <a:pt x="663" y="12"/>
                </a:lnTo>
                <a:lnTo>
                  <a:pt x="665" y="12"/>
                </a:lnTo>
                <a:lnTo>
                  <a:pt x="665" y="14"/>
                </a:lnTo>
                <a:lnTo>
                  <a:pt x="665" y="14"/>
                </a:lnTo>
                <a:lnTo>
                  <a:pt x="665" y="14"/>
                </a:lnTo>
                <a:lnTo>
                  <a:pt x="666" y="14"/>
                </a:lnTo>
                <a:lnTo>
                  <a:pt x="666" y="15"/>
                </a:lnTo>
                <a:lnTo>
                  <a:pt x="666" y="15"/>
                </a:lnTo>
                <a:lnTo>
                  <a:pt x="666" y="17"/>
                </a:lnTo>
                <a:lnTo>
                  <a:pt x="666" y="17"/>
                </a:lnTo>
                <a:lnTo>
                  <a:pt x="666" y="19"/>
                </a:lnTo>
                <a:lnTo>
                  <a:pt x="666" y="19"/>
                </a:lnTo>
                <a:lnTo>
                  <a:pt x="666" y="19"/>
                </a:lnTo>
                <a:lnTo>
                  <a:pt x="666" y="19"/>
                </a:lnTo>
                <a:lnTo>
                  <a:pt x="666" y="20"/>
                </a:lnTo>
                <a:lnTo>
                  <a:pt x="668" y="20"/>
                </a:lnTo>
                <a:lnTo>
                  <a:pt x="668" y="20"/>
                </a:lnTo>
                <a:lnTo>
                  <a:pt x="669" y="20"/>
                </a:lnTo>
                <a:lnTo>
                  <a:pt x="669" y="19"/>
                </a:lnTo>
                <a:lnTo>
                  <a:pt x="669" y="19"/>
                </a:lnTo>
                <a:lnTo>
                  <a:pt x="669" y="19"/>
                </a:lnTo>
                <a:lnTo>
                  <a:pt x="669" y="17"/>
                </a:lnTo>
                <a:lnTo>
                  <a:pt x="671" y="17"/>
                </a:lnTo>
                <a:lnTo>
                  <a:pt x="671" y="17"/>
                </a:lnTo>
                <a:lnTo>
                  <a:pt x="671" y="15"/>
                </a:lnTo>
                <a:lnTo>
                  <a:pt x="671" y="15"/>
                </a:lnTo>
                <a:lnTo>
                  <a:pt x="672" y="15"/>
                </a:lnTo>
                <a:lnTo>
                  <a:pt x="672" y="15"/>
                </a:lnTo>
                <a:lnTo>
                  <a:pt x="672" y="17"/>
                </a:lnTo>
                <a:lnTo>
                  <a:pt x="674" y="17"/>
                </a:lnTo>
                <a:lnTo>
                  <a:pt x="674" y="17"/>
                </a:lnTo>
                <a:lnTo>
                  <a:pt x="674" y="19"/>
                </a:lnTo>
                <a:lnTo>
                  <a:pt x="674" y="19"/>
                </a:lnTo>
                <a:lnTo>
                  <a:pt x="674" y="19"/>
                </a:lnTo>
                <a:lnTo>
                  <a:pt x="674" y="19"/>
                </a:lnTo>
                <a:lnTo>
                  <a:pt x="675" y="19"/>
                </a:lnTo>
                <a:lnTo>
                  <a:pt x="675" y="19"/>
                </a:lnTo>
                <a:lnTo>
                  <a:pt x="675" y="17"/>
                </a:lnTo>
                <a:lnTo>
                  <a:pt x="677" y="17"/>
                </a:lnTo>
                <a:lnTo>
                  <a:pt x="677" y="17"/>
                </a:lnTo>
                <a:lnTo>
                  <a:pt x="677" y="17"/>
                </a:lnTo>
                <a:lnTo>
                  <a:pt x="679" y="17"/>
                </a:lnTo>
                <a:lnTo>
                  <a:pt x="679" y="17"/>
                </a:lnTo>
                <a:lnTo>
                  <a:pt x="679" y="19"/>
                </a:lnTo>
                <a:lnTo>
                  <a:pt x="680" y="19"/>
                </a:lnTo>
                <a:lnTo>
                  <a:pt x="680" y="19"/>
                </a:lnTo>
                <a:lnTo>
                  <a:pt x="680" y="19"/>
                </a:lnTo>
                <a:lnTo>
                  <a:pt x="682" y="19"/>
                </a:lnTo>
                <a:lnTo>
                  <a:pt x="682" y="20"/>
                </a:lnTo>
                <a:lnTo>
                  <a:pt x="682" y="20"/>
                </a:lnTo>
                <a:lnTo>
                  <a:pt x="683" y="20"/>
                </a:lnTo>
                <a:lnTo>
                  <a:pt x="683" y="20"/>
                </a:lnTo>
                <a:lnTo>
                  <a:pt x="683" y="20"/>
                </a:lnTo>
                <a:lnTo>
                  <a:pt x="683" y="22"/>
                </a:lnTo>
                <a:lnTo>
                  <a:pt x="683" y="22"/>
                </a:lnTo>
                <a:lnTo>
                  <a:pt x="685" y="22"/>
                </a:lnTo>
                <a:lnTo>
                  <a:pt x="685" y="23"/>
                </a:lnTo>
                <a:lnTo>
                  <a:pt x="685" y="23"/>
                </a:lnTo>
                <a:lnTo>
                  <a:pt x="685" y="25"/>
                </a:lnTo>
                <a:lnTo>
                  <a:pt x="685" y="25"/>
                </a:lnTo>
                <a:lnTo>
                  <a:pt x="685" y="25"/>
                </a:lnTo>
                <a:lnTo>
                  <a:pt x="686" y="26"/>
                </a:lnTo>
                <a:lnTo>
                  <a:pt x="686" y="26"/>
                </a:lnTo>
                <a:lnTo>
                  <a:pt x="686" y="28"/>
                </a:lnTo>
                <a:lnTo>
                  <a:pt x="686" y="28"/>
                </a:lnTo>
                <a:lnTo>
                  <a:pt x="686" y="29"/>
                </a:lnTo>
                <a:lnTo>
                  <a:pt x="686" y="29"/>
                </a:lnTo>
                <a:lnTo>
                  <a:pt x="686" y="29"/>
                </a:lnTo>
                <a:lnTo>
                  <a:pt x="686" y="31"/>
                </a:lnTo>
                <a:lnTo>
                  <a:pt x="686" y="31"/>
                </a:lnTo>
                <a:lnTo>
                  <a:pt x="688" y="31"/>
                </a:lnTo>
                <a:lnTo>
                  <a:pt x="688" y="29"/>
                </a:lnTo>
                <a:lnTo>
                  <a:pt x="688" y="29"/>
                </a:lnTo>
                <a:lnTo>
                  <a:pt x="689" y="29"/>
                </a:lnTo>
                <a:lnTo>
                  <a:pt x="689" y="28"/>
                </a:lnTo>
                <a:lnTo>
                  <a:pt x="689" y="28"/>
                </a:lnTo>
                <a:lnTo>
                  <a:pt x="691" y="28"/>
                </a:lnTo>
                <a:lnTo>
                  <a:pt x="691" y="29"/>
                </a:lnTo>
                <a:lnTo>
                  <a:pt x="691" y="29"/>
                </a:lnTo>
                <a:lnTo>
                  <a:pt x="691" y="29"/>
                </a:lnTo>
                <a:lnTo>
                  <a:pt x="692" y="29"/>
                </a:lnTo>
                <a:lnTo>
                  <a:pt x="692" y="29"/>
                </a:lnTo>
                <a:lnTo>
                  <a:pt x="694" y="29"/>
                </a:lnTo>
                <a:lnTo>
                  <a:pt x="694" y="29"/>
                </a:lnTo>
                <a:lnTo>
                  <a:pt x="694" y="29"/>
                </a:lnTo>
                <a:lnTo>
                  <a:pt x="694" y="28"/>
                </a:lnTo>
                <a:lnTo>
                  <a:pt x="696" y="28"/>
                </a:lnTo>
                <a:lnTo>
                  <a:pt x="696" y="28"/>
                </a:lnTo>
                <a:lnTo>
                  <a:pt x="696" y="29"/>
                </a:lnTo>
                <a:lnTo>
                  <a:pt x="697" y="29"/>
                </a:lnTo>
                <a:lnTo>
                  <a:pt x="697" y="29"/>
                </a:lnTo>
                <a:lnTo>
                  <a:pt x="699" y="29"/>
                </a:lnTo>
                <a:lnTo>
                  <a:pt x="699" y="29"/>
                </a:lnTo>
                <a:lnTo>
                  <a:pt x="699" y="29"/>
                </a:lnTo>
                <a:lnTo>
                  <a:pt x="700" y="29"/>
                </a:lnTo>
                <a:lnTo>
                  <a:pt x="700" y="29"/>
                </a:lnTo>
                <a:lnTo>
                  <a:pt x="700" y="29"/>
                </a:lnTo>
                <a:lnTo>
                  <a:pt x="702" y="29"/>
                </a:lnTo>
                <a:lnTo>
                  <a:pt x="702" y="29"/>
                </a:lnTo>
                <a:lnTo>
                  <a:pt x="702" y="29"/>
                </a:lnTo>
                <a:lnTo>
                  <a:pt x="702" y="31"/>
                </a:lnTo>
                <a:lnTo>
                  <a:pt x="702" y="31"/>
                </a:lnTo>
                <a:lnTo>
                  <a:pt x="703" y="31"/>
                </a:lnTo>
                <a:lnTo>
                  <a:pt x="703" y="33"/>
                </a:lnTo>
                <a:lnTo>
                  <a:pt x="703" y="33"/>
                </a:lnTo>
                <a:lnTo>
                  <a:pt x="705" y="33"/>
                </a:lnTo>
                <a:lnTo>
                  <a:pt x="705" y="31"/>
                </a:lnTo>
                <a:lnTo>
                  <a:pt x="705" y="31"/>
                </a:lnTo>
                <a:lnTo>
                  <a:pt x="706" y="31"/>
                </a:lnTo>
                <a:lnTo>
                  <a:pt x="706" y="31"/>
                </a:lnTo>
                <a:lnTo>
                  <a:pt x="708" y="31"/>
                </a:lnTo>
                <a:lnTo>
                  <a:pt x="708" y="33"/>
                </a:lnTo>
                <a:lnTo>
                  <a:pt x="708" y="33"/>
                </a:lnTo>
                <a:lnTo>
                  <a:pt x="708" y="31"/>
                </a:lnTo>
                <a:lnTo>
                  <a:pt x="709" y="31"/>
                </a:lnTo>
                <a:lnTo>
                  <a:pt x="709" y="33"/>
                </a:lnTo>
                <a:lnTo>
                  <a:pt x="709" y="33"/>
                </a:lnTo>
                <a:lnTo>
                  <a:pt x="711" y="33"/>
                </a:lnTo>
                <a:lnTo>
                  <a:pt x="711" y="33"/>
                </a:lnTo>
                <a:lnTo>
                  <a:pt x="713" y="33"/>
                </a:lnTo>
                <a:lnTo>
                  <a:pt x="713" y="33"/>
                </a:lnTo>
                <a:lnTo>
                  <a:pt x="713" y="34"/>
                </a:lnTo>
                <a:lnTo>
                  <a:pt x="713" y="34"/>
                </a:lnTo>
                <a:lnTo>
                  <a:pt x="714" y="34"/>
                </a:lnTo>
                <a:lnTo>
                  <a:pt x="714" y="36"/>
                </a:lnTo>
                <a:lnTo>
                  <a:pt x="714" y="36"/>
                </a:lnTo>
                <a:lnTo>
                  <a:pt x="716" y="36"/>
                </a:lnTo>
                <a:lnTo>
                  <a:pt x="716" y="36"/>
                </a:lnTo>
                <a:lnTo>
                  <a:pt x="716" y="36"/>
                </a:lnTo>
                <a:lnTo>
                  <a:pt x="716" y="37"/>
                </a:lnTo>
                <a:lnTo>
                  <a:pt x="717" y="37"/>
                </a:lnTo>
                <a:lnTo>
                  <a:pt x="717" y="39"/>
                </a:lnTo>
                <a:lnTo>
                  <a:pt x="719" y="39"/>
                </a:lnTo>
                <a:lnTo>
                  <a:pt x="719" y="37"/>
                </a:lnTo>
                <a:lnTo>
                  <a:pt x="719" y="37"/>
                </a:lnTo>
                <a:lnTo>
                  <a:pt x="719" y="36"/>
                </a:lnTo>
                <a:lnTo>
                  <a:pt x="719" y="36"/>
                </a:lnTo>
                <a:lnTo>
                  <a:pt x="720" y="36"/>
                </a:lnTo>
                <a:lnTo>
                  <a:pt x="720" y="37"/>
                </a:lnTo>
                <a:lnTo>
                  <a:pt x="720" y="37"/>
                </a:lnTo>
                <a:lnTo>
                  <a:pt x="722" y="37"/>
                </a:lnTo>
                <a:lnTo>
                  <a:pt x="722" y="37"/>
                </a:lnTo>
                <a:lnTo>
                  <a:pt x="722" y="39"/>
                </a:lnTo>
                <a:lnTo>
                  <a:pt x="720" y="39"/>
                </a:lnTo>
                <a:lnTo>
                  <a:pt x="720" y="39"/>
                </a:lnTo>
                <a:lnTo>
                  <a:pt x="720" y="39"/>
                </a:lnTo>
                <a:lnTo>
                  <a:pt x="720" y="40"/>
                </a:lnTo>
                <a:lnTo>
                  <a:pt x="720" y="40"/>
                </a:lnTo>
                <a:lnTo>
                  <a:pt x="720" y="40"/>
                </a:lnTo>
                <a:lnTo>
                  <a:pt x="722" y="40"/>
                </a:lnTo>
                <a:lnTo>
                  <a:pt x="722" y="40"/>
                </a:lnTo>
                <a:lnTo>
                  <a:pt x="722" y="42"/>
                </a:lnTo>
                <a:lnTo>
                  <a:pt x="723" y="42"/>
                </a:lnTo>
                <a:lnTo>
                  <a:pt x="723" y="42"/>
                </a:lnTo>
                <a:lnTo>
                  <a:pt x="723" y="42"/>
                </a:lnTo>
                <a:lnTo>
                  <a:pt x="725" y="42"/>
                </a:lnTo>
                <a:lnTo>
                  <a:pt x="725" y="42"/>
                </a:lnTo>
                <a:lnTo>
                  <a:pt x="725" y="42"/>
                </a:lnTo>
                <a:lnTo>
                  <a:pt x="727" y="42"/>
                </a:lnTo>
                <a:lnTo>
                  <a:pt x="727" y="43"/>
                </a:lnTo>
                <a:lnTo>
                  <a:pt x="727" y="43"/>
                </a:lnTo>
                <a:lnTo>
                  <a:pt x="727" y="43"/>
                </a:lnTo>
                <a:lnTo>
                  <a:pt x="727" y="42"/>
                </a:lnTo>
                <a:lnTo>
                  <a:pt x="727" y="42"/>
                </a:lnTo>
                <a:lnTo>
                  <a:pt x="727" y="42"/>
                </a:lnTo>
                <a:lnTo>
                  <a:pt x="727" y="42"/>
                </a:lnTo>
                <a:lnTo>
                  <a:pt x="727" y="40"/>
                </a:lnTo>
                <a:lnTo>
                  <a:pt x="728" y="40"/>
                </a:lnTo>
                <a:lnTo>
                  <a:pt x="728" y="40"/>
                </a:lnTo>
                <a:lnTo>
                  <a:pt x="728" y="39"/>
                </a:lnTo>
                <a:lnTo>
                  <a:pt x="728" y="39"/>
                </a:lnTo>
                <a:lnTo>
                  <a:pt x="728" y="39"/>
                </a:lnTo>
                <a:lnTo>
                  <a:pt x="728" y="37"/>
                </a:lnTo>
                <a:lnTo>
                  <a:pt x="728" y="37"/>
                </a:lnTo>
                <a:lnTo>
                  <a:pt x="730" y="37"/>
                </a:lnTo>
                <a:lnTo>
                  <a:pt x="730" y="39"/>
                </a:lnTo>
                <a:lnTo>
                  <a:pt x="730" y="39"/>
                </a:lnTo>
                <a:lnTo>
                  <a:pt x="731" y="39"/>
                </a:lnTo>
                <a:lnTo>
                  <a:pt x="731" y="37"/>
                </a:lnTo>
                <a:lnTo>
                  <a:pt x="731" y="37"/>
                </a:lnTo>
                <a:lnTo>
                  <a:pt x="731" y="37"/>
                </a:lnTo>
                <a:lnTo>
                  <a:pt x="731" y="36"/>
                </a:lnTo>
                <a:lnTo>
                  <a:pt x="733" y="36"/>
                </a:lnTo>
                <a:lnTo>
                  <a:pt x="733" y="36"/>
                </a:lnTo>
                <a:lnTo>
                  <a:pt x="734" y="36"/>
                </a:lnTo>
                <a:lnTo>
                  <a:pt x="734" y="36"/>
                </a:lnTo>
                <a:lnTo>
                  <a:pt x="734" y="37"/>
                </a:lnTo>
                <a:lnTo>
                  <a:pt x="736" y="37"/>
                </a:lnTo>
                <a:lnTo>
                  <a:pt x="736" y="37"/>
                </a:lnTo>
                <a:lnTo>
                  <a:pt x="736" y="39"/>
                </a:lnTo>
                <a:lnTo>
                  <a:pt x="737" y="39"/>
                </a:lnTo>
                <a:lnTo>
                  <a:pt x="737" y="39"/>
                </a:lnTo>
                <a:lnTo>
                  <a:pt x="739" y="39"/>
                </a:lnTo>
                <a:lnTo>
                  <a:pt x="739" y="40"/>
                </a:lnTo>
                <a:lnTo>
                  <a:pt x="739" y="40"/>
                </a:lnTo>
                <a:lnTo>
                  <a:pt x="740" y="40"/>
                </a:lnTo>
                <a:lnTo>
                  <a:pt x="740" y="40"/>
                </a:lnTo>
                <a:lnTo>
                  <a:pt x="740" y="42"/>
                </a:lnTo>
                <a:lnTo>
                  <a:pt x="740" y="40"/>
                </a:lnTo>
                <a:lnTo>
                  <a:pt x="742" y="40"/>
                </a:lnTo>
                <a:lnTo>
                  <a:pt x="742" y="40"/>
                </a:lnTo>
                <a:lnTo>
                  <a:pt x="742" y="42"/>
                </a:lnTo>
                <a:lnTo>
                  <a:pt x="742" y="42"/>
                </a:lnTo>
                <a:lnTo>
                  <a:pt x="742" y="40"/>
                </a:lnTo>
                <a:lnTo>
                  <a:pt x="742" y="40"/>
                </a:lnTo>
                <a:lnTo>
                  <a:pt x="744" y="40"/>
                </a:lnTo>
                <a:lnTo>
                  <a:pt x="744" y="42"/>
                </a:lnTo>
                <a:lnTo>
                  <a:pt x="744" y="42"/>
                </a:lnTo>
                <a:lnTo>
                  <a:pt x="745" y="42"/>
                </a:lnTo>
                <a:lnTo>
                  <a:pt x="745" y="42"/>
                </a:lnTo>
                <a:lnTo>
                  <a:pt x="745" y="42"/>
                </a:lnTo>
                <a:lnTo>
                  <a:pt x="745" y="42"/>
                </a:lnTo>
                <a:lnTo>
                  <a:pt x="747" y="43"/>
                </a:lnTo>
                <a:lnTo>
                  <a:pt x="747" y="43"/>
                </a:lnTo>
                <a:lnTo>
                  <a:pt x="748" y="43"/>
                </a:lnTo>
                <a:lnTo>
                  <a:pt x="748" y="43"/>
                </a:lnTo>
                <a:lnTo>
                  <a:pt x="943" y="43"/>
                </a:lnTo>
                <a:lnTo>
                  <a:pt x="945" y="48"/>
                </a:lnTo>
                <a:lnTo>
                  <a:pt x="947" y="54"/>
                </a:lnTo>
                <a:lnTo>
                  <a:pt x="948" y="54"/>
                </a:lnTo>
                <a:lnTo>
                  <a:pt x="948" y="57"/>
                </a:lnTo>
                <a:lnTo>
                  <a:pt x="950" y="59"/>
                </a:lnTo>
                <a:lnTo>
                  <a:pt x="951" y="62"/>
                </a:lnTo>
                <a:lnTo>
                  <a:pt x="953" y="63"/>
                </a:lnTo>
                <a:lnTo>
                  <a:pt x="954" y="67"/>
                </a:lnTo>
                <a:lnTo>
                  <a:pt x="954" y="68"/>
                </a:lnTo>
                <a:lnTo>
                  <a:pt x="956" y="71"/>
                </a:lnTo>
                <a:lnTo>
                  <a:pt x="959" y="73"/>
                </a:lnTo>
                <a:lnTo>
                  <a:pt x="959" y="76"/>
                </a:lnTo>
                <a:lnTo>
                  <a:pt x="960" y="77"/>
                </a:lnTo>
                <a:lnTo>
                  <a:pt x="962" y="80"/>
                </a:lnTo>
                <a:lnTo>
                  <a:pt x="962" y="84"/>
                </a:lnTo>
                <a:lnTo>
                  <a:pt x="964" y="87"/>
                </a:lnTo>
                <a:lnTo>
                  <a:pt x="964" y="90"/>
                </a:lnTo>
                <a:lnTo>
                  <a:pt x="964" y="93"/>
                </a:lnTo>
                <a:lnTo>
                  <a:pt x="964" y="97"/>
                </a:lnTo>
                <a:lnTo>
                  <a:pt x="964" y="99"/>
                </a:lnTo>
                <a:lnTo>
                  <a:pt x="965" y="104"/>
                </a:lnTo>
                <a:lnTo>
                  <a:pt x="965" y="107"/>
                </a:lnTo>
                <a:lnTo>
                  <a:pt x="965" y="110"/>
                </a:lnTo>
                <a:lnTo>
                  <a:pt x="967" y="113"/>
                </a:lnTo>
                <a:lnTo>
                  <a:pt x="967" y="116"/>
                </a:lnTo>
                <a:lnTo>
                  <a:pt x="968" y="119"/>
                </a:lnTo>
                <a:lnTo>
                  <a:pt x="968" y="122"/>
                </a:lnTo>
                <a:lnTo>
                  <a:pt x="970" y="125"/>
                </a:lnTo>
                <a:lnTo>
                  <a:pt x="970" y="128"/>
                </a:lnTo>
                <a:lnTo>
                  <a:pt x="971" y="131"/>
                </a:lnTo>
                <a:lnTo>
                  <a:pt x="971" y="135"/>
                </a:lnTo>
                <a:lnTo>
                  <a:pt x="973" y="136"/>
                </a:lnTo>
                <a:lnTo>
                  <a:pt x="973" y="139"/>
                </a:lnTo>
                <a:lnTo>
                  <a:pt x="974" y="144"/>
                </a:lnTo>
                <a:lnTo>
                  <a:pt x="974" y="147"/>
                </a:lnTo>
                <a:lnTo>
                  <a:pt x="976" y="150"/>
                </a:lnTo>
                <a:lnTo>
                  <a:pt x="976" y="153"/>
                </a:lnTo>
                <a:lnTo>
                  <a:pt x="976" y="156"/>
                </a:lnTo>
                <a:lnTo>
                  <a:pt x="977" y="158"/>
                </a:lnTo>
                <a:lnTo>
                  <a:pt x="977" y="161"/>
                </a:lnTo>
                <a:lnTo>
                  <a:pt x="979" y="164"/>
                </a:lnTo>
                <a:lnTo>
                  <a:pt x="979" y="167"/>
                </a:lnTo>
                <a:lnTo>
                  <a:pt x="981" y="170"/>
                </a:lnTo>
                <a:lnTo>
                  <a:pt x="981" y="173"/>
                </a:lnTo>
                <a:lnTo>
                  <a:pt x="981" y="176"/>
                </a:lnTo>
                <a:lnTo>
                  <a:pt x="982" y="179"/>
                </a:lnTo>
                <a:lnTo>
                  <a:pt x="982" y="183"/>
                </a:lnTo>
                <a:lnTo>
                  <a:pt x="982" y="186"/>
                </a:lnTo>
                <a:lnTo>
                  <a:pt x="984" y="189"/>
                </a:lnTo>
                <a:lnTo>
                  <a:pt x="984" y="190"/>
                </a:lnTo>
                <a:lnTo>
                  <a:pt x="984" y="192"/>
                </a:lnTo>
                <a:lnTo>
                  <a:pt x="985" y="195"/>
                </a:lnTo>
                <a:lnTo>
                  <a:pt x="985" y="198"/>
                </a:lnTo>
                <a:lnTo>
                  <a:pt x="987" y="201"/>
                </a:lnTo>
                <a:lnTo>
                  <a:pt x="988" y="203"/>
                </a:lnTo>
                <a:lnTo>
                  <a:pt x="988" y="206"/>
                </a:lnTo>
                <a:lnTo>
                  <a:pt x="990" y="209"/>
                </a:lnTo>
                <a:lnTo>
                  <a:pt x="991" y="210"/>
                </a:lnTo>
                <a:lnTo>
                  <a:pt x="991" y="213"/>
                </a:lnTo>
                <a:lnTo>
                  <a:pt x="993" y="217"/>
                </a:lnTo>
                <a:lnTo>
                  <a:pt x="995" y="220"/>
                </a:lnTo>
                <a:lnTo>
                  <a:pt x="995" y="223"/>
                </a:lnTo>
                <a:lnTo>
                  <a:pt x="996" y="226"/>
                </a:lnTo>
                <a:lnTo>
                  <a:pt x="996" y="227"/>
                </a:lnTo>
                <a:lnTo>
                  <a:pt x="998" y="230"/>
                </a:lnTo>
                <a:lnTo>
                  <a:pt x="999" y="234"/>
                </a:lnTo>
                <a:lnTo>
                  <a:pt x="999" y="237"/>
                </a:lnTo>
                <a:lnTo>
                  <a:pt x="1001" y="240"/>
                </a:lnTo>
                <a:lnTo>
                  <a:pt x="1001" y="241"/>
                </a:lnTo>
                <a:lnTo>
                  <a:pt x="1002" y="244"/>
                </a:lnTo>
                <a:lnTo>
                  <a:pt x="1004" y="246"/>
                </a:lnTo>
                <a:lnTo>
                  <a:pt x="1005" y="249"/>
                </a:lnTo>
                <a:lnTo>
                  <a:pt x="1007" y="251"/>
                </a:lnTo>
                <a:lnTo>
                  <a:pt x="1008" y="254"/>
                </a:lnTo>
                <a:lnTo>
                  <a:pt x="1010" y="255"/>
                </a:lnTo>
                <a:lnTo>
                  <a:pt x="1012" y="257"/>
                </a:lnTo>
                <a:lnTo>
                  <a:pt x="1013" y="260"/>
                </a:lnTo>
                <a:lnTo>
                  <a:pt x="1015" y="263"/>
                </a:lnTo>
                <a:lnTo>
                  <a:pt x="1015" y="265"/>
                </a:lnTo>
                <a:lnTo>
                  <a:pt x="1016" y="266"/>
                </a:lnTo>
                <a:lnTo>
                  <a:pt x="1018" y="269"/>
                </a:lnTo>
                <a:lnTo>
                  <a:pt x="1019" y="272"/>
                </a:lnTo>
                <a:lnTo>
                  <a:pt x="1019" y="275"/>
                </a:lnTo>
                <a:lnTo>
                  <a:pt x="1019" y="278"/>
                </a:lnTo>
                <a:lnTo>
                  <a:pt x="1021" y="282"/>
                </a:lnTo>
                <a:lnTo>
                  <a:pt x="1021" y="283"/>
                </a:lnTo>
                <a:lnTo>
                  <a:pt x="1022" y="286"/>
                </a:lnTo>
                <a:lnTo>
                  <a:pt x="1024" y="289"/>
                </a:lnTo>
                <a:lnTo>
                  <a:pt x="1024" y="294"/>
                </a:lnTo>
                <a:lnTo>
                  <a:pt x="1024" y="297"/>
                </a:lnTo>
                <a:lnTo>
                  <a:pt x="1026" y="299"/>
                </a:lnTo>
                <a:lnTo>
                  <a:pt x="1026" y="300"/>
                </a:lnTo>
                <a:lnTo>
                  <a:pt x="1027" y="303"/>
                </a:lnTo>
                <a:lnTo>
                  <a:pt x="1027" y="306"/>
                </a:lnTo>
                <a:lnTo>
                  <a:pt x="1029" y="309"/>
                </a:lnTo>
                <a:lnTo>
                  <a:pt x="1029" y="312"/>
                </a:lnTo>
                <a:lnTo>
                  <a:pt x="1029" y="316"/>
                </a:lnTo>
                <a:lnTo>
                  <a:pt x="1030" y="319"/>
                </a:lnTo>
                <a:lnTo>
                  <a:pt x="1030" y="325"/>
                </a:lnTo>
                <a:lnTo>
                  <a:pt x="1030" y="328"/>
                </a:lnTo>
                <a:lnTo>
                  <a:pt x="1030" y="331"/>
                </a:lnTo>
                <a:lnTo>
                  <a:pt x="1032" y="334"/>
                </a:lnTo>
                <a:lnTo>
                  <a:pt x="1032" y="337"/>
                </a:lnTo>
                <a:lnTo>
                  <a:pt x="1033" y="340"/>
                </a:lnTo>
                <a:lnTo>
                  <a:pt x="1033" y="343"/>
                </a:lnTo>
                <a:lnTo>
                  <a:pt x="1033" y="346"/>
                </a:lnTo>
                <a:lnTo>
                  <a:pt x="1033" y="351"/>
                </a:lnTo>
                <a:lnTo>
                  <a:pt x="1033" y="354"/>
                </a:lnTo>
                <a:lnTo>
                  <a:pt x="1033" y="357"/>
                </a:lnTo>
                <a:lnTo>
                  <a:pt x="1033" y="360"/>
                </a:lnTo>
                <a:lnTo>
                  <a:pt x="1033" y="365"/>
                </a:lnTo>
                <a:lnTo>
                  <a:pt x="1033" y="368"/>
                </a:lnTo>
                <a:lnTo>
                  <a:pt x="1035" y="373"/>
                </a:lnTo>
                <a:lnTo>
                  <a:pt x="1035" y="376"/>
                </a:lnTo>
                <a:lnTo>
                  <a:pt x="1035" y="379"/>
                </a:lnTo>
                <a:lnTo>
                  <a:pt x="1035" y="382"/>
                </a:lnTo>
                <a:lnTo>
                  <a:pt x="1035" y="387"/>
                </a:lnTo>
                <a:lnTo>
                  <a:pt x="1035" y="390"/>
                </a:lnTo>
                <a:lnTo>
                  <a:pt x="1035" y="393"/>
                </a:lnTo>
                <a:lnTo>
                  <a:pt x="1036" y="396"/>
                </a:lnTo>
                <a:lnTo>
                  <a:pt x="1036" y="399"/>
                </a:lnTo>
                <a:lnTo>
                  <a:pt x="1036" y="404"/>
                </a:lnTo>
                <a:lnTo>
                  <a:pt x="1036" y="407"/>
                </a:lnTo>
                <a:lnTo>
                  <a:pt x="1036" y="411"/>
                </a:lnTo>
                <a:lnTo>
                  <a:pt x="1036" y="415"/>
                </a:lnTo>
                <a:lnTo>
                  <a:pt x="1036" y="418"/>
                </a:lnTo>
                <a:lnTo>
                  <a:pt x="1036" y="421"/>
                </a:lnTo>
                <a:lnTo>
                  <a:pt x="1038" y="425"/>
                </a:lnTo>
                <a:lnTo>
                  <a:pt x="1038" y="428"/>
                </a:lnTo>
                <a:lnTo>
                  <a:pt x="1038" y="432"/>
                </a:lnTo>
                <a:lnTo>
                  <a:pt x="1038" y="435"/>
                </a:lnTo>
                <a:lnTo>
                  <a:pt x="1038" y="439"/>
                </a:lnTo>
                <a:lnTo>
                  <a:pt x="1039" y="442"/>
                </a:lnTo>
                <a:lnTo>
                  <a:pt x="1039" y="445"/>
                </a:lnTo>
                <a:lnTo>
                  <a:pt x="1039" y="449"/>
                </a:lnTo>
                <a:lnTo>
                  <a:pt x="1039" y="452"/>
                </a:lnTo>
                <a:lnTo>
                  <a:pt x="1039" y="455"/>
                </a:lnTo>
                <a:lnTo>
                  <a:pt x="1039" y="458"/>
                </a:lnTo>
                <a:lnTo>
                  <a:pt x="1041" y="462"/>
                </a:lnTo>
                <a:lnTo>
                  <a:pt x="1041" y="466"/>
                </a:lnTo>
                <a:lnTo>
                  <a:pt x="1041" y="467"/>
                </a:lnTo>
                <a:lnTo>
                  <a:pt x="1041" y="467"/>
                </a:lnTo>
                <a:lnTo>
                  <a:pt x="1043" y="472"/>
                </a:lnTo>
                <a:lnTo>
                  <a:pt x="1043" y="475"/>
                </a:lnTo>
                <a:lnTo>
                  <a:pt x="1043" y="478"/>
                </a:lnTo>
                <a:lnTo>
                  <a:pt x="1044" y="481"/>
                </a:lnTo>
                <a:lnTo>
                  <a:pt x="1044" y="484"/>
                </a:lnTo>
                <a:lnTo>
                  <a:pt x="1046" y="487"/>
                </a:lnTo>
                <a:lnTo>
                  <a:pt x="1046" y="489"/>
                </a:lnTo>
                <a:lnTo>
                  <a:pt x="1046" y="493"/>
                </a:lnTo>
                <a:lnTo>
                  <a:pt x="1047" y="497"/>
                </a:lnTo>
                <a:lnTo>
                  <a:pt x="1047" y="500"/>
                </a:lnTo>
                <a:lnTo>
                  <a:pt x="1049" y="503"/>
                </a:lnTo>
                <a:lnTo>
                  <a:pt x="1049" y="504"/>
                </a:lnTo>
                <a:lnTo>
                  <a:pt x="1050" y="507"/>
                </a:lnTo>
                <a:lnTo>
                  <a:pt x="1050" y="510"/>
                </a:lnTo>
                <a:lnTo>
                  <a:pt x="1052" y="514"/>
                </a:lnTo>
                <a:lnTo>
                  <a:pt x="1052" y="517"/>
                </a:lnTo>
                <a:lnTo>
                  <a:pt x="1053" y="520"/>
                </a:lnTo>
                <a:lnTo>
                  <a:pt x="1053" y="523"/>
                </a:lnTo>
                <a:lnTo>
                  <a:pt x="1055" y="526"/>
                </a:lnTo>
                <a:lnTo>
                  <a:pt x="1055" y="529"/>
                </a:lnTo>
                <a:lnTo>
                  <a:pt x="1055" y="532"/>
                </a:lnTo>
                <a:lnTo>
                  <a:pt x="1055" y="537"/>
                </a:lnTo>
                <a:lnTo>
                  <a:pt x="1055" y="540"/>
                </a:lnTo>
                <a:lnTo>
                  <a:pt x="1055" y="543"/>
                </a:lnTo>
                <a:lnTo>
                  <a:pt x="1055" y="548"/>
                </a:lnTo>
                <a:lnTo>
                  <a:pt x="1055" y="551"/>
                </a:lnTo>
                <a:lnTo>
                  <a:pt x="1057" y="555"/>
                </a:lnTo>
                <a:lnTo>
                  <a:pt x="1057" y="558"/>
                </a:lnTo>
                <a:lnTo>
                  <a:pt x="1057" y="561"/>
                </a:lnTo>
                <a:lnTo>
                  <a:pt x="1057" y="565"/>
                </a:lnTo>
                <a:lnTo>
                  <a:pt x="1057" y="569"/>
                </a:lnTo>
                <a:lnTo>
                  <a:pt x="1057" y="572"/>
                </a:lnTo>
                <a:lnTo>
                  <a:pt x="1055" y="575"/>
                </a:lnTo>
                <a:lnTo>
                  <a:pt x="1055" y="578"/>
                </a:lnTo>
                <a:lnTo>
                  <a:pt x="1053" y="582"/>
                </a:lnTo>
                <a:lnTo>
                  <a:pt x="1053" y="585"/>
                </a:lnTo>
                <a:lnTo>
                  <a:pt x="1053" y="588"/>
                </a:lnTo>
                <a:lnTo>
                  <a:pt x="1053" y="591"/>
                </a:lnTo>
                <a:lnTo>
                  <a:pt x="1052" y="594"/>
                </a:lnTo>
                <a:lnTo>
                  <a:pt x="1052" y="597"/>
                </a:lnTo>
                <a:lnTo>
                  <a:pt x="1052" y="600"/>
                </a:lnTo>
                <a:lnTo>
                  <a:pt x="1052" y="603"/>
                </a:lnTo>
                <a:lnTo>
                  <a:pt x="1050" y="606"/>
                </a:lnTo>
                <a:lnTo>
                  <a:pt x="1050" y="609"/>
                </a:lnTo>
                <a:lnTo>
                  <a:pt x="1050" y="614"/>
                </a:lnTo>
                <a:lnTo>
                  <a:pt x="1050" y="616"/>
                </a:lnTo>
                <a:lnTo>
                  <a:pt x="1050" y="620"/>
                </a:lnTo>
                <a:lnTo>
                  <a:pt x="1050" y="623"/>
                </a:lnTo>
                <a:lnTo>
                  <a:pt x="1050" y="628"/>
                </a:lnTo>
                <a:lnTo>
                  <a:pt x="1050" y="631"/>
                </a:lnTo>
                <a:lnTo>
                  <a:pt x="1050" y="633"/>
                </a:lnTo>
                <a:lnTo>
                  <a:pt x="1050" y="637"/>
                </a:lnTo>
                <a:lnTo>
                  <a:pt x="1050" y="640"/>
                </a:lnTo>
                <a:lnTo>
                  <a:pt x="1050" y="645"/>
                </a:lnTo>
                <a:lnTo>
                  <a:pt x="1052" y="648"/>
                </a:lnTo>
                <a:lnTo>
                  <a:pt x="1052" y="651"/>
                </a:lnTo>
                <a:lnTo>
                  <a:pt x="1052" y="654"/>
                </a:lnTo>
                <a:lnTo>
                  <a:pt x="1052" y="657"/>
                </a:lnTo>
                <a:lnTo>
                  <a:pt x="1053" y="660"/>
                </a:lnTo>
                <a:lnTo>
                  <a:pt x="1055" y="662"/>
                </a:lnTo>
                <a:lnTo>
                  <a:pt x="1057" y="665"/>
                </a:lnTo>
                <a:lnTo>
                  <a:pt x="1058" y="668"/>
                </a:lnTo>
                <a:lnTo>
                  <a:pt x="1058" y="670"/>
                </a:lnTo>
                <a:lnTo>
                  <a:pt x="1060" y="671"/>
                </a:lnTo>
                <a:lnTo>
                  <a:pt x="1061" y="674"/>
                </a:lnTo>
                <a:lnTo>
                  <a:pt x="1061" y="676"/>
                </a:lnTo>
                <a:lnTo>
                  <a:pt x="1063" y="679"/>
                </a:lnTo>
                <a:lnTo>
                  <a:pt x="1064" y="681"/>
                </a:lnTo>
                <a:lnTo>
                  <a:pt x="1066" y="684"/>
                </a:lnTo>
                <a:lnTo>
                  <a:pt x="1069" y="685"/>
                </a:lnTo>
                <a:lnTo>
                  <a:pt x="1069" y="688"/>
                </a:lnTo>
                <a:lnTo>
                  <a:pt x="1072" y="690"/>
                </a:lnTo>
                <a:lnTo>
                  <a:pt x="1074" y="691"/>
                </a:lnTo>
                <a:lnTo>
                  <a:pt x="1075" y="693"/>
                </a:lnTo>
                <a:lnTo>
                  <a:pt x="1077" y="694"/>
                </a:lnTo>
                <a:lnTo>
                  <a:pt x="1078" y="696"/>
                </a:lnTo>
                <a:lnTo>
                  <a:pt x="1081" y="699"/>
                </a:lnTo>
                <a:lnTo>
                  <a:pt x="1083" y="701"/>
                </a:lnTo>
                <a:lnTo>
                  <a:pt x="1084" y="702"/>
                </a:lnTo>
                <a:lnTo>
                  <a:pt x="1087" y="704"/>
                </a:lnTo>
                <a:lnTo>
                  <a:pt x="1089" y="705"/>
                </a:lnTo>
                <a:lnTo>
                  <a:pt x="1091" y="707"/>
                </a:lnTo>
                <a:lnTo>
                  <a:pt x="1092" y="710"/>
                </a:lnTo>
                <a:lnTo>
                  <a:pt x="1094" y="712"/>
                </a:lnTo>
                <a:lnTo>
                  <a:pt x="1094" y="715"/>
                </a:lnTo>
                <a:lnTo>
                  <a:pt x="1095" y="718"/>
                </a:lnTo>
                <a:lnTo>
                  <a:pt x="1097" y="719"/>
                </a:lnTo>
                <a:lnTo>
                  <a:pt x="1097" y="722"/>
                </a:lnTo>
                <a:lnTo>
                  <a:pt x="1098" y="724"/>
                </a:lnTo>
                <a:lnTo>
                  <a:pt x="1100" y="727"/>
                </a:lnTo>
                <a:lnTo>
                  <a:pt x="1100" y="732"/>
                </a:lnTo>
                <a:lnTo>
                  <a:pt x="1100" y="733"/>
                </a:lnTo>
                <a:lnTo>
                  <a:pt x="1101" y="738"/>
                </a:lnTo>
                <a:lnTo>
                  <a:pt x="1101" y="741"/>
                </a:lnTo>
                <a:lnTo>
                  <a:pt x="1103" y="742"/>
                </a:lnTo>
                <a:lnTo>
                  <a:pt x="1148" y="1012"/>
                </a:lnTo>
                <a:lnTo>
                  <a:pt x="1148" y="1176"/>
                </a:lnTo>
                <a:lnTo>
                  <a:pt x="1148" y="1177"/>
                </a:lnTo>
                <a:lnTo>
                  <a:pt x="1148" y="1177"/>
                </a:lnTo>
                <a:lnTo>
                  <a:pt x="1148" y="1177"/>
                </a:lnTo>
                <a:lnTo>
                  <a:pt x="1146" y="1177"/>
                </a:lnTo>
                <a:lnTo>
                  <a:pt x="1146" y="1179"/>
                </a:lnTo>
                <a:lnTo>
                  <a:pt x="1146" y="1179"/>
                </a:lnTo>
                <a:lnTo>
                  <a:pt x="1146" y="1180"/>
                </a:lnTo>
                <a:lnTo>
                  <a:pt x="1146" y="1180"/>
                </a:lnTo>
                <a:lnTo>
                  <a:pt x="1148" y="1180"/>
                </a:lnTo>
                <a:lnTo>
                  <a:pt x="1148" y="1182"/>
                </a:lnTo>
                <a:lnTo>
                  <a:pt x="1148" y="1182"/>
                </a:lnTo>
                <a:lnTo>
                  <a:pt x="1148" y="1182"/>
                </a:lnTo>
                <a:lnTo>
                  <a:pt x="1148" y="1183"/>
                </a:lnTo>
                <a:lnTo>
                  <a:pt x="1149" y="1183"/>
                </a:lnTo>
                <a:lnTo>
                  <a:pt x="1149" y="1183"/>
                </a:lnTo>
                <a:lnTo>
                  <a:pt x="1149" y="1185"/>
                </a:lnTo>
                <a:lnTo>
                  <a:pt x="1149" y="1185"/>
                </a:lnTo>
                <a:lnTo>
                  <a:pt x="1149" y="1185"/>
                </a:lnTo>
                <a:lnTo>
                  <a:pt x="1149" y="1185"/>
                </a:lnTo>
                <a:lnTo>
                  <a:pt x="1149" y="1186"/>
                </a:lnTo>
                <a:lnTo>
                  <a:pt x="1149" y="1186"/>
                </a:lnTo>
                <a:lnTo>
                  <a:pt x="1149" y="1186"/>
                </a:lnTo>
                <a:lnTo>
                  <a:pt x="1149" y="1188"/>
                </a:lnTo>
                <a:lnTo>
                  <a:pt x="1149" y="1188"/>
                </a:lnTo>
                <a:lnTo>
                  <a:pt x="1148" y="1189"/>
                </a:lnTo>
                <a:lnTo>
                  <a:pt x="1148" y="1189"/>
                </a:lnTo>
                <a:lnTo>
                  <a:pt x="1148" y="1189"/>
                </a:lnTo>
                <a:lnTo>
                  <a:pt x="1148" y="1191"/>
                </a:lnTo>
                <a:lnTo>
                  <a:pt x="1148" y="1191"/>
                </a:lnTo>
                <a:lnTo>
                  <a:pt x="1148" y="1193"/>
                </a:lnTo>
                <a:lnTo>
                  <a:pt x="1146" y="1193"/>
                </a:lnTo>
                <a:lnTo>
                  <a:pt x="1146" y="1193"/>
                </a:lnTo>
                <a:lnTo>
                  <a:pt x="1146" y="1193"/>
                </a:lnTo>
                <a:lnTo>
                  <a:pt x="1145" y="1194"/>
                </a:lnTo>
                <a:lnTo>
                  <a:pt x="1145" y="1194"/>
                </a:lnTo>
                <a:lnTo>
                  <a:pt x="1145" y="1194"/>
                </a:lnTo>
                <a:lnTo>
                  <a:pt x="1143" y="1194"/>
                </a:lnTo>
                <a:lnTo>
                  <a:pt x="1143" y="1196"/>
                </a:lnTo>
                <a:lnTo>
                  <a:pt x="1143" y="1196"/>
                </a:lnTo>
                <a:lnTo>
                  <a:pt x="1143" y="1196"/>
                </a:lnTo>
                <a:lnTo>
                  <a:pt x="1142" y="1196"/>
                </a:lnTo>
                <a:lnTo>
                  <a:pt x="1142" y="1197"/>
                </a:lnTo>
                <a:lnTo>
                  <a:pt x="1142" y="1197"/>
                </a:lnTo>
                <a:lnTo>
                  <a:pt x="1142" y="1199"/>
                </a:lnTo>
                <a:lnTo>
                  <a:pt x="1142" y="1199"/>
                </a:lnTo>
                <a:lnTo>
                  <a:pt x="1142" y="1199"/>
                </a:lnTo>
                <a:lnTo>
                  <a:pt x="1142" y="1200"/>
                </a:lnTo>
                <a:lnTo>
                  <a:pt x="1142" y="1200"/>
                </a:lnTo>
                <a:lnTo>
                  <a:pt x="1140" y="1200"/>
                </a:lnTo>
                <a:lnTo>
                  <a:pt x="1140" y="1202"/>
                </a:lnTo>
                <a:lnTo>
                  <a:pt x="1140" y="1202"/>
                </a:lnTo>
                <a:lnTo>
                  <a:pt x="1140" y="1203"/>
                </a:lnTo>
                <a:lnTo>
                  <a:pt x="1140" y="1203"/>
                </a:lnTo>
                <a:lnTo>
                  <a:pt x="1140" y="1203"/>
                </a:lnTo>
                <a:lnTo>
                  <a:pt x="1140" y="1203"/>
                </a:lnTo>
                <a:lnTo>
                  <a:pt x="1140" y="1205"/>
                </a:lnTo>
                <a:lnTo>
                  <a:pt x="1139" y="1205"/>
                </a:lnTo>
                <a:lnTo>
                  <a:pt x="1139" y="1206"/>
                </a:lnTo>
                <a:lnTo>
                  <a:pt x="1139" y="1206"/>
                </a:lnTo>
                <a:lnTo>
                  <a:pt x="1139" y="1208"/>
                </a:lnTo>
                <a:lnTo>
                  <a:pt x="1139" y="1208"/>
                </a:lnTo>
                <a:lnTo>
                  <a:pt x="1139" y="1208"/>
                </a:lnTo>
                <a:lnTo>
                  <a:pt x="1139" y="1210"/>
                </a:lnTo>
                <a:lnTo>
                  <a:pt x="1140" y="1210"/>
                </a:lnTo>
                <a:lnTo>
                  <a:pt x="1140" y="1210"/>
                </a:lnTo>
                <a:lnTo>
                  <a:pt x="1140" y="1210"/>
                </a:lnTo>
                <a:lnTo>
                  <a:pt x="1140" y="1211"/>
                </a:lnTo>
                <a:lnTo>
                  <a:pt x="1140" y="1211"/>
                </a:lnTo>
                <a:lnTo>
                  <a:pt x="1140" y="1213"/>
                </a:lnTo>
                <a:lnTo>
                  <a:pt x="1140" y="1213"/>
                </a:lnTo>
                <a:lnTo>
                  <a:pt x="1140" y="1214"/>
                </a:lnTo>
                <a:lnTo>
                  <a:pt x="1140" y="1214"/>
                </a:lnTo>
                <a:lnTo>
                  <a:pt x="1140" y="1216"/>
                </a:lnTo>
                <a:lnTo>
                  <a:pt x="1140" y="1216"/>
                </a:lnTo>
                <a:lnTo>
                  <a:pt x="1140" y="1217"/>
                </a:lnTo>
                <a:lnTo>
                  <a:pt x="1140" y="1217"/>
                </a:lnTo>
                <a:lnTo>
                  <a:pt x="1140" y="1219"/>
                </a:lnTo>
                <a:lnTo>
                  <a:pt x="1140" y="1219"/>
                </a:lnTo>
                <a:lnTo>
                  <a:pt x="1140" y="1219"/>
                </a:lnTo>
                <a:lnTo>
                  <a:pt x="1142" y="1219"/>
                </a:lnTo>
                <a:lnTo>
                  <a:pt x="1142" y="1220"/>
                </a:lnTo>
                <a:lnTo>
                  <a:pt x="1142" y="1220"/>
                </a:lnTo>
                <a:lnTo>
                  <a:pt x="1142" y="1220"/>
                </a:lnTo>
                <a:lnTo>
                  <a:pt x="1143" y="1220"/>
                </a:lnTo>
                <a:lnTo>
                  <a:pt x="1143" y="1222"/>
                </a:lnTo>
                <a:lnTo>
                  <a:pt x="1143" y="1222"/>
                </a:lnTo>
                <a:lnTo>
                  <a:pt x="1143" y="1222"/>
                </a:lnTo>
                <a:lnTo>
                  <a:pt x="1145" y="1222"/>
                </a:lnTo>
                <a:lnTo>
                  <a:pt x="1145" y="1223"/>
                </a:lnTo>
                <a:lnTo>
                  <a:pt x="1145" y="1223"/>
                </a:lnTo>
                <a:lnTo>
                  <a:pt x="1145" y="1223"/>
                </a:lnTo>
                <a:lnTo>
                  <a:pt x="1145" y="1225"/>
                </a:lnTo>
                <a:lnTo>
                  <a:pt x="1146" y="1225"/>
                </a:lnTo>
                <a:lnTo>
                  <a:pt x="1146" y="1227"/>
                </a:lnTo>
                <a:lnTo>
                  <a:pt x="1146" y="1227"/>
                </a:lnTo>
                <a:lnTo>
                  <a:pt x="1146" y="1227"/>
                </a:lnTo>
                <a:lnTo>
                  <a:pt x="1146" y="1228"/>
                </a:lnTo>
                <a:lnTo>
                  <a:pt x="1146" y="1228"/>
                </a:lnTo>
                <a:lnTo>
                  <a:pt x="1148" y="1228"/>
                </a:lnTo>
                <a:lnTo>
                  <a:pt x="1148" y="1230"/>
                </a:lnTo>
                <a:lnTo>
                  <a:pt x="1148" y="1230"/>
                </a:lnTo>
                <a:lnTo>
                  <a:pt x="1148" y="1230"/>
                </a:lnTo>
                <a:lnTo>
                  <a:pt x="1148" y="1231"/>
                </a:lnTo>
                <a:lnTo>
                  <a:pt x="1148" y="1231"/>
                </a:lnTo>
                <a:lnTo>
                  <a:pt x="1149" y="1231"/>
                </a:lnTo>
                <a:lnTo>
                  <a:pt x="1149" y="1233"/>
                </a:lnTo>
                <a:lnTo>
                  <a:pt x="1149" y="1233"/>
                </a:lnTo>
                <a:lnTo>
                  <a:pt x="1149" y="1233"/>
                </a:lnTo>
                <a:lnTo>
                  <a:pt x="1151" y="1233"/>
                </a:lnTo>
                <a:lnTo>
                  <a:pt x="1151" y="1234"/>
                </a:lnTo>
                <a:lnTo>
                  <a:pt x="1151" y="1234"/>
                </a:lnTo>
                <a:lnTo>
                  <a:pt x="1151" y="1236"/>
                </a:lnTo>
                <a:lnTo>
                  <a:pt x="1151" y="1236"/>
                </a:lnTo>
                <a:lnTo>
                  <a:pt x="1153" y="1236"/>
                </a:lnTo>
                <a:lnTo>
                  <a:pt x="1153" y="1237"/>
                </a:lnTo>
                <a:lnTo>
                  <a:pt x="1153" y="1237"/>
                </a:lnTo>
                <a:lnTo>
                  <a:pt x="1151" y="1237"/>
                </a:lnTo>
                <a:lnTo>
                  <a:pt x="1151" y="1239"/>
                </a:lnTo>
                <a:lnTo>
                  <a:pt x="1151" y="1239"/>
                </a:lnTo>
                <a:lnTo>
                  <a:pt x="1151" y="1240"/>
                </a:lnTo>
                <a:lnTo>
                  <a:pt x="1151" y="1240"/>
                </a:lnTo>
                <a:lnTo>
                  <a:pt x="1153" y="1240"/>
                </a:lnTo>
                <a:lnTo>
                  <a:pt x="1153" y="1242"/>
                </a:lnTo>
                <a:lnTo>
                  <a:pt x="1153" y="1242"/>
                </a:lnTo>
                <a:lnTo>
                  <a:pt x="1153" y="1244"/>
                </a:lnTo>
                <a:lnTo>
                  <a:pt x="1153" y="1244"/>
                </a:lnTo>
                <a:lnTo>
                  <a:pt x="1153" y="1244"/>
                </a:lnTo>
                <a:lnTo>
                  <a:pt x="1153" y="1245"/>
                </a:lnTo>
                <a:lnTo>
                  <a:pt x="1153" y="1245"/>
                </a:lnTo>
                <a:lnTo>
                  <a:pt x="1153" y="1247"/>
                </a:lnTo>
                <a:lnTo>
                  <a:pt x="1153" y="1247"/>
                </a:lnTo>
                <a:lnTo>
                  <a:pt x="1153" y="1248"/>
                </a:lnTo>
                <a:lnTo>
                  <a:pt x="1153" y="1248"/>
                </a:lnTo>
                <a:lnTo>
                  <a:pt x="1153" y="1250"/>
                </a:lnTo>
                <a:lnTo>
                  <a:pt x="1153" y="1250"/>
                </a:lnTo>
                <a:lnTo>
                  <a:pt x="1153" y="1251"/>
                </a:lnTo>
                <a:lnTo>
                  <a:pt x="1153" y="1251"/>
                </a:lnTo>
                <a:lnTo>
                  <a:pt x="1153" y="1253"/>
                </a:lnTo>
                <a:lnTo>
                  <a:pt x="1154" y="1253"/>
                </a:lnTo>
                <a:lnTo>
                  <a:pt x="1154" y="1253"/>
                </a:lnTo>
                <a:lnTo>
                  <a:pt x="1154" y="1254"/>
                </a:lnTo>
                <a:lnTo>
                  <a:pt x="1154" y="1254"/>
                </a:lnTo>
                <a:lnTo>
                  <a:pt x="1154" y="1256"/>
                </a:lnTo>
                <a:lnTo>
                  <a:pt x="1154" y="1256"/>
                </a:lnTo>
                <a:lnTo>
                  <a:pt x="1154" y="1258"/>
                </a:lnTo>
                <a:lnTo>
                  <a:pt x="1154" y="1258"/>
                </a:lnTo>
                <a:lnTo>
                  <a:pt x="1154" y="1259"/>
                </a:lnTo>
                <a:lnTo>
                  <a:pt x="1154" y="1259"/>
                </a:lnTo>
                <a:lnTo>
                  <a:pt x="1154" y="1259"/>
                </a:lnTo>
                <a:lnTo>
                  <a:pt x="1154" y="1259"/>
                </a:lnTo>
                <a:lnTo>
                  <a:pt x="1153" y="1259"/>
                </a:lnTo>
                <a:lnTo>
                  <a:pt x="1153" y="1261"/>
                </a:lnTo>
                <a:lnTo>
                  <a:pt x="1153" y="1261"/>
                </a:lnTo>
                <a:lnTo>
                  <a:pt x="1153" y="1261"/>
                </a:lnTo>
                <a:lnTo>
                  <a:pt x="1153" y="1262"/>
                </a:lnTo>
                <a:lnTo>
                  <a:pt x="1153" y="1262"/>
                </a:lnTo>
                <a:lnTo>
                  <a:pt x="1151" y="1262"/>
                </a:lnTo>
                <a:lnTo>
                  <a:pt x="1151" y="1264"/>
                </a:lnTo>
                <a:lnTo>
                  <a:pt x="1151" y="1264"/>
                </a:lnTo>
                <a:lnTo>
                  <a:pt x="1151" y="1264"/>
                </a:lnTo>
                <a:lnTo>
                  <a:pt x="1151" y="1265"/>
                </a:lnTo>
                <a:lnTo>
                  <a:pt x="1151" y="1265"/>
                </a:lnTo>
                <a:lnTo>
                  <a:pt x="1149" y="1265"/>
                </a:lnTo>
                <a:lnTo>
                  <a:pt x="1149" y="1267"/>
                </a:lnTo>
                <a:lnTo>
                  <a:pt x="1149" y="1267"/>
                </a:lnTo>
                <a:lnTo>
                  <a:pt x="1149" y="1267"/>
                </a:lnTo>
                <a:lnTo>
                  <a:pt x="1149" y="1268"/>
                </a:lnTo>
                <a:lnTo>
                  <a:pt x="1149" y="1268"/>
                </a:lnTo>
                <a:lnTo>
                  <a:pt x="1149" y="1268"/>
                </a:lnTo>
                <a:lnTo>
                  <a:pt x="1149" y="1270"/>
                </a:lnTo>
                <a:lnTo>
                  <a:pt x="1151" y="1270"/>
                </a:lnTo>
                <a:lnTo>
                  <a:pt x="1151" y="1271"/>
                </a:lnTo>
                <a:lnTo>
                  <a:pt x="1149" y="1271"/>
                </a:lnTo>
                <a:lnTo>
                  <a:pt x="1149" y="1273"/>
                </a:lnTo>
                <a:lnTo>
                  <a:pt x="1151" y="1273"/>
                </a:lnTo>
                <a:lnTo>
                  <a:pt x="1151" y="1273"/>
                </a:lnTo>
                <a:lnTo>
                  <a:pt x="1151" y="1273"/>
                </a:lnTo>
                <a:lnTo>
                  <a:pt x="1151" y="1275"/>
                </a:lnTo>
                <a:lnTo>
                  <a:pt x="1151" y="1275"/>
                </a:lnTo>
                <a:lnTo>
                  <a:pt x="1151" y="1276"/>
                </a:lnTo>
                <a:lnTo>
                  <a:pt x="1151" y="1276"/>
                </a:lnTo>
                <a:lnTo>
                  <a:pt x="1151" y="1276"/>
                </a:lnTo>
                <a:lnTo>
                  <a:pt x="1151" y="1278"/>
                </a:lnTo>
                <a:lnTo>
                  <a:pt x="1151" y="1278"/>
                </a:lnTo>
                <a:lnTo>
                  <a:pt x="1151" y="1278"/>
                </a:lnTo>
                <a:lnTo>
                  <a:pt x="1151" y="1279"/>
                </a:lnTo>
                <a:lnTo>
                  <a:pt x="1151" y="1279"/>
                </a:lnTo>
                <a:lnTo>
                  <a:pt x="1151" y="1281"/>
                </a:lnTo>
                <a:lnTo>
                  <a:pt x="1151" y="1281"/>
                </a:lnTo>
                <a:lnTo>
                  <a:pt x="1151" y="1281"/>
                </a:lnTo>
                <a:lnTo>
                  <a:pt x="1151" y="1282"/>
                </a:lnTo>
                <a:lnTo>
                  <a:pt x="1151" y="1282"/>
                </a:lnTo>
                <a:lnTo>
                  <a:pt x="1153" y="1282"/>
                </a:lnTo>
                <a:lnTo>
                  <a:pt x="1153" y="1284"/>
                </a:lnTo>
                <a:lnTo>
                  <a:pt x="1151" y="1284"/>
                </a:lnTo>
                <a:lnTo>
                  <a:pt x="1151" y="1284"/>
                </a:lnTo>
                <a:lnTo>
                  <a:pt x="1151" y="1285"/>
                </a:lnTo>
                <a:lnTo>
                  <a:pt x="1151" y="1285"/>
                </a:lnTo>
                <a:lnTo>
                  <a:pt x="1151" y="1287"/>
                </a:lnTo>
                <a:lnTo>
                  <a:pt x="1151" y="1287"/>
                </a:lnTo>
                <a:lnTo>
                  <a:pt x="1153" y="1287"/>
                </a:lnTo>
                <a:lnTo>
                  <a:pt x="1153" y="1288"/>
                </a:lnTo>
                <a:lnTo>
                  <a:pt x="1153" y="1288"/>
                </a:lnTo>
                <a:lnTo>
                  <a:pt x="1153" y="1288"/>
                </a:lnTo>
                <a:lnTo>
                  <a:pt x="1153" y="1290"/>
                </a:lnTo>
                <a:lnTo>
                  <a:pt x="1153" y="1290"/>
                </a:lnTo>
                <a:lnTo>
                  <a:pt x="1154" y="1292"/>
                </a:lnTo>
                <a:lnTo>
                  <a:pt x="1154" y="1292"/>
                </a:lnTo>
                <a:lnTo>
                  <a:pt x="1154" y="1293"/>
                </a:lnTo>
                <a:lnTo>
                  <a:pt x="1156" y="1293"/>
                </a:lnTo>
                <a:lnTo>
                  <a:pt x="1156" y="1293"/>
                </a:lnTo>
                <a:lnTo>
                  <a:pt x="1157" y="1293"/>
                </a:lnTo>
                <a:lnTo>
                  <a:pt x="1157" y="1293"/>
                </a:lnTo>
                <a:lnTo>
                  <a:pt x="1157" y="1293"/>
                </a:lnTo>
                <a:lnTo>
                  <a:pt x="1157" y="1295"/>
                </a:lnTo>
                <a:lnTo>
                  <a:pt x="1159" y="1295"/>
                </a:lnTo>
                <a:lnTo>
                  <a:pt x="1159" y="1295"/>
                </a:lnTo>
                <a:lnTo>
                  <a:pt x="1159" y="1295"/>
                </a:lnTo>
                <a:lnTo>
                  <a:pt x="1160" y="1295"/>
                </a:lnTo>
                <a:lnTo>
                  <a:pt x="1160" y="1295"/>
                </a:lnTo>
                <a:lnTo>
                  <a:pt x="1160" y="1296"/>
                </a:lnTo>
                <a:lnTo>
                  <a:pt x="1162" y="1296"/>
                </a:lnTo>
                <a:lnTo>
                  <a:pt x="1162" y="1296"/>
                </a:lnTo>
                <a:lnTo>
                  <a:pt x="1162" y="1296"/>
                </a:lnTo>
                <a:lnTo>
                  <a:pt x="1162" y="1296"/>
                </a:lnTo>
                <a:lnTo>
                  <a:pt x="1163" y="1296"/>
                </a:lnTo>
                <a:lnTo>
                  <a:pt x="1163" y="1298"/>
                </a:lnTo>
                <a:lnTo>
                  <a:pt x="1163" y="1298"/>
                </a:lnTo>
                <a:lnTo>
                  <a:pt x="1163" y="1299"/>
                </a:lnTo>
                <a:lnTo>
                  <a:pt x="1165" y="1299"/>
                </a:lnTo>
                <a:lnTo>
                  <a:pt x="1165" y="1299"/>
                </a:lnTo>
                <a:lnTo>
                  <a:pt x="1165" y="1299"/>
                </a:lnTo>
                <a:lnTo>
                  <a:pt x="1166" y="1299"/>
                </a:lnTo>
                <a:lnTo>
                  <a:pt x="1166" y="1299"/>
                </a:lnTo>
                <a:lnTo>
                  <a:pt x="1166" y="1299"/>
                </a:lnTo>
                <a:lnTo>
                  <a:pt x="1168" y="1299"/>
                </a:lnTo>
                <a:lnTo>
                  <a:pt x="1168" y="1299"/>
                </a:lnTo>
                <a:lnTo>
                  <a:pt x="1170" y="1299"/>
                </a:lnTo>
                <a:lnTo>
                  <a:pt x="1170" y="1299"/>
                </a:lnTo>
                <a:lnTo>
                  <a:pt x="1171" y="1301"/>
                </a:lnTo>
                <a:lnTo>
                  <a:pt x="1171" y="1301"/>
                </a:lnTo>
                <a:lnTo>
                  <a:pt x="1171" y="1301"/>
                </a:lnTo>
                <a:lnTo>
                  <a:pt x="1171" y="1302"/>
                </a:lnTo>
                <a:lnTo>
                  <a:pt x="1173" y="1302"/>
                </a:lnTo>
                <a:lnTo>
                  <a:pt x="1173" y="1302"/>
                </a:lnTo>
                <a:lnTo>
                  <a:pt x="1173" y="1304"/>
                </a:lnTo>
                <a:lnTo>
                  <a:pt x="1173" y="1304"/>
                </a:lnTo>
                <a:lnTo>
                  <a:pt x="1173" y="1304"/>
                </a:lnTo>
                <a:lnTo>
                  <a:pt x="1174" y="1304"/>
                </a:lnTo>
                <a:lnTo>
                  <a:pt x="1174" y="1304"/>
                </a:lnTo>
                <a:lnTo>
                  <a:pt x="1176" y="1304"/>
                </a:lnTo>
                <a:lnTo>
                  <a:pt x="1176" y="1305"/>
                </a:lnTo>
                <a:lnTo>
                  <a:pt x="1176" y="1305"/>
                </a:lnTo>
                <a:lnTo>
                  <a:pt x="1176" y="1307"/>
                </a:lnTo>
                <a:lnTo>
                  <a:pt x="1176" y="1307"/>
                </a:lnTo>
                <a:lnTo>
                  <a:pt x="1177" y="1307"/>
                </a:lnTo>
                <a:lnTo>
                  <a:pt x="1177" y="1309"/>
                </a:lnTo>
                <a:lnTo>
                  <a:pt x="1177" y="1309"/>
                </a:lnTo>
                <a:lnTo>
                  <a:pt x="1176" y="1309"/>
                </a:lnTo>
                <a:lnTo>
                  <a:pt x="1176" y="1310"/>
                </a:lnTo>
                <a:lnTo>
                  <a:pt x="1176" y="1310"/>
                </a:lnTo>
                <a:lnTo>
                  <a:pt x="1176" y="1312"/>
                </a:lnTo>
                <a:lnTo>
                  <a:pt x="1176" y="1312"/>
                </a:lnTo>
                <a:lnTo>
                  <a:pt x="1176" y="1312"/>
                </a:lnTo>
                <a:lnTo>
                  <a:pt x="1176" y="1313"/>
                </a:lnTo>
                <a:lnTo>
                  <a:pt x="1176" y="1313"/>
                </a:lnTo>
                <a:lnTo>
                  <a:pt x="1176" y="1313"/>
                </a:lnTo>
                <a:lnTo>
                  <a:pt x="1176" y="1315"/>
                </a:lnTo>
                <a:lnTo>
                  <a:pt x="1174" y="1315"/>
                </a:lnTo>
                <a:lnTo>
                  <a:pt x="1174" y="1315"/>
                </a:lnTo>
                <a:lnTo>
                  <a:pt x="1174" y="1316"/>
                </a:lnTo>
                <a:lnTo>
                  <a:pt x="1174" y="1316"/>
                </a:lnTo>
                <a:lnTo>
                  <a:pt x="1174" y="1318"/>
                </a:lnTo>
                <a:lnTo>
                  <a:pt x="1174" y="1318"/>
                </a:lnTo>
                <a:lnTo>
                  <a:pt x="1174" y="1318"/>
                </a:lnTo>
                <a:lnTo>
                  <a:pt x="1174" y="1319"/>
                </a:lnTo>
                <a:lnTo>
                  <a:pt x="1174" y="1319"/>
                </a:lnTo>
                <a:lnTo>
                  <a:pt x="1173" y="1319"/>
                </a:lnTo>
                <a:lnTo>
                  <a:pt x="1173" y="1321"/>
                </a:lnTo>
                <a:lnTo>
                  <a:pt x="1173" y="1321"/>
                </a:lnTo>
                <a:lnTo>
                  <a:pt x="1173" y="1322"/>
                </a:lnTo>
                <a:lnTo>
                  <a:pt x="1173" y="1322"/>
                </a:lnTo>
                <a:lnTo>
                  <a:pt x="1173" y="1322"/>
                </a:lnTo>
                <a:lnTo>
                  <a:pt x="1173" y="1324"/>
                </a:lnTo>
                <a:lnTo>
                  <a:pt x="1173" y="1324"/>
                </a:lnTo>
                <a:lnTo>
                  <a:pt x="1173" y="1326"/>
                </a:lnTo>
                <a:lnTo>
                  <a:pt x="1173" y="1326"/>
                </a:lnTo>
                <a:lnTo>
                  <a:pt x="1171" y="1326"/>
                </a:lnTo>
                <a:lnTo>
                  <a:pt x="1171" y="1327"/>
                </a:lnTo>
                <a:lnTo>
                  <a:pt x="1171" y="1327"/>
                </a:lnTo>
                <a:lnTo>
                  <a:pt x="1171" y="1329"/>
                </a:lnTo>
                <a:lnTo>
                  <a:pt x="1171" y="1329"/>
                </a:lnTo>
                <a:lnTo>
                  <a:pt x="1171" y="1329"/>
                </a:lnTo>
                <a:lnTo>
                  <a:pt x="1171" y="1330"/>
                </a:lnTo>
                <a:lnTo>
                  <a:pt x="1171" y="1330"/>
                </a:lnTo>
                <a:lnTo>
                  <a:pt x="1171" y="1332"/>
                </a:lnTo>
                <a:lnTo>
                  <a:pt x="1170" y="1332"/>
                </a:lnTo>
                <a:lnTo>
                  <a:pt x="1170" y="1332"/>
                </a:lnTo>
                <a:lnTo>
                  <a:pt x="1170" y="1332"/>
                </a:lnTo>
                <a:lnTo>
                  <a:pt x="1170" y="1333"/>
                </a:lnTo>
                <a:lnTo>
                  <a:pt x="1170" y="1333"/>
                </a:lnTo>
                <a:lnTo>
                  <a:pt x="1170" y="1333"/>
                </a:lnTo>
                <a:lnTo>
                  <a:pt x="1170" y="1335"/>
                </a:lnTo>
                <a:lnTo>
                  <a:pt x="1170" y="1335"/>
                </a:lnTo>
                <a:lnTo>
                  <a:pt x="1170" y="1336"/>
                </a:lnTo>
                <a:lnTo>
                  <a:pt x="1168" y="1336"/>
                </a:lnTo>
                <a:lnTo>
                  <a:pt x="1170" y="1336"/>
                </a:lnTo>
                <a:lnTo>
                  <a:pt x="1170" y="1338"/>
                </a:lnTo>
                <a:lnTo>
                  <a:pt x="1170" y="1338"/>
                </a:lnTo>
                <a:lnTo>
                  <a:pt x="1170" y="1338"/>
                </a:lnTo>
                <a:lnTo>
                  <a:pt x="1171" y="1338"/>
                </a:lnTo>
                <a:lnTo>
                  <a:pt x="1171" y="1339"/>
                </a:lnTo>
                <a:lnTo>
                  <a:pt x="1171" y="1339"/>
                </a:lnTo>
                <a:lnTo>
                  <a:pt x="1171" y="1339"/>
                </a:lnTo>
                <a:lnTo>
                  <a:pt x="1173" y="1339"/>
                </a:lnTo>
                <a:lnTo>
                  <a:pt x="1173" y="1341"/>
                </a:lnTo>
                <a:lnTo>
                  <a:pt x="1173" y="1341"/>
                </a:lnTo>
                <a:lnTo>
                  <a:pt x="1173" y="1341"/>
                </a:lnTo>
                <a:lnTo>
                  <a:pt x="1174" y="1341"/>
                </a:lnTo>
                <a:lnTo>
                  <a:pt x="1174" y="1343"/>
                </a:lnTo>
                <a:lnTo>
                  <a:pt x="1174" y="1343"/>
                </a:lnTo>
                <a:lnTo>
                  <a:pt x="1174" y="1343"/>
                </a:lnTo>
                <a:lnTo>
                  <a:pt x="1176" y="1343"/>
                </a:lnTo>
                <a:lnTo>
                  <a:pt x="1176" y="1344"/>
                </a:lnTo>
                <a:lnTo>
                  <a:pt x="1176" y="1344"/>
                </a:lnTo>
                <a:lnTo>
                  <a:pt x="1176" y="1344"/>
                </a:lnTo>
                <a:lnTo>
                  <a:pt x="1177" y="1344"/>
                </a:lnTo>
                <a:lnTo>
                  <a:pt x="1177" y="1346"/>
                </a:lnTo>
                <a:lnTo>
                  <a:pt x="1177" y="1346"/>
                </a:lnTo>
                <a:lnTo>
                  <a:pt x="1177" y="1346"/>
                </a:lnTo>
                <a:lnTo>
                  <a:pt x="1177" y="1346"/>
                </a:lnTo>
                <a:lnTo>
                  <a:pt x="1177" y="1347"/>
                </a:lnTo>
                <a:lnTo>
                  <a:pt x="1179" y="1347"/>
                </a:lnTo>
                <a:lnTo>
                  <a:pt x="1179" y="1347"/>
                </a:lnTo>
                <a:lnTo>
                  <a:pt x="1179" y="1347"/>
                </a:lnTo>
                <a:lnTo>
                  <a:pt x="1179" y="1349"/>
                </a:lnTo>
                <a:lnTo>
                  <a:pt x="1180" y="1349"/>
                </a:lnTo>
                <a:lnTo>
                  <a:pt x="1180" y="1349"/>
                </a:lnTo>
                <a:lnTo>
                  <a:pt x="1180" y="1349"/>
                </a:lnTo>
                <a:lnTo>
                  <a:pt x="1180" y="1350"/>
                </a:lnTo>
                <a:lnTo>
                  <a:pt x="1182" y="1350"/>
                </a:lnTo>
                <a:lnTo>
                  <a:pt x="1182" y="1350"/>
                </a:lnTo>
                <a:lnTo>
                  <a:pt x="1182" y="1350"/>
                </a:lnTo>
                <a:lnTo>
                  <a:pt x="1182" y="1350"/>
                </a:lnTo>
                <a:lnTo>
                  <a:pt x="1184" y="1350"/>
                </a:lnTo>
                <a:lnTo>
                  <a:pt x="1184" y="1352"/>
                </a:lnTo>
                <a:lnTo>
                  <a:pt x="1184" y="1352"/>
                </a:lnTo>
                <a:lnTo>
                  <a:pt x="1184" y="1352"/>
                </a:lnTo>
                <a:lnTo>
                  <a:pt x="1185" y="1352"/>
                </a:lnTo>
                <a:lnTo>
                  <a:pt x="1185" y="1353"/>
                </a:lnTo>
                <a:lnTo>
                  <a:pt x="1185" y="1353"/>
                </a:lnTo>
                <a:lnTo>
                  <a:pt x="1185" y="1353"/>
                </a:lnTo>
                <a:lnTo>
                  <a:pt x="1187" y="1353"/>
                </a:lnTo>
                <a:lnTo>
                  <a:pt x="1187" y="1355"/>
                </a:lnTo>
                <a:lnTo>
                  <a:pt x="1187" y="1355"/>
                </a:lnTo>
                <a:lnTo>
                  <a:pt x="1187" y="1355"/>
                </a:lnTo>
                <a:lnTo>
                  <a:pt x="1188" y="1355"/>
                </a:lnTo>
                <a:lnTo>
                  <a:pt x="1188" y="1356"/>
                </a:lnTo>
                <a:lnTo>
                  <a:pt x="1188" y="1356"/>
                </a:lnTo>
                <a:lnTo>
                  <a:pt x="1188" y="1356"/>
                </a:lnTo>
                <a:lnTo>
                  <a:pt x="1190" y="1356"/>
                </a:lnTo>
                <a:lnTo>
                  <a:pt x="1190" y="1358"/>
                </a:lnTo>
                <a:lnTo>
                  <a:pt x="1190" y="1358"/>
                </a:lnTo>
                <a:lnTo>
                  <a:pt x="1190" y="1358"/>
                </a:lnTo>
                <a:lnTo>
                  <a:pt x="1191" y="1358"/>
                </a:lnTo>
                <a:lnTo>
                  <a:pt x="1191" y="1360"/>
                </a:lnTo>
                <a:lnTo>
                  <a:pt x="1191" y="1360"/>
                </a:lnTo>
                <a:lnTo>
                  <a:pt x="1191" y="1360"/>
                </a:lnTo>
                <a:lnTo>
                  <a:pt x="1193" y="1360"/>
                </a:lnTo>
                <a:lnTo>
                  <a:pt x="1193" y="1361"/>
                </a:lnTo>
                <a:lnTo>
                  <a:pt x="1193" y="1361"/>
                </a:lnTo>
                <a:lnTo>
                  <a:pt x="1193" y="1361"/>
                </a:lnTo>
                <a:lnTo>
                  <a:pt x="1194" y="1361"/>
                </a:lnTo>
                <a:lnTo>
                  <a:pt x="1194" y="1363"/>
                </a:lnTo>
                <a:lnTo>
                  <a:pt x="1196" y="1363"/>
                </a:lnTo>
                <a:lnTo>
                  <a:pt x="1196" y="1364"/>
                </a:lnTo>
                <a:lnTo>
                  <a:pt x="1196" y="1364"/>
                </a:lnTo>
                <a:lnTo>
                  <a:pt x="1197" y="1364"/>
                </a:lnTo>
                <a:lnTo>
                  <a:pt x="1197" y="1366"/>
                </a:lnTo>
                <a:lnTo>
                  <a:pt x="1197" y="1366"/>
                </a:lnTo>
                <a:lnTo>
                  <a:pt x="1199" y="1367"/>
                </a:lnTo>
                <a:lnTo>
                  <a:pt x="1199" y="1367"/>
                </a:lnTo>
                <a:lnTo>
                  <a:pt x="1201" y="1369"/>
                </a:lnTo>
                <a:lnTo>
                  <a:pt x="1201" y="1369"/>
                </a:lnTo>
                <a:lnTo>
                  <a:pt x="1202" y="1369"/>
                </a:lnTo>
                <a:lnTo>
                  <a:pt x="1202" y="1369"/>
                </a:lnTo>
                <a:lnTo>
                  <a:pt x="1202" y="1369"/>
                </a:lnTo>
                <a:lnTo>
                  <a:pt x="1202" y="1370"/>
                </a:lnTo>
                <a:lnTo>
                  <a:pt x="1204" y="1370"/>
                </a:lnTo>
                <a:lnTo>
                  <a:pt x="1204" y="1370"/>
                </a:lnTo>
                <a:lnTo>
                  <a:pt x="1204" y="1370"/>
                </a:lnTo>
                <a:lnTo>
                  <a:pt x="1204" y="1372"/>
                </a:lnTo>
                <a:lnTo>
                  <a:pt x="1205" y="1372"/>
                </a:lnTo>
                <a:lnTo>
                  <a:pt x="1205" y="1372"/>
                </a:lnTo>
                <a:lnTo>
                  <a:pt x="1205" y="1372"/>
                </a:lnTo>
                <a:lnTo>
                  <a:pt x="1205" y="1374"/>
                </a:lnTo>
                <a:lnTo>
                  <a:pt x="1207" y="1374"/>
                </a:lnTo>
                <a:lnTo>
                  <a:pt x="1207" y="1374"/>
                </a:lnTo>
                <a:lnTo>
                  <a:pt x="1207" y="1374"/>
                </a:lnTo>
                <a:lnTo>
                  <a:pt x="1207" y="1375"/>
                </a:lnTo>
                <a:lnTo>
                  <a:pt x="1208" y="1375"/>
                </a:lnTo>
                <a:lnTo>
                  <a:pt x="1208" y="1375"/>
                </a:lnTo>
                <a:lnTo>
                  <a:pt x="1208" y="1375"/>
                </a:lnTo>
                <a:lnTo>
                  <a:pt x="1208" y="1377"/>
                </a:lnTo>
                <a:lnTo>
                  <a:pt x="1210" y="1377"/>
                </a:lnTo>
                <a:lnTo>
                  <a:pt x="1210" y="1377"/>
                </a:lnTo>
                <a:lnTo>
                  <a:pt x="1210" y="1377"/>
                </a:lnTo>
                <a:lnTo>
                  <a:pt x="1210" y="1378"/>
                </a:lnTo>
                <a:lnTo>
                  <a:pt x="1211" y="1378"/>
                </a:lnTo>
                <a:lnTo>
                  <a:pt x="1211" y="1378"/>
                </a:lnTo>
                <a:lnTo>
                  <a:pt x="1211" y="1378"/>
                </a:lnTo>
                <a:lnTo>
                  <a:pt x="1211" y="1380"/>
                </a:lnTo>
                <a:lnTo>
                  <a:pt x="1213" y="1380"/>
                </a:lnTo>
                <a:lnTo>
                  <a:pt x="1213" y="1380"/>
                </a:lnTo>
                <a:lnTo>
                  <a:pt x="1213" y="1380"/>
                </a:lnTo>
                <a:lnTo>
                  <a:pt x="1213" y="1381"/>
                </a:lnTo>
                <a:lnTo>
                  <a:pt x="1215" y="1381"/>
                </a:lnTo>
                <a:lnTo>
                  <a:pt x="1215" y="1381"/>
                </a:lnTo>
                <a:lnTo>
                  <a:pt x="1215" y="1381"/>
                </a:lnTo>
                <a:lnTo>
                  <a:pt x="1215" y="1383"/>
                </a:lnTo>
                <a:lnTo>
                  <a:pt x="1216" y="1383"/>
                </a:lnTo>
                <a:lnTo>
                  <a:pt x="1216" y="1383"/>
                </a:lnTo>
                <a:lnTo>
                  <a:pt x="1216" y="1383"/>
                </a:lnTo>
                <a:lnTo>
                  <a:pt x="1216" y="1384"/>
                </a:lnTo>
                <a:lnTo>
                  <a:pt x="1216" y="1384"/>
                </a:lnTo>
                <a:lnTo>
                  <a:pt x="1216" y="1384"/>
                </a:lnTo>
                <a:lnTo>
                  <a:pt x="1218" y="1384"/>
                </a:lnTo>
                <a:lnTo>
                  <a:pt x="1218" y="1386"/>
                </a:lnTo>
                <a:lnTo>
                  <a:pt x="1218" y="1386"/>
                </a:lnTo>
                <a:lnTo>
                  <a:pt x="1218" y="1386"/>
                </a:lnTo>
                <a:lnTo>
                  <a:pt x="1219" y="1386"/>
                </a:lnTo>
                <a:lnTo>
                  <a:pt x="1219" y="1387"/>
                </a:lnTo>
                <a:lnTo>
                  <a:pt x="1219" y="1387"/>
                </a:lnTo>
                <a:lnTo>
                  <a:pt x="1219" y="1387"/>
                </a:lnTo>
                <a:lnTo>
                  <a:pt x="1221" y="1387"/>
                </a:lnTo>
                <a:lnTo>
                  <a:pt x="1221" y="1387"/>
                </a:lnTo>
                <a:lnTo>
                  <a:pt x="1221" y="1387"/>
                </a:lnTo>
                <a:lnTo>
                  <a:pt x="1221" y="1389"/>
                </a:lnTo>
                <a:lnTo>
                  <a:pt x="1222" y="1389"/>
                </a:lnTo>
                <a:lnTo>
                  <a:pt x="1222" y="1389"/>
                </a:lnTo>
                <a:lnTo>
                  <a:pt x="1222" y="1389"/>
                </a:lnTo>
                <a:lnTo>
                  <a:pt x="1222" y="1391"/>
                </a:lnTo>
                <a:lnTo>
                  <a:pt x="1224" y="1391"/>
                </a:lnTo>
                <a:lnTo>
                  <a:pt x="1224" y="1391"/>
                </a:lnTo>
                <a:lnTo>
                  <a:pt x="1224" y="1391"/>
                </a:lnTo>
                <a:lnTo>
                  <a:pt x="1224" y="1392"/>
                </a:lnTo>
                <a:lnTo>
                  <a:pt x="1225" y="1392"/>
                </a:lnTo>
                <a:lnTo>
                  <a:pt x="1225" y="1392"/>
                </a:lnTo>
                <a:lnTo>
                  <a:pt x="1225" y="1392"/>
                </a:lnTo>
                <a:lnTo>
                  <a:pt x="1227" y="1394"/>
                </a:lnTo>
                <a:lnTo>
                  <a:pt x="1227" y="1394"/>
                </a:lnTo>
                <a:lnTo>
                  <a:pt x="1228" y="1395"/>
                </a:lnTo>
                <a:lnTo>
                  <a:pt x="1228" y="1395"/>
                </a:lnTo>
                <a:lnTo>
                  <a:pt x="1228" y="1395"/>
                </a:lnTo>
                <a:lnTo>
                  <a:pt x="1228" y="1397"/>
                </a:lnTo>
                <a:lnTo>
                  <a:pt x="1230" y="1397"/>
                </a:lnTo>
                <a:lnTo>
                  <a:pt x="1230" y="1397"/>
                </a:lnTo>
                <a:lnTo>
                  <a:pt x="1230" y="1397"/>
                </a:lnTo>
                <a:lnTo>
                  <a:pt x="1232" y="1398"/>
                </a:lnTo>
                <a:lnTo>
                  <a:pt x="1232" y="1398"/>
                </a:lnTo>
                <a:lnTo>
                  <a:pt x="1233" y="1400"/>
                </a:lnTo>
                <a:lnTo>
                  <a:pt x="1233" y="1400"/>
                </a:lnTo>
                <a:lnTo>
                  <a:pt x="1235" y="1400"/>
                </a:lnTo>
                <a:lnTo>
                  <a:pt x="1235" y="1401"/>
                </a:lnTo>
                <a:lnTo>
                  <a:pt x="1235" y="1401"/>
                </a:lnTo>
                <a:lnTo>
                  <a:pt x="1235" y="1401"/>
                </a:lnTo>
                <a:lnTo>
                  <a:pt x="1236" y="1403"/>
                </a:lnTo>
                <a:lnTo>
                  <a:pt x="1236" y="1403"/>
                </a:lnTo>
                <a:lnTo>
                  <a:pt x="1236" y="1404"/>
                </a:lnTo>
                <a:lnTo>
                  <a:pt x="1238" y="1404"/>
                </a:lnTo>
                <a:lnTo>
                  <a:pt x="1238" y="1404"/>
                </a:lnTo>
                <a:lnTo>
                  <a:pt x="1238" y="1406"/>
                </a:lnTo>
                <a:lnTo>
                  <a:pt x="1239" y="1406"/>
                </a:lnTo>
                <a:lnTo>
                  <a:pt x="1239" y="1406"/>
                </a:lnTo>
                <a:lnTo>
                  <a:pt x="1239" y="1406"/>
                </a:lnTo>
                <a:lnTo>
                  <a:pt x="1239" y="1406"/>
                </a:lnTo>
                <a:lnTo>
                  <a:pt x="1241" y="1406"/>
                </a:lnTo>
                <a:lnTo>
                  <a:pt x="1241" y="1408"/>
                </a:lnTo>
                <a:lnTo>
                  <a:pt x="1241" y="1408"/>
                </a:lnTo>
                <a:lnTo>
                  <a:pt x="1241" y="1408"/>
                </a:lnTo>
                <a:lnTo>
                  <a:pt x="1242" y="1408"/>
                </a:lnTo>
                <a:lnTo>
                  <a:pt x="1242" y="1409"/>
                </a:lnTo>
                <a:lnTo>
                  <a:pt x="1242" y="1409"/>
                </a:lnTo>
                <a:lnTo>
                  <a:pt x="1242" y="1409"/>
                </a:lnTo>
                <a:lnTo>
                  <a:pt x="1244" y="1409"/>
                </a:lnTo>
                <a:lnTo>
                  <a:pt x="1244" y="1411"/>
                </a:lnTo>
                <a:lnTo>
                  <a:pt x="1244" y="1411"/>
                </a:lnTo>
                <a:lnTo>
                  <a:pt x="1244" y="1411"/>
                </a:lnTo>
                <a:lnTo>
                  <a:pt x="1245" y="1411"/>
                </a:lnTo>
                <a:lnTo>
                  <a:pt x="1245" y="1412"/>
                </a:lnTo>
                <a:lnTo>
                  <a:pt x="1245" y="1412"/>
                </a:lnTo>
                <a:lnTo>
                  <a:pt x="1245" y="1412"/>
                </a:lnTo>
                <a:lnTo>
                  <a:pt x="1247" y="1412"/>
                </a:lnTo>
                <a:lnTo>
                  <a:pt x="1247" y="1414"/>
                </a:lnTo>
                <a:lnTo>
                  <a:pt x="1247" y="1414"/>
                </a:lnTo>
                <a:lnTo>
                  <a:pt x="1247" y="1414"/>
                </a:lnTo>
                <a:lnTo>
                  <a:pt x="1249" y="1414"/>
                </a:lnTo>
                <a:lnTo>
                  <a:pt x="1249" y="1415"/>
                </a:lnTo>
                <a:lnTo>
                  <a:pt x="1249" y="1415"/>
                </a:lnTo>
                <a:lnTo>
                  <a:pt x="1249" y="1415"/>
                </a:lnTo>
                <a:lnTo>
                  <a:pt x="1250" y="1415"/>
                </a:lnTo>
                <a:lnTo>
                  <a:pt x="1250" y="1417"/>
                </a:lnTo>
                <a:lnTo>
                  <a:pt x="1250" y="1417"/>
                </a:lnTo>
                <a:lnTo>
                  <a:pt x="1250" y="1417"/>
                </a:lnTo>
                <a:lnTo>
                  <a:pt x="1250" y="1417"/>
                </a:lnTo>
                <a:lnTo>
                  <a:pt x="1249" y="1417"/>
                </a:lnTo>
                <a:lnTo>
                  <a:pt x="1249" y="1418"/>
                </a:lnTo>
                <a:lnTo>
                  <a:pt x="1249" y="1418"/>
                </a:lnTo>
                <a:lnTo>
                  <a:pt x="1249" y="1418"/>
                </a:lnTo>
                <a:lnTo>
                  <a:pt x="1249" y="1420"/>
                </a:lnTo>
                <a:lnTo>
                  <a:pt x="1249" y="1420"/>
                </a:lnTo>
                <a:lnTo>
                  <a:pt x="1249" y="1421"/>
                </a:lnTo>
                <a:lnTo>
                  <a:pt x="1249" y="1421"/>
                </a:lnTo>
                <a:lnTo>
                  <a:pt x="1249" y="1423"/>
                </a:lnTo>
                <a:lnTo>
                  <a:pt x="1249" y="1423"/>
                </a:lnTo>
                <a:lnTo>
                  <a:pt x="1249" y="1423"/>
                </a:lnTo>
                <a:lnTo>
                  <a:pt x="1249" y="1425"/>
                </a:lnTo>
                <a:lnTo>
                  <a:pt x="1250" y="1425"/>
                </a:lnTo>
                <a:lnTo>
                  <a:pt x="1250" y="1425"/>
                </a:lnTo>
                <a:lnTo>
                  <a:pt x="1249" y="1425"/>
                </a:lnTo>
                <a:lnTo>
                  <a:pt x="1249" y="1425"/>
                </a:lnTo>
                <a:lnTo>
                  <a:pt x="1249" y="1425"/>
                </a:lnTo>
                <a:lnTo>
                  <a:pt x="1249" y="1426"/>
                </a:lnTo>
                <a:lnTo>
                  <a:pt x="1249" y="1426"/>
                </a:lnTo>
                <a:lnTo>
                  <a:pt x="1249" y="1428"/>
                </a:lnTo>
                <a:lnTo>
                  <a:pt x="1249" y="1428"/>
                </a:lnTo>
                <a:lnTo>
                  <a:pt x="1249" y="1429"/>
                </a:lnTo>
                <a:lnTo>
                  <a:pt x="1247" y="1429"/>
                </a:lnTo>
                <a:lnTo>
                  <a:pt x="1247" y="1431"/>
                </a:lnTo>
                <a:lnTo>
                  <a:pt x="1247" y="1431"/>
                </a:lnTo>
                <a:lnTo>
                  <a:pt x="1247" y="1431"/>
                </a:lnTo>
                <a:lnTo>
                  <a:pt x="1247" y="1431"/>
                </a:lnTo>
                <a:lnTo>
                  <a:pt x="1249" y="1431"/>
                </a:lnTo>
                <a:lnTo>
                  <a:pt x="1249" y="1431"/>
                </a:lnTo>
                <a:lnTo>
                  <a:pt x="1249" y="1432"/>
                </a:lnTo>
                <a:lnTo>
                  <a:pt x="1250" y="1432"/>
                </a:lnTo>
                <a:lnTo>
                  <a:pt x="1250" y="1432"/>
                </a:lnTo>
                <a:lnTo>
                  <a:pt x="1250" y="1432"/>
                </a:lnTo>
                <a:lnTo>
                  <a:pt x="1252" y="1432"/>
                </a:lnTo>
                <a:lnTo>
                  <a:pt x="1252" y="1432"/>
                </a:lnTo>
                <a:lnTo>
                  <a:pt x="1252" y="1434"/>
                </a:lnTo>
                <a:lnTo>
                  <a:pt x="1253" y="1434"/>
                </a:lnTo>
                <a:lnTo>
                  <a:pt x="1253" y="1434"/>
                </a:lnTo>
                <a:lnTo>
                  <a:pt x="1253" y="1434"/>
                </a:lnTo>
                <a:lnTo>
                  <a:pt x="1255" y="1434"/>
                </a:lnTo>
                <a:lnTo>
                  <a:pt x="1255" y="1435"/>
                </a:lnTo>
                <a:lnTo>
                  <a:pt x="1256" y="1435"/>
                </a:lnTo>
                <a:lnTo>
                  <a:pt x="1256" y="1435"/>
                </a:lnTo>
                <a:lnTo>
                  <a:pt x="1256" y="1435"/>
                </a:lnTo>
                <a:lnTo>
                  <a:pt x="1256" y="1435"/>
                </a:lnTo>
                <a:lnTo>
                  <a:pt x="1258" y="1437"/>
                </a:lnTo>
                <a:lnTo>
                  <a:pt x="1258" y="1437"/>
                </a:lnTo>
                <a:lnTo>
                  <a:pt x="1259" y="1437"/>
                </a:lnTo>
                <a:lnTo>
                  <a:pt x="1259" y="1437"/>
                </a:lnTo>
                <a:lnTo>
                  <a:pt x="1261" y="1437"/>
                </a:lnTo>
                <a:lnTo>
                  <a:pt x="1261" y="1437"/>
                </a:lnTo>
                <a:lnTo>
                  <a:pt x="1263" y="1437"/>
                </a:lnTo>
                <a:lnTo>
                  <a:pt x="1263" y="1437"/>
                </a:lnTo>
                <a:lnTo>
                  <a:pt x="1263" y="1437"/>
                </a:lnTo>
                <a:lnTo>
                  <a:pt x="1264" y="1437"/>
                </a:lnTo>
                <a:lnTo>
                  <a:pt x="1264" y="1438"/>
                </a:lnTo>
                <a:lnTo>
                  <a:pt x="1266" y="1438"/>
                </a:lnTo>
                <a:lnTo>
                  <a:pt x="1266" y="1438"/>
                </a:lnTo>
                <a:lnTo>
                  <a:pt x="1266" y="1438"/>
                </a:lnTo>
                <a:lnTo>
                  <a:pt x="1266" y="1438"/>
                </a:lnTo>
                <a:lnTo>
                  <a:pt x="1267" y="1438"/>
                </a:lnTo>
                <a:lnTo>
                  <a:pt x="1267" y="1440"/>
                </a:lnTo>
                <a:lnTo>
                  <a:pt x="1267" y="1440"/>
                </a:lnTo>
                <a:lnTo>
                  <a:pt x="1269" y="1440"/>
                </a:lnTo>
                <a:lnTo>
                  <a:pt x="1269" y="1440"/>
                </a:lnTo>
                <a:lnTo>
                  <a:pt x="1270" y="1440"/>
                </a:lnTo>
                <a:lnTo>
                  <a:pt x="1270" y="1440"/>
                </a:lnTo>
                <a:lnTo>
                  <a:pt x="1270" y="1438"/>
                </a:lnTo>
                <a:lnTo>
                  <a:pt x="1272" y="1438"/>
                </a:lnTo>
                <a:lnTo>
                  <a:pt x="1272" y="1440"/>
                </a:lnTo>
                <a:lnTo>
                  <a:pt x="1272" y="1440"/>
                </a:lnTo>
                <a:lnTo>
                  <a:pt x="1272" y="1440"/>
                </a:lnTo>
                <a:lnTo>
                  <a:pt x="1272" y="1442"/>
                </a:lnTo>
                <a:lnTo>
                  <a:pt x="1272" y="1442"/>
                </a:lnTo>
                <a:lnTo>
                  <a:pt x="1273" y="1443"/>
                </a:lnTo>
                <a:lnTo>
                  <a:pt x="1273" y="1443"/>
                </a:lnTo>
                <a:lnTo>
                  <a:pt x="1273" y="1443"/>
                </a:lnTo>
                <a:lnTo>
                  <a:pt x="1273" y="1443"/>
                </a:lnTo>
                <a:lnTo>
                  <a:pt x="1275" y="1443"/>
                </a:lnTo>
                <a:lnTo>
                  <a:pt x="1275" y="1445"/>
                </a:lnTo>
                <a:lnTo>
                  <a:pt x="1275" y="1445"/>
                </a:lnTo>
                <a:lnTo>
                  <a:pt x="1275" y="1446"/>
                </a:lnTo>
                <a:lnTo>
                  <a:pt x="1275" y="1446"/>
                </a:lnTo>
                <a:lnTo>
                  <a:pt x="1275" y="1448"/>
                </a:lnTo>
                <a:lnTo>
                  <a:pt x="1275" y="1448"/>
                </a:lnTo>
                <a:lnTo>
                  <a:pt x="1275" y="1449"/>
                </a:lnTo>
                <a:lnTo>
                  <a:pt x="1276" y="1449"/>
                </a:lnTo>
                <a:lnTo>
                  <a:pt x="1276" y="1449"/>
                </a:lnTo>
                <a:lnTo>
                  <a:pt x="1276" y="1449"/>
                </a:lnTo>
                <a:lnTo>
                  <a:pt x="1276" y="1451"/>
                </a:lnTo>
                <a:lnTo>
                  <a:pt x="1278" y="1451"/>
                </a:lnTo>
                <a:lnTo>
                  <a:pt x="1278" y="1451"/>
                </a:lnTo>
                <a:lnTo>
                  <a:pt x="1278" y="1452"/>
                </a:lnTo>
                <a:lnTo>
                  <a:pt x="1280" y="1452"/>
                </a:lnTo>
                <a:lnTo>
                  <a:pt x="1280" y="1452"/>
                </a:lnTo>
                <a:lnTo>
                  <a:pt x="1278" y="1454"/>
                </a:lnTo>
                <a:lnTo>
                  <a:pt x="1278" y="1454"/>
                </a:lnTo>
                <a:lnTo>
                  <a:pt x="1278" y="1455"/>
                </a:lnTo>
                <a:lnTo>
                  <a:pt x="1278" y="1455"/>
                </a:lnTo>
                <a:lnTo>
                  <a:pt x="1278" y="1457"/>
                </a:lnTo>
                <a:lnTo>
                  <a:pt x="1278" y="1457"/>
                </a:lnTo>
                <a:lnTo>
                  <a:pt x="1278" y="1457"/>
                </a:lnTo>
                <a:lnTo>
                  <a:pt x="1278" y="1459"/>
                </a:lnTo>
                <a:lnTo>
                  <a:pt x="1278" y="1459"/>
                </a:lnTo>
                <a:lnTo>
                  <a:pt x="1278" y="1460"/>
                </a:lnTo>
                <a:lnTo>
                  <a:pt x="1276" y="1460"/>
                </a:lnTo>
                <a:lnTo>
                  <a:pt x="1278" y="1460"/>
                </a:lnTo>
                <a:lnTo>
                  <a:pt x="1278" y="1460"/>
                </a:lnTo>
                <a:lnTo>
                  <a:pt x="1278" y="1462"/>
                </a:lnTo>
                <a:lnTo>
                  <a:pt x="1278" y="1462"/>
                </a:lnTo>
                <a:lnTo>
                  <a:pt x="1278" y="1462"/>
                </a:lnTo>
                <a:lnTo>
                  <a:pt x="1280" y="1462"/>
                </a:lnTo>
                <a:lnTo>
                  <a:pt x="1280" y="1462"/>
                </a:lnTo>
                <a:lnTo>
                  <a:pt x="1280" y="1463"/>
                </a:lnTo>
                <a:lnTo>
                  <a:pt x="1280" y="1463"/>
                </a:lnTo>
                <a:lnTo>
                  <a:pt x="1280" y="1465"/>
                </a:lnTo>
                <a:lnTo>
                  <a:pt x="1280" y="1465"/>
                </a:lnTo>
                <a:lnTo>
                  <a:pt x="1280" y="1465"/>
                </a:lnTo>
                <a:lnTo>
                  <a:pt x="1280" y="1466"/>
                </a:lnTo>
                <a:lnTo>
                  <a:pt x="1280" y="1466"/>
                </a:lnTo>
                <a:lnTo>
                  <a:pt x="1278" y="1468"/>
                </a:lnTo>
                <a:lnTo>
                  <a:pt x="1278" y="1468"/>
                </a:lnTo>
                <a:lnTo>
                  <a:pt x="1278" y="1468"/>
                </a:lnTo>
                <a:lnTo>
                  <a:pt x="1276" y="1468"/>
                </a:lnTo>
                <a:lnTo>
                  <a:pt x="1276" y="1469"/>
                </a:lnTo>
                <a:lnTo>
                  <a:pt x="1276" y="1468"/>
                </a:lnTo>
                <a:lnTo>
                  <a:pt x="1276" y="1469"/>
                </a:lnTo>
                <a:lnTo>
                  <a:pt x="1275" y="1469"/>
                </a:lnTo>
                <a:lnTo>
                  <a:pt x="1275" y="1469"/>
                </a:lnTo>
                <a:lnTo>
                  <a:pt x="1275" y="1469"/>
                </a:lnTo>
                <a:lnTo>
                  <a:pt x="1275" y="1471"/>
                </a:lnTo>
                <a:lnTo>
                  <a:pt x="1275" y="1471"/>
                </a:lnTo>
                <a:lnTo>
                  <a:pt x="1275" y="1472"/>
                </a:lnTo>
                <a:lnTo>
                  <a:pt x="1275" y="1472"/>
                </a:lnTo>
                <a:lnTo>
                  <a:pt x="1275" y="1472"/>
                </a:lnTo>
                <a:lnTo>
                  <a:pt x="1275" y="1474"/>
                </a:lnTo>
                <a:lnTo>
                  <a:pt x="1273" y="1474"/>
                </a:lnTo>
                <a:lnTo>
                  <a:pt x="1273" y="1474"/>
                </a:lnTo>
                <a:lnTo>
                  <a:pt x="1273" y="1476"/>
                </a:lnTo>
                <a:lnTo>
                  <a:pt x="1273" y="1476"/>
                </a:lnTo>
                <a:lnTo>
                  <a:pt x="1273" y="1477"/>
                </a:lnTo>
                <a:lnTo>
                  <a:pt x="1273" y="1477"/>
                </a:lnTo>
                <a:lnTo>
                  <a:pt x="1273" y="1479"/>
                </a:lnTo>
                <a:lnTo>
                  <a:pt x="1273" y="1479"/>
                </a:lnTo>
                <a:lnTo>
                  <a:pt x="1273" y="1480"/>
                </a:lnTo>
                <a:lnTo>
                  <a:pt x="1273" y="1480"/>
                </a:lnTo>
                <a:lnTo>
                  <a:pt x="1273" y="1480"/>
                </a:lnTo>
                <a:lnTo>
                  <a:pt x="1273" y="1480"/>
                </a:lnTo>
                <a:lnTo>
                  <a:pt x="1273" y="1482"/>
                </a:lnTo>
                <a:lnTo>
                  <a:pt x="1272" y="1482"/>
                </a:lnTo>
                <a:lnTo>
                  <a:pt x="1272" y="1482"/>
                </a:lnTo>
                <a:lnTo>
                  <a:pt x="1272" y="1483"/>
                </a:lnTo>
                <a:lnTo>
                  <a:pt x="1272" y="1483"/>
                </a:lnTo>
                <a:lnTo>
                  <a:pt x="1272" y="1483"/>
                </a:lnTo>
                <a:lnTo>
                  <a:pt x="1272" y="1485"/>
                </a:lnTo>
                <a:lnTo>
                  <a:pt x="1272" y="1485"/>
                </a:lnTo>
                <a:lnTo>
                  <a:pt x="1272" y="1486"/>
                </a:lnTo>
                <a:lnTo>
                  <a:pt x="1272" y="1486"/>
                </a:lnTo>
                <a:lnTo>
                  <a:pt x="1272" y="1488"/>
                </a:lnTo>
                <a:lnTo>
                  <a:pt x="1272" y="1488"/>
                </a:lnTo>
                <a:lnTo>
                  <a:pt x="1272" y="1490"/>
                </a:lnTo>
                <a:lnTo>
                  <a:pt x="1272" y="1490"/>
                </a:lnTo>
                <a:lnTo>
                  <a:pt x="1272" y="1491"/>
                </a:lnTo>
                <a:lnTo>
                  <a:pt x="1272" y="1491"/>
                </a:lnTo>
                <a:lnTo>
                  <a:pt x="1270" y="1491"/>
                </a:lnTo>
                <a:lnTo>
                  <a:pt x="1270" y="1493"/>
                </a:lnTo>
                <a:lnTo>
                  <a:pt x="1272" y="1493"/>
                </a:lnTo>
                <a:lnTo>
                  <a:pt x="1270" y="1493"/>
                </a:lnTo>
                <a:lnTo>
                  <a:pt x="1270" y="1493"/>
                </a:lnTo>
                <a:lnTo>
                  <a:pt x="1270" y="1494"/>
                </a:lnTo>
                <a:lnTo>
                  <a:pt x="1272" y="1494"/>
                </a:lnTo>
                <a:lnTo>
                  <a:pt x="1272" y="1494"/>
                </a:lnTo>
                <a:lnTo>
                  <a:pt x="1272" y="1496"/>
                </a:lnTo>
                <a:lnTo>
                  <a:pt x="1272" y="1496"/>
                </a:lnTo>
                <a:lnTo>
                  <a:pt x="1272" y="1496"/>
                </a:lnTo>
                <a:lnTo>
                  <a:pt x="1272" y="1497"/>
                </a:lnTo>
                <a:lnTo>
                  <a:pt x="1272" y="1497"/>
                </a:lnTo>
                <a:lnTo>
                  <a:pt x="1272" y="1499"/>
                </a:lnTo>
                <a:lnTo>
                  <a:pt x="1273" y="1499"/>
                </a:lnTo>
                <a:lnTo>
                  <a:pt x="1273" y="1499"/>
                </a:lnTo>
                <a:lnTo>
                  <a:pt x="1273" y="1499"/>
                </a:lnTo>
                <a:lnTo>
                  <a:pt x="1273" y="1500"/>
                </a:lnTo>
                <a:lnTo>
                  <a:pt x="1273" y="1500"/>
                </a:lnTo>
                <a:lnTo>
                  <a:pt x="1273" y="1500"/>
                </a:lnTo>
                <a:lnTo>
                  <a:pt x="1273" y="1502"/>
                </a:lnTo>
                <a:lnTo>
                  <a:pt x="1273" y="1502"/>
                </a:lnTo>
                <a:lnTo>
                  <a:pt x="1273" y="1502"/>
                </a:lnTo>
                <a:lnTo>
                  <a:pt x="1273" y="1502"/>
                </a:lnTo>
                <a:lnTo>
                  <a:pt x="1273" y="1503"/>
                </a:lnTo>
                <a:lnTo>
                  <a:pt x="1273" y="1503"/>
                </a:lnTo>
                <a:lnTo>
                  <a:pt x="1273" y="1503"/>
                </a:lnTo>
                <a:lnTo>
                  <a:pt x="1273" y="1503"/>
                </a:lnTo>
                <a:lnTo>
                  <a:pt x="1272" y="1503"/>
                </a:lnTo>
                <a:lnTo>
                  <a:pt x="1272" y="1502"/>
                </a:lnTo>
                <a:lnTo>
                  <a:pt x="1272" y="1502"/>
                </a:lnTo>
                <a:lnTo>
                  <a:pt x="1272" y="1502"/>
                </a:lnTo>
                <a:lnTo>
                  <a:pt x="1270" y="1502"/>
                </a:lnTo>
                <a:lnTo>
                  <a:pt x="1270" y="1500"/>
                </a:lnTo>
                <a:lnTo>
                  <a:pt x="1269" y="1500"/>
                </a:lnTo>
                <a:lnTo>
                  <a:pt x="1269" y="1500"/>
                </a:lnTo>
                <a:lnTo>
                  <a:pt x="1269" y="1500"/>
                </a:lnTo>
                <a:lnTo>
                  <a:pt x="1269" y="1499"/>
                </a:lnTo>
                <a:lnTo>
                  <a:pt x="1267" y="1499"/>
                </a:lnTo>
                <a:lnTo>
                  <a:pt x="1267" y="1499"/>
                </a:lnTo>
                <a:lnTo>
                  <a:pt x="1266" y="1499"/>
                </a:lnTo>
                <a:lnTo>
                  <a:pt x="1266" y="1499"/>
                </a:lnTo>
                <a:lnTo>
                  <a:pt x="1266" y="1497"/>
                </a:lnTo>
                <a:lnTo>
                  <a:pt x="1264" y="1497"/>
                </a:lnTo>
                <a:lnTo>
                  <a:pt x="1264" y="1497"/>
                </a:lnTo>
                <a:lnTo>
                  <a:pt x="1264" y="1497"/>
                </a:lnTo>
                <a:lnTo>
                  <a:pt x="1264" y="1496"/>
                </a:lnTo>
                <a:lnTo>
                  <a:pt x="1263" y="1496"/>
                </a:lnTo>
                <a:lnTo>
                  <a:pt x="1263" y="1496"/>
                </a:lnTo>
                <a:lnTo>
                  <a:pt x="1261" y="1496"/>
                </a:lnTo>
                <a:lnTo>
                  <a:pt x="1261" y="1494"/>
                </a:lnTo>
                <a:lnTo>
                  <a:pt x="1261" y="1494"/>
                </a:lnTo>
                <a:lnTo>
                  <a:pt x="1261" y="1494"/>
                </a:lnTo>
                <a:lnTo>
                  <a:pt x="1259" y="1494"/>
                </a:lnTo>
                <a:lnTo>
                  <a:pt x="1259" y="1494"/>
                </a:lnTo>
                <a:lnTo>
                  <a:pt x="1259" y="1494"/>
                </a:lnTo>
                <a:lnTo>
                  <a:pt x="1259" y="1496"/>
                </a:lnTo>
                <a:lnTo>
                  <a:pt x="1259" y="1496"/>
                </a:lnTo>
                <a:lnTo>
                  <a:pt x="1259" y="1497"/>
                </a:lnTo>
                <a:lnTo>
                  <a:pt x="1258" y="1497"/>
                </a:lnTo>
                <a:lnTo>
                  <a:pt x="1258" y="1499"/>
                </a:lnTo>
                <a:lnTo>
                  <a:pt x="1258" y="1499"/>
                </a:lnTo>
                <a:lnTo>
                  <a:pt x="1258" y="1499"/>
                </a:lnTo>
                <a:lnTo>
                  <a:pt x="1258" y="1500"/>
                </a:lnTo>
                <a:lnTo>
                  <a:pt x="1258" y="1500"/>
                </a:lnTo>
                <a:lnTo>
                  <a:pt x="1258" y="1502"/>
                </a:lnTo>
                <a:lnTo>
                  <a:pt x="1258" y="1502"/>
                </a:lnTo>
                <a:lnTo>
                  <a:pt x="1256" y="1503"/>
                </a:lnTo>
                <a:lnTo>
                  <a:pt x="1256" y="1503"/>
                </a:lnTo>
                <a:lnTo>
                  <a:pt x="1256" y="1505"/>
                </a:lnTo>
                <a:lnTo>
                  <a:pt x="1256" y="1505"/>
                </a:lnTo>
                <a:lnTo>
                  <a:pt x="1256" y="1505"/>
                </a:lnTo>
                <a:lnTo>
                  <a:pt x="1256" y="1507"/>
                </a:lnTo>
                <a:lnTo>
                  <a:pt x="1256" y="1507"/>
                </a:lnTo>
                <a:lnTo>
                  <a:pt x="1256" y="1508"/>
                </a:lnTo>
                <a:lnTo>
                  <a:pt x="1256" y="1508"/>
                </a:lnTo>
                <a:lnTo>
                  <a:pt x="1256" y="1510"/>
                </a:lnTo>
                <a:lnTo>
                  <a:pt x="1256" y="1510"/>
                </a:lnTo>
                <a:lnTo>
                  <a:pt x="1256" y="1511"/>
                </a:lnTo>
                <a:lnTo>
                  <a:pt x="1256" y="1511"/>
                </a:lnTo>
                <a:lnTo>
                  <a:pt x="1255" y="1513"/>
                </a:lnTo>
                <a:lnTo>
                  <a:pt x="1255" y="1513"/>
                </a:lnTo>
                <a:lnTo>
                  <a:pt x="1255" y="1514"/>
                </a:lnTo>
                <a:lnTo>
                  <a:pt x="1255" y="1514"/>
                </a:lnTo>
                <a:lnTo>
                  <a:pt x="1255" y="1514"/>
                </a:lnTo>
                <a:lnTo>
                  <a:pt x="1255" y="1516"/>
                </a:lnTo>
                <a:lnTo>
                  <a:pt x="1253" y="1516"/>
                </a:lnTo>
                <a:lnTo>
                  <a:pt x="1253" y="1516"/>
                </a:lnTo>
                <a:lnTo>
                  <a:pt x="1253" y="1516"/>
                </a:lnTo>
                <a:lnTo>
                  <a:pt x="1253" y="1516"/>
                </a:lnTo>
                <a:lnTo>
                  <a:pt x="1253" y="1517"/>
                </a:lnTo>
                <a:lnTo>
                  <a:pt x="1253" y="1517"/>
                </a:lnTo>
                <a:lnTo>
                  <a:pt x="1252" y="1517"/>
                </a:lnTo>
                <a:lnTo>
                  <a:pt x="1252" y="1519"/>
                </a:lnTo>
                <a:lnTo>
                  <a:pt x="1252" y="1519"/>
                </a:lnTo>
                <a:lnTo>
                  <a:pt x="1252" y="1519"/>
                </a:lnTo>
                <a:lnTo>
                  <a:pt x="1252" y="1520"/>
                </a:lnTo>
                <a:lnTo>
                  <a:pt x="1250" y="1520"/>
                </a:lnTo>
                <a:lnTo>
                  <a:pt x="1250" y="1522"/>
                </a:lnTo>
                <a:lnTo>
                  <a:pt x="1250" y="1522"/>
                </a:lnTo>
                <a:lnTo>
                  <a:pt x="1250" y="1522"/>
                </a:lnTo>
                <a:lnTo>
                  <a:pt x="1250" y="1524"/>
                </a:lnTo>
                <a:lnTo>
                  <a:pt x="1249" y="1524"/>
                </a:lnTo>
                <a:lnTo>
                  <a:pt x="1249" y="1525"/>
                </a:lnTo>
                <a:lnTo>
                  <a:pt x="1249" y="1525"/>
                </a:lnTo>
                <a:lnTo>
                  <a:pt x="1249" y="1527"/>
                </a:lnTo>
                <a:lnTo>
                  <a:pt x="1247" y="1527"/>
                </a:lnTo>
                <a:lnTo>
                  <a:pt x="1247" y="1528"/>
                </a:lnTo>
                <a:lnTo>
                  <a:pt x="1247" y="1528"/>
                </a:lnTo>
                <a:lnTo>
                  <a:pt x="1247" y="1528"/>
                </a:lnTo>
                <a:lnTo>
                  <a:pt x="1247" y="1530"/>
                </a:lnTo>
                <a:lnTo>
                  <a:pt x="1245" y="1530"/>
                </a:lnTo>
                <a:lnTo>
                  <a:pt x="1245" y="1530"/>
                </a:lnTo>
                <a:lnTo>
                  <a:pt x="1245" y="1531"/>
                </a:lnTo>
                <a:lnTo>
                  <a:pt x="1245" y="1531"/>
                </a:lnTo>
                <a:lnTo>
                  <a:pt x="1245" y="1531"/>
                </a:lnTo>
                <a:lnTo>
                  <a:pt x="1245" y="1533"/>
                </a:lnTo>
                <a:lnTo>
                  <a:pt x="1244" y="1533"/>
                </a:lnTo>
                <a:lnTo>
                  <a:pt x="1244" y="1533"/>
                </a:lnTo>
                <a:lnTo>
                  <a:pt x="1244" y="1534"/>
                </a:lnTo>
                <a:lnTo>
                  <a:pt x="1244" y="1534"/>
                </a:lnTo>
                <a:lnTo>
                  <a:pt x="1244" y="1534"/>
                </a:lnTo>
                <a:lnTo>
                  <a:pt x="1244" y="1534"/>
                </a:lnTo>
                <a:lnTo>
                  <a:pt x="1242" y="1534"/>
                </a:lnTo>
                <a:lnTo>
                  <a:pt x="1242" y="1536"/>
                </a:lnTo>
                <a:lnTo>
                  <a:pt x="1242" y="1536"/>
                </a:lnTo>
                <a:lnTo>
                  <a:pt x="1242" y="1536"/>
                </a:lnTo>
                <a:lnTo>
                  <a:pt x="1242" y="1537"/>
                </a:lnTo>
                <a:lnTo>
                  <a:pt x="1242" y="1537"/>
                </a:lnTo>
                <a:lnTo>
                  <a:pt x="1241" y="1537"/>
                </a:lnTo>
                <a:lnTo>
                  <a:pt x="1241" y="1539"/>
                </a:lnTo>
                <a:lnTo>
                  <a:pt x="1241" y="1539"/>
                </a:lnTo>
                <a:lnTo>
                  <a:pt x="1241" y="1539"/>
                </a:lnTo>
                <a:lnTo>
                  <a:pt x="1241" y="1541"/>
                </a:lnTo>
                <a:lnTo>
                  <a:pt x="1239" y="1541"/>
                </a:lnTo>
                <a:lnTo>
                  <a:pt x="1239" y="1542"/>
                </a:lnTo>
                <a:lnTo>
                  <a:pt x="1239" y="1542"/>
                </a:lnTo>
                <a:lnTo>
                  <a:pt x="1239" y="1544"/>
                </a:lnTo>
                <a:lnTo>
                  <a:pt x="1238" y="1544"/>
                </a:lnTo>
                <a:lnTo>
                  <a:pt x="1238" y="1545"/>
                </a:lnTo>
                <a:lnTo>
                  <a:pt x="1238" y="1545"/>
                </a:lnTo>
                <a:lnTo>
                  <a:pt x="1238" y="1545"/>
                </a:lnTo>
                <a:lnTo>
                  <a:pt x="1238" y="1547"/>
                </a:lnTo>
                <a:lnTo>
                  <a:pt x="1236" y="1547"/>
                </a:lnTo>
                <a:lnTo>
                  <a:pt x="1236" y="1548"/>
                </a:lnTo>
                <a:lnTo>
                  <a:pt x="1236" y="1548"/>
                </a:lnTo>
                <a:lnTo>
                  <a:pt x="1236" y="1548"/>
                </a:lnTo>
                <a:lnTo>
                  <a:pt x="1236" y="1550"/>
                </a:lnTo>
                <a:lnTo>
                  <a:pt x="1236" y="1550"/>
                </a:lnTo>
                <a:lnTo>
                  <a:pt x="1236" y="1550"/>
                </a:lnTo>
                <a:lnTo>
                  <a:pt x="1236" y="1551"/>
                </a:lnTo>
                <a:lnTo>
                  <a:pt x="1235" y="1551"/>
                </a:lnTo>
                <a:lnTo>
                  <a:pt x="1235" y="1551"/>
                </a:lnTo>
                <a:lnTo>
                  <a:pt x="1235" y="1553"/>
                </a:lnTo>
                <a:lnTo>
                  <a:pt x="1235" y="1553"/>
                </a:lnTo>
                <a:lnTo>
                  <a:pt x="1235" y="1553"/>
                </a:lnTo>
                <a:lnTo>
                  <a:pt x="1235" y="1553"/>
                </a:lnTo>
                <a:lnTo>
                  <a:pt x="1235" y="1553"/>
                </a:lnTo>
                <a:lnTo>
                  <a:pt x="1235" y="1554"/>
                </a:lnTo>
                <a:lnTo>
                  <a:pt x="1235" y="1554"/>
                </a:lnTo>
                <a:lnTo>
                  <a:pt x="1236" y="1556"/>
                </a:lnTo>
                <a:lnTo>
                  <a:pt x="1236" y="1556"/>
                </a:lnTo>
                <a:lnTo>
                  <a:pt x="1236" y="1558"/>
                </a:lnTo>
                <a:lnTo>
                  <a:pt x="1236" y="1558"/>
                </a:lnTo>
                <a:lnTo>
                  <a:pt x="1236" y="1558"/>
                </a:lnTo>
                <a:lnTo>
                  <a:pt x="1236" y="1559"/>
                </a:lnTo>
                <a:lnTo>
                  <a:pt x="1236" y="1559"/>
                </a:lnTo>
                <a:lnTo>
                  <a:pt x="1236" y="1559"/>
                </a:lnTo>
                <a:lnTo>
                  <a:pt x="1236" y="1561"/>
                </a:lnTo>
                <a:lnTo>
                  <a:pt x="1238" y="1561"/>
                </a:lnTo>
                <a:lnTo>
                  <a:pt x="1238" y="1561"/>
                </a:lnTo>
                <a:lnTo>
                  <a:pt x="1238" y="1562"/>
                </a:lnTo>
                <a:lnTo>
                  <a:pt x="1238" y="1562"/>
                </a:lnTo>
                <a:lnTo>
                  <a:pt x="1238" y="1564"/>
                </a:lnTo>
                <a:lnTo>
                  <a:pt x="1239" y="1564"/>
                </a:lnTo>
                <a:lnTo>
                  <a:pt x="1239" y="1565"/>
                </a:lnTo>
                <a:lnTo>
                  <a:pt x="1239" y="1565"/>
                </a:lnTo>
                <a:lnTo>
                  <a:pt x="1239" y="1567"/>
                </a:lnTo>
                <a:lnTo>
                  <a:pt x="1239" y="1567"/>
                </a:lnTo>
                <a:lnTo>
                  <a:pt x="1241" y="1567"/>
                </a:lnTo>
                <a:lnTo>
                  <a:pt x="1241" y="1568"/>
                </a:lnTo>
                <a:lnTo>
                  <a:pt x="1241" y="1568"/>
                </a:lnTo>
                <a:lnTo>
                  <a:pt x="1241" y="1568"/>
                </a:lnTo>
                <a:lnTo>
                  <a:pt x="1241" y="1570"/>
                </a:lnTo>
                <a:lnTo>
                  <a:pt x="1241" y="1570"/>
                </a:lnTo>
                <a:lnTo>
                  <a:pt x="1242" y="1570"/>
                </a:lnTo>
                <a:lnTo>
                  <a:pt x="1242" y="1571"/>
                </a:lnTo>
                <a:lnTo>
                  <a:pt x="1242" y="1571"/>
                </a:lnTo>
                <a:lnTo>
                  <a:pt x="1242" y="1571"/>
                </a:lnTo>
                <a:lnTo>
                  <a:pt x="1242" y="1573"/>
                </a:lnTo>
                <a:lnTo>
                  <a:pt x="1242" y="1573"/>
                </a:lnTo>
                <a:lnTo>
                  <a:pt x="1242" y="1573"/>
                </a:lnTo>
                <a:lnTo>
                  <a:pt x="1242" y="1575"/>
                </a:lnTo>
                <a:lnTo>
                  <a:pt x="1242" y="1575"/>
                </a:lnTo>
                <a:lnTo>
                  <a:pt x="1242" y="1576"/>
                </a:lnTo>
                <a:lnTo>
                  <a:pt x="1241" y="1576"/>
                </a:lnTo>
                <a:lnTo>
                  <a:pt x="1241" y="1576"/>
                </a:lnTo>
                <a:lnTo>
                  <a:pt x="1241" y="1578"/>
                </a:lnTo>
                <a:lnTo>
                  <a:pt x="1241" y="1578"/>
                </a:lnTo>
                <a:lnTo>
                  <a:pt x="1241" y="1578"/>
                </a:lnTo>
                <a:lnTo>
                  <a:pt x="1241" y="1579"/>
                </a:lnTo>
                <a:lnTo>
                  <a:pt x="1241" y="1579"/>
                </a:lnTo>
                <a:lnTo>
                  <a:pt x="1241" y="1581"/>
                </a:lnTo>
                <a:lnTo>
                  <a:pt x="1239" y="1581"/>
                </a:lnTo>
                <a:lnTo>
                  <a:pt x="1239" y="1581"/>
                </a:lnTo>
                <a:lnTo>
                  <a:pt x="1239" y="1582"/>
                </a:lnTo>
                <a:lnTo>
                  <a:pt x="1239" y="1582"/>
                </a:lnTo>
                <a:lnTo>
                  <a:pt x="1239" y="1584"/>
                </a:lnTo>
                <a:lnTo>
                  <a:pt x="1239" y="1584"/>
                </a:lnTo>
                <a:lnTo>
                  <a:pt x="1239" y="1584"/>
                </a:lnTo>
                <a:lnTo>
                  <a:pt x="1239" y="1585"/>
                </a:lnTo>
                <a:lnTo>
                  <a:pt x="1239" y="1585"/>
                </a:lnTo>
                <a:lnTo>
                  <a:pt x="1239" y="1587"/>
                </a:lnTo>
                <a:lnTo>
                  <a:pt x="1238" y="1587"/>
                </a:lnTo>
                <a:lnTo>
                  <a:pt x="1238" y="1587"/>
                </a:lnTo>
                <a:lnTo>
                  <a:pt x="1238" y="1588"/>
                </a:lnTo>
                <a:lnTo>
                  <a:pt x="1238" y="1588"/>
                </a:lnTo>
                <a:lnTo>
                  <a:pt x="1238" y="1588"/>
                </a:lnTo>
                <a:lnTo>
                  <a:pt x="1238" y="1590"/>
                </a:lnTo>
                <a:lnTo>
                  <a:pt x="1238" y="1590"/>
                </a:lnTo>
                <a:lnTo>
                  <a:pt x="1238" y="1590"/>
                </a:lnTo>
                <a:lnTo>
                  <a:pt x="1238" y="1592"/>
                </a:lnTo>
                <a:lnTo>
                  <a:pt x="1236" y="1592"/>
                </a:lnTo>
                <a:lnTo>
                  <a:pt x="1236" y="1592"/>
                </a:lnTo>
                <a:lnTo>
                  <a:pt x="1236" y="1593"/>
                </a:lnTo>
                <a:lnTo>
                  <a:pt x="1236" y="1593"/>
                </a:lnTo>
                <a:lnTo>
                  <a:pt x="1236" y="1595"/>
                </a:lnTo>
                <a:lnTo>
                  <a:pt x="1236" y="1595"/>
                </a:lnTo>
                <a:lnTo>
                  <a:pt x="1236" y="1596"/>
                </a:lnTo>
                <a:lnTo>
                  <a:pt x="1236" y="1596"/>
                </a:lnTo>
                <a:lnTo>
                  <a:pt x="1236" y="1596"/>
                </a:lnTo>
                <a:lnTo>
                  <a:pt x="1236" y="1598"/>
                </a:lnTo>
                <a:lnTo>
                  <a:pt x="1236" y="1598"/>
                </a:lnTo>
                <a:lnTo>
                  <a:pt x="1236" y="1599"/>
                </a:lnTo>
                <a:lnTo>
                  <a:pt x="1236" y="1599"/>
                </a:lnTo>
                <a:lnTo>
                  <a:pt x="1235" y="1599"/>
                </a:lnTo>
                <a:lnTo>
                  <a:pt x="1235" y="1601"/>
                </a:lnTo>
                <a:lnTo>
                  <a:pt x="1235" y="1601"/>
                </a:lnTo>
                <a:lnTo>
                  <a:pt x="1235" y="1602"/>
                </a:lnTo>
                <a:lnTo>
                  <a:pt x="1235" y="1602"/>
                </a:lnTo>
                <a:lnTo>
                  <a:pt x="1235" y="1604"/>
                </a:lnTo>
                <a:lnTo>
                  <a:pt x="1235" y="1604"/>
                </a:lnTo>
                <a:lnTo>
                  <a:pt x="1235" y="1606"/>
                </a:lnTo>
                <a:lnTo>
                  <a:pt x="1233" y="1606"/>
                </a:lnTo>
                <a:lnTo>
                  <a:pt x="1233" y="1606"/>
                </a:lnTo>
                <a:lnTo>
                  <a:pt x="1233" y="1607"/>
                </a:lnTo>
                <a:lnTo>
                  <a:pt x="1233" y="1607"/>
                </a:lnTo>
                <a:lnTo>
                  <a:pt x="1233" y="1609"/>
                </a:lnTo>
                <a:lnTo>
                  <a:pt x="1233" y="1609"/>
                </a:lnTo>
                <a:lnTo>
                  <a:pt x="1233" y="1609"/>
                </a:lnTo>
                <a:lnTo>
                  <a:pt x="1233" y="1609"/>
                </a:lnTo>
                <a:lnTo>
                  <a:pt x="1233" y="1610"/>
                </a:lnTo>
                <a:lnTo>
                  <a:pt x="1233" y="1610"/>
                </a:lnTo>
                <a:lnTo>
                  <a:pt x="1232" y="1610"/>
                </a:lnTo>
                <a:lnTo>
                  <a:pt x="1232" y="1612"/>
                </a:lnTo>
                <a:lnTo>
                  <a:pt x="1232" y="1612"/>
                </a:lnTo>
                <a:lnTo>
                  <a:pt x="1232" y="1613"/>
                </a:lnTo>
                <a:lnTo>
                  <a:pt x="1232" y="1613"/>
                </a:lnTo>
                <a:lnTo>
                  <a:pt x="1232" y="1615"/>
                </a:lnTo>
                <a:lnTo>
                  <a:pt x="1232" y="1615"/>
                </a:lnTo>
                <a:lnTo>
                  <a:pt x="1232" y="1616"/>
                </a:lnTo>
                <a:lnTo>
                  <a:pt x="1230" y="1616"/>
                </a:lnTo>
                <a:lnTo>
                  <a:pt x="1230" y="1616"/>
                </a:lnTo>
                <a:lnTo>
                  <a:pt x="1230" y="1618"/>
                </a:lnTo>
                <a:lnTo>
                  <a:pt x="1230" y="1618"/>
                </a:lnTo>
                <a:lnTo>
                  <a:pt x="1230" y="1619"/>
                </a:lnTo>
                <a:lnTo>
                  <a:pt x="1230" y="1619"/>
                </a:lnTo>
                <a:lnTo>
                  <a:pt x="1230" y="1621"/>
                </a:lnTo>
                <a:lnTo>
                  <a:pt x="1230" y="1621"/>
                </a:lnTo>
                <a:lnTo>
                  <a:pt x="1228" y="1623"/>
                </a:lnTo>
                <a:lnTo>
                  <a:pt x="1228" y="1623"/>
                </a:lnTo>
                <a:lnTo>
                  <a:pt x="1228" y="1624"/>
                </a:lnTo>
                <a:lnTo>
                  <a:pt x="1228" y="1624"/>
                </a:lnTo>
                <a:lnTo>
                  <a:pt x="1228" y="1624"/>
                </a:lnTo>
                <a:lnTo>
                  <a:pt x="1228" y="1626"/>
                </a:lnTo>
                <a:lnTo>
                  <a:pt x="1228" y="1626"/>
                </a:lnTo>
                <a:lnTo>
                  <a:pt x="1228" y="1627"/>
                </a:lnTo>
                <a:lnTo>
                  <a:pt x="1228" y="1627"/>
                </a:lnTo>
                <a:lnTo>
                  <a:pt x="1227" y="1627"/>
                </a:lnTo>
                <a:lnTo>
                  <a:pt x="1227" y="1627"/>
                </a:lnTo>
                <a:lnTo>
                  <a:pt x="1227" y="1629"/>
                </a:lnTo>
                <a:lnTo>
                  <a:pt x="1227" y="1629"/>
                </a:lnTo>
                <a:lnTo>
                  <a:pt x="1227" y="1630"/>
                </a:lnTo>
                <a:lnTo>
                  <a:pt x="1227" y="1630"/>
                </a:lnTo>
                <a:lnTo>
                  <a:pt x="1227" y="1632"/>
                </a:lnTo>
                <a:lnTo>
                  <a:pt x="1227" y="1632"/>
                </a:lnTo>
                <a:lnTo>
                  <a:pt x="1225" y="1632"/>
                </a:lnTo>
                <a:lnTo>
                  <a:pt x="1225" y="1633"/>
                </a:lnTo>
                <a:lnTo>
                  <a:pt x="1225" y="1633"/>
                </a:lnTo>
                <a:lnTo>
                  <a:pt x="1225" y="1635"/>
                </a:lnTo>
                <a:lnTo>
                  <a:pt x="1225" y="1635"/>
                </a:lnTo>
                <a:lnTo>
                  <a:pt x="1225" y="1635"/>
                </a:lnTo>
                <a:lnTo>
                  <a:pt x="1225" y="1636"/>
                </a:lnTo>
                <a:lnTo>
                  <a:pt x="1225" y="1636"/>
                </a:lnTo>
                <a:lnTo>
                  <a:pt x="1225" y="1638"/>
                </a:lnTo>
                <a:lnTo>
                  <a:pt x="1224" y="1638"/>
                </a:lnTo>
                <a:lnTo>
                  <a:pt x="1224" y="1640"/>
                </a:lnTo>
                <a:lnTo>
                  <a:pt x="1224" y="1640"/>
                </a:lnTo>
                <a:lnTo>
                  <a:pt x="1224" y="1641"/>
                </a:lnTo>
                <a:lnTo>
                  <a:pt x="1224" y="1641"/>
                </a:lnTo>
                <a:lnTo>
                  <a:pt x="1224" y="1641"/>
                </a:lnTo>
                <a:lnTo>
                  <a:pt x="1224" y="1643"/>
                </a:lnTo>
                <a:lnTo>
                  <a:pt x="1224" y="1643"/>
                </a:lnTo>
                <a:lnTo>
                  <a:pt x="1224" y="1644"/>
                </a:lnTo>
                <a:lnTo>
                  <a:pt x="1222" y="1644"/>
                </a:lnTo>
                <a:lnTo>
                  <a:pt x="1222" y="1644"/>
                </a:lnTo>
                <a:lnTo>
                  <a:pt x="1222" y="1646"/>
                </a:lnTo>
                <a:lnTo>
                  <a:pt x="1222" y="1646"/>
                </a:lnTo>
                <a:lnTo>
                  <a:pt x="1222" y="1646"/>
                </a:lnTo>
                <a:lnTo>
                  <a:pt x="1222" y="1646"/>
                </a:lnTo>
                <a:lnTo>
                  <a:pt x="1222" y="1647"/>
                </a:lnTo>
                <a:lnTo>
                  <a:pt x="1222" y="1647"/>
                </a:lnTo>
                <a:lnTo>
                  <a:pt x="1222" y="1649"/>
                </a:lnTo>
                <a:lnTo>
                  <a:pt x="1221" y="1649"/>
                </a:lnTo>
                <a:lnTo>
                  <a:pt x="1221" y="1649"/>
                </a:lnTo>
                <a:lnTo>
                  <a:pt x="1221" y="1650"/>
                </a:lnTo>
                <a:lnTo>
                  <a:pt x="1221" y="1650"/>
                </a:lnTo>
                <a:lnTo>
                  <a:pt x="1221" y="1652"/>
                </a:lnTo>
                <a:lnTo>
                  <a:pt x="1221" y="1652"/>
                </a:lnTo>
                <a:lnTo>
                  <a:pt x="1221" y="1652"/>
                </a:lnTo>
                <a:lnTo>
                  <a:pt x="1221" y="1653"/>
                </a:lnTo>
                <a:lnTo>
                  <a:pt x="1221" y="1653"/>
                </a:lnTo>
                <a:lnTo>
                  <a:pt x="1221" y="1655"/>
                </a:lnTo>
                <a:lnTo>
                  <a:pt x="1219" y="1655"/>
                </a:lnTo>
                <a:lnTo>
                  <a:pt x="1219" y="1655"/>
                </a:lnTo>
                <a:lnTo>
                  <a:pt x="1219" y="1657"/>
                </a:lnTo>
                <a:lnTo>
                  <a:pt x="1219" y="1657"/>
                </a:lnTo>
                <a:lnTo>
                  <a:pt x="1219" y="1657"/>
                </a:lnTo>
                <a:lnTo>
                  <a:pt x="1219" y="1658"/>
                </a:lnTo>
                <a:lnTo>
                  <a:pt x="1219" y="1658"/>
                </a:lnTo>
                <a:lnTo>
                  <a:pt x="1219" y="1660"/>
                </a:lnTo>
                <a:lnTo>
                  <a:pt x="1219" y="1660"/>
                </a:lnTo>
                <a:lnTo>
                  <a:pt x="1218" y="1660"/>
                </a:lnTo>
                <a:lnTo>
                  <a:pt x="1218" y="1661"/>
                </a:lnTo>
                <a:lnTo>
                  <a:pt x="1218" y="1661"/>
                </a:lnTo>
                <a:lnTo>
                  <a:pt x="1218" y="1663"/>
                </a:lnTo>
                <a:lnTo>
                  <a:pt x="1218" y="1663"/>
                </a:lnTo>
                <a:lnTo>
                  <a:pt x="1218" y="1663"/>
                </a:lnTo>
                <a:lnTo>
                  <a:pt x="1218" y="1664"/>
                </a:lnTo>
                <a:lnTo>
                  <a:pt x="1218" y="1664"/>
                </a:lnTo>
                <a:lnTo>
                  <a:pt x="1218" y="1664"/>
                </a:lnTo>
                <a:lnTo>
                  <a:pt x="1216" y="1666"/>
                </a:lnTo>
                <a:lnTo>
                  <a:pt x="1216" y="1666"/>
                </a:lnTo>
                <a:lnTo>
                  <a:pt x="1216" y="1667"/>
                </a:lnTo>
                <a:lnTo>
                  <a:pt x="1216" y="1667"/>
                </a:lnTo>
                <a:lnTo>
                  <a:pt x="1216" y="1667"/>
                </a:lnTo>
                <a:lnTo>
                  <a:pt x="1216" y="1669"/>
                </a:lnTo>
                <a:lnTo>
                  <a:pt x="1216" y="1669"/>
                </a:lnTo>
                <a:lnTo>
                  <a:pt x="1216" y="1670"/>
                </a:lnTo>
                <a:lnTo>
                  <a:pt x="1216" y="1670"/>
                </a:lnTo>
                <a:lnTo>
                  <a:pt x="1216" y="1670"/>
                </a:lnTo>
                <a:lnTo>
                  <a:pt x="1216" y="1672"/>
                </a:lnTo>
                <a:lnTo>
                  <a:pt x="1216" y="1672"/>
                </a:lnTo>
                <a:lnTo>
                  <a:pt x="1216" y="1674"/>
                </a:lnTo>
                <a:lnTo>
                  <a:pt x="1215" y="1674"/>
                </a:lnTo>
                <a:lnTo>
                  <a:pt x="1215" y="1675"/>
                </a:lnTo>
                <a:lnTo>
                  <a:pt x="1215" y="1675"/>
                </a:lnTo>
                <a:lnTo>
                  <a:pt x="1215" y="1677"/>
                </a:lnTo>
                <a:lnTo>
                  <a:pt x="1215" y="1677"/>
                </a:lnTo>
                <a:lnTo>
                  <a:pt x="1215" y="1677"/>
                </a:lnTo>
                <a:lnTo>
                  <a:pt x="1215" y="1678"/>
                </a:lnTo>
                <a:lnTo>
                  <a:pt x="1215" y="1678"/>
                </a:lnTo>
                <a:lnTo>
                  <a:pt x="1215" y="1680"/>
                </a:lnTo>
                <a:lnTo>
                  <a:pt x="1213" y="1680"/>
                </a:lnTo>
                <a:lnTo>
                  <a:pt x="1213" y="1680"/>
                </a:lnTo>
                <a:lnTo>
                  <a:pt x="1213" y="1681"/>
                </a:lnTo>
                <a:lnTo>
                  <a:pt x="1213" y="1681"/>
                </a:lnTo>
                <a:lnTo>
                  <a:pt x="1213" y="1683"/>
                </a:lnTo>
                <a:lnTo>
                  <a:pt x="1213" y="1683"/>
                </a:lnTo>
                <a:lnTo>
                  <a:pt x="1213" y="1683"/>
                </a:lnTo>
                <a:lnTo>
                  <a:pt x="1213" y="1683"/>
                </a:lnTo>
                <a:lnTo>
                  <a:pt x="1213" y="1684"/>
                </a:lnTo>
                <a:lnTo>
                  <a:pt x="1211" y="1684"/>
                </a:lnTo>
                <a:lnTo>
                  <a:pt x="1211" y="1684"/>
                </a:lnTo>
                <a:lnTo>
                  <a:pt x="1211" y="1686"/>
                </a:lnTo>
                <a:lnTo>
                  <a:pt x="1211" y="1686"/>
                </a:lnTo>
                <a:lnTo>
                  <a:pt x="1211" y="1687"/>
                </a:lnTo>
                <a:lnTo>
                  <a:pt x="1211" y="1687"/>
                </a:lnTo>
                <a:lnTo>
                  <a:pt x="1211" y="1687"/>
                </a:lnTo>
                <a:lnTo>
                  <a:pt x="1211" y="1689"/>
                </a:lnTo>
                <a:lnTo>
                  <a:pt x="1211" y="1689"/>
                </a:lnTo>
                <a:lnTo>
                  <a:pt x="1210" y="1691"/>
                </a:lnTo>
                <a:lnTo>
                  <a:pt x="1210" y="1691"/>
                </a:lnTo>
                <a:lnTo>
                  <a:pt x="1210" y="1692"/>
                </a:lnTo>
                <a:lnTo>
                  <a:pt x="1210" y="1692"/>
                </a:lnTo>
                <a:lnTo>
                  <a:pt x="1210" y="1692"/>
                </a:lnTo>
                <a:lnTo>
                  <a:pt x="1210" y="1694"/>
                </a:lnTo>
                <a:lnTo>
                  <a:pt x="1210" y="1694"/>
                </a:lnTo>
                <a:lnTo>
                  <a:pt x="1210" y="1695"/>
                </a:lnTo>
                <a:lnTo>
                  <a:pt x="1210" y="1695"/>
                </a:lnTo>
                <a:lnTo>
                  <a:pt x="1208" y="1695"/>
                </a:lnTo>
                <a:lnTo>
                  <a:pt x="1208" y="1697"/>
                </a:lnTo>
                <a:lnTo>
                  <a:pt x="1208" y="1697"/>
                </a:lnTo>
                <a:lnTo>
                  <a:pt x="1208" y="1698"/>
                </a:lnTo>
                <a:lnTo>
                  <a:pt x="1208" y="1698"/>
                </a:lnTo>
                <a:lnTo>
                  <a:pt x="1208" y="1700"/>
                </a:lnTo>
                <a:lnTo>
                  <a:pt x="1208" y="1700"/>
                </a:lnTo>
                <a:lnTo>
                  <a:pt x="1208" y="1701"/>
                </a:lnTo>
                <a:lnTo>
                  <a:pt x="1207" y="1701"/>
                </a:lnTo>
                <a:lnTo>
                  <a:pt x="1207" y="1701"/>
                </a:lnTo>
                <a:lnTo>
                  <a:pt x="1207" y="1701"/>
                </a:lnTo>
                <a:lnTo>
                  <a:pt x="1207" y="1701"/>
                </a:lnTo>
                <a:lnTo>
                  <a:pt x="1205" y="1701"/>
                </a:lnTo>
                <a:lnTo>
                  <a:pt x="1205" y="1701"/>
                </a:lnTo>
                <a:lnTo>
                  <a:pt x="1205" y="1703"/>
                </a:lnTo>
                <a:lnTo>
                  <a:pt x="1205" y="1703"/>
                </a:lnTo>
                <a:lnTo>
                  <a:pt x="1204" y="1703"/>
                </a:lnTo>
                <a:lnTo>
                  <a:pt x="1204" y="1705"/>
                </a:lnTo>
                <a:lnTo>
                  <a:pt x="1205" y="1705"/>
                </a:lnTo>
                <a:lnTo>
                  <a:pt x="1205" y="1705"/>
                </a:lnTo>
                <a:lnTo>
                  <a:pt x="1207" y="1705"/>
                </a:lnTo>
                <a:lnTo>
                  <a:pt x="1207" y="1705"/>
                </a:lnTo>
                <a:lnTo>
                  <a:pt x="1205" y="1705"/>
                </a:lnTo>
                <a:lnTo>
                  <a:pt x="1205" y="1705"/>
                </a:lnTo>
                <a:lnTo>
                  <a:pt x="1205" y="1706"/>
                </a:lnTo>
                <a:lnTo>
                  <a:pt x="1205" y="1706"/>
                </a:lnTo>
                <a:lnTo>
                  <a:pt x="1205" y="1706"/>
                </a:lnTo>
                <a:lnTo>
                  <a:pt x="1205" y="1708"/>
                </a:lnTo>
                <a:lnTo>
                  <a:pt x="1205" y="1708"/>
                </a:lnTo>
                <a:lnTo>
                  <a:pt x="1205" y="1708"/>
                </a:lnTo>
                <a:lnTo>
                  <a:pt x="1205" y="1709"/>
                </a:lnTo>
                <a:lnTo>
                  <a:pt x="1204" y="1709"/>
                </a:lnTo>
                <a:lnTo>
                  <a:pt x="1204" y="1709"/>
                </a:lnTo>
                <a:lnTo>
                  <a:pt x="1204" y="1709"/>
                </a:lnTo>
                <a:lnTo>
                  <a:pt x="1202" y="1711"/>
                </a:lnTo>
                <a:lnTo>
                  <a:pt x="1204" y="1711"/>
                </a:lnTo>
                <a:lnTo>
                  <a:pt x="1204" y="1711"/>
                </a:lnTo>
                <a:lnTo>
                  <a:pt x="1202" y="1712"/>
                </a:lnTo>
                <a:lnTo>
                  <a:pt x="1202" y="1711"/>
                </a:lnTo>
                <a:lnTo>
                  <a:pt x="1202" y="1712"/>
                </a:lnTo>
                <a:lnTo>
                  <a:pt x="1201" y="1712"/>
                </a:lnTo>
                <a:lnTo>
                  <a:pt x="1201" y="1712"/>
                </a:lnTo>
                <a:lnTo>
                  <a:pt x="1201" y="1714"/>
                </a:lnTo>
                <a:lnTo>
                  <a:pt x="1201" y="1714"/>
                </a:lnTo>
                <a:lnTo>
                  <a:pt x="1202" y="1715"/>
                </a:lnTo>
                <a:lnTo>
                  <a:pt x="1202" y="1715"/>
                </a:lnTo>
                <a:lnTo>
                  <a:pt x="1202" y="1717"/>
                </a:lnTo>
                <a:lnTo>
                  <a:pt x="1201" y="1717"/>
                </a:lnTo>
                <a:lnTo>
                  <a:pt x="1201" y="1717"/>
                </a:lnTo>
                <a:lnTo>
                  <a:pt x="1201" y="1718"/>
                </a:lnTo>
                <a:lnTo>
                  <a:pt x="1201" y="1718"/>
                </a:lnTo>
                <a:lnTo>
                  <a:pt x="1201" y="1718"/>
                </a:lnTo>
                <a:lnTo>
                  <a:pt x="1201" y="1718"/>
                </a:lnTo>
                <a:lnTo>
                  <a:pt x="1201" y="1720"/>
                </a:lnTo>
                <a:lnTo>
                  <a:pt x="1201" y="1720"/>
                </a:lnTo>
                <a:lnTo>
                  <a:pt x="1201" y="1722"/>
                </a:lnTo>
                <a:lnTo>
                  <a:pt x="1201" y="1722"/>
                </a:lnTo>
                <a:lnTo>
                  <a:pt x="1201" y="1723"/>
                </a:lnTo>
                <a:lnTo>
                  <a:pt x="1201" y="1723"/>
                </a:lnTo>
                <a:lnTo>
                  <a:pt x="1201" y="1723"/>
                </a:lnTo>
                <a:lnTo>
                  <a:pt x="1201" y="1725"/>
                </a:lnTo>
                <a:lnTo>
                  <a:pt x="1201" y="1725"/>
                </a:lnTo>
                <a:lnTo>
                  <a:pt x="1201" y="1725"/>
                </a:lnTo>
                <a:lnTo>
                  <a:pt x="1202" y="1725"/>
                </a:lnTo>
                <a:lnTo>
                  <a:pt x="1202" y="1726"/>
                </a:lnTo>
                <a:lnTo>
                  <a:pt x="1201" y="1726"/>
                </a:lnTo>
                <a:lnTo>
                  <a:pt x="1201" y="1726"/>
                </a:lnTo>
                <a:lnTo>
                  <a:pt x="1201" y="1726"/>
                </a:lnTo>
                <a:lnTo>
                  <a:pt x="1201" y="1728"/>
                </a:lnTo>
                <a:lnTo>
                  <a:pt x="1201" y="1728"/>
                </a:lnTo>
                <a:lnTo>
                  <a:pt x="1201" y="1729"/>
                </a:lnTo>
                <a:lnTo>
                  <a:pt x="1201" y="1729"/>
                </a:lnTo>
                <a:lnTo>
                  <a:pt x="1201" y="1729"/>
                </a:lnTo>
                <a:lnTo>
                  <a:pt x="1201" y="1731"/>
                </a:lnTo>
                <a:lnTo>
                  <a:pt x="1201" y="1731"/>
                </a:lnTo>
                <a:lnTo>
                  <a:pt x="1201" y="1732"/>
                </a:lnTo>
                <a:lnTo>
                  <a:pt x="1202" y="1732"/>
                </a:lnTo>
                <a:lnTo>
                  <a:pt x="1202" y="1732"/>
                </a:lnTo>
                <a:lnTo>
                  <a:pt x="1202" y="1734"/>
                </a:lnTo>
                <a:lnTo>
                  <a:pt x="1201" y="1734"/>
                </a:lnTo>
                <a:lnTo>
                  <a:pt x="1201" y="1734"/>
                </a:lnTo>
                <a:lnTo>
                  <a:pt x="1201" y="1734"/>
                </a:lnTo>
                <a:lnTo>
                  <a:pt x="1201" y="1735"/>
                </a:lnTo>
                <a:lnTo>
                  <a:pt x="1201" y="1735"/>
                </a:lnTo>
                <a:lnTo>
                  <a:pt x="1201" y="1737"/>
                </a:lnTo>
                <a:lnTo>
                  <a:pt x="1201" y="1737"/>
                </a:lnTo>
                <a:lnTo>
                  <a:pt x="1201" y="1737"/>
                </a:lnTo>
                <a:lnTo>
                  <a:pt x="1199" y="1739"/>
                </a:lnTo>
                <a:lnTo>
                  <a:pt x="1199" y="1739"/>
                </a:lnTo>
                <a:lnTo>
                  <a:pt x="1197" y="1739"/>
                </a:lnTo>
                <a:lnTo>
                  <a:pt x="1197" y="1739"/>
                </a:lnTo>
                <a:lnTo>
                  <a:pt x="1197" y="1739"/>
                </a:lnTo>
                <a:lnTo>
                  <a:pt x="1197" y="1740"/>
                </a:lnTo>
                <a:lnTo>
                  <a:pt x="1197" y="1740"/>
                </a:lnTo>
                <a:lnTo>
                  <a:pt x="1196" y="1740"/>
                </a:lnTo>
                <a:lnTo>
                  <a:pt x="1196" y="1742"/>
                </a:lnTo>
                <a:lnTo>
                  <a:pt x="1196" y="1742"/>
                </a:lnTo>
                <a:lnTo>
                  <a:pt x="1196" y="1743"/>
                </a:lnTo>
                <a:lnTo>
                  <a:pt x="1197" y="1743"/>
                </a:lnTo>
                <a:lnTo>
                  <a:pt x="1197" y="1745"/>
                </a:lnTo>
                <a:lnTo>
                  <a:pt x="1199" y="1745"/>
                </a:lnTo>
                <a:lnTo>
                  <a:pt x="1199" y="1745"/>
                </a:lnTo>
                <a:lnTo>
                  <a:pt x="1199" y="1746"/>
                </a:lnTo>
                <a:lnTo>
                  <a:pt x="1199" y="1746"/>
                </a:lnTo>
                <a:lnTo>
                  <a:pt x="1199" y="1748"/>
                </a:lnTo>
                <a:lnTo>
                  <a:pt x="1197" y="1748"/>
                </a:lnTo>
                <a:lnTo>
                  <a:pt x="1197" y="1748"/>
                </a:lnTo>
                <a:lnTo>
                  <a:pt x="1196" y="1748"/>
                </a:lnTo>
                <a:lnTo>
                  <a:pt x="1196" y="1749"/>
                </a:lnTo>
                <a:lnTo>
                  <a:pt x="1196" y="1749"/>
                </a:lnTo>
                <a:lnTo>
                  <a:pt x="1196" y="1751"/>
                </a:lnTo>
                <a:lnTo>
                  <a:pt x="1196" y="1751"/>
                </a:lnTo>
                <a:lnTo>
                  <a:pt x="1196" y="1751"/>
                </a:lnTo>
                <a:lnTo>
                  <a:pt x="1196" y="1751"/>
                </a:lnTo>
                <a:lnTo>
                  <a:pt x="1196" y="1752"/>
                </a:lnTo>
                <a:lnTo>
                  <a:pt x="1194" y="1752"/>
                </a:lnTo>
                <a:lnTo>
                  <a:pt x="1194" y="1752"/>
                </a:lnTo>
                <a:lnTo>
                  <a:pt x="1196" y="1752"/>
                </a:lnTo>
                <a:lnTo>
                  <a:pt x="1196" y="1754"/>
                </a:lnTo>
                <a:lnTo>
                  <a:pt x="1196" y="1754"/>
                </a:lnTo>
                <a:lnTo>
                  <a:pt x="1196" y="1754"/>
                </a:lnTo>
                <a:lnTo>
                  <a:pt x="1196" y="1754"/>
                </a:lnTo>
                <a:lnTo>
                  <a:pt x="1196" y="1756"/>
                </a:lnTo>
                <a:lnTo>
                  <a:pt x="1196" y="1756"/>
                </a:lnTo>
                <a:lnTo>
                  <a:pt x="1196" y="1756"/>
                </a:lnTo>
                <a:lnTo>
                  <a:pt x="1196" y="1756"/>
                </a:lnTo>
                <a:lnTo>
                  <a:pt x="1194" y="1756"/>
                </a:lnTo>
                <a:lnTo>
                  <a:pt x="1194" y="1756"/>
                </a:lnTo>
                <a:lnTo>
                  <a:pt x="1194" y="1756"/>
                </a:lnTo>
                <a:lnTo>
                  <a:pt x="1193" y="1756"/>
                </a:lnTo>
                <a:lnTo>
                  <a:pt x="1193" y="1756"/>
                </a:lnTo>
                <a:lnTo>
                  <a:pt x="1193" y="1756"/>
                </a:lnTo>
                <a:lnTo>
                  <a:pt x="1191" y="1756"/>
                </a:lnTo>
                <a:lnTo>
                  <a:pt x="1191" y="1756"/>
                </a:lnTo>
                <a:lnTo>
                  <a:pt x="1191" y="1757"/>
                </a:lnTo>
                <a:lnTo>
                  <a:pt x="1190" y="1757"/>
                </a:lnTo>
                <a:lnTo>
                  <a:pt x="1190" y="1757"/>
                </a:lnTo>
                <a:lnTo>
                  <a:pt x="1190" y="1757"/>
                </a:lnTo>
                <a:lnTo>
                  <a:pt x="1190" y="1759"/>
                </a:lnTo>
                <a:lnTo>
                  <a:pt x="1188" y="1759"/>
                </a:lnTo>
                <a:lnTo>
                  <a:pt x="1188" y="1759"/>
                </a:lnTo>
                <a:lnTo>
                  <a:pt x="1188" y="1757"/>
                </a:lnTo>
                <a:lnTo>
                  <a:pt x="1187" y="1757"/>
                </a:lnTo>
                <a:lnTo>
                  <a:pt x="1187" y="1757"/>
                </a:lnTo>
                <a:lnTo>
                  <a:pt x="1185" y="1757"/>
                </a:lnTo>
                <a:lnTo>
                  <a:pt x="1185" y="1757"/>
                </a:lnTo>
                <a:lnTo>
                  <a:pt x="1185" y="1757"/>
                </a:lnTo>
                <a:lnTo>
                  <a:pt x="1185" y="1756"/>
                </a:lnTo>
                <a:lnTo>
                  <a:pt x="1185" y="1756"/>
                </a:lnTo>
                <a:lnTo>
                  <a:pt x="1185" y="1756"/>
                </a:lnTo>
                <a:lnTo>
                  <a:pt x="1184" y="1754"/>
                </a:lnTo>
                <a:lnTo>
                  <a:pt x="1184" y="1754"/>
                </a:lnTo>
                <a:lnTo>
                  <a:pt x="1184" y="1754"/>
                </a:lnTo>
                <a:lnTo>
                  <a:pt x="1184" y="1752"/>
                </a:lnTo>
                <a:lnTo>
                  <a:pt x="1184" y="1752"/>
                </a:lnTo>
                <a:lnTo>
                  <a:pt x="1184" y="1752"/>
                </a:lnTo>
                <a:lnTo>
                  <a:pt x="1185" y="1752"/>
                </a:lnTo>
                <a:lnTo>
                  <a:pt x="1185" y="1751"/>
                </a:lnTo>
                <a:lnTo>
                  <a:pt x="1185" y="1751"/>
                </a:lnTo>
                <a:lnTo>
                  <a:pt x="1187" y="1751"/>
                </a:lnTo>
                <a:lnTo>
                  <a:pt x="1187" y="1751"/>
                </a:lnTo>
                <a:lnTo>
                  <a:pt x="1187" y="1749"/>
                </a:lnTo>
                <a:lnTo>
                  <a:pt x="1188" y="1749"/>
                </a:lnTo>
                <a:lnTo>
                  <a:pt x="1188" y="1749"/>
                </a:lnTo>
                <a:lnTo>
                  <a:pt x="1188" y="1748"/>
                </a:lnTo>
                <a:lnTo>
                  <a:pt x="1187" y="1748"/>
                </a:lnTo>
                <a:lnTo>
                  <a:pt x="1187" y="1748"/>
                </a:lnTo>
                <a:lnTo>
                  <a:pt x="1188" y="1748"/>
                </a:lnTo>
                <a:lnTo>
                  <a:pt x="1188" y="1748"/>
                </a:lnTo>
                <a:lnTo>
                  <a:pt x="1188" y="1746"/>
                </a:lnTo>
                <a:lnTo>
                  <a:pt x="1188" y="1746"/>
                </a:lnTo>
                <a:lnTo>
                  <a:pt x="1187" y="1746"/>
                </a:lnTo>
                <a:lnTo>
                  <a:pt x="1187" y="1745"/>
                </a:lnTo>
                <a:lnTo>
                  <a:pt x="1187" y="1745"/>
                </a:lnTo>
                <a:lnTo>
                  <a:pt x="1187" y="1745"/>
                </a:lnTo>
                <a:lnTo>
                  <a:pt x="1187" y="1743"/>
                </a:lnTo>
                <a:lnTo>
                  <a:pt x="1188" y="1743"/>
                </a:lnTo>
                <a:lnTo>
                  <a:pt x="1188" y="1743"/>
                </a:lnTo>
                <a:lnTo>
                  <a:pt x="1188" y="1742"/>
                </a:lnTo>
                <a:lnTo>
                  <a:pt x="1188" y="1742"/>
                </a:lnTo>
                <a:lnTo>
                  <a:pt x="1188" y="1740"/>
                </a:lnTo>
                <a:lnTo>
                  <a:pt x="1188" y="1740"/>
                </a:lnTo>
                <a:lnTo>
                  <a:pt x="1188" y="1740"/>
                </a:lnTo>
                <a:lnTo>
                  <a:pt x="1188" y="1739"/>
                </a:lnTo>
                <a:lnTo>
                  <a:pt x="1187" y="1739"/>
                </a:lnTo>
                <a:lnTo>
                  <a:pt x="1187" y="1739"/>
                </a:lnTo>
                <a:lnTo>
                  <a:pt x="1187" y="1737"/>
                </a:lnTo>
                <a:lnTo>
                  <a:pt x="1187" y="1737"/>
                </a:lnTo>
                <a:lnTo>
                  <a:pt x="1187" y="1737"/>
                </a:lnTo>
                <a:lnTo>
                  <a:pt x="1187" y="1737"/>
                </a:lnTo>
                <a:lnTo>
                  <a:pt x="1187" y="1737"/>
                </a:lnTo>
                <a:lnTo>
                  <a:pt x="1187" y="1737"/>
                </a:lnTo>
                <a:lnTo>
                  <a:pt x="1187" y="1737"/>
                </a:lnTo>
                <a:lnTo>
                  <a:pt x="1187" y="1735"/>
                </a:lnTo>
                <a:lnTo>
                  <a:pt x="1185" y="1735"/>
                </a:lnTo>
                <a:lnTo>
                  <a:pt x="1185" y="1735"/>
                </a:lnTo>
                <a:lnTo>
                  <a:pt x="1184" y="1735"/>
                </a:lnTo>
                <a:lnTo>
                  <a:pt x="1184" y="1735"/>
                </a:lnTo>
                <a:lnTo>
                  <a:pt x="1184" y="1734"/>
                </a:lnTo>
                <a:lnTo>
                  <a:pt x="1184" y="1734"/>
                </a:lnTo>
                <a:lnTo>
                  <a:pt x="1184" y="1734"/>
                </a:lnTo>
                <a:lnTo>
                  <a:pt x="1184" y="1734"/>
                </a:lnTo>
                <a:lnTo>
                  <a:pt x="1184" y="1732"/>
                </a:lnTo>
                <a:lnTo>
                  <a:pt x="1184" y="1732"/>
                </a:lnTo>
                <a:lnTo>
                  <a:pt x="1184" y="1731"/>
                </a:lnTo>
                <a:lnTo>
                  <a:pt x="1184" y="1731"/>
                </a:lnTo>
                <a:lnTo>
                  <a:pt x="1184" y="1731"/>
                </a:lnTo>
                <a:lnTo>
                  <a:pt x="1184" y="1729"/>
                </a:lnTo>
                <a:lnTo>
                  <a:pt x="1184" y="1729"/>
                </a:lnTo>
                <a:lnTo>
                  <a:pt x="1184" y="1728"/>
                </a:lnTo>
                <a:lnTo>
                  <a:pt x="1184" y="1728"/>
                </a:lnTo>
                <a:lnTo>
                  <a:pt x="1184" y="1726"/>
                </a:lnTo>
                <a:lnTo>
                  <a:pt x="1185" y="1726"/>
                </a:lnTo>
                <a:lnTo>
                  <a:pt x="1185" y="1726"/>
                </a:lnTo>
                <a:lnTo>
                  <a:pt x="1185" y="1725"/>
                </a:lnTo>
                <a:lnTo>
                  <a:pt x="1185" y="1725"/>
                </a:lnTo>
                <a:lnTo>
                  <a:pt x="1184" y="1725"/>
                </a:lnTo>
                <a:lnTo>
                  <a:pt x="1184" y="1725"/>
                </a:lnTo>
                <a:lnTo>
                  <a:pt x="1182" y="1725"/>
                </a:lnTo>
                <a:lnTo>
                  <a:pt x="1182" y="1725"/>
                </a:lnTo>
                <a:lnTo>
                  <a:pt x="1182" y="1726"/>
                </a:lnTo>
                <a:lnTo>
                  <a:pt x="1180" y="1726"/>
                </a:lnTo>
                <a:lnTo>
                  <a:pt x="1180" y="1725"/>
                </a:lnTo>
                <a:lnTo>
                  <a:pt x="1180" y="1725"/>
                </a:lnTo>
                <a:lnTo>
                  <a:pt x="1180" y="1723"/>
                </a:lnTo>
                <a:lnTo>
                  <a:pt x="1180" y="1723"/>
                </a:lnTo>
                <a:lnTo>
                  <a:pt x="1179" y="1723"/>
                </a:lnTo>
                <a:lnTo>
                  <a:pt x="1179" y="1723"/>
                </a:lnTo>
                <a:lnTo>
                  <a:pt x="1177" y="1723"/>
                </a:lnTo>
                <a:lnTo>
                  <a:pt x="1177" y="1723"/>
                </a:lnTo>
                <a:lnTo>
                  <a:pt x="1177" y="1723"/>
                </a:lnTo>
                <a:lnTo>
                  <a:pt x="1176" y="1723"/>
                </a:lnTo>
                <a:lnTo>
                  <a:pt x="1176" y="1723"/>
                </a:lnTo>
                <a:lnTo>
                  <a:pt x="1176" y="1723"/>
                </a:lnTo>
                <a:lnTo>
                  <a:pt x="1174" y="1723"/>
                </a:lnTo>
                <a:lnTo>
                  <a:pt x="1176" y="1722"/>
                </a:lnTo>
                <a:lnTo>
                  <a:pt x="1176" y="1722"/>
                </a:lnTo>
                <a:lnTo>
                  <a:pt x="1176" y="1720"/>
                </a:lnTo>
                <a:lnTo>
                  <a:pt x="1176" y="1720"/>
                </a:lnTo>
                <a:lnTo>
                  <a:pt x="1177" y="1720"/>
                </a:lnTo>
                <a:lnTo>
                  <a:pt x="1177" y="1718"/>
                </a:lnTo>
                <a:lnTo>
                  <a:pt x="1177" y="1718"/>
                </a:lnTo>
                <a:lnTo>
                  <a:pt x="1176" y="1718"/>
                </a:lnTo>
                <a:lnTo>
                  <a:pt x="1176" y="1718"/>
                </a:lnTo>
                <a:lnTo>
                  <a:pt x="1176" y="1718"/>
                </a:lnTo>
                <a:lnTo>
                  <a:pt x="1174" y="1718"/>
                </a:lnTo>
                <a:lnTo>
                  <a:pt x="1174" y="1717"/>
                </a:lnTo>
                <a:lnTo>
                  <a:pt x="1174" y="1717"/>
                </a:lnTo>
                <a:lnTo>
                  <a:pt x="1173" y="1717"/>
                </a:lnTo>
                <a:lnTo>
                  <a:pt x="1173" y="1718"/>
                </a:lnTo>
                <a:lnTo>
                  <a:pt x="1173" y="1717"/>
                </a:lnTo>
                <a:lnTo>
                  <a:pt x="1173" y="1717"/>
                </a:lnTo>
                <a:lnTo>
                  <a:pt x="1173" y="1717"/>
                </a:lnTo>
                <a:lnTo>
                  <a:pt x="1171" y="1717"/>
                </a:lnTo>
                <a:lnTo>
                  <a:pt x="1171" y="1717"/>
                </a:lnTo>
                <a:lnTo>
                  <a:pt x="1170" y="1717"/>
                </a:lnTo>
                <a:lnTo>
                  <a:pt x="1170" y="1715"/>
                </a:lnTo>
                <a:lnTo>
                  <a:pt x="1168" y="1715"/>
                </a:lnTo>
                <a:lnTo>
                  <a:pt x="1170" y="1715"/>
                </a:lnTo>
                <a:lnTo>
                  <a:pt x="1170" y="1714"/>
                </a:lnTo>
                <a:lnTo>
                  <a:pt x="1170" y="1714"/>
                </a:lnTo>
                <a:lnTo>
                  <a:pt x="1168" y="1714"/>
                </a:lnTo>
                <a:lnTo>
                  <a:pt x="1168" y="1714"/>
                </a:lnTo>
                <a:lnTo>
                  <a:pt x="1168" y="1714"/>
                </a:lnTo>
                <a:lnTo>
                  <a:pt x="1166" y="1714"/>
                </a:lnTo>
                <a:lnTo>
                  <a:pt x="1166" y="1714"/>
                </a:lnTo>
                <a:lnTo>
                  <a:pt x="1165" y="1714"/>
                </a:lnTo>
                <a:lnTo>
                  <a:pt x="1165" y="1714"/>
                </a:lnTo>
                <a:lnTo>
                  <a:pt x="1163" y="1714"/>
                </a:lnTo>
                <a:lnTo>
                  <a:pt x="1163" y="1714"/>
                </a:lnTo>
                <a:lnTo>
                  <a:pt x="1163" y="1714"/>
                </a:lnTo>
                <a:lnTo>
                  <a:pt x="1163" y="1712"/>
                </a:lnTo>
                <a:lnTo>
                  <a:pt x="1163" y="1712"/>
                </a:lnTo>
                <a:lnTo>
                  <a:pt x="1162" y="1712"/>
                </a:lnTo>
                <a:lnTo>
                  <a:pt x="1162" y="1712"/>
                </a:lnTo>
                <a:lnTo>
                  <a:pt x="1162" y="1712"/>
                </a:lnTo>
                <a:lnTo>
                  <a:pt x="1160" y="1712"/>
                </a:lnTo>
                <a:lnTo>
                  <a:pt x="1160" y="1712"/>
                </a:lnTo>
                <a:lnTo>
                  <a:pt x="1159" y="1712"/>
                </a:lnTo>
                <a:lnTo>
                  <a:pt x="1159" y="1712"/>
                </a:lnTo>
                <a:lnTo>
                  <a:pt x="1157" y="1712"/>
                </a:lnTo>
                <a:lnTo>
                  <a:pt x="1157" y="1712"/>
                </a:lnTo>
                <a:lnTo>
                  <a:pt x="1157" y="1714"/>
                </a:lnTo>
                <a:lnTo>
                  <a:pt x="1156" y="1714"/>
                </a:lnTo>
                <a:lnTo>
                  <a:pt x="1156" y="1714"/>
                </a:lnTo>
                <a:lnTo>
                  <a:pt x="1154" y="1714"/>
                </a:lnTo>
                <a:lnTo>
                  <a:pt x="1154" y="1714"/>
                </a:lnTo>
                <a:lnTo>
                  <a:pt x="1153" y="1714"/>
                </a:lnTo>
                <a:lnTo>
                  <a:pt x="1153" y="1714"/>
                </a:lnTo>
                <a:lnTo>
                  <a:pt x="1151" y="1714"/>
                </a:lnTo>
                <a:lnTo>
                  <a:pt x="1151" y="1714"/>
                </a:lnTo>
                <a:lnTo>
                  <a:pt x="1149" y="1714"/>
                </a:lnTo>
                <a:lnTo>
                  <a:pt x="1149" y="1714"/>
                </a:lnTo>
                <a:lnTo>
                  <a:pt x="1148" y="1714"/>
                </a:lnTo>
                <a:lnTo>
                  <a:pt x="1148" y="1714"/>
                </a:lnTo>
                <a:lnTo>
                  <a:pt x="1148" y="1712"/>
                </a:lnTo>
                <a:lnTo>
                  <a:pt x="1146" y="1712"/>
                </a:lnTo>
                <a:lnTo>
                  <a:pt x="1146" y="1712"/>
                </a:lnTo>
                <a:lnTo>
                  <a:pt x="1145" y="1712"/>
                </a:lnTo>
                <a:lnTo>
                  <a:pt x="1145" y="1712"/>
                </a:lnTo>
                <a:lnTo>
                  <a:pt x="1143" y="1712"/>
                </a:lnTo>
                <a:lnTo>
                  <a:pt x="1143" y="1712"/>
                </a:lnTo>
                <a:lnTo>
                  <a:pt x="1142" y="1712"/>
                </a:lnTo>
                <a:lnTo>
                  <a:pt x="1142" y="1712"/>
                </a:lnTo>
                <a:lnTo>
                  <a:pt x="1142" y="1712"/>
                </a:lnTo>
                <a:lnTo>
                  <a:pt x="1140" y="1712"/>
                </a:lnTo>
                <a:lnTo>
                  <a:pt x="1140" y="1712"/>
                </a:lnTo>
                <a:lnTo>
                  <a:pt x="1140" y="1712"/>
                </a:lnTo>
                <a:lnTo>
                  <a:pt x="1139" y="1712"/>
                </a:lnTo>
                <a:lnTo>
                  <a:pt x="1139" y="1712"/>
                </a:lnTo>
                <a:lnTo>
                  <a:pt x="1139" y="1712"/>
                </a:lnTo>
                <a:lnTo>
                  <a:pt x="1137" y="1712"/>
                </a:lnTo>
                <a:lnTo>
                  <a:pt x="1137" y="1712"/>
                </a:lnTo>
                <a:lnTo>
                  <a:pt x="1137" y="1712"/>
                </a:lnTo>
                <a:lnTo>
                  <a:pt x="1136" y="1712"/>
                </a:lnTo>
                <a:lnTo>
                  <a:pt x="1136" y="1712"/>
                </a:lnTo>
                <a:lnTo>
                  <a:pt x="1136" y="1712"/>
                </a:lnTo>
                <a:lnTo>
                  <a:pt x="1134" y="1712"/>
                </a:lnTo>
                <a:lnTo>
                  <a:pt x="1134" y="1712"/>
                </a:lnTo>
                <a:lnTo>
                  <a:pt x="1134" y="1712"/>
                </a:lnTo>
                <a:lnTo>
                  <a:pt x="1132" y="1712"/>
                </a:lnTo>
                <a:lnTo>
                  <a:pt x="1132" y="1712"/>
                </a:lnTo>
                <a:lnTo>
                  <a:pt x="1131" y="1712"/>
                </a:lnTo>
                <a:lnTo>
                  <a:pt x="1131" y="1712"/>
                </a:lnTo>
                <a:lnTo>
                  <a:pt x="1129" y="1712"/>
                </a:lnTo>
                <a:lnTo>
                  <a:pt x="1129" y="1711"/>
                </a:lnTo>
                <a:lnTo>
                  <a:pt x="1128" y="1711"/>
                </a:lnTo>
                <a:lnTo>
                  <a:pt x="1128" y="1711"/>
                </a:lnTo>
                <a:lnTo>
                  <a:pt x="1128" y="1711"/>
                </a:lnTo>
                <a:lnTo>
                  <a:pt x="1126" y="1709"/>
                </a:lnTo>
                <a:lnTo>
                  <a:pt x="1126" y="1709"/>
                </a:lnTo>
                <a:lnTo>
                  <a:pt x="1125" y="1709"/>
                </a:lnTo>
                <a:lnTo>
                  <a:pt x="1125" y="1709"/>
                </a:lnTo>
                <a:lnTo>
                  <a:pt x="1125" y="1709"/>
                </a:lnTo>
                <a:lnTo>
                  <a:pt x="1123" y="1708"/>
                </a:lnTo>
                <a:lnTo>
                  <a:pt x="1123" y="1708"/>
                </a:lnTo>
                <a:lnTo>
                  <a:pt x="1123" y="1706"/>
                </a:lnTo>
                <a:lnTo>
                  <a:pt x="1123" y="1706"/>
                </a:lnTo>
                <a:lnTo>
                  <a:pt x="1123" y="1705"/>
                </a:lnTo>
                <a:lnTo>
                  <a:pt x="1122" y="1705"/>
                </a:lnTo>
                <a:lnTo>
                  <a:pt x="1123" y="1705"/>
                </a:lnTo>
                <a:lnTo>
                  <a:pt x="1123" y="1703"/>
                </a:lnTo>
                <a:lnTo>
                  <a:pt x="1122" y="1703"/>
                </a:lnTo>
                <a:lnTo>
                  <a:pt x="1122" y="1703"/>
                </a:lnTo>
                <a:lnTo>
                  <a:pt x="1122" y="1705"/>
                </a:lnTo>
                <a:lnTo>
                  <a:pt x="1120" y="1705"/>
                </a:lnTo>
                <a:lnTo>
                  <a:pt x="1120" y="1705"/>
                </a:lnTo>
                <a:lnTo>
                  <a:pt x="1120" y="1705"/>
                </a:lnTo>
                <a:lnTo>
                  <a:pt x="1118" y="1705"/>
                </a:lnTo>
                <a:lnTo>
                  <a:pt x="1118" y="1706"/>
                </a:lnTo>
                <a:lnTo>
                  <a:pt x="1118" y="1705"/>
                </a:lnTo>
                <a:lnTo>
                  <a:pt x="1118" y="1705"/>
                </a:lnTo>
                <a:lnTo>
                  <a:pt x="1118" y="1705"/>
                </a:lnTo>
                <a:lnTo>
                  <a:pt x="1118" y="1705"/>
                </a:lnTo>
                <a:lnTo>
                  <a:pt x="1118" y="1705"/>
                </a:lnTo>
                <a:lnTo>
                  <a:pt x="1117" y="1705"/>
                </a:lnTo>
                <a:lnTo>
                  <a:pt x="1117" y="1706"/>
                </a:lnTo>
                <a:lnTo>
                  <a:pt x="1117" y="1706"/>
                </a:lnTo>
                <a:lnTo>
                  <a:pt x="1117" y="1706"/>
                </a:lnTo>
                <a:lnTo>
                  <a:pt x="1115" y="1706"/>
                </a:lnTo>
                <a:lnTo>
                  <a:pt x="1115" y="1708"/>
                </a:lnTo>
                <a:lnTo>
                  <a:pt x="1115" y="1708"/>
                </a:lnTo>
                <a:lnTo>
                  <a:pt x="1115" y="1708"/>
                </a:lnTo>
                <a:lnTo>
                  <a:pt x="1115" y="1709"/>
                </a:lnTo>
                <a:lnTo>
                  <a:pt x="1114" y="1709"/>
                </a:lnTo>
                <a:lnTo>
                  <a:pt x="1114" y="1709"/>
                </a:lnTo>
                <a:lnTo>
                  <a:pt x="1114" y="1709"/>
                </a:lnTo>
                <a:lnTo>
                  <a:pt x="1112" y="1709"/>
                </a:lnTo>
                <a:lnTo>
                  <a:pt x="1112" y="1711"/>
                </a:lnTo>
                <a:lnTo>
                  <a:pt x="1112" y="1711"/>
                </a:lnTo>
                <a:lnTo>
                  <a:pt x="1112" y="1711"/>
                </a:lnTo>
                <a:lnTo>
                  <a:pt x="1111" y="1711"/>
                </a:lnTo>
                <a:lnTo>
                  <a:pt x="1111" y="1712"/>
                </a:lnTo>
                <a:lnTo>
                  <a:pt x="1111" y="1712"/>
                </a:lnTo>
                <a:lnTo>
                  <a:pt x="1109" y="1712"/>
                </a:lnTo>
                <a:lnTo>
                  <a:pt x="1109" y="1711"/>
                </a:lnTo>
                <a:lnTo>
                  <a:pt x="1109" y="1711"/>
                </a:lnTo>
                <a:lnTo>
                  <a:pt x="1109" y="1709"/>
                </a:lnTo>
                <a:lnTo>
                  <a:pt x="1109" y="1709"/>
                </a:lnTo>
                <a:lnTo>
                  <a:pt x="1109" y="1709"/>
                </a:lnTo>
                <a:lnTo>
                  <a:pt x="1109" y="1708"/>
                </a:lnTo>
                <a:lnTo>
                  <a:pt x="1109" y="1708"/>
                </a:lnTo>
                <a:lnTo>
                  <a:pt x="1108" y="1708"/>
                </a:lnTo>
                <a:lnTo>
                  <a:pt x="1108" y="1708"/>
                </a:lnTo>
                <a:lnTo>
                  <a:pt x="1108" y="1706"/>
                </a:lnTo>
                <a:lnTo>
                  <a:pt x="1106" y="1706"/>
                </a:lnTo>
                <a:lnTo>
                  <a:pt x="1106" y="1706"/>
                </a:lnTo>
                <a:lnTo>
                  <a:pt x="1105" y="1706"/>
                </a:lnTo>
                <a:lnTo>
                  <a:pt x="1105" y="1706"/>
                </a:lnTo>
                <a:lnTo>
                  <a:pt x="1105" y="1706"/>
                </a:lnTo>
                <a:lnTo>
                  <a:pt x="1103" y="1706"/>
                </a:lnTo>
                <a:lnTo>
                  <a:pt x="1103" y="1705"/>
                </a:lnTo>
                <a:lnTo>
                  <a:pt x="1103" y="1705"/>
                </a:lnTo>
                <a:lnTo>
                  <a:pt x="1103" y="1705"/>
                </a:lnTo>
                <a:lnTo>
                  <a:pt x="1103" y="1703"/>
                </a:lnTo>
                <a:lnTo>
                  <a:pt x="1101" y="1703"/>
                </a:lnTo>
                <a:lnTo>
                  <a:pt x="1101" y="1703"/>
                </a:lnTo>
                <a:lnTo>
                  <a:pt x="1100" y="1703"/>
                </a:lnTo>
                <a:lnTo>
                  <a:pt x="1100" y="1705"/>
                </a:lnTo>
                <a:lnTo>
                  <a:pt x="1100" y="1705"/>
                </a:lnTo>
                <a:lnTo>
                  <a:pt x="1098" y="1705"/>
                </a:lnTo>
                <a:lnTo>
                  <a:pt x="1098" y="1705"/>
                </a:lnTo>
                <a:lnTo>
                  <a:pt x="1098" y="1705"/>
                </a:lnTo>
                <a:lnTo>
                  <a:pt x="1098" y="1705"/>
                </a:lnTo>
                <a:lnTo>
                  <a:pt x="1098" y="1705"/>
                </a:lnTo>
                <a:lnTo>
                  <a:pt x="1097" y="1705"/>
                </a:lnTo>
                <a:lnTo>
                  <a:pt x="1097" y="1703"/>
                </a:lnTo>
                <a:lnTo>
                  <a:pt x="1097" y="1703"/>
                </a:lnTo>
                <a:lnTo>
                  <a:pt x="1095" y="1703"/>
                </a:lnTo>
                <a:lnTo>
                  <a:pt x="1095" y="1703"/>
                </a:lnTo>
                <a:lnTo>
                  <a:pt x="1094" y="1703"/>
                </a:lnTo>
                <a:lnTo>
                  <a:pt x="1094" y="1703"/>
                </a:lnTo>
                <a:lnTo>
                  <a:pt x="1094" y="1703"/>
                </a:lnTo>
                <a:lnTo>
                  <a:pt x="1094" y="1701"/>
                </a:lnTo>
                <a:lnTo>
                  <a:pt x="1092" y="1701"/>
                </a:lnTo>
                <a:lnTo>
                  <a:pt x="1092" y="1701"/>
                </a:lnTo>
                <a:lnTo>
                  <a:pt x="1092" y="1701"/>
                </a:lnTo>
                <a:lnTo>
                  <a:pt x="1091" y="1701"/>
                </a:lnTo>
                <a:lnTo>
                  <a:pt x="1091" y="1701"/>
                </a:lnTo>
                <a:lnTo>
                  <a:pt x="1091" y="1701"/>
                </a:lnTo>
                <a:lnTo>
                  <a:pt x="1091" y="1701"/>
                </a:lnTo>
                <a:lnTo>
                  <a:pt x="1089" y="1701"/>
                </a:lnTo>
                <a:lnTo>
                  <a:pt x="1089" y="1701"/>
                </a:lnTo>
                <a:lnTo>
                  <a:pt x="1089" y="1701"/>
                </a:lnTo>
                <a:lnTo>
                  <a:pt x="1087" y="1701"/>
                </a:lnTo>
                <a:lnTo>
                  <a:pt x="1087" y="1701"/>
                </a:lnTo>
                <a:lnTo>
                  <a:pt x="1087" y="1701"/>
                </a:lnTo>
                <a:lnTo>
                  <a:pt x="1086" y="1701"/>
                </a:lnTo>
                <a:lnTo>
                  <a:pt x="1086" y="1701"/>
                </a:lnTo>
                <a:lnTo>
                  <a:pt x="1084" y="1701"/>
                </a:lnTo>
                <a:lnTo>
                  <a:pt x="1084" y="1701"/>
                </a:lnTo>
                <a:lnTo>
                  <a:pt x="1084" y="1701"/>
                </a:lnTo>
                <a:lnTo>
                  <a:pt x="1083" y="1701"/>
                </a:lnTo>
                <a:lnTo>
                  <a:pt x="1083" y="1701"/>
                </a:lnTo>
                <a:lnTo>
                  <a:pt x="1083" y="1700"/>
                </a:lnTo>
                <a:lnTo>
                  <a:pt x="1081" y="1700"/>
                </a:lnTo>
                <a:lnTo>
                  <a:pt x="1081" y="1700"/>
                </a:lnTo>
                <a:lnTo>
                  <a:pt x="1080" y="1700"/>
                </a:lnTo>
                <a:lnTo>
                  <a:pt x="1080" y="1698"/>
                </a:lnTo>
                <a:lnTo>
                  <a:pt x="1080" y="1698"/>
                </a:lnTo>
                <a:lnTo>
                  <a:pt x="1078" y="1698"/>
                </a:lnTo>
                <a:lnTo>
                  <a:pt x="1078" y="1698"/>
                </a:lnTo>
                <a:lnTo>
                  <a:pt x="1078" y="1697"/>
                </a:lnTo>
                <a:lnTo>
                  <a:pt x="1078" y="1697"/>
                </a:lnTo>
                <a:lnTo>
                  <a:pt x="1077" y="1697"/>
                </a:lnTo>
                <a:lnTo>
                  <a:pt x="1077" y="1697"/>
                </a:lnTo>
                <a:lnTo>
                  <a:pt x="1077" y="1697"/>
                </a:lnTo>
                <a:lnTo>
                  <a:pt x="1075" y="1695"/>
                </a:lnTo>
                <a:lnTo>
                  <a:pt x="1075" y="1695"/>
                </a:lnTo>
                <a:lnTo>
                  <a:pt x="1074" y="1697"/>
                </a:lnTo>
                <a:lnTo>
                  <a:pt x="1063" y="1701"/>
                </a:lnTo>
                <a:lnTo>
                  <a:pt x="1060" y="1697"/>
                </a:lnTo>
                <a:lnTo>
                  <a:pt x="1057" y="1692"/>
                </a:lnTo>
                <a:lnTo>
                  <a:pt x="1057" y="1689"/>
                </a:lnTo>
                <a:lnTo>
                  <a:pt x="1057" y="1686"/>
                </a:lnTo>
                <a:lnTo>
                  <a:pt x="1057" y="1681"/>
                </a:lnTo>
                <a:lnTo>
                  <a:pt x="1060" y="1675"/>
                </a:lnTo>
                <a:lnTo>
                  <a:pt x="1060" y="1669"/>
                </a:lnTo>
                <a:lnTo>
                  <a:pt x="1060" y="1663"/>
                </a:lnTo>
                <a:lnTo>
                  <a:pt x="1055" y="1655"/>
                </a:lnTo>
                <a:lnTo>
                  <a:pt x="1052" y="1647"/>
                </a:lnTo>
                <a:lnTo>
                  <a:pt x="1050" y="1643"/>
                </a:lnTo>
                <a:lnTo>
                  <a:pt x="1052" y="1636"/>
                </a:lnTo>
                <a:lnTo>
                  <a:pt x="1058" y="1633"/>
                </a:lnTo>
                <a:lnTo>
                  <a:pt x="1060" y="1629"/>
                </a:lnTo>
                <a:lnTo>
                  <a:pt x="1060" y="1623"/>
                </a:lnTo>
                <a:lnTo>
                  <a:pt x="1053" y="1619"/>
                </a:lnTo>
                <a:lnTo>
                  <a:pt x="1052" y="1613"/>
                </a:lnTo>
                <a:lnTo>
                  <a:pt x="1053" y="1609"/>
                </a:lnTo>
                <a:lnTo>
                  <a:pt x="1057" y="1602"/>
                </a:lnTo>
                <a:lnTo>
                  <a:pt x="1063" y="1595"/>
                </a:lnTo>
                <a:lnTo>
                  <a:pt x="1067" y="1590"/>
                </a:lnTo>
                <a:lnTo>
                  <a:pt x="1069" y="1584"/>
                </a:lnTo>
                <a:lnTo>
                  <a:pt x="1072" y="1576"/>
                </a:lnTo>
                <a:lnTo>
                  <a:pt x="1072" y="1576"/>
                </a:lnTo>
                <a:lnTo>
                  <a:pt x="1075" y="1568"/>
                </a:lnTo>
                <a:lnTo>
                  <a:pt x="1072" y="1562"/>
                </a:lnTo>
                <a:lnTo>
                  <a:pt x="1064" y="1556"/>
                </a:lnTo>
                <a:lnTo>
                  <a:pt x="1061" y="1551"/>
                </a:lnTo>
                <a:lnTo>
                  <a:pt x="1060" y="1545"/>
                </a:lnTo>
                <a:lnTo>
                  <a:pt x="1057" y="1539"/>
                </a:lnTo>
                <a:lnTo>
                  <a:pt x="1055" y="1531"/>
                </a:lnTo>
                <a:lnTo>
                  <a:pt x="1052" y="1525"/>
                </a:lnTo>
                <a:lnTo>
                  <a:pt x="1050" y="1519"/>
                </a:lnTo>
                <a:lnTo>
                  <a:pt x="1049" y="1514"/>
                </a:lnTo>
                <a:lnTo>
                  <a:pt x="1052" y="1508"/>
                </a:lnTo>
                <a:lnTo>
                  <a:pt x="1053" y="1502"/>
                </a:lnTo>
                <a:lnTo>
                  <a:pt x="1055" y="1497"/>
                </a:lnTo>
                <a:lnTo>
                  <a:pt x="1053" y="1488"/>
                </a:lnTo>
                <a:lnTo>
                  <a:pt x="1052" y="1482"/>
                </a:lnTo>
                <a:lnTo>
                  <a:pt x="1053" y="1477"/>
                </a:lnTo>
                <a:lnTo>
                  <a:pt x="1053" y="1471"/>
                </a:lnTo>
                <a:lnTo>
                  <a:pt x="1053" y="1465"/>
                </a:lnTo>
                <a:lnTo>
                  <a:pt x="1052" y="1459"/>
                </a:lnTo>
                <a:lnTo>
                  <a:pt x="1052" y="1454"/>
                </a:lnTo>
                <a:lnTo>
                  <a:pt x="1050" y="1448"/>
                </a:lnTo>
                <a:lnTo>
                  <a:pt x="1044" y="1440"/>
                </a:lnTo>
                <a:lnTo>
                  <a:pt x="1039" y="1437"/>
                </a:lnTo>
                <a:lnTo>
                  <a:pt x="1036" y="1432"/>
                </a:lnTo>
                <a:lnTo>
                  <a:pt x="1033" y="1426"/>
                </a:lnTo>
                <a:lnTo>
                  <a:pt x="1032" y="1421"/>
                </a:lnTo>
                <a:lnTo>
                  <a:pt x="1029" y="1415"/>
                </a:lnTo>
                <a:lnTo>
                  <a:pt x="1029" y="1409"/>
                </a:lnTo>
                <a:lnTo>
                  <a:pt x="1027" y="1404"/>
                </a:lnTo>
                <a:lnTo>
                  <a:pt x="1027" y="1398"/>
                </a:lnTo>
                <a:lnTo>
                  <a:pt x="1030" y="1391"/>
                </a:lnTo>
                <a:lnTo>
                  <a:pt x="1036" y="1386"/>
                </a:lnTo>
                <a:lnTo>
                  <a:pt x="1038" y="1381"/>
                </a:lnTo>
                <a:lnTo>
                  <a:pt x="1039" y="1375"/>
                </a:lnTo>
                <a:lnTo>
                  <a:pt x="1038" y="1369"/>
                </a:lnTo>
                <a:lnTo>
                  <a:pt x="1038" y="1364"/>
                </a:lnTo>
                <a:lnTo>
                  <a:pt x="1036" y="1358"/>
                </a:lnTo>
                <a:lnTo>
                  <a:pt x="1033" y="1350"/>
                </a:lnTo>
                <a:lnTo>
                  <a:pt x="1030" y="1346"/>
                </a:lnTo>
                <a:lnTo>
                  <a:pt x="1027" y="1339"/>
                </a:lnTo>
                <a:lnTo>
                  <a:pt x="1021" y="1333"/>
                </a:lnTo>
                <a:lnTo>
                  <a:pt x="1016" y="1330"/>
                </a:lnTo>
                <a:lnTo>
                  <a:pt x="1015" y="1329"/>
                </a:lnTo>
                <a:lnTo>
                  <a:pt x="1010" y="1326"/>
                </a:lnTo>
                <a:lnTo>
                  <a:pt x="1002" y="1321"/>
                </a:lnTo>
                <a:lnTo>
                  <a:pt x="998" y="1315"/>
                </a:lnTo>
                <a:lnTo>
                  <a:pt x="993" y="1310"/>
                </a:lnTo>
                <a:lnTo>
                  <a:pt x="990" y="1304"/>
                </a:lnTo>
                <a:lnTo>
                  <a:pt x="987" y="1299"/>
                </a:lnTo>
                <a:lnTo>
                  <a:pt x="985" y="1298"/>
                </a:lnTo>
                <a:lnTo>
                  <a:pt x="982" y="1292"/>
                </a:lnTo>
                <a:lnTo>
                  <a:pt x="977" y="1284"/>
                </a:lnTo>
                <a:lnTo>
                  <a:pt x="974" y="1278"/>
                </a:lnTo>
                <a:lnTo>
                  <a:pt x="970" y="1273"/>
                </a:lnTo>
                <a:lnTo>
                  <a:pt x="968" y="1267"/>
                </a:lnTo>
                <a:lnTo>
                  <a:pt x="965" y="1261"/>
                </a:lnTo>
                <a:lnTo>
                  <a:pt x="964" y="1259"/>
                </a:lnTo>
                <a:lnTo>
                  <a:pt x="960" y="1254"/>
                </a:lnTo>
                <a:lnTo>
                  <a:pt x="957" y="1248"/>
                </a:lnTo>
                <a:lnTo>
                  <a:pt x="956" y="1245"/>
                </a:lnTo>
                <a:lnTo>
                  <a:pt x="953" y="1242"/>
                </a:lnTo>
                <a:lnTo>
                  <a:pt x="948" y="1239"/>
                </a:lnTo>
                <a:lnTo>
                  <a:pt x="942" y="1237"/>
                </a:lnTo>
                <a:lnTo>
                  <a:pt x="937" y="1236"/>
                </a:lnTo>
                <a:lnTo>
                  <a:pt x="931" y="1239"/>
                </a:lnTo>
                <a:lnTo>
                  <a:pt x="925" y="1244"/>
                </a:lnTo>
                <a:lnTo>
                  <a:pt x="920" y="1247"/>
                </a:lnTo>
                <a:lnTo>
                  <a:pt x="919" y="1247"/>
                </a:lnTo>
                <a:lnTo>
                  <a:pt x="911" y="1247"/>
                </a:lnTo>
                <a:lnTo>
                  <a:pt x="905" y="1247"/>
                </a:lnTo>
                <a:lnTo>
                  <a:pt x="898" y="1248"/>
                </a:lnTo>
                <a:lnTo>
                  <a:pt x="895" y="1253"/>
                </a:lnTo>
                <a:lnTo>
                  <a:pt x="888" y="1258"/>
                </a:lnTo>
                <a:lnTo>
                  <a:pt x="881" y="1258"/>
                </a:lnTo>
                <a:lnTo>
                  <a:pt x="875" y="1258"/>
                </a:lnTo>
                <a:lnTo>
                  <a:pt x="869" y="1259"/>
                </a:lnTo>
                <a:lnTo>
                  <a:pt x="864" y="1262"/>
                </a:lnTo>
                <a:lnTo>
                  <a:pt x="857" y="1265"/>
                </a:lnTo>
                <a:lnTo>
                  <a:pt x="850" y="1267"/>
                </a:lnTo>
                <a:lnTo>
                  <a:pt x="844" y="1264"/>
                </a:lnTo>
                <a:lnTo>
                  <a:pt x="840" y="1264"/>
                </a:lnTo>
                <a:lnTo>
                  <a:pt x="832" y="1265"/>
                </a:lnTo>
                <a:lnTo>
                  <a:pt x="826" y="1265"/>
                </a:lnTo>
                <a:lnTo>
                  <a:pt x="821" y="1265"/>
                </a:lnTo>
                <a:lnTo>
                  <a:pt x="815" y="1267"/>
                </a:lnTo>
                <a:lnTo>
                  <a:pt x="809" y="1268"/>
                </a:lnTo>
                <a:lnTo>
                  <a:pt x="802" y="1270"/>
                </a:lnTo>
                <a:lnTo>
                  <a:pt x="796" y="1273"/>
                </a:lnTo>
                <a:lnTo>
                  <a:pt x="790" y="1275"/>
                </a:lnTo>
                <a:lnTo>
                  <a:pt x="785" y="1276"/>
                </a:lnTo>
                <a:lnTo>
                  <a:pt x="782" y="1282"/>
                </a:lnTo>
                <a:lnTo>
                  <a:pt x="782" y="1287"/>
                </a:lnTo>
                <a:lnTo>
                  <a:pt x="782" y="1288"/>
                </a:lnTo>
                <a:lnTo>
                  <a:pt x="782" y="1293"/>
                </a:lnTo>
                <a:lnTo>
                  <a:pt x="778" y="1296"/>
                </a:lnTo>
                <a:lnTo>
                  <a:pt x="773" y="1296"/>
                </a:lnTo>
                <a:lnTo>
                  <a:pt x="767" y="1295"/>
                </a:lnTo>
                <a:lnTo>
                  <a:pt x="759" y="1293"/>
                </a:lnTo>
                <a:lnTo>
                  <a:pt x="751" y="1293"/>
                </a:lnTo>
                <a:lnTo>
                  <a:pt x="748" y="1293"/>
                </a:lnTo>
                <a:lnTo>
                  <a:pt x="745" y="1292"/>
                </a:lnTo>
                <a:lnTo>
                  <a:pt x="737" y="1292"/>
                </a:lnTo>
                <a:lnTo>
                  <a:pt x="730" y="1290"/>
                </a:lnTo>
                <a:lnTo>
                  <a:pt x="722" y="1288"/>
                </a:lnTo>
                <a:lnTo>
                  <a:pt x="719" y="1288"/>
                </a:lnTo>
                <a:lnTo>
                  <a:pt x="714" y="1288"/>
                </a:lnTo>
                <a:lnTo>
                  <a:pt x="706" y="1287"/>
                </a:lnTo>
                <a:lnTo>
                  <a:pt x="699" y="1285"/>
                </a:lnTo>
                <a:lnTo>
                  <a:pt x="692" y="1287"/>
                </a:lnTo>
                <a:lnTo>
                  <a:pt x="686" y="1288"/>
                </a:lnTo>
                <a:lnTo>
                  <a:pt x="682" y="1292"/>
                </a:lnTo>
                <a:lnTo>
                  <a:pt x="677" y="1295"/>
                </a:lnTo>
                <a:lnTo>
                  <a:pt x="672" y="1298"/>
                </a:lnTo>
                <a:lnTo>
                  <a:pt x="671" y="1299"/>
                </a:lnTo>
                <a:lnTo>
                  <a:pt x="669" y="1301"/>
                </a:lnTo>
                <a:lnTo>
                  <a:pt x="665" y="1305"/>
                </a:lnTo>
                <a:lnTo>
                  <a:pt x="660" y="1309"/>
                </a:lnTo>
                <a:lnTo>
                  <a:pt x="655" y="1312"/>
                </a:lnTo>
                <a:lnTo>
                  <a:pt x="651" y="1313"/>
                </a:lnTo>
                <a:lnTo>
                  <a:pt x="646" y="1316"/>
                </a:lnTo>
                <a:lnTo>
                  <a:pt x="640" y="1318"/>
                </a:lnTo>
                <a:lnTo>
                  <a:pt x="632" y="1318"/>
                </a:lnTo>
                <a:lnTo>
                  <a:pt x="627" y="1318"/>
                </a:lnTo>
                <a:lnTo>
                  <a:pt x="623" y="1315"/>
                </a:lnTo>
                <a:lnTo>
                  <a:pt x="618" y="1313"/>
                </a:lnTo>
                <a:lnTo>
                  <a:pt x="612" y="1310"/>
                </a:lnTo>
                <a:lnTo>
                  <a:pt x="607" y="1305"/>
                </a:lnTo>
                <a:lnTo>
                  <a:pt x="606" y="1301"/>
                </a:lnTo>
                <a:lnTo>
                  <a:pt x="603" y="1299"/>
                </a:lnTo>
                <a:lnTo>
                  <a:pt x="601" y="1298"/>
                </a:lnTo>
                <a:lnTo>
                  <a:pt x="596" y="1295"/>
                </a:lnTo>
                <a:lnTo>
                  <a:pt x="590" y="1293"/>
                </a:lnTo>
                <a:lnTo>
                  <a:pt x="582" y="1293"/>
                </a:lnTo>
                <a:lnTo>
                  <a:pt x="578" y="1296"/>
                </a:lnTo>
                <a:lnTo>
                  <a:pt x="575" y="1299"/>
                </a:lnTo>
                <a:lnTo>
                  <a:pt x="573" y="1299"/>
                </a:lnTo>
                <a:lnTo>
                  <a:pt x="572" y="1305"/>
                </a:lnTo>
                <a:lnTo>
                  <a:pt x="570" y="1312"/>
                </a:lnTo>
                <a:lnTo>
                  <a:pt x="569" y="1318"/>
                </a:lnTo>
                <a:lnTo>
                  <a:pt x="567" y="1321"/>
                </a:lnTo>
                <a:lnTo>
                  <a:pt x="567" y="1329"/>
                </a:lnTo>
                <a:lnTo>
                  <a:pt x="565" y="1336"/>
                </a:lnTo>
                <a:lnTo>
                  <a:pt x="567" y="1344"/>
                </a:lnTo>
                <a:lnTo>
                  <a:pt x="567" y="1350"/>
                </a:lnTo>
                <a:lnTo>
                  <a:pt x="565" y="1353"/>
                </a:lnTo>
                <a:lnTo>
                  <a:pt x="562" y="1358"/>
                </a:lnTo>
                <a:lnTo>
                  <a:pt x="558" y="1358"/>
                </a:lnTo>
                <a:lnTo>
                  <a:pt x="551" y="1355"/>
                </a:lnTo>
                <a:lnTo>
                  <a:pt x="547" y="1352"/>
                </a:lnTo>
                <a:lnTo>
                  <a:pt x="542" y="1349"/>
                </a:lnTo>
                <a:lnTo>
                  <a:pt x="538" y="1346"/>
                </a:lnTo>
                <a:lnTo>
                  <a:pt x="534" y="1341"/>
                </a:lnTo>
                <a:lnTo>
                  <a:pt x="534" y="1333"/>
                </a:lnTo>
                <a:lnTo>
                  <a:pt x="533" y="1329"/>
                </a:lnTo>
                <a:lnTo>
                  <a:pt x="533" y="1329"/>
                </a:lnTo>
                <a:lnTo>
                  <a:pt x="531" y="1321"/>
                </a:lnTo>
                <a:lnTo>
                  <a:pt x="530" y="1316"/>
                </a:lnTo>
                <a:lnTo>
                  <a:pt x="528" y="1312"/>
                </a:lnTo>
                <a:lnTo>
                  <a:pt x="524" y="1307"/>
                </a:lnTo>
                <a:lnTo>
                  <a:pt x="521" y="1304"/>
                </a:lnTo>
                <a:lnTo>
                  <a:pt x="516" y="1299"/>
                </a:lnTo>
                <a:lnTo>
                  <a:pt x="514" y="1299"/>
                </a:lnTo>
                <a:lnTo>
                  <a:pt x="510" y="1296"/>
                </a:lnTo>
                <a:lnTo>
                  <a:pt x="505" y="1295"/>
                </a:lnTo>
                <a:lnTo>
                  <a:pt x="499" y="1293"/>
                </a:lnTo>
                <a:lnTo>
                  <a:pt x="494" y="1288"/>
                </a:lnTo>
                <a:lnTo>
                  <a:pt x="493" y="1282"/>
                </a:lnTo>
                <a:lnTo>
                  <a:pt x="491" y="1278"/>
                </a:lnTo>
                <a:lnTo>
                  <a:pt x="490" y="1271"/>
                </a:lnTo>
                <a:lnTo>
                  <a:pt x="486" y="1267"/>
                </a:lnTo>
                <a:lnTo>
                  <a:pt x="480" y="1265"/>
                </a:lnTo>
                <a:lnTo>
                  <a:pt x="476" y="1261"/>
                </a:lnTo>
                <a:lnTo>
                  <a:pt x="469" y="1259"/>
                </a:lnTo>
                <a:lnTo>
                  <a:pt x="463" y="1258"/>
                </a:lnTo>
                <a:lnTo>
                  <a:pt x="459" y="1256"/>
                </a:lnTo>
                <a:lnTo>
                  <a:pt x="457" y="1256"/>
                </a:lnTo>
                <a:lnTo>
                  <a:pt x="451" y="1253"/>
                </a:lnTo>
                <a:lnTo>
                  <a:pt x="446" y="1250"/>
                </a:lnTo>
                <a:lnTo>
                  <a:pt x="446" y="1245"/>
                </a:lnTo>
                <a:lnTo>
                  <a:pt x="442" y="1240"/>
                </a:lnTo>
                <a:lnTo>
                  <a:pt x="438" y="1237"/>
                </a:lnTo>
                <a:lnTo>
                  <a:pt x="435" y="1233"/>
                </a:lnTo>
                <a:lnTo>
                  <a:pt x="432" y="1227"/>
                </a:lnTo>
                <a:lnTo>
                  <a:pt x="431" y="1222"/>
                </a:lnTo>
                <a:lnTo>
                  <a:pt x="429" y="1216"/>
                </a:lnTo>
                <a:lnTo>
                  <a:pt x="428" y="1211"/>
                </a:lnTo>
                <a:lnTo>
                  <a:pt x="424" y="1205"/>
                </a:lnTo>
                <a:lnTo>
                  <a:pt x="421" y="1200"/>
                </a:lnTo>
                <a:lnTo>
                  <a:pt x="418" y="1196"/>
                </a:lnTo>
                <a:lnTo>
                  <a:pt x="415" y="1193"/>
                </a:lnTo>
                <a:lnTo>
                  <a:pt x="412" y="1186"/>
                </a:lnTo>
                <a:lnTo>
                  <a:pt x="411" y="1182"/>
                </a:lnTo>
                <a:lnTo>
                  <a:pt x="407" y="1177"/>
                </a:lnTo>
                <a:lnTo>
                  <a:pt x="404" y="1172"/>
                </a:lnTo>
                <a:lnTo>
                  <a:pt x="401" y="1168"/>
                </a:lnTo>
                <a:lnTo>
                  <a:pt x="397" y="1165"/>
                </a:lnTo>
                <a:lnTo>
                  <a:pt x="393" y="1159"/>
                </a:lnTo>
                <a:lnTo>
                  <a:pt x="392" y="1154"/>
                </a:lnTo>
                <a:lnTo>
                  <a:pt x="390" y="1148"/>
                </a:lnTo>
                <a:lnTo>
                  <a:pt x="390" y="1141"/>
                </a:lnTo>
                <a:lnTo>
                  <a:pt x="386" y="1138"/>
                </a:lnTo>
                <a:lnTo>
                  <a:pt x="380" y="1140"/>
                </a:lnTo>
                <a:lnTo>
                  <a:pt x="373" y="1140"/>
                </a:lnTo>
                <a:lnTo>
                  <a:pt x="372" y="1135"/>
                </a:lnTo>
                <a:lnTo>
                  <a:pt x="369" y="1131"/>
                </a:lnTo>
                <a:lnTo>
                  <a:pt x="367" y="1129"/>
                </a:lnTo>
                <a:lnTo>
                  <a:pt x="366" y="1126"/>
                </a:lnTo>
                <a:lnTo>
                  <a:pt x="362" y="1121"/>
                </a:lnTo>
                <a:lnTo>
                  <a:pt x="359" y="1117"/>
                </a:lnTo>
                <a:lnTo>
                  <a:pt x="355" y="1112"/>
                </a:lnTo>
                <a:lnTo>
                  <a:pt x="352" y="1109"/>
                </a:lnTo>
                <a:lnTo>
                  <a:pt x="349" y="1104"/>
                </a:lnTo>
                <a:lnTo>
                  <a:pt x="347" y="1098"/>
                </a:lnTo>
                <a:lnTo>
                  <a:pt x="349" y="1092"/>
                </a:lnTo>
                <a:lnTo>
                  <a:pt x="350" y="1084"/>
                </a:lnTo>
                <a:lnTo>
                  <a:pt x="352" y="1077"/>
                </a:lnTo>
                <a:lnTo>
                  <a:pt x="352" y="1070"/>
                </a:lnTo>
                <a:lnTo>
                  <a:pt x="353" y="1067"/>
                </a:lnTo>
                <a:lnTo>
                  <a:pt x="352" y="1061"/>
                </a:lnTo>
                <a:lnTo>
                  <a:pt x="349" y="1056"/>
                </a:lnTo>
                <a:lnTo>
                  <a:pt x="345" y="1053"/>
                </a:lnTo>
                <a:lnTo>
                  <a:pt x="342" y="1049"/>
                </a:lnTo>
                <a:lnTo>
                  <a:pt x="335" y="1047"/>
                </a:lnTo>
                <a:lnTo>
                  <a:pt x="330" y="1044"/>
                </a:lnTo>
                <a:lnTo>
                  <a:pt x="324" y="1043"/>
                </a:lnTo>
                <a:lnTo>
                  <a:pt x="318" y="1039"/>
                </a:lnTo>
                <a:lnTo>
                  <a:pt x="313" y="1036"/>
                </a:lnTo>
                <a:lnTo>
                  <a:pt x="308" y="1033"/>
                </a:lnTo>
                <a:lnTo>
                  <a:pt x="304" y="1029"/>
                </a:lnTo>
                <a:lnTo>
                  <a:pt x="297" y="1025"/>
                </a:lnTo>
                <a:lnTo>
                  <a:pt x="294" y="1022"/>
                </a:lnTo>
                <a:lnTo>
                  <a:pt x="294" y="1021"/>
                </a:lnTo>
                <a:lnTo>
                  <a:pt x="291" y="1018"/>
                </a:lnTo>
                <a:lnTo>
                  <a:pt x="288" y="1013"/>
                </a:lnTo>
                <a:lnTo>
                  <a:pt x="285" y="1007"/>
                </a:lnTo>
                <a:lnTo>
                  <a:pt x="283" y="1002"/>
                </a:lnTo>
                <a:lnTo>
                  <a:pt x="280" y="998"/>
                </a:lnTo>
                <a:lnTo>
                  <a:pt x="279" y="991"/>
                </a:lnTo>
                <a:lnTo>
                  <a:pt x="276" y="987"/>
                </a:lnTo>
                <a:lnTo>
                  <a:pt x="274" y="982"/>
                </a:lnTo>
                <a:lnTo>
                  <a:pt x="270" y="979"/>
                </a:lnTo>
                <a:lnTo>
                  <a:pt x="268" y="981"/>
                </a:lnTo>
                <a:lnTo>
                  <a:pt x="266" y="982"/>
                </a:lnTo>
                <a:lnTo>
                  <a:pt x="265" y="982"/>
                </a:lnTo>
                <a:lnTo>
                  <a:pt x="260" y="985"/>
                </a:lnTo>
                <a:lnTo>
                  <a:pt x="259" y="993"/>
                </a:lnTo>
                <a:lnTo>
                  <a:pt x="259" y="996"/>
                </a:lnTo>
                <a:lnTo>
                  <a:pt x="256" y="1001"/>
                </a:lnTo>
                <a:lnTo>
                  <a:pt x="249" y="1002"/>
                </a:lnTo>
                <a:lnTo>
                  <a:pt x="243" y="1004"/>
                </a:lnTo>
                <a:lnTo>
                  <a:pt x="237" y="1005"/>
                </a:lnTo>
                <a:lnTo>
                  <a:pt x="231" y="1005"/>
                </a:lnTo>
                <a:lnTo>
                  <a:pt x="226" y="1008"/>
                </a:lnTo>
                <a:lnTo>
                  <a:pt x="220" y="1015"/>
                </a:lnTo>
                <a:lnTo>
                  <a:pt x="218" y="1019"/>
                </a:lnTo>
                <a:lnTo>
                  <a:pt x="217" y="1022"/>
                </a:lnTo>
                <a:lnTo>
                  <a:pt x="215" y="1024"/>
                </a:lnTo>
                <a:lnTo>
                  <a:pt x="214" y="1030"/>
                </a:lnTo>
                <a:lnTo>
                  <a:pt x="212" y="1038"/>
                </a:lnTo>
                <a:lnTo>
                  <a:pt x="209" y="1043"/>
                </a:lnTo>
                <a:lnTo>
                  <a:pt x="206" y="1049"/>
                </a:lnTo>
                <a:lnTo>
                  <a:pt x="201" y="1052"/>
                </a:lnTo>
                <a:lnTo>
                  <a:pt x="195" y="1052"/>
                </a:lnTo>
                <a:lnTo>
                  <a:pt x="191" y="1047"/>
                </a:lnTo>
                <a:lnTo>
                  <a:pt x="186" y="1044"/>
                </a:lnTo>
                <a:lnTo>
                  <a:pt x="181" y="1039"/>
                </a:lnTo>
                <a:lnTo>
                  <a:pt x="180" y="1036"/>
                </a:lnTo>
                <a:lnTo>
                  <a:pt x="177" y="1033"/>
                </a:lnTo>
                <a:lnTo>
                  <a:pt x="177" y="1032"/>
                </a:lnTo>
                <a:lnTo>
                  <a:pt x="175" y="1025"/>
                </a:lnTo>
                <a:lnTo>
                  <a:pt x="174" y="1022"/>
                </a:lnTo>
                <a:lnTo>
                  <a:pt x="174" y="1021"/>
                </a:lnTo>
                <a:lnTo>
                  <a:pt x="172" y="1015"/>
                </a:lnTo>
                <a:lnTo>
                  <a:pt x="174" y="1008"/>
                </a:lnTo>
                <a:lnTo>
                  <a:pt x="175" y="1002"/>
                </a:lnTo>
                <a:lnTo>
                  <a:pt x="178" y="996"/>
                </a:lnTo>
                <a:lnTo>
                  <a:pt x="180" y="990"/>
                </a:lnTo>
                <a:lnTo>
                  <a:pt x="175" y="985"/>
                </a:lnTo>
                <a:lnTo>
                  <a:pt x="169" y="984"/>
                </a:lnTo>
                <a:lnTo>
                  <a:pt x="163" y="985"/>
                </a:lnTo>
                <a:lnTo>
                  <a:pt x="156" y="984"/>
                </a:lnTo>
                <a:lnTo>
                  <a:pt x="153" y="978"/>
                </a:lnTo>
                <a:lnTo>
                  <a:pt x="153" y="971"/>
                </a:lnTo>
                <a:lnTo>
                  <a:pt x="153" y="965"/>
                </a:lnTo>
                <a:lnTo>
                  <a:pt x="153" y="961"/>
                </a:lnTo>
                <a:lnTo>
                  <a:pt x="150" y="954"/>
                </a:lnTo>
                <a:lnTo>
                  <a:pt x="144" y="948"/>
                </a:lnTo>
                <a:lnTo>
                  <a:pt x="138" y="944"/>
                </a:lnTo>
                <a:lnTo>
                  <a:pt x="133" y="940"/>
                </a:lnTo>
                <a:lnTo>
                  <a:pt x="127" y="934"/>
                </a:lnTo>
                <a:lnTo>
                  <a:pt x="125" y="928"/>
                </a:lnTo>
                <a:lnTo>
                  <a:pt x="124" y="922"/>
                </a:lnTo>
                <a:lnTo>
                  <a:pt x="118" y="919"/>
                </a:lnTo>
                <a:lnTo>
                  <a:pt x="112" y="914"/>
                </a:lnTo>
                <a:lnTo>
                  <a:pt x="107" y="913"/>
                </a:lnTo>
                <a:lnTo>
                  <a:pt x="101" y="911"/>
                </a:lnTo>
                <a:lnTo>
                  <a:pt x="96" y="908"/>
                </a:lnTo>
                <a:lnTo>
                  <a:pt x="90" y="905"/>
                </a:lnTo>
                <a:lnTo>
                  <a:pt x="84" y="903"/>
                </a:lnTo>
                <a:lnTo>
                  <a:pt x="79" y="902"/>
                </a:lnTo>
                <a:lnTo>
                  <a:pt x="73" y="908"/>
                </a:lnTo>
                <a:lnTo>
                  <a:pt x="67" y="905"/>
                </a:lnTo>
                <a:lnTo>
                  <a:pt x="65" y="899"/>
                </a:lnTo>
                <a:lnTo>
                  <a:pt x="57" y="897"/>
                </a:lnTo>
                <a:lnTo>
                  <a:pt x="54" y="891"/>
                </a:lnTo>
                <a:lnTo>
                  <a:pt x="54" y="886"/>
                </a:lnTo>
                <a:lnTo>
                  <a:pt x="56" y="880"/>
                </a:lnTo>
                <a:lnTo>
                  <a:pt x="62" y="877"/>
                </a:lnTo>
                <a:lnTo>
                  <a:pt x="64" y="875"/>
                </a:lnTo>
                <a:lnTo>
                  <a:pt x="68" y="874"/>
                </a:lnTo>
                <a:lnTo>
                  <a:pt x="73" y="869"/>
                </a:lnTo>
                <a:lnTo>
                  <a:pt x="81" y="868"/>
                </a:lnTo>
                <a:lnTo>
                  <a:pt x="87" y="862"/>
                </a:lnTo>
                <a:lnTo>
                  <a:pt x="84" y="854"/>
                </a:lnTo>
                <a:lnTo>
                  <a:pt x="77" y="851"/>
                </a:lnTo>
                <a:lnTo>
                  <a:pt x="73" y="846"/>
                </a:lnTo>
                <a:lnTo>
                  <a:pt x="70" y="840"/>
                </a:lnTo>
                <a:lnTo>
                  <a:pt x="67" y="835"/>
                </a:lnTo>
                <a:lnTo>
                  <a:pt x="64" y="828"/>
                </a:lnTo>
                <a:lnTo>
                  <a:pt x="60" y="823"/>
                </a:lnTo>
                <a:lnTo>
                  <a:pt x="56" y="820"/>
                </a:lnTo>
                <a:lnTo>
                  <a:pt x="48" y="821"/>
                </a:lnTo>
                <a:lnTo>
                  <a:pt x="42" y="823"/>
                </a:lnTo>
                <a:lnTo>
                  <a:pt x="37" y="821"/>
                </a:lnTo>
                <a:lnTo>
                  <a:pt x="31" y="821"/>
                </a:lnTo>
                <a:lnTo>
                  <a:pt x="23" y="818"/>
                </a:lnTo>
                <a:lnTo>
                  <a:pt x="19" y="817"/>
                </a:lnTo>
                <a:lnTo>
                  <a:pt x="12" y="815"/>
                </a:lnTo>
                <a:lnTo>
                  <a:pt x="6" y="814"/>
                </a:lnTo>
                <a:lnTo>
                  <a:pt x="2" y="809"/>
                </a:lnTo>
                <a:lnTo>
                  <a:pt x="0" y="804"/>
                </a:lnTo>
                <a:lnTo>
                  <a:pt x="3" y="798"/>
                </a:lnTo>
                <a:lnTo>
                  <a:pt x="5" y="792"/>
                </a:lnTo>
                <a:lnTo>
                  <a:pt x="5" y="786"/>
                </a:lnTo>
                <a:lnTo>
                  <a:pt x="8" y="781"/>
                </a:lnTo>
                <a:lnTo>
                  <a:pt x="14" y="780"/>
                </a:lnTo>
                <a:lnTo>
                  <a:pt x="19" y="781"/>
                </a:lnTo>
                <a:lnTo>
                  <a:pt x="26" y="784"/>
                </a:lnTo>
                <a:lnTo>
                  <a:pt x="33" y="787"/>
                </a:lnTo>
                <a:lnTo>
                  <a:pt x="37" y="786"/>
                </a:lnTo>
                <a:lnTo>
                  <a:pt x="42" y="780"/>
                </a:lnTo>
                <a:lnTo>
                  <a:pt x="43" y="775"/>
                </a:lnTo>
                <a:lnTo>
                  <a:pt x="46" y="769"/>
                </a:lnTo>
                <a:lnTo>
                  <a:pt x="53" y="767"/>
                </a:lnTo>
                <a:lnTo>
                  <a:pt x="59" y="767"/>
                </a:lnTo>
                <a:lnTo>
                  <a:pt x="65" y="769"/>
                </a:lnTo>
                <a:lnTo>
                  <a:pt x="71" y="769"/>
                </a:lnTo>
                <a:lnTo>
                  <a:pt x="81" y="766"/>
                </a:lnTo>
                <a:lnTo>
                  <a:pt x="85" y="761"/>
                </a:lnTo>
                <a:lnTo>
                  <a:pt x="88" y="755"/>
                </a:lnTo>
                <a:lnTo>
                  <a:pt x="88" y="749"/>
                </a:lnTo>
                <a:lnTo>
                  <a:pt x="88" y="744"/>
                </a:lnTo>
                <a:lnTo>
                  <a:pt x="88" y="742"/>
                </a:lnTo>
                <a:lnTo>
                  <a:pt x="88" y="738"/>
                </a:lnTo>
                <a:lnTo>
                  <a:pt x="88" y="732"/>
                </a:lnTo>
                <a:lnTo>
                  <a:pt x="90" y="725"/>
                </a:lnTo>
                <a:lnTo>
                  <a:pt x="96" y="721"/>
                </a:lnTo>
                <a:lnTo>
                  <a:pt x="102" y="721"/>
                </a:lnTo>
                <a:lnTo>
                  <a:pt x="107" y="721"/>
                </a:lnTo>
                <a:lnTo>
                  <a:pt x="113" y="718"/>
                </a:lnTo>
                <a:lnTo>
                  <a:pt x="118" y="712"/>
                </a:lnTo>
                <a:lnTo>
                  <a:pt x="122" y="705"/>
                </a:lnTo>
                <a:lnTo>
                  <a:pt x="124" y="699"/>
                </a:lnTo>
                <a:lnTo>
                  <a:pt x="129" y="693"/>
                </a:lnTo>
                <a:lnTo>
                  <a:pt x="133" y="687"/>
                </a:lnTo>
                <a:lnTo>
                  <a:pt x="136" y="681"/>
                </a:lnTo>
                <a:lnTo>
                  <a:pt x="135" y="674"/>
                </a:lnTo>
                <a:lnTo>
                  <a:pt x="135" y="668"/>
                </a:lnTo>
                <a:lnTo>
                  <a:pt x="135" y="665"/>
                </a:lnTo>
                <a:lnTo>
                  <a:pt x="135" y="664"/>
                </a:lnTo>
                <a:lnTo>
                  <a:pt x="135" y="662"/>
                </a:lnTo>
                <a:lnTo>
                  <a:pt x="136" y="656"/>
                </a:lnTo>
                <a:lnTo>
                  <a:pt x="139" y="648"/>
                </a:lnTo>
                <a:lnTo>
                  <a:pt x="143" y="642"/>
                </a:lnTo>
                <a:lnTo>
                  <a:pt x="143" y="636"/>
                </a:lnTo>
                <a:lnTo>
                  <a:pt x="144" y="631"/>
                </a:lnTo>
                <a:lnTo>
                  <a:pt x="146" y="623"/>
                </a:lnTo>
                <a:lnTo>
                  <a:pt x="147" y="619"/>
                </a:lnTo>
                <a:lnTo>
                  <a:pt x="156" y="614"/>
                </a:lnTo>
                <a:lnTo>
                  <a:pt x="161" y="606"/>
                </a:lnTo>
                <a:lnTo>
                  <a:pt x="163" y="600"/>
                </a:lnTo>
                <a:lnTo>
                  <a:pt x="167" y="596"/>
                </a:lnTo>
                <a:lnTo>
                  <a:pt x="174" y="591"/>
                </a:lnTo>
                <a:lnTo>
                  <a:pt x="178" y="586"/>
                </a:lnTo>
                <a:lnTo>
                  <a:pt x="180" y="586"/>
                </a:lnTo>
                <a:lnTo>
                  <a:pt x="184" y="585"/>
                </a:lnTo>
                <a:lnTo>
                  <a:pt x="186" y="586"/>
                </a:lnTo>
                <a:lnTo>
                  <a:pt x="187" y="582"/>
                </a:lnTo>
                <a:lnTo>
                  <a:pt x="191" y="577"/>
                </a:lnTo>
                <a:lnTo>
                  <a:pt x="187" y="571"/>
                </a:lnTo>
                <a:lnTo>
                  <a:pt x="184" y="568"/>
                </a:lnTo>
                <a:lnTo>
                  <a:pt x="180" y="563"/>
                </a:lnTo>
                <a:lnTo>
                  <a:pt x="180" y="560"/>
                </a:lnTo>
                <a:lnTo>
                  <a:pt x="178" y="558"/>
                </a:lnTo>
                <a:lnTo>
                  <a:pt x="175" y="554"/>
                </a:lnTo>
                <a:lnTo>
                  <a:pt x="172" y="549"/>
                </a:lnTo>
                <a:lnTo>
                  <a:pt x="172" y="541"/>
                </a:lnTo>
                <a:lnTo>
                  <a:pt x="172" y="535"/>
                </a:lnTo>
                <a:lnTo>
                  <a:pt x="172" y="527"/>
                </a:lnTo>
                <a:lnTo>
                  <a:pt x="172" y="521"/>
                </a:lnTo>
                <a:lnTo>
                  <a:pt x="172" y="517"/>
                </a:lnTo>
                <a:lnTo>
                  <a:pt x="174" y="514"/>
                </a:lnTo>
                <a:lnTo>
                  <a:pt x="175" y="507"/>
                </a:lnTo>
                <a:lnTo>
                  <a:pt x="177" y="501"/>
                </a:lnTo>
                <a:lnTo>
                  <a:pt x="175" y="495"/>
                </a:lnTo>
                <a:lnTo>
                  <a:pt x="175" y="487"/>
                </a:lnTo>
                <a:lnTo>
                  <a:pt x="178" y="481"/>
                </a:lnTo>
                <a:lnTo>
                  <a:pt x="180" y="475"/>
                </a:lnTo>
                <a:lnTo>
                  <a:pt x="180" y="475"/>
                </a:lnTo>
                <a:lnTo>
                  <a:pt x="181" y="469"/>
                </a:lnTo>
                <a:lnTo>
                  <a:pt x="181" y="467"/>
                </a:lnTo>
                <a:lnTo>
                  <a:pt x="183" y="462"/>
                </a:lnTo>
                <a:lnTo>
                  <a:pt x="186" y="456"/>
                </a:lnTo>
                <a:lnTo>
                  <a:pt x="189" y="452"/>
                </a:lnTo>
                <a:lnTo>
                  <a:pt x="191" y="447"/>
                </a:lnTo>
                <a:lnTo>
                  <a:pt x="194" y="441"/>
                </a:lnTo>
                <a:lnTo>
                  <a:pt x="195" y="435"/>
                </a:lnTo>
                <a:lnTo>
                  <a:pt x="197" y="428"/>
                </a:lnTo>
                <a:lnTo>
                  <a:pt x="198" y="421"/>
                </a:lnTo>
                <a:lnTo>
                  <a:pt x="198" y="418"/>
                </a:lnTo>
                <a:lnTo>
                  <a:pt x="198" y="411"/>
                </a:lnTo>
                <a:lnTo>
                  <a:pt x="197" y="405"/>
                </a:lnTo>
                <a:lnTo>
                  <a:pt x="194" y="401"/>
                </a:lnTo>
                <a:lnTo>
                  <a:pt x="189" y="398"/>
                </a:lnTo>
                <a:lnTo>
                  <a:pt x="183" y="396"/>
                </a:lnTo>
                <a:lnTo>
                  <a:pt x="180" y="394"/>
                </a:lnTo>
                <a:lnTo>
                  <a:pt x="177" y="393"/>
                </a:lnTo>
                <a:lnTo>
                  <a:pt x="170" y="391"/>
                </a:lnTo>
                <a:lnTo>
                  <a:pt x="164" y="388"/>
                </a:lnTo>
                <a:lnTo>
                  <a:pt x="161" y="384"/>
                </a:lnTo>
                <a:lnTo>
                  <a:pt x="160" y="379"/>
                </a:lnTo>
                <a:lnTo>
                  <a:pt x="160" y="371"/>
                </a:lnTo>
                <a:lnTo>
                  <a:pt x="160" y="365"/>
                </a:lnTo>
                <a:lnTo>
                  <a:pt x="160" y="357"/>
                </a:lnTo>
                <a:lnTo>
                  <a:pt x="158" y="353"/>
                </a:lnTo>
                <a:lnTo>
                  <a:pt x="158" y="345"/>
                </a:lnTo>
                <a:lnTo>
                  <a:pt x="156" y="339"/>
                </a:lnTo>
                <a:lnTo>
                  <a:pt x="156" y="336"/>
                </a:lnTo>
                <a:lnTo>
                  <a:pt x="160" y="329"/>
                </a:lnTo>
                <a:lnTo>
                  <a:pt x="163" y="323"/>
                </a:lnTo>
                <a:lnTo>
                  <a:pt x="166" y="319"/>
                </a:lnTo>
                <a:lnTo>
                  <a:pt x="169" y="316"/>
                </a:lnTo>
                <a:lnTo>
                  <a:pt x="174" y="311"/>
                </a:lnTo>
                <a:lnTo>
                  <a:pt x="175" y="306"/>
                </a:lnTo>
                <a:lnTo>
                  <a:pt x="180" y="302"/>
                </a:lnTo>
                <a:lnTo>
                  <a:pt x="180" y="300"/>
                </a:lnTo>
                <a:lnTo>
                  <a:pt x="183" y="297"/>
                </a:lnTo>
                <a:lnTo>
                  <a:pt x="186" y="292"/>
                </a:lnTo>
                <a:lnTo>
                  <a:pt x="189" y="286"/>
                </a:lnTo>
                <a:lnTo>
                  <a:pt x="191" y="282"/>
                </a:lnTo>
                <a:lnTo>
                  <a:pt x="194" y="275"/>
                </a:lnTo>
                <a:lnTo>
                  <a:pt x="195" y="269"/>
                </a:lnTo>
                <a:lnTo>
                  <a:pt x="198" y="265"/>
                </a:lnTo>
                <a:lnTo>
                  <a:pt x="200" y="258"/>
                </a:lnTo>
                <a:lnTo>
                  <a:pt x="203" y="252"/>
                </a:lnTo>
                <a:lnTo>
                  <a:pt x="206" y="248"/>
                </a:lnTo>
                <a:lnTo>
                  <a:pt x="215" y="240"/>
                </a:lnTo>
                <a:lnTo>
                  <a:pt x="222" y="235"/>
                </a:lnTo>
                <a:lnTo>
                  <a:pt x="226" y="235"/>
                </a:lnTo>
                <a:lnTo>
                  <a:pt x="231" y="241"/>
                </a:lnTo>
                <a:lnTo>
                  <a:pt x="234" y="246"/>
                </a:lnTo>
                <a:lnTo>
                  <a:pt x="239" y="246"/>
                </a:lnTo>
                <a:lnTo>
                  <a:pt x="245" y="243"/>
                </a:lnTo>
                <a:lnTo>
                  <a:pt x="249" y="238"/>
                </a:lnTo>
                <a:lnTo>
                  <a:pt x="256" y="235"/>
                </a:lnTo>
                <a:lnTo>
                  <a:pt x="263" y="235"/>
                </a:lnTo>
                <a:lnTo>
                  <a:pt x="268" y="237"/>
                </a:lnTo>
                <a:lnTo>
                  <a:pt x="273" y="243"/>
                </a:lnTo>
                <a:lnTo>
                  <a:pt x="279" y="251"/>
                </a:lnTo>
                <a:lnTo>
                  <a:pt x="280" y="255"/>
                </a:lnTo>
                <a:lnTo>
                  <a:pt x="287" y="257"/>
                </a:lnTo>
                <a:lnTo>
                  <a:pt x="293" y="251"/>
                </a:lnTo>
                <a:lnTo>
                  <a:pt x="294" y="246"/>
                </a:lnTo>
                <a:lnTo>
                  <a:pt x="294" y="241"/>
                </a:lnTo>
                <a:lnTo>
                  <a:pt x="301" y="237"/>
                </a:lnTo>
                <a:lnTo>
                  <a:pt x="307" y="238"/>
                </a:lnTo>
                <a:lnTo>
                  <a:pt x="313" y="238"/>
                </a:lnTo>
                <a:lnTo>
                  <a:pt x="318" y="230"/>
                </a:lnTo>
                <a:lnTo>
                  <a:pt x="322" y="224"/>
                </a:lnTo>
                <a:lnTo>
                  <a:pt x="324" y="220"/>
                </a:lnTo>
                <a:lnTo>
                  <a:pt x="325" y="213"/>
                </a:lnTo>
                <a:lnTo>
                  <a:pt x="330" y="209"/>
                </a:lnTo>
                <a:lnTo>
                  <a:pt x="336" y="206"/>
                </a:lnTo>
                <a:lnTo>
                  <a:pt x="342" y="204"/>
                </a:lnTo>
                <a:lnTo>
                  <a:pt x="349" y="203"/>
                </a:lnTo>
                <a:lnTo>
                  <a:pt x="356" y="203"/>
                </a:lnTo>
                <a:lnTo>
                  <a:pt x="362" y="201"/>
                </a:lnTo>
                <a:lnTo>
                  <a:pt x="369" y="204"/>
                </a:lnTo>
                <a:lnTo>
                  <a:pt x="373" y="209"/>
                </a:lnTo>
                <a:lnTo>
                  <a:pt x="378" y="213"/>
                </a:lnTo>
                <a:lnTo>
                  <a:pt x="386" y="210"/>
                </a:lnTo>
                <a:lnTo>
                  <a:pt x="392" y="204"/>
                </a:lnTo>
                <a:lnTo>
                  <a:pt x="397" y="198"/>
                </a:lnTo>
                <a:lnTo>
                  <a:pt x="403" y="193"/>
                </a:lnTo>
                <a:lnTo>
                  <a:pt x="407" y="190"/>
                </a:lnTo>
                <a:lnTo>
                  <a:pt x="409" y="189"/>
                </a:lnTo>
                <a:lnTo>
                  <a:pt x="415" y="183"/>
                </a:lnTo>
                <a:lnTo>
                  <a:pt x="417" y="178"/>
                </a:lnTo>
                <a:lnTo>
                  <a:pt x="420" y="172"/>
                </a:lnTo>
                <a:lnTo>
                  <a:pt x="428" y="169"/>
                </a:lnTo>
                <a:lnTo>
                  <a:pt x="434" y="166"/>
                </a:lnTo>
                <a:lnTo>
                  <a:pt x="440" y="164"/>
                </a:lnTo>
                <a:lnTo>
                  <a:pt x="446" y="159"/>
                </a:lnTo>
                <a:lnTo>
                  <a:pt x="448" y="153"/>
                </a:lnTo>
                <a:lnTo>
                  <a:pt x="446" y="149"/>
                </a:lnTo>
                <a:lnTo>
                  <a:pt x="445" y="141"/>
                </a:lnTo>
                <a:lnTo>
                  <a:pt x="452" y="138"/>
                </a:lnTo>
                <a:lnTo>
                  <a:pt x="459" y="138"/>
                </a:lnTo>
                <a:lnTo>
                  <a:pt x="459" y="136"/>
                </a:lnTo>
                <a:lnTo>
                  <a:pt x="459" y="133"/>
                </a:lnTo>
                <a:lnTo>
                  <a:pt x="462" y="127"/>
                </a:lnTo>
                <a:lnTo>
                  <a:pt x="468" y="124"/>
                </a:lnTo>
                <a:lnTo>
                  <a:pt x="474" y="122"/>
                </a:lnTo>
                <a:lnTo>
                  <a:pt x="479" y="118"/>
                </a:lnTo>
                <a:lnTo>
                  <a:pt x="486" y="125"/>
                </a:lnTo>
                <a:lnTo>
                  <a:pt x="488" y="125"/>
                </a:lnTo>
                <a:lnTo>
                  <a:pt x="488" y="125"/>
                </a:lnTo>
                <a:lnTo>
                  <a:pt x="490" y="125"/>
                </a:lnTo>
                <a:lnTo>
                  <a:pt x="490" y="125"/>
                </a:lnTo>
                <a:lnTo>
                  <a:pt x="490" y="125"/>
                </a:lnTo>
                <a:lnTo>
                  <a:pt x="491" y="125"/>
                </a:lnTo>
                <a:lnTo>
                  <a:pt x="491" y="125"/>
                </a:lnTo>
                <a:lnTo>
                  <a:pt x="493" y="125"/>
                </a:lnTo>
                <a:lnTo>
                  <a:pt x="493" y="125"/>
                </a:lnTo>
                <a:lnTo>
                  <a:pt x="494" y="125"/>
                </a:lnTo>
                <a:lnTo>
                  <a:pt x="494" y="125"/>
                </a:lnTo>
                <a:lnTo>
                  <a:pt x="494" y="125"/>
                </a:lnTo>
                <a:lnTo>
                  <a:pt x="496" y="125"/>
                </a:lnTo>
                <a:lnTo>
                  <a:pt x="496" y="125"/>
                </a:lnTo>
                <a:lnTo>
                  <a:pt x="497" y="125"/>
                </a:lnTo>
                <a:lnTo>
                  <a:pt x="497" y="125"/>
                </a:lnTo>
                <a:lnTo>
                  <a:pt x="499" y="125"/>
                </a:lnTo>
                <a:lnTo>
                  <a:pt x="499" y="125"/>
                </a:lnTo>
                <a:lnTo>
                  <a:pt x="500" y="125"/>
                </a:lnTo>
                <a:lnTo>
                  <a:pt x="500" y="125"/>
                </a:lnTo>
                <a:lnTo>
                  <a:pt x="502" y="125"/>
                </a:lnTo>
                <a:lnTo>
                  <a:pt x="502" y="125"/>
                </a:lnTo>
                <a:lnTo>
                  <a:pt x="503" y="125"/>
                </a:lnTo>
                <a:lnTo>
                  <a:pt x="503" y="125"/>
                </a:lnTo>
                <a:lnTo>
                  <a:pt x="503" y="125"/>
                </a:lnTo>
                <a:lnTo>
                  <a:pt x="505" y="125"/>
                </a:lnTo>
                <a:lnTo>
                  <a:pt x="505" y="124"/>
                </a:lnTo>
                <a:lnTo>
                  <a:pt x="505" y="124"/>
                </a:lnTo>
                <a:lnTo>
                  <a:pt x="507" y="124"/>
                </a:lnTo>
                <a:lnTo>
                  <a:pt x="507" y="122"/>
                </a:lnTo>
                <a:lnTo>
                  <a:pt x="507" y="122"/>
                </a:lnTo>
                <a:lnTo>
                  <a:pt x="507" y="122"/>
                </a:lnTo>
                <a:lnTo>
                  <a:pt x="507" y="121"/>
                </a:lnTo>
                <a:lnTo>
                  <a:pt x="508" y="121"/>
                </a:lnTo>
                <a:lnTo>
                  <a:pt x="508" y="121"/>
                </a:lnTo>
                <a:lnTo>
                  <a:pt x="508" y="121"/>
                </a:lnTo>
                <a:lnTo>
                  <a:pt x="510" y="121"/>
                </a:lnTo>
                <a:lnTo>
                  <a:pt x="510" y="121"/>
                </a:lnTo>
                <a:lnTo>
                  <a:pt x="510" y="121"/>
                </a:lnTo>
                <a:lnTo>
                  <a:pt x="511" y="121"/>
                </a:lnTo>
                <a:lnTo>
                  <a:pt x="511" y="121"/>
                </a:lnTo>
                <a:lnTo>
                  <a:pt x="513" y="121"/>
                </a:lnTo>
                <a:lnTo>
                  <a:pt x="513" y="121"/>
                </a:lnTo>
                <a:lnTo>
                  <a:pt x="514" y="121"/>
                </a:lnTo>
                <a:lnTo>
                  <a:pt x="514" y="121"/>
                </a:lnTo>
                <a:lnTo>
                  <a:pt x="516" y="121"/>
                </a:lnTo>
                <a:lnTo>
                  <a:pt x="516" y="121"/>
                </a:lnTo>
                <a:lnTo>
                  <a:pt x="517" y="121"/>
                </a:lnTo>
                <a:lnTo>
                  <a:pt x="517" y="121"/>
                </a:lnTo>
                <a:lnTo>
                  <a:pt x="517" y="121"/>
                </a:lnTo>
                <a:lnTo>
                  <a:pt x="517" y="121"/>
                </a:lnTo>
                <a:lnTo>
                  <a:pt x="517" y="122"/>
                </a:lnTo>
                <a:lnTo>
                  <a:pt x="517" y="122"/>
                </a:lnTo>
                <a:lnTo>
                  <a:pt x="516" y="122"/>
                </a:lnTo>
                <a:lnTo>
                  <a:pt x="516" y="124"/>
                </a:lnTo>
                <a:lnTo>
                  <a:pt x="516" y="124"/>
                </a:lnTo>
                <a:lnTo>
                  <a:pt x="516" y="124"/>
                </a:lnTo>
                <a:lnTo>
                  <a:pt x="516" y="125"/>
                </a:lnTo>
                <a:lnTo>
                  <a:pt x="516" y="125"/>
                </a:lnTo>
                <a:lnTo>
                  <a:pt x="514" y="125"/>
                </a:lnTo>
                <a:lnTo>
                  <a:pt x="514" y="127"/>
                </a:lnTo>
                <a:lnTo>
                  <a:pt x="514" y="127"/>
                </a:lnTo>
                <a:lnTo>
                  <a:pt x="514" y="127"/>
                </a:lnTo>
                <a:lnTo>
                  <a:pt x="514" y="128"/>
                </a:lnTo>
                <a:lnTo>
                  <a:pt x="514" y="128"/>
                </a:lnTo>
                <a:lnTo>
                  <a:pt x="513" y="128"/>
                </a:lnTo>
                <a:lnTo>
                  <a:pt x="513" y="130"/>
                </a:lnTo>
                <a:lnTo>
                  <a:pt x="513" y="130"/>
                </a:lnTo>
                <a:lnTo>
                  <a:pt x="513" y="130"/>
                </a:lnTo>
                <a:lnTo>
                  <a:pt x="513" y="131"/>
                </a:lnTo>
                <a:lnTo>
                  <a:pt x="513" y="131"/>
                </a:lnTo>
                <a:lnTo>
                  <a:pt x="511" y="133"/>
                </a:lnTo>
                <a:lnTo>
                  <a:pt x="511" y="133"/>
                </a:lnTo>
                <a:lnTo>
                  <a:pt x="511" y="135"/>
                </a:lnTo>
                <a:lnTo>
                  <a:pt x="511" y="135"/>
                </a:lnTo>
                <a:lnTo>
                  <a:pt x="511" y="135"/>
                </a:lnTo>
                <a:lnTo>
                  <a:pt x="510" y="135"/>
                </a:lnTo>
                <a:lnTo>
                  <a:pt x="510" y="136"/>
                </a:lnTo>
                <a:lnTo>
                  <a:pt x="510" y="136"/>
                </a:lnTo>
                <a:lnTo>
                  <a:pt x="510" y="136"/>
                </a:lnTo>
                <a:lnTo>
                  <a:pt x="510" y="138"/>
                </a:lnTo>
                <a:lnTo>
                  <a:pt x="510" y="138"/>
                </a:lnTo>
                <a:lnTo>
                  <a:pt x="510" y="138"/>
                </a:lnTo>
                <a:lnTo>
                  <a:pt x="510" y="139"/>
                </a:lnTo>
                <a:lnTo>
                  <a:pt x="510" y="139"/>
                </a:lnTo>
                <a:lnTo>
                  <a:pt x="508" y="139"/>
                </a:lnTo>
                <a:lnTo>
                  <a:pt x="508" y="141"/>
                </a:lnTo>
                <a:lnTo>
                  <a:pt x="508" y="141"/>
                </a:lnTo>
                <a:lnTo>
                  <a:pt x="508" y="141"/>
                </a:lnTo>
                <a:lnTo>
                  <a:pt x="508" y="142"/>
                </a:lnTo>
                <a:lnTo>
                  <a:pt x="508" y="142"/>
                </a:lnTo>
                <a:lnTo>
                  <a:pt x="507" y="142"/>
                </a:lnTo>
                <a:lnTo>
                  <a:pt x="507" y="144"/>
                </a:lnTo>
                <a:lnTo>
                  <a:pt x="507" y="144"/>
                </a:lnTo>
                <a:lnTo>
                  <a:pt x="507" y="144"/>
                </a:lnTo>
                <a:lnTo>
                  <a:pt x="507" y="145"/>
                </a:lnTo>
                <a:lnTo>
                  <a:pt x="507" y="145"/>
                </a:lnTo>
                <a:lnTo>
                  <a:pt x="505" y="147"/>
                </a:lnTo>
                <a:lnTo>
                  <a:pt x="505" y="147"/>
                </a:lnTo>
                <a:lnTo>
                  <a:pt x="505" y="147"/>
                </a:lnTo>
                <a:lnTo>
                  <a:pt x="505" y="149"/>
                </a:lnTo>
                <a:lnTo>
                  <a:pt x="505" y="149"/>
                </a:lnTo>
                <a:lnTo>
                  <a:pt x="505" y="150"/>
                </a:lnTo>
                <a:lnTo>
                  <a:pt x="505" y="150"/>
                </a:lnTo>
                <a:lnTo>
                  <a:pt x="505" y="152"/>
                </a:lnTo>
                <a:lnTo>
                  <a:pt x="505" y="152"/>
                </a:lnTo>
                <a:lnTo>
                  <a:pt x="505" y="153"/>
                </a:lnTo>
                <a:lnTo>
                  <a:pt x="505" y="153"/>
                </a:lnTo>
                <a:lnTo>
                  <a:pt x="505" y="153"/>
                </a:lnTo>
                <a:lnTo>
                  <a:pt x="505" y="153"/>
                </a:lnTo>
                <a:lnTo>
                  <a:pt x="505" y="155"/>
                </a:lnTo>
                <a:lnTo>
                  <a:pt x="505" y="155"/>
                </a:lnTo>
                <a:lnTo>
                  <a:pt x="505" y="156"/>
                </a:lnTo>
                <a:lnTo>
                  <a:pt x="505" y="156"/>
                </a:lnTo>
                <a:lnTo>
                  <a:pt x="505" y="158"/>
                </a:lnTo>
                <a:lnTo>
                  <a:pt x="505" y="158"/>
                </a:lnTo>
                <a:lnTo>
                  <a:pt x="505" y="159"/>
                </a:lnTo>
                <a:lnTo>
                  <a:pt x="507" y="159"/>
                </a:lnTo>
                <a:lnTo>
                  <a:pt x="507" y="159"/>
                </a:lnTo>
                <a:lnTo>
                  <a:pt x="505" y="159"/>
                </a:lnTo>
                <a:lnTo>
                  <a:pt x="505" y="159"/>
                </a:lnTo>
                <a:lnTo>
                  <a:pt x="503" y="161"/>
                </a:lnTo>
                <a:lnTo>
                  <a:pt x="503" y="161"/>
                </a:lnTo>
                <a:lnTo>
                  <a:pt x="502" y="161"/>
                </a:lnTo>
                <a:lnTo>
                  <a:pt x="502" y="161"/>
                </a:lnTo>
                <a:lnTo>
                  <a:pt x="502" y="161"/>
                </a:lnTo>
                <a:lnTo>
                  <a:pt x="500" y="161"/>
                </a:lnTo>
                <a:lnTo>
                  <a:pt x="500" y="161"/>
                </a:lnTo>
                <a:lnTo>
                  <a:pt x="499" y="161"/>
                </a:lnTo>
                <a:lnTo>
                  <a:pt x="499" y="162"/>
                </a:lnTo>
                <a:lnTo>
                  <a:pt x="497" y="162"/>
                </a:lnTo>
                <a:lnTo>
                  <a:pt x="497" y="162"/>
                </a:lnTo>
                <a:lnTo>
                  <a:pt x="496" y="162"/>
                </a:lnTo>
                <a:lnTo>
                  <a:pt x="496" y="162"/>
                </a:lnTo>
                <a:lnTo>
                  <a:pt x="496" y="162"/>
                </a:lnTo>
                <a:lnTo>
                  <a:pt x="494" y="162"/>
                </a:lnTo>
                <a:lnTo>
                  <a:pt x="494" y="162"/>
                </a:lnTo>
                <a:lnTo>
                  <a:pt x="494" y="164"/>
                </a:lnTo>
                <a:lnTo>
                  <a:pt x="493" y="164"/>
                </a:lnTo>
                <a:lnTo>
                  <a:pt x="493" y="164"/>
                </a:lnTo>
                <a:lnTo>
                  <a:pt x="491" y="164"/>
                </a:lnTo>
                <a:lnTo>
                  <a:pt x="491" y="164"/>
                </a:lnTo>
                <a:lnTo>
                  <a:pt x="491" y="164"/>
                </a:lnTo>
                <a:lnTo>
                  <a:pt x="490" y="164"/>
                </a:lnTo>
                <a:lnTo>
                  <a:pt x="490" y="164"/>
                </a:lnTo>
                <a:lnTo>
                  <a:pt x="490" y="164"/>
                </a:lnTo>
                <a:lnTo>
                  <a:pt x="490" y="166"/>
                </a:lnTo>
                <a:lnTo>
                  <a:pt x="488" y="166"/>
                </a:lnTo>
                <a:lnTo>
                  <a:pt x="488" y="166"/>
                </a:lnTo>
                <a:lnTo>
                  <a:pt x="486" y="166"/>
                </a:lnTo>
                <a:lnTo>
                  <a:pt x="486" y="166"/>
                </a:lnTo>
                <a:lnTo>
                  <a:pt x="485" y="166"/>
                </a:lnTo>
                <a:lnTo>
                  <a:pt x="485" y="166"/>
                </a:lnTo>
                <a:lnTo>
                  <a:pt x="483" y="166"/>
                </a:lnTo>
                <a:lnTo>
                  <a:pt x="483" y="167"/>
                </a:lnTo>
                <a:lnTo>
                  <a:pt x="483" y="167"/>
                </a:lnTo>
                <a:lnTo>
                  <a:pt x="482" y="167"/>
                </a:lnTo>
                <a:lnTo>
                  <a:pt x="482" y="167"/>
                </a:lnTo>
                <a:lnTo>
                  <a:pt x="482" y="167"/>
                </a:lnTo>
                <a:lnTo>
                  <a:pt x="480" y="167"/>
                </a:lnTo>
                <a:lnTo>
                  <a:pt x="480" y="167"/>
                </a:lnTo>
                <a:lnTo>
                  <a:pt x="480" y="169"/>
                </a:lnTo>
                <a:lnTo>
                  <a:pt x="479" y="169"/>
                </a:lnTo>
                <a:lnTo>
                  <a:pt x="479" y="169"/>
                </a:lnTo>
                <a:lnTo>
                  <a:pt x="479" y="169"/>
                </a:lnTo>
                <a:lnTo>
                  <a:pt x="477" y="169"/>
                </a:lnTo>
                <a:lnTo>
                  <a:pt x="477" y="169"/>
                </a:lnTo>
                <a:lnTo>
                  <a:pt x="476" y="169"/>
                </a:lnTo>
                <a:lnTo>
                  <a:pt x="476" y="170"/>
                </a:lnTo>
                <a:lnTo>
                  <a:pt x="476" y="170"/>
                </a:lnTo>
                <a:lnTo>
                  <a:pt x="476" y="172"/>
                </a:lnTo>
                <a:lnTo>
                  <a:pt x="477" y="172"/>
                </a:lnTo>
                <a:lnTo>
                  <a:pt x="477" y="172"/>
                </a:lnTo>
                <a:lnTo>
                  <a:pt x="477" y="172"/>
                </a:lnTo>
                <a:lnTo>
                  <a:pt x="477" y="172"/>
                </a:lnTo>
                <a:lnTo>
                  <a:pt x="479" y="172"/>
                </a:lnTo>
                <a:lnTo>
                  <a:pt x="479" y="173"/>
                </a:lnTo>
                <a:lnTo>
                  <a:pt x="479" y="173"/>
                </a:lnTo>
                <a:lnTo>
                  <a:pt x="479" y="173"/>
                </a:lnTo>
                <a:lnTo>
                  <a:pt x="480" y="173"/>
                </a:lnTo>
                <a:lnTo>
                  <a:pt x="480" y="175"/>
                </a:lnTo>
                <a:lnTo>
                  <a:pt x="480" y="175"/>
                </a:lnTo>
                <a:lnTo>
                  <a:pt x="482" y="175"/>
                </a:lnTo>
                <a:lnTo>
                  <a:pt x="482" y="175"/>
                </a:lnTo>
                <a:lnTo>
                  <a:pt x="482" y="175"/>
                </a:lnTo>
                <a:lnTo>
                  <a:pt x="482" y="176"/>
                </a:lnTo>
                <a:lnTo>
                  <a:pt x="483" y="176"/>
                </a:lnTo>
                <a:lnTo>
                  <a:pt x="483" y="176"/>
                </a:lnTo>
                <a:lnTo>
                  <a:pt x="483" y="178"/>
                </a:lnTo>
                <a:lnTo>
                  <a:pt x="483" y="178"/>
                </a:lnTo>
                <a:lnTo>
                  <a:pt x="483" y="179"/>
                </a:lnTo>
                <a:lnTo>
                  <a:pt x="483" y="179"/>
                </a:lnTo>
                <a:lnTo>
                  <a:pt x="483" y="181"/>
                </a:lnTo>
                <a:lnTo>
                  <a:pt x="483" y="181"/>
                </a:lnTo>
                <a:lnTo>
                  <a:pt x="483" y="181"/>
                </a:lnTo>
                <a:lnTo>
                  <a:pt x="483" y="183"/>
                </a:lnTo>
                <a:lnTo>
                  <a:pt x="485" y="183"/>
                </a:lnTo>
                <a:lnTo>
                  <a:pt x="485" y="183"/>
                </a:lnTo>
                <a:lnTo>
                  <a:pt x="483" y="183"/>
                </a:lnTo>
                <a:lnTo>
                  <a:pt x="483" y="184"/>
                </a:lnTo>
                <a:lnTo>
                  <a:pt x="485" y="184"/>
                </a:lnTo>
                <a:lnTo>
                  <a:pt x="485" y="184"/>
                </a:lnTo>
                <a:lnTo>
                  <a:pt x="485" y="186"/>
                </a:lnTo>
                <a:lnTo>
                  <a:pt x="485" y="186"/>
                </a:lnTo>
                <a:lnTo>
                  <a:pt x="485" y="186"/>
                </a:lnTo>
                <a:lnTo>
                  <a:pt x="485" y="187"/>
                </a:lnTo>
                <a:lnTo>
                  <a:pt x="485" y="187"/>
                </a:lnTo>
                <a:lnTo>
                  <a:pt x="485" y="187"/>
                </a:lnTo>
                <a:lnTo>
                  <a:pt x="485" y="189"/>
                </a:lnTo>
                <a:lnTo>
                  <a:pt x="485" y="189"/>
                </a:lnTo>
                <a:lnTo>
                  <a:pt x="485" y="189"/>
                </a:lnTo>
                <a:lnTo>
                  <a:pt x="486" y="190"/>
                </a:lnTo>
                <a:lnTo>
                  <a:pt x="486" y="190"/>
                </a:lnTo>
                <a:lnTo>
                  <a:pt x="486" y="190"/>
                </a:lnTo>
                <a:lnTo>
                  <a:pt x="486" y="190"/>
                </a:lnTo>
                <a:lnTo>
                  <a:pt x="486" y="192"/>
                </a:lnTo>
                <a:lnTo>
                  <a:pt x="488" y="192"/>
                </a:lnTo>
                <a:lnTo>
                  <a:pt x="488" y="192"/>
                </a:lnTo>
                <a:lnTo>
                  <a:pt x="488" y="193"/>
                </a:lnTo>
                <a:lnTo>
                  <a:pt x="488" y="193"/>
                </a:lnTo>
                <a:lnTo>
                  <a:pt x="488" y="195"/>
                </a:lnTo>
                <a:lnTo>
                  <a:pt x="488" y="195"/>
                </a:lnTo>
                <a:lnTo>
                  <a:pt x="488" y="196"/>
                </a:lnTo>
                <a:lnTo>
                  <a:pt x="488" y="196"/>
                </a:lnTo>
                <a:lnTo>
                  <a:pt x="488" y="198"/>
                </a:lnTo>
                <a:lnTo>
                  <a:pt x="488" y="198"/>
                </a:lnTo>
                <a:lnTo>
                  <a:pt x="490" y="198"/>
                </a:lnTo>
                <a:lnTo>
                  <a:pt x="490" y="198"/>
                </a:lnTo>
                <a:lnTo>
                  <a:pt x="490" y="200"/>
                </a:lnTo>
                <a:lnTo>
                  <a:pt x="490" y="200"/>
                </a:lnTo>
                <a:lnTo>
                  <a:pt x="490" y="200"/>
                </a:lnTo>
                <a:lnTo>
                  <a:pt x="490" y="201"/>
                </a:lnTo>
                <a:lnTo>
                  <a:pt x="490" y="201"/>
                </a:lnTo>
                <a:lnTo>
                  <a:pt x="490" y="203"/>
                </a:lnTo>
                <a:lnTo>
                  <a:pt x="490" y="203"/>
                </a:lnTo>
                <a:lnTo>
                  <a:pt x="490" y="204"/>
                </a:lnTo>
                <a:lnTo>
                  <a:pt x="490" y="204"/>
                </a:lnTo>
                <a:lnTo>
                  <a:pt x="490" y="206"/>
                </a:lnTo>
                <a:lnTo>
                  <a:pt x="490" y="206"/>
                </a:lnTo>
                <a:lnTo>
                  <a:pt x="490" y="206"/>
                </a:lnTo>
                <a:lnTo>
                  <a:pt x="490" y="206"/>
                </a:lnTo>
                <a:lnTo>
                  <a:pt x="491" y="206"/>
                </a:lnTo>
                <a:lnTo>
                  <a:pt x="491" y="207"/>
                </a:lnTo>
                <a:lnTo>
                  <a:pt x="491" y="207"/>
                </a:lnTo>
                <a:lnTo>
                  <a:pt x="491" y="207"/>
                </a:lnTo>
                <a:lnTo>
                  <a:pt x="493" y="207"/>
                </a:lnTo>
                <a:lnTo>
                  <a:pt x="493" y="209"/>
                </a:lnTo>
                <a:lnTo>
                  <a:pt x="493" y="209"/>
                </a:lnTo>
                <a:lnTo>
                  <a:pt x="493" y="209"/>
                </a:lnTo>
                <a:lnTo>
                  <a:pt x="493" y="209"/>
                </a:lnTo>
                <a:lnTo>
                  <a:pt x="493" y="209"/>
                </a:lnTo>
                <a:lnTo>
                  <a:pt x="493" y="210"/>
                </a:lnTo>
                <a:lnTo>
                  <a:pt x="493" y="210"/>
                </a:lnTo>
                <a:lnTo>
                  <a:pt x="493" y="212"/>
                </a:lnTo>
                <a:lnTo>
                  <a:pt x="493" y="212"/>
                </a:lnTo>
                <a:lnTo>
                  <a:pt x="493" y="213"/>
                </a:lnTo>
                <a:lnTo>
                  <a:pt x="494" y="213"/>
                </a:lnTo>
                <a:lnTo>
                  <a:pt x="494" y="213"/>
                </a:lnTo>
                <a:lnTo>
                  <a:pt x="494" y="213"/>
                </a:lnTo>
                <a:lnTo>
                  <a:pt x="494" y="215"/>
                </a:lnTo>
                <a:lnTo>
                  <a:pt x="496" y="215"/>
                </a:lnTo>
                <a:lnTo>
                  <a:pt x="496" y="215"/>
                </a:lnTo>
                <a:lnTo>
                  <a:pt x="497" y="217"/>
                </a:lnTo>
                <a:lnTo>
                  <a:pt x="497" y="217"/>
                </a:lnTo>
                <a:lnTo>
                  <a:pt x="497" y="217"/>
                </a:lnTo>
                <a:lnTo>
                  <a:pt x="497" y="218"/>
                </a:lnTo>
                <a:lnTo>
                  <a:pt x="499" y="218"/>
                </a:lnTo>
                <a:lnTo>
                  <a:pt x="499" y="218"/>
                </a:lnTo>
                <a:lnTo>
                  <a:pt x="499" y="218"/>
                </a:lnTo>
                <a:lnTo>
                  <a:pt x="500" y="218"/>
                </a:lnTo>
                <a:lnTo>
                  <a:pt x="500" y="220"/>
                </a:lnTo>
                <a:lnTo>
                  <a:pt x="500" y="220"/>
                </a:lnTo>
                <a:lnTo>
                  <a:pt x="500" y="218"/>
                </a:lnTo>
                <a:lnTo>
                  <a:pt x="502" y="218"/>
                </a:lnTo>
                <a:lnTo>
                  <a:pt x="502" y="220"/>
                </a:lnTo>
                <a:lnTo>
                  <a:pt x="502" y="220"/>
                </a:lnTo>
                <a:lnTo>
                  <a:pt x="503" y="220"/>
                </a:lnTo>
                <a:lnTo>
                  <a:pt x="503" y="220"/>
                </a:lnTo>
                <a:lnTo>
                  <a:pt x="503" y="221"/>
                </a:lnTo>
                <a:lnTo>
                  <a:pt x="503" y="221"/>
                </a:lnTo>
                <a:lnTo>
                  <a:pt x="502" y="221"/>
                </a:lnTo>
                <a:lnTo>
                  <a:pt x="502" y="223"/>
                </a:lnTo>
                <a:lnTo>
                  <a:pt x="503" y="223"/>
                </a:lnTo>
                <a:lnTo>
                  <a:pt x="503" y="224"/>
                </a:lnTo>
                <a:lnTo>
                  <a:pt x="503" y="224"/>
                </a:lnTo>
                <a:lnTo>
                  <a:pt x="503" y="226"/>
                </a:lnTo>
                <a:lnTo>
                  <a:pt x="503" y="226"/>
                </a:lnTo>
                <a:lnTo>
                  <a:pt x="502" y="226"/>
                </a:lnTo>
                <a:lnTo>
                  <a:pt x="502" y="227"/>
                </a:lnTo>
                <a:lnTo>
                  <a:pt x="502" y="227"/>
                </a:lnTo>
                <a:lnTo>
                  <a:pt x="502" y="227"/>
                </a:lnTo>
                <a:lnTo>
                  <a:pt x="500" y="227"/>
                </a:lnTo>
                <a:lnTo>
                  <a:pt x="500" y="227"/>
                </a:lnTo>
                <a:lnTo>
                  <a:pt x="500" y="227"/>
                </a:lnTo>
                <a:lnTo>
                  <a:pt x="500" y="229"/>
                </a:lnTo>
                <a:lnTo>
                  <a:pt x="499" y="229"/>
                </a:lnTo>
                <a:lnTo>
                  <a:pt x="499" y="229"/>
                </a:lnTo>
                <a:lnTo>
                  <a:pt x="499" y="229"/>
                </a:lnTo>
                <a:lnTo>
                  <a:pt x="499" y="230"/>
                </a:lnTo>
                <a:lnTo>
                  <a:pt x="497" y="230"/>
                </a:lnTo>
                <a:lnTo>
                  <a:pt x="497" y="230"/>
                </a:lnTo>
                <a:lnTo>
                  <a:pt x="497" y="232"/>
                </a:lnTo>
                <a:lnTo>
                  <a:pt x="496" y="232"/>
                </a:lnTo>
                <a:lnTo>
                  <a:pt x="496" y="234"/>
                </a:lnTo>
                <a:lnTo>
                  <a:pt x="496" y="234"/>
                </a:lnTo>
                <a:lnTo>
                  <a:pt x="494" y="234"/>
                </a:lnTo>
                <a:lnTo>
                  <a:pt x="494" y="235"/>
                </a:lnTo>
                <a:lnTo>
                  <a:pt x="494" y="235"/>
                </a:lnTo>
                <a:lnTo>
                  <a:pt x="494" y="235"/>
                </a:lnTo>
                <a:lnTo>
                  <a:pt x="493" y="235"/>
                </a:lnTo>
                <a:lnTo>
                  <a:pt x="493" y="237"/>
                </a:lnTo>
                <a:lnTo>
                  <a:pt x="493" y="237"/>
                </a:lnTo>
                <a:lnTo>
                  <a:pt x="491" y="237"/>
                </a:lnTo>
                <a:lnTo>
                  <a:pt x="491" y="238"/>
                </a:lnTo>
                <a:lnTo>
                  <a:pt x="491" y="238"/>
                </a:lnTo>
                <a:lnTo>
                  <a:pt x="491" y="238"/>
                </a:lnTo>
                <a:lnTo>
                  <a:pt x="490" y="238"/>
                </a:lnTo>
                <a:lnTo>
                  <a:pt x="490" y="240"/>
                </a:lnTo>
                <a:lnTo>
                  <a:pt x="490" y="240"/>
                </a:lnTo>
                <a:lnTo>
                  <a:pt x="490" y="240"/>
                </a:lnTo>
                <a:lnTo>
                  <a:pt x="490" y="240"/>
                </a:lnTo>
                <a:lnTo>
                  <a:pt x="490" y="241"/>
                </a:lnTo>
                <a:lnTo>
                  <a:pt x="488" y="241"/>
                </a:lnTo>
                <a:lnTo>
                  <a:pt x="488" y="241"/>
                </a:lnTo>
                <a:lnTo>
                  <a:pt x="488" y="243"/>
                </a:lnTo>
                <a:lnTo>
                  <a:pt x="488" y="243"/>
                </a:lnTo>
                <a:lnTo>
                  <a:pt x="488" y="244"/>
                </a:lnTo>
                <a:lnTo>
                  <a:pt x="488" y="244"/>
                </a:lnTo>
                <a:lnTo>
                  <a:pt x="488" y="246"/>
                </a:lnTo>
                <a:lnTo>
                  <a:pt x="488" y="246"/>
                </a:lnTo>
                <a:lnTo>
                  <a:pt x="488" y="246"/>
                </a:lnTo>
                <a:lnTo>
                  <a:pt x="488" y="248"/>
                </a:lnTo>
                <a:lnTo>
                  <a:pt x="488" y="248"/>
                </a:lnTo>
                <a:lnTo>
                  <a:pt x="488" y="249"/>
                </a:lnTo>
                <a:lnTo>
                  <a:pt x="488" y="249"/>
                </a:lnTo>
                <a:lnTo>
                  <a:pt x="488" y="251"/>
                </a:lnTo>
                <a:lnTo>
                  <a:pt x="488" y="251"/>
                </a:lnTo>
                <a:lnTo>
                  <a:pt x="488" y="252"/>
                </a:lnTo>
                <a:lnTo>
                  <a:pt x="488" y="252"/>
                </a:lnTo>
                <a:lnTo>
                  <a:pt x="488" y="254"/>
                </a:lnTo>
                <a:lnTo>
                  <a:pt x="488" y="254"/>
                </a:lnTo>
                <a:lnTo>
                  <a:pt x="488" y="255"/>
                </a:lnTo>
                <a:lnTo>
                  <a:pt x="488" y="255"/>
                </a:lnTo>
                <a:lnTo>
                  <a:pt x="488" y="257"/>
                </a:lnTo>
                <a:lnTo>
                  <a:pt x="488" y="257"/>
                </a:lnTo>
                <a:lnTo>
                  <a:pt x="488" y="258"/>
                </a:lnTo>
                <a:lnTo>
                  <a:pt x="488" y="258"/>
                </a:lnTo>
                <a:lnTo>
                  <a:pt x="488" y="260"/>
                </a:lnTo>
                <a:lnTo>
                  <a:pt x="488" y="260"/>
                </a:lnTo>
                <a:lnTo>
                  <a:pt x="488" y="261"/>
                </a:lnTo>
                <a:lnTo>
                  <a:pt x="488" y="261"/>
                </a:lnTo>
                <a:lnTo>
                  <a:pt x="488" y="263"/>
                </a:lnTo>
                <a:lnTo>
                  <a:pt x="488" y="263"/>
                </a:lnTo>
                <a:lnTo>
                  <a:pt x="488" y="265"/>
                </a:lnTo>
                <a:lnTo>
                  <a:pt x="488" y="265"/>
                </a:lnTo>
                <a:lnTo>
                  <a:pt x="488" y="265"/>
                </a:lnTo>
                <a:lnTo>
                  <a:pt x="488" y="266"/>
                </a:lnTo>
                <a:lnTo>
                  <a:pt x="488" y="266"/>
                </a:lnTo>
                <a:lnTo>
                  <a:pt x="488" y="268"/>
                </a:lnTo>
                <a:lnTo>
                  <a:pt x="488" y="268"/>
                </a:lnTo>
                <a:lnTo>
                  <a:pt x="488" y="269"/>
                </a:lnTo>
                <a:lnTo>
                  <a:pt x="490" y="269"/>
                </a:lnTo>
                <a:lnTo>
                  <a:pt x="490" y="271"/>
                </a:lnTo>
                <a:lnTo>
                  <a:pt x="490" y="271"/>
                </a:lnTo>
                <a:lnTo>
                  <a:pt x="490" y="271"/>
                </a:lnTo>
                <a:lnTo>
                  <a:pt x="490" y="272"/>
                </a:lnTo>
                <a:lnTo>
                  <a:pt x="490" y="272"/>
                </a:lnTo>
                <a:lnTo>
                  <a:pt x="490" y="274"/>
                </a:lnTo>
                <a:lnTo>
                  <a:pt x="490" y="274"/>
                </a:lnTo>
                <a:lnTo>
                  <a:pt x="490" y="274"/>
                </a:lnTo>
                <a:lnTo>
                  <a:pt x="490" y="275"/>
                </a:lnTo>
                <a:lnTo>
                  <a:pt x="491" y="275"/>
                </a:lnTo>
                <a:lnTo>
                  <a:pt x="491" y="275"/>
                </a:lnTo>
                <a:lnTo>
                  <a:pt x="491" y="277"/>
                </a:lnTo>
                <a:lnTo>
                  <a:pt x="491" y="277"/>
                </a:lnTo>
                <a:lnTo>
                  <a:pt x="491" y="277"/>
                </a:lnTo>
                <a:lnTo>
                  <a:pt x="491" y="278"/>
                </a:lnTo>
                <a:lnTo>
                  <a:pt x="491" y="278"/>
                </a:lnTo>
                <a:lnTo>
                  <a:pt x="493" y="280"/>
                </a:lnTo>
                <a:lnTo>
                  <a:pt x="493" y="280"/>
                </a:lnTo>
                <a:lnTo>
                  <a:pt x="493" y="282"/>
                </a:lnTo>
                <a:lnTo>
                  <a:pt x="493" y="282"/>
                </a:lnTo>
                <a:lnTo>
                  <a:pt x="493" y="282"/>
                </a:lnTo>
                <a:lnTo>
                  <a:pt x="493" y="283"/>
                </a:lnTo>
                <a:lnTo>
                  <a:pt x="493" y="283"/>
                </a:lnTo>
                <a:lnTo>
                  <a:pt x="494" y="283"/>
                </a:lnTo>
                <a:lnTo>
                  <a:pt x="494" y="283"/>
                </a:lnTo>
                <a:lnTo>
                  <a:pt x="494" y="285"/>
                </a:lnTo>
                <a:lnTo>
                  <a:pt x="494" y="285"/>
                </a:lnTo>
                <a:lnTo>
                  <a:pt x="494" y="285"/>
                </a:lnTo>
                <a:lnTo>
                  <a:pt x="494" y="286"/>
                </a:lnTo>
                <a:lnTo>
                  <a:pt x="494" y="286"/>
                </a:lnTo>
                <a:lnTo>
                  <a:pt x="496" y="286"/>
                </a:lnTo>
                <a:lnTo>
                  <a:pt x="496" y="288"/>
                </a:lnTo>
                <a:lnTo>
                  <a:pt x="496" y="288"/>
                </a:lnTo>
                <a:lnTo>
                  <a:pt x="496" y="288"/>
                </a:lnTo>
                <a:lnTo>
                  <a:pt x="496" y="289"/>
                </a:lnTo>
                <a:lnTo>
                  <a:pt x="496" y="289"/>
                </a:lnTo>
                <a:lnTo>
                  <a:pt x="496" y="291"/>
                </a:lnTo>
                <a:lnTo>
                  <a:pt x="497" y="291"/>
                </a:lnTo>
                <a:lnTo>
                  <a:pt x="497" y="289"/>
                </a:lnTo>
                <a:lnTo>
                  <a:pt x="499" y="289"/>
                </a:lnTo>
                <a:lnTo>
                  <a:pt x="499" y="289"/>
                </a:lnTo>
                <a:lnTo>
                  <a:pt x="499" y="289"/>
                </a:lnTo>
                <a:lnTo>
                  <a:pt x="500" y="289"/>
                </a:lnTo>
                <a:lnTo>
                  <a:pt x="500" y="288"/>
                </a:lnTo>
                <a:lnTo>
                  <a:pt x="500" y="288"/>
                </a:lnTo>
                <a:lnTo>
                  <a:pt x="502" y="288"/>
                </a:lnTo>
                <a:lnTo>
                  <a:pt x="502" y="288"/>
                </a:lnTo>
                <a:lnTo>
                  <a:pt x="502" y="286"/>
                </a:lnTo>
                <a:lnTo>
                  <a:pt x="503" y="286"/>
                </a:lnTo>
                <a:lnTo>
                  <a:pt x="503" y="286"/>
                </a:lnTo>
                <a:lnTo>
                  <a:pt x="503" y="286"/>
                </a:lnTo>
                <a:lnTo>
                  <a:pt x="505" y="286"/>
                </a:lnTo>
                <a:lnTo>
                  <a:pt x="505" y="285"/>
                </a:lnTo>
                <a:lnTo>
                  <a:pt x="507" y="285"/>
                </a:lnTo>
                <a:lnTo>
                  <a:pt x="507" y="285"/>
                </a:lnTo>
                <a:lnTo>
                  <a:pt x="507" y="285"/>
                </a:lnTo>
                <a:lnTo>
                  <a:pt x="508" y="285"/>
                </a:lnTo>
                <a:lnTo>
                  <a:pt x="508" y="283"/>
                </a:lnTo>
                <a:lnTo>
                  <a:pt x="508" y="283"/>
                </a:lnTo>
                <a:lnTo>
                  <a:pt x="510" y="283"/>
                </a:lnTo>
                <a:lnTo>
                  <a:pt x="510" y="283"/>
                </a:lnTo>
                <a:lnTo>
                  <a:pt x="510" y="283"/>
                </a:lnTo>
                <a:lnTo>
                  <a:pt x="510" y="283"/>
                </a:lnTo>
                <a:lnTo>
                  <a:pt x="511" y="282"/>
                </a:lnTo>
                <a:lnTo>
                  <a:pt x="511" y="282"/>
                </a:lnTo>
                <a:lnTo>
                  <a:pt x="511" y="282"/>
                </a:lnTo>
                <a:lnTo>
                  <a:pt x="513" y="282"/>
                </a:lnTo>
                <a:lnTo>
                  <a:pt x="513" y="282"/>
                </a:lnTo>
                <a:lnTo>
                  <a:pt x="513" y="280"/>
                </a:lnTo>
                <a:lnTo>
                  <a:pt x="514" y="280"/>
                </a:lnTo>
                <a:lnTo>
                  <a:pt x="514" y="282"/>
                </a:lnTo>
                <a:lnTo>
                  <a:pt x="514" y="282"/>
                </a:lnTo>
                <a:lnTo>
                  <a:pt x="514" y="282"/>
                </a:lnTo>
                <a:lnTo>
                  <a:pt x="516" y="282"/>
                </a:lnTo>
                <a:lnTo>
                  <a:pt x="516" y="283"/>
                </a:lnTo>
                <a:lnTo>
                  <a:pt x="516" y="283"/>
                </a:lnTo>
                <a:lnTo>
                  <a:pt x="516" y="283"/>
                </a:lnTo>
                <a:lnTo>
                  <a:pt x="517" y="283"/>
                </a:lnTo>
                <a:lnTo>
                  <a:pt x="517" y="283"/>
                </a:lnTo>
                <a:lnTo>
                  <a:pt x="517" y="283"/>
                </a:lnTo>
                <a:lnTo>
                  <a:pt x="517" y="285"/>
                </a:lnTo>
                <a:lnTo>
                  <a:pt x="519" y="285"/>
                </a:lnTo>
                <a:lnTo>
                  <a:pt x="519" y="286"/>
                </a:lnTo>
                <a:lnTo>
                  <a:pt x="519" y="286"/>
                </a:lnTo>
                <a:lnTo>
                  <a:pt x="521" y="286"/>
                </a:lnTo>
                <a:lnTo>
                  <a:pt x="521" y="288"/>
                </a:lnTo>
                <a:lnTo>
                  <a:pt x="521" y="288"/>
                </a:lnTo>
                <a:lnTo>
                  <a:pt x="521" y="288"/>
                </a:lnTo>
                <a:lnTo>
                  <a:pt x="522" y="288"/>
                </a:lnTo>
                <a:lnTo>
                  <a:pt x="522" y="289"/>
                </a:lnTo>
                <a:lnTo>
                  <a:pt x="522" y="289"/>
                </a:lnTo>
                <a:lnTo>
                  <a:pt x="522" y="289"/>
                </a:lnTo>
                <a:lnTo>
                  <a:pt x="524" y="289"/>
                </a:lnTo>
                <a:lnTo>
                  <a:pt x="524" y="291"/>
                </a:lnTo>
                <a:lnTo>
                  <a:pt x="524" y="291"/>
                </a:lnTo>
                <a:lnTo>
                  <a:pt x="524" y="291"/>
                </a:lnTo>
                <a:lnTo>
                  <a:pt x="525" y="291"/>
                </a:lnTo>
                <a:lnTo>
                  <a:pt x="525" y="292"/>
                </a:lnTo>
                <a:lnTo>
                  <a:pt x="525" y="292"/>
                </a:lnTo>
                <a:lnTo>
                  <a:pt x="525" y="292"/>
                </a:lnTo>
                <a:lnTo>
                  <a:pt x="525" y="294"/>
                </a:lnTo>
                <a:lnTo>
                  <a:pt x="527" y="294"/>
                </a:lnTo>
                <a:lnTo>
                  <a:pt x="527" y="294"/>
                </a:lnTo>
                <a:lnTo>
                  <a:pt x="527" y="294"/>
                </a:lnTo>
                <a:lnTo>
                  <a:pt x="527" y="295"/>
                </a:lnTo>
                <a:lnTo>
                  <a:pt x="528" y="295"/>
                </a:lnTo>
                <a:lnTo>
                  <a:pt x="528" y="295"/>
                </a:lnTo>
                <a:lnTo>
                  <a:pt x="528" y="295"/>
                </a:lnTo>
                <a:lnTo>
                  <a:pt x="528" y="297"/>
                </a:lnTo>
                <a:lnTo>
                  <a:pt x="528" y="297"/>
                </a:lnTo>
                <a:lnTo>
                  <a:pt x="528" y="297"/>
                </a:lnTo>
                <a:lnTo>
                  <a:pt x="528" y="299"/>
                </a:lnTo>
                <a:lnTo>
                  <a:pt x="528" y="299"/>
                </a:lnTo>
                <a:lnTo>
                  <a:pt x="528" y="300"/>
                </a:lnTo>
                <a:lnTo>
                  <a:pt x="530" y="300"/>
                </a:lnTo>
                <a:lnTo>
                  <a:pt x="530" y="300"/>
                </a:lnTo>
                <a:lnTo>
                  <a:pt x="530" y="300"/>
                </a:lnTo>
                <a:lnTo>
                  <a:pt x="530" y="302"/>
                </a:lnTo>
                <a:lnTo>
                  <a:pt x="530" y="302"/>
                </a:lnTo>
                <a:lnTo>
                  <a:pt x="530" y="302"/>
                </a:lnTo>
                <a:lnTo>
                  <a:pt x="530" y="303"/>
                </a:lnTo>
                <a:lnTo>
                  <a:pt x="531" y="303"/>
                </a:lnTo>
                <a:lnTo>
                  <a:pt x="531" y="305"/>
                </a:lnTo>
                <a:lnTo>
                  <a:pt x="531" y="305"/>
                </a:lnTo>
                <a:lnTo>
                  <a:pt x="531" y="306"/>
                </a:lnTo>
                <a:lnTo>
                  <a:pt x="531" y="306"/>
                </a:lnTo>
                <a:lnTo>
                  <a:pt x="533" y="306"/>
                </a:lnTo>
                <a:lnTo>
                  <a:pt x="533" y="308"/>
                </a:lnTo>
                <a:lnTo>
                  <a:pt x="533" y="308"/>
                </a:lnTo>
                <a:lnTo>
                  <a:pt x="533" y="308"/>
                </a:lnTo>
                <a:lnTo>
                  <a:pt x="534" y="309"/>
                </a:lnTo>
                <a:lnTo>
                  <a:pt x="534" y="309"/>
                </a:lnTo>
                <a:lnTo>
                  <a:pt x="534" y="309"/>
                </a:lnTo>
                <a:lnTo>
                  <a:pt x="534" y="311"/>
                </a:lnTo>
                <a:lnTo>
                  <a:pt x="536" y="311"/>
                </a:lnTo>
                <a:lnTo>
                  <a:pt x="536" y="311"/>
                </a:lnTo>
                <a:lnTo>
                  <a:pt x="536" y="312"/>
                </a:lnTo>
                <a:lnTo>
                  <a:pt x="536" y="312"/>
                </a:lnTo>
                <a:lnTo>
                  <a:pt x="538" y="312"/>
                </a:lnTo>
                <a:lnTo>
                  <a:pt x="538" y="314"/>
                </a:lnTo>
                <a:lnTo>
                  <a:pt x="538" y="314"/>
                </a:lnTo>
                <a:lnTo>
                  <a:pt x="538" y="314"/>
                </a:lnTo>
                <a:lnTo>
                  <a:pt x="539" y="314"/>
                </a:lnTo>
                <a:lnTo>
                  <a:pt x="539" y="316"/>
                </a:lnTo>
                <a:lnTo>
                  <a:pt x="539" y="316"/>
                </a:lnTo>
                <a:lnTo>
                  <a:pt x="539" y="316"/>
                </a:lnTo>
                <a:lnTo>
                  <a:pt x="539" y="317"/>
                </a:lnTo>
                <a:lnTo>
                  <a:pt x="541" y="317"/>
                </a:lnTo>
                <a:lnTo>
                  <a:pt x="541" y="317"/>
                </a:lnTo>
                <a:lnTo>
                  <a:pt x="541" y="317"/>
                </a:lnTo>
                <a:lnTo>
                  <a:pt x="541" y="319"/>
                </a:lnTo>
                <a:lnTo>
                  <a:pt x="542" y="319"/>
                </a:lnTo>
                <a:lnTo>
                  <a:pt x="542" y="319"/>
                </a:lnTo>
                <a:lnTo>
                  <a:pt x="542" y="319"/>
                </a:lnTo>
                <a:lnTo>
                  <a:pt x="542" y="320"/>
                </a:lnTo>
                <a:lnTo>
                  <a:pt x="544" y="320"/>
                </a:lnTo>
                <a:lnTo>
                  <a:pt x="544" y="320"/>
                </a:lnTo>
                <a:lnTo>
                  <a:pt x="544" y="320"/>
                </a:lnTo>
                <a:lnTo>
                  <a:pt x="544" y="322"/>
                </a:lnTo>
                <a:lnTo>
                  <a:pt x="545" y="322"/>
                </a:lnTo>
                <a:lnTo>
                  <a:pt x="545" y="322"/>
                </a:lnTo>
                <a:lnTo>
                  <a:pt x="545" y="322"/>
                </a:lnTo>
                <a:lnTo>
                  <a:pt x="547" y="322"/>
                </a:lnTo>
                <a:lnTo>
                  <a:pt x="547" y="322"/>
                </a:lnTo>
                <a:lnTo>
                  <a:pt x="547" y="322"/>
                </a:lnTo>
                <a:lnTo>
                  <a:pt x="548" y="322"/>
                </a:lnTo>
                <a:lnTo>
                  <a:pt x="548" y="322"/>
                </a:lnTo>
                <a:lnTo>
                  <a:pt x="548" y="322"/>
                </a:lnTo>
                <a:lnTo>
                  <a:pt x="548" y="322"/>
                </a:lnTo>
                <a:lnTo>
                  <a:pt x="550" y="322"/>
                </a:lnTo>
                <a:lnTo>
                  <a:pt x="550" y="320"/>
                </a:lnTo>
                <a:lnTo>
                  <a:pt x="550" y="320"/>
                </a:lnTo>
                <a:lnTo>
                  <a:pt x="550" y="320"/>
                </a:lnTo>
                <a:lnTo>
                  <a:pt x="551" y="320"/>
                </a:lnTo>
                <a:lnTo>
                  <a:pt x="551" y="319"/>
                </a:lnTo>
                <a:lnTo>
                  <a:pt x="551" y="319"/>
                </a:lnTo>
                <a:lnTo>
                  <a:pt x="551" y="319"/>
                </a:lnTo>
                <a:lnTo>
                  <a:pt x="553" y="319"/>
                </a:lnTo>
                <a:lnTo>
                  <a:pt x="553" y="319"/>
                </a:lnTo>
                <a:lnTo>
                  <a:pt x="555" y="317"/>
                </a:lnTo>
                <a:lnTo>
                  <a:pt x="555" y="319"/>
                </a:lnTo>
                <a:lnTo>
                  <a:pt x="555" y="319"/>
                </a:lnTo>
                <a:lnTo>
                  <a:pt x="555" y="317"/>
                </a:lnTo>
                <a:lnTo>
                  <a:pt x="556" y="317"/>
                </a:lnTo>
                <a:lnTo>
                  <a:pt x="556" y="317"/>
                </a:lnTo>
                <a:lnTo>
                  <a:pt x="556" y="319"/>
                </a:lnTo>
                <a:lnTo>
                  <a:pt x="558" y="319"/>
                </a:lnTo>
                <a:lnTo>
                  <a:pt x="558" y="319"/>
                </a:lnTo>
                <a:lnTo>
                  <a:pt x="559" y="319"/>
                </a:lnTo>
                <a:lnTo>
                  <a:pt x="559" y="319"/>
                </a:lnTo>
                <a:lnTo>
                  <a:pt x="561" y="319"/>
                </a:lnTo>
                <a:lnTo>
                  <a:pt x="561" y="319"/>
                </a:lnTo>
                <a:lnTo>
                  <a:pt x="561" y="317"/>
                </a:lnTo>
                <a:lnTo>
                  <a:pt x="562" y="317"/>
                </a:lnTo>
                <a:lnTo>
                  <a:pt x="562" y="317"/>
                </a:lnTo>
                <a:lnTo>
                  <a:pt x="564" y="317"/>
                </a:lnTo>
                <a:lnTo>
                  <a:pt x="564" y="317"/>
                </a:lnTo>
                <a:lnTo>
                  <a:pt x="565" y="317"/>
                </a:lnTo>
                <a:lnTo>
                  <a:pt x="565" y="316"/>
                </a:lnTo>
                <a:lnTo>
                  <a:pt x="565" y="316"/>
                </a:lnTo>
                <a:lnTo>
                  <a:pt x="565" y="316"/>
                </a:lnTo>
                <a:lnTo>
                  <a:pt x="567" y="316"/>
                </a:lnTo>
                <a:lnTo>
                  <a:pt x="567" y="316"/>
                </a:lnTo>
                <a:lnTo>
                  <a:pt x="567" y="314"/>
                </a:lnTo>
                <a:lnTo>
                  <a:pt x="569" y="314"/>
                </a:lnTo>
                <a:lnTo>
                  <a:pt x="569" y="314"/>
                </a:lnTo>
                <a:lnTo>
                  <a:pt x="569" y="314"/>
                </a:lnTo>
                <a:lnTo>
                  <a:pt x="569" y="314"/>
                </a:lnTo>
                <a:lnTo>
                  <a:pt x="570" y="314"/>
                </a:lnTo>
                <a:lnTo>
                  <a:pt x="570" y="314"/>
                </a:lnTo>
                <a:lnTo>
                  <a:pt x="570" y="312"/>
                </a:lnTo>
                <a:lnTo>
                  <a:pt x="572" y="312"/>
                </a:lnTo>
                <a:lnTo>
                  <a:pt x="572" y="312"/>
                </a:lnTo>
                <a:lnTo>
                  <a:pt x="572" y="312"/>
                </a:lnTo>
                <a:lnTo>
                  <a:pt x="572" y="312"/>
                </a:lnTo>
                <a:lnTo>
                  <a:pt x="572" y="312"/>
                </a:lnTo>
                <a:lnTo>
                  <a:pt x="573" y="311"/>
                </a:lnTo>
                <a:lnTo>
                  <a:pt x="573" y="311"/>
                </a:lnTo>
                <a:lnTo>
                  <a:pt x="575" y="311"/>
                </a:lnTo>
                <a:lnTo>
                  <a:pt x="575" y="311"/>
                </a:lnTo>
                <a:lnTo>
                  <a:pt x="575" y="311"/>
                </a:lnTo>
                <a:lnTo>
                  <a:pt x="575" y="309"/>
                </a:lnTo>
                <a:lnTo>
                  <a:pt x="576" y="309"/>
                </a:lnTo>
                <a:lnTo>
                  <a:pt x="576" y="309"/>
                </a:lnTo>
                <a:lnTo>
                  <a:pt x="576" y="309"/>
                </a:lnTo>
                <a:lnTo>
                  <a:pt x="578" y="309"/>
                </a:lnTo>
                <a:lnTo>
                  <a:pt x="578" y="308"/>
                </a:lnTo>
                <a:lnTo>
                  <a:pt x="578" y="308"/>
                </a:lnTo>
                <a:lnTo>
                  <a:pt x="578" y="308"/>
                </a:lnTo>
                <a:lnTo>
                  <a:pt x="578" y="306"/>
                </a:lnTo>
                <a:lnTo>
                  <a:pt x="579" y="306"/>
                </a:lnTo>
                <a:lnTo>
                  <a:pt x="579" y="306"/>
                </a:lnTo>
                <a:lnTo>
                  <a:pt x="579" y="305"/>
                </a:lnTo>
                <a:lnTo>
                  <a:pt x="579" y="305"/>
                </a:lnTo>
                <a:lnTo>
                  <a:pt x="579" y="305"/>
                </a:lnTo>
                <a:lnTo>
                  <a:pt x="579" y="305"/>
                </a:lnTo>
                <a:lnTo>
                  <a:pt x="581" y="305"/>
                </a:lnTo>
                <a:lnTo>
                  <a:pt x="581" y="305"/>
                </a:lnTo>
                <a:lnTo>
                  <a:pt x="581" y="305"/>
                </a:lnTo>
                <a:lnTo>
                  <a:pt x="581" y="303"/>
                </a:lnTo>
                <a:lnTo>
                  <a:pt x="581" y="303"/>
                </a:lnTo>
                <a:lnTo>
                  <a:pt x="582" y="303"/>
                </a:lnTo>
                <a:lnTo>
                  <a:pt x="582" y="302"/>
                </a:lnTo>
                <a:lnTo>
                  <a:pt x="582" y="302"/>
                </a:lnTo>
                <a:lnTo>
                  <a:pt x="582" y="302"/>
                </a:lnTo>
                <a:lnTo>
                  <a:pt x="584" y="302"/>
                </a:lnTo>
                <a:lnTo>
                  <a:pt x="584" y="300"/>
                </a:lnTo>
                <a:lnTo>
                  <a:pt x="584" y="300"/>
                </a:lnTo>
                <a:lnTo>
                  <a:pt x="584" y="300"/>
                </a:lnTo>
                <a:lnTo>
                  <a:pt x="586" y="300"/>
                </a:lnTo>
                <a:lnTo>
                  <a:pt x="586" y="299"/>
                </a:lnTo>
                <a:lnTo>
                  <a:pt x="586" y="299"/>
                </a:lnTo>
                <a:lnTo>
                  <a:pt x="587" y="299"/>
                </a:lnTo>
                <a:lnTo>
                  <a:pt x="587" y="299"/>
                </a:lnTo>
                <a:lnTo>
                  <a:pt x="587" y="299"/>
                </a:lnTo>
                <a:lnTo>
                  <a:pt x="589" y="299"/>
                </a:lnTo>
                <a:lnTo>
                  <a:pt x="589" y="299"/>
                </a:lnTo>
                <a:lnTo>
                  <a:pt x="589" y="297"/>
                </a:lnTo>
                <a:lnTo>
                  <a:pt x="590" y="299"/>
                </a:lnTo>
                <a:lnTo>
                  <a:pt x="590" y="299"/>
                </a:lnTo>
                <a:lnTo>
                  <a:pt x="590" y="297"/>
                </a:lnTo>
                <a:lnTo>
                  <a:pt x="592" y="297"/>
                </a:lnTo>
                <a:lnTo>
                  <a:pt x="592" y="297"/>
                </a:lnTo>
                <a:lnTo>
                  <a:pt x="592" y="297"/>
                </a:lnTo>
                <a:lnTo>
                  <a:pt x="593" y="297"/>
                </a:lnTo>
                <a:lnTo>
                  <a:pt x="593" y="297"/>
                </a:lnTo>
                <a:lnTo>
                  <a:pt x="595" y="295"/>
                </a:lnTo>
                <a:lnTo>
                  <a:pt x="595" y="295"/>
                </a:lnTo>
                <a:lnTo>
                  <a:pt x="596" y="295"/>
                </a:lnTo>
                <a:lnTo>
                  <a:pt x="596" y="295"/>
                </a:lnTo>
                <a:lnTo>
                  <a:pt x="596" y="294"/>
                </a:lnTo>
                <a:lnTo>
                  <a:pt x="596" y="294"/>
                </a:lnTo>
                <a:lnTo>
                  <a:pt x="598" y="294"/>
                </a:lnTo>
                <a:lnTo>
                  <a:pt x="598" y="294"/>
                </a:lnTo>
                <a:lnTo>
                  <a:pt x="600" y="294"/>
                </a:lnTo>
                <a:lnTo>
                  <a:pt x="600" y="294"/>
                </a:lnTo>
                <a:lnTo>
                  <a:pt x="601" y="294"/>
                </a:lnTo>
                <a:lnTo>
                  <a:pt x="601" y="294"/>
                </a:lnTo>
                <a:lnTo>
                  <a:pt x="601" y="294"/>
                </a:lnTo>
                <a:lnTo>
                  <a:pt x="603" y="294"/>
                </a:lnTo>
                <a:lnTo>
                  <a:pt x="603" y="294"/>
                </a:lnTo>
                <a:lnTo>
                  <a:pt x="603" y="292"/>
                </a:lnTo>
                <a:lnTo>
                  <a:pt x="604" y="292"/>
                </a:lnTo>
                <a:lnTo>
                  <a:pt x="604" y="292"/>
                </a:lnTo>
                <a:lnTo>
                  <a:pt x="606" y="292"/>
                </a:lnTo>
                <a:lnTo>
                  <a:pt x="606" y="292"/>
                </a:lnTo>
                <a:lnTo>
                  <a:pt x="607" y="292"/>
                </a:lnTo>
                <a:lnTo>
                  <a:pt x="607" y="291"/>
                </a:lnTo>
                <a:lnTo>
                  <a:pt x="607" y="291"/>
                </a:lnTo>
                <a:lnTo>
                  <a:pt x="607" y="292"/>
                </a:lnTo>
                <a:lnTo>
                  <a:pt x="607" y="292"/>
                </a:lnTo>
                <a:lnTo>
                  <a:pt x="607" y="292"/>
                </a:lnTo>
                <a:lnTo>
                  <a:pt x="607" y="294"/>
                </a:lnTo>
                <a:lnTo>
                  <a:pt x="607" y="294"/>
                </a:lnTo>
                <a:lnTo>
                  <a:pt x="607" y="295"/>
                </a:lnTo>
                <a:lnTo>
                  <a:pt x="607" y="295"/>
                </a:lnTo>
                <a:lnTo>
                  <a:pt x="609" y="295"/>
                </a:lnTo>
                <a:lnTo>
                  <a:pt x="609" y="295"/>
                </a:lnTo>
                <a:lnTo>
                  <a:pt x="609" y="295"/>
                </a:lnTo>
                <a:lnTo>
                  <a:pt x="610" y="295"/>
                </a:lnTo>
                <a:lnTo>
                  <a:pt x="610" y="297"/>
                </a:lnTo>
                <a:lnTo>
                  <a:pt x="609" y="297"/>
                </a:lnTo>
                <a:lnTo>
                  <a:pt x="609" y="297"/>
                </a:lnTo>
                <a:lnTo>
                  <a:pt x="609" y="297"/>
                </a:lnTo>
                <a:lnTo>
                  <a:pt x="607" y="297"/>
                </a:lnTo>
                <a:lnTo>
                  <a:pt x="607" y="299"/>
                </a:lnTo>
                <a:lnTo>
                  <a:pt x="607" y="299"/>
                </a:lnTo>
                <a:lnTo>
                  <a:pt x="609" y="299"/>
                </a:lnTo>
                <a:lnTo>
                  <a:pt x="609" y="300"/>
                </a:lnTo>
                <a:lnTo>
                  <a:pt x="609" y="300"/>
                </a:lnTo>
                <a:lnTo>
                  <a:pt x="609" y="300"/>
                </a:lnTo>
                <a:lnTo>
                  <a:pt x="610" y="300"/>
                </a:lnTo>
                <a:lnTo>
                  <a:pt x="610" y="300"/>
                </a:lnTo>
                <a:lnTo>
                  <a:pt x="610" y="302"/>
                </a:lnTo>
                <a:lnTo>
                  <a:pt x="610" y="302"/>
                </a:lnTo>
                <a:lnTo>
                  <a:pt x="612" y="302"/>
                </a:lnTo>
                <a:lnTo>
                  <a:pt x="612" y="302"/>
                </a:lnTo>
                <a:lnTo>
                  <a:pt x="613" y="302"/>
                </a:lnTo>
                <a:lnTo>
                  <a:pt x="612" y="302"/>
                </a:lnTo>
                <a:lnTo>
                  <a:pt x="612" y="302"/>
                </a:lnTo>
                <a:lnTo>
                  <a:pt x="613" y="303"/>
                </a:lnTo>
                <a:lnTo>
                  <a:pt x="613" y="303"/>
                </a:lnTo>
                <a:lnTo>
                  <a:pt x="613" y="303"/>
                </a:lnTo>
                <a:lnTo>
                  <a:pt x="613" y="305"/>
                </a:lnTo>
                <a:lnTo>
                  <a:pt x="615" y="305"/>
                </a:lnTo>
                <a:lnTo>
                  <a:pt x="615" y="305"/>
                </a:lnTo>
                <a:lnTo>
                  <a:pt x="615" y="305"/>
                </a:lnTo>
                <a:lnTo>
                  <a:pt x="615" y="306"/>
                </a:lnTo>
                <a:lnTo>
                  <a:pt x="617" y="306"/>
                </a:lnTo>
                <a:lnTo>
                  <a:pt x="617" y="308"/>
                </a:lnTo>
                <a:lnTo>
                  <a:pt x="617" y="308"/>
                </a:lnTo>
                <a:lnTo>
                  <a:pt x="617" y="308"/>
                </a:lnTo>
                <a:lnTo>
                  <a:pt x="618" y="308"/>
                </a:lnTo>
                <a:lnTo>
                  <a:pt x="618" y="309"/>
                </a:lnTo>
                <a:lnTo>
                  <a:pt x="618" y="309"/>
                </a:lnTo>
                <a:lnTo>
                  <a:pt x="618" y="309"/>
                </a:lnTo>
                <a:lnTo>
                  <a:pt x="620" y="309"/>
                </a:lnTo>
                <a:lnTo>
                  <a:pt x="620" y="311"/>
                </a:lnTo>
                <a:lnTo>
                  <a:pt x="620" y="311"/>
                </a:lnTo>
                <a:lnTo>
                  <a:pt x="621" y="311"/>
                </a:lnTo>
                <a:lnTo>
                  <a:pt x="621" y="311"/>
                </a:lnTo>
                <a:lnTo>
                  <a:pt x="621" y="309"/>
                </a:lnTo>
                <a:lnTo>
                  <a:pt x="623" y="309"/>
                </a:lnTo>
                <a:lnTo>
                  <a:pt x="623" y="309"/>
                </a:lnTo>
                <a:lnTo>
                  <a:pt x="624" y="309"/>
                </a:lnTo>
                <a:lnTo>
                  <a:pt x="624" y="309"/>
                </a:lnTo>
                <a:lnTo>
                  <a:pt x="624" y="308"/>
                </a:lnTo>
                <a:lnTo>
                  <a:pt x="624" y="308"/>
                </a:lnTo>
                <a:lnTo>
                  <a:pt x="624" y="308"/>
                </a:lnTo>
                <a:lnTo>
                  <a:pt x="624" y="306"/>
                </a:lnTo>
                <a:lnTo>
                  <a:pt x="624" y="306"/>
                </a:lnTo>
                <a:lnTo>
                  <a:pt x="626" y="306"/>
                </a:lnTo>
                <a:lnTo>
                  <a:pt x="626" y="306"/>
                </a:lnTo>
                <a:lnTo>
                  <a:pt x="626" y="305"/>
                </a:lnTo>
                <a:lnTo>
                  <a:pt x="627" y="305"/>
                </a:lnTo>
                <a:lnTo>
                  <a:pt x="627" y="305"/>
                </a:lnTo>
                <a:lnTo>
                  <a:pt x="627" y="305"/>
                </a:lnTo>
                <a:lnTo>
                  <a:pt x="629" y="305"/>
                </a:lnTo>
                <a:lnTo>
                  <a:pt x="629" y="305"/>
                </a:lnTo>
                <a:lnTo>
                  <a:pt x="630" y="305"/>
                </a:lnTo>
                <a:lnTo>
                  <a:pt x="630" y="305"/>
                </a:lnTo>
                <a:lnTo>
                  <a:pt x="632" y="305"/>
                </a:lnTo>
                <a:lnTo>
                  <a:pt x="632" y="305"/>
                </a:lnTo>
                <a:lnTo>
                  <a:pt x="634" y="305"/>
                </a:lnTo>
                <a:lnTo>
                  <a:pt x="634" y="305"/>
                </a:lnTo>
                <a:lnTo>
                  <a:pt x="635" y="305"/>
                </a:lnTo>
                <a:lnTo>
                  <a:pt x="635" y="305"/>
                </a:lnTo>
                <a:lnTo>
                  <a:pt x="637" y="305"/>
                </a:lnTo>
                <a:lnTo>
                  <a:pt x="637" y="305"/>
                </a:lnTo>
                <a:lnTo>
                  <a:pt x="638" y="305"/>
                </a:lnTo>
                <a:lnTo>
                  <a:pt x="638" y="305"/>
                </a:lnTo>
                <a:lnTo>
                  <a:pt x="640" y="305"/>
                </a:lnTo>
                <a:lnTo>
                  <a:pt x="640" y="305"/>
                </a:lnTo>
                <a:lnTo>
                  <a:pt x="641" y="305"/>
                </a:lnTo>
                <a:lnTo>
                  <a:pt x="641" y="305"/>
                </a:lnTo>
                <a:lnTo>
                  <a:pt x="643" y="305"/>
                </a:lnTo>
                <a:lnTo>
                  <a:pt x="643" y="305"/>
                </a:lnTo>
                <a:lnTo>
                  <a:pt x="643" y="306"/>
                </a:lnTo>
                <a:lnTo>
                  <a:pt x="644" y="306"/>
                </a:lnTo>
                <a:lnTo>
                  <a:pt x="644" y="306"/>
                </a:lnTo>
                <a:lnTo>
                  <a:pt x="646" y="306"/>
                </a:lnTo>
                <a:lnTo>
                  <a:pt x="646" y="306"/>
                </a:lnTo>
                <a:lnTo>
                  <a:pt x="646" y="306"/>
                </a:lnTo>
                <a:lnTo>
                  <a:pt x="646" y="306"/>
                </a:lnTo>
                <a:lnTo>
                  <a:pt x="646" y="306"/>
                </a:lnTo>
                <a:lnTo>
                  <a:pt x="648" y="306"/>
                </a:lnTo>
                <a:lnTo>
                  <a:pt x="648" y="305"/>
                </a:lnTo>
                <a:lnTo>
                  <a:pt x="648" y="305"/>
                </a:lnTo>
                <a:lnTo>
                  <a:pt x="649" y="303"/>
                </a:lnTo>
                <a:lnTo>
                  <a:pt x="649" y="303"/>
                </a:lnTo>
                <a:lnTo>
                  <a:pt x="649" y="303"/>
                </a:lnTo>
                <a:lnTo>
                  <a:pt x="651" y="303"/>
                </a:lnTo>
                <a:lnTo>
                  <a:pt x="651" y="302"/>
                </a:lnTo>
                <a:lnTo>
                  <a:pt x="651" y="302"/>
                </a:lnTo>
                <a:lnTo>
                  <a:pt x="651" y="302"/>
                </a:lnTo>
                <a:lnTo>
                  <a:pt x="652" y="302"/>
                </a:lnTo>
                <a:lnTo>
                  <a:pt x="652" y="300"/>
                </a:lnTo>
                <a:lnTo>
                  <a:pt x="654" y="300"/>
                </a:lnTo>
                <a:lnTo>
                  <a:pt x="654" y="300"/>
                </a:lnTo>
                <a:lnTo>
                  <a:pt x="654" y="300"/>
                </a:lnTo>
                <a:lnTo>
                  <a:pt x="654" y="299"/>
                </a:lnTo>
                <a:lnTo>
                  <a:pt x="654" y="299"/>
                </a:lnTo>
                <a:lnTo>
                  <a:pt x="655" y="299"/>
                </a:lnTo>
                <a:lnTo>
                  <a:pt x="655" y="297"/>
                </a:lnTo>
                <a:lnTo>
                  <a:pt x="655" y="297"/>
                </a:lnTo>
                <a:lnTo>
                  <a:pt x="655" y="297"/>
                </a:lnTo>
                <a:lnTo>
                  <a:pt x="655" y="295"/>
                </a:lnTo>
                <a:lnTo>
                  <a:pt x="657" y="295"/>
                </a:lnTo>
                <a:lnTo>
                  <a:pt x="657" y="295"/>
                </a:lnTo>
                <a:lnTo>
                  <a:pt x="657" y="295"/>
                </a:lnTo>
                <a:lnTo>
                  <a:pt x="657" y="294"/>
                </a:lnTo>
                <a:lnTo>
                  <a:pt x="657" y="294"/>
                </a:lnTo>
                <a:lnTo>
                  <a:pt x="657" y="292"/>
                </a:lnTo>
                <a:lnTo>
                  <a:pt x="657" y="292"/>
                </a:lnTo>
                <a:lnTo>
                  <a:pt x="658" y="292"/>
                </a:lnTo>
                <a:lnTo>
                  <a:pt x="658" y="291"/>
                </a:lnTo>
                <a:lnTo>
                  <a:pt x="658" y="291"/>
                </a:lnTo>
                <a:lnTo>
                  <a:pt x="658" y="289"/>
                </a:lnTo>
                <a:lnTo>
                  <a:pt x="658" y="289"/>
                </a:lnTo>
                <a:lnTo>
                  <a:pt x="658" y="288"/>
                </a:lnTo>
                <a:lnTo>
                  <a:pt x="658" y="288"/>
                </a:lnTo>
                <a:lnTo>
                  <a:pt x="658" y="288"/>
                </a:lnTo>
                <a:lnTo>
                  <a:pt x="658" y="286"/>
                </a:lnTo>
                <a:lnTo>
                  <a:pt x="660" y="286"/>
                </a:lnTo>
                <a:lnTo>
                  <a:pt x="660" y="286"/>
                </a:lnTo>
                <a:lnTo>
                  <a:pt x="660" y="286"/>
                </a:lnTo>
                <a:lnTo>
                  <a:pt x="660" y="285"/>
                </a:lnTo>
                <a:lnTo>
                  <a:pt x="660" y="285"/>
                </a:lnTo>
                <a:lnTo>
                  <a:pt x="661" y="285"/>
                </a:lnTo>
                <a:lnTo>
                  <a:pt x="661" y="283"/>
                </a:lnTo>
                <a:lnTo>
                  <a:pt x="661" y="283"/>
                </a:lnTo>
                <a:lnTo>
                  <a:pt x="661" y="283"/>
                </a:lnTo>
                <a:lnTo>
                  <a:pt x="661" y="283"/>
                </a:lnTo>
                <a:lnTo>
                  <a:pt x="663" y="282"/>
                </a:lnTo>
                <a:lnTo>
                  <a:pt x="663" y="282"/>
                </a:lnTo>
                <a:lnTo>
                  <a:pt x="663" y="280"/>
                </a:lnTo>
                <a:lnTo>
                  <a:pt x="663" y="280"/>
                </a:lnTo>
                <a:lnTo>
                  <a:pt x="663" y="278"/>
                </a:lnTo>
                <a:lnTo>
                  <a:pt x="665" y="278"/>
                </a:lnTo>
                <a:lnTo>
                  <a:pt x="665" y="278"/>
                </a:lnTo>
                <a:lnTo>
                  <a:pt x="665" y="278"/>
                </a:lnTo>
                <a:lnTo>
                  <a:pt x="665" y="277"/>
                </a:lnTo>
                <a:lnTo>
                  <a:pt x="666" y="277"/>
                </a:lnTo>
                <a:lnTo>
                  <a:pt x="666" y="277"/>
                </a:lnTo>
                <a:lnTo>
                  <a:pt x="666" y="277"/>
                </a:lnTo>
                <a:lnTo>
                  <a:pt x="666" y="277"/>
                </a:lnTo>
                <a:lnTo>
                  <a:pt x="666" y="277"/>
                </a:lnTo>
                <a:lnTo>
                  <a:pt x="668" y="277"/>
                </a:lnTo>
                <a:lnTo>
                  <a:pt x="668" y="277"/>
                </a:lnTo>
                <a:lnTo>
                  <a:pt x="669" y="277"/>
                </a:lnTo>
                <a:lnTo>
                  <a:pt x="669" y="277"/>
                </a:lnTo>
                <a:lnTo>
                  <a:pt x="669" y="277"/>
                </a:lnTo>
                <a:lnTo>
                  <a:pt x="669" y="275"/>
                </a:lnTo>
                <a:lnTo>
                  <a:pt x="669" y="275"/>
                </a:lnTo>
                <a:lnTo>
                  <a:pt x="669" y="275"/>
                </a:lnTo>
                <a:lnTo>
                  <a:pt x="669" y="274"/>
                </a:lnTo>
                <a:lnTo>
                  <a:pt x="669" y="274"/>
                </a:lnTo>
                <a:lnTo>
                  <a:pt x="669" y="272"/>
                </a:lnTo>
                <a:lnTo>
                  <a:pt x="668" y="272"/>
                </a:lnTo>
                <a:lnTo>
                  <a:pt x="668" y="272"/>
                </a:lnTo>
                <a:lnTo>
                  <a:pt x="669" y="272"/>
                </a:lnTo>
                <a:lnTo>
                  <a:pt x="669" y="271"/>
                </a:lnTo>
                <a:lnTo>
                  <a:pt x="669" y="271"/>
                </a:lnTo>
                <a:lnTo>
                  <a:pt x="671" y="271"/>
                </a:lnTo>
                <a:lnTo>
                  <a:pt x="671" y="271"/>
                </a:lnTo>
                <a:lnTo>
                  <a:pt x="672" y="271"/>
                </a:lnTo>
                <a:lnTo>
                  <a:pt x="672" y="271"/>
                </a:lnTo>
                <a:lnTo>
                  <a:pt x="672" y="271"/>
                </a:lnTo>
                <a:lnTo>
                  <a:pt x="674" y="271"/>
                </a:lnTo>
                <a:lnTo>
                  <a:pt x="674" y="271"/>
                </a:lnTo>
                <a:lnTo>
                  <a:pt x="674" y="269"/>
                </a:lnTo>
                <a:lnTo>
                  <a:pt x="675" y="269"/>
                </a:lnTo>
                <a:lnTo>
                  <a:pt x="675" y="269"/>
                </a:lnTo>
                <a:lnTo>
                  <a:pt x="677" y="269"/>
                </a:lnTo>
                <a:lnTo>
                  <a:pt x="677" y="268"/>
                </a:lnTo>
                <a:lnTo>
                  <a:pt x="677" y="268"/>
                </a:lnTo>
                <a:lnTo>
                  <a:pt x="677" y="266"/>
                </a:lnTo>
                <a:lnTo>
                  <a:pt x="679" y="266"/>
                </a:lnTo>
                <a:lnTo>
                  <a:pt x="679" y="266"/>
                </a:lnTo>
                <a:lnTo>
                  <a:pt x="679" y="266"/>
                </a:lnTo>
                <a:lnTo>
                  <a:pt x="679" y="265"/>
                </a:lnTo>
                <a:lnTo>
                  <a:pt x="679" y="265"/>
                </a:lnTo>
                <a:lnTo>
                  <a:pt x="679" y="265"/>
                </a:lnTo>
                <a:lnTo>
                  <a:pt x="679" y="263"/>
                </a:lnTo>
                <a:lnTo>
                  <a:pt x="680" y="263"/>
                </a:lnTo>
                <a:lnTo>
                  <a:pt x="680" y="263"/>
                </a:lnTo>
                <a:lnTo>
                  <a:pt x="680" y="261"/>
                </a:lnTo>
                <a:lnTo>
                  <a:pt x="680" y="261"/>
                </a:lnTo>
                <a:lnTo>
                  <a:pt x="682" y="261"/>
                </a:lnTo>
                <a:lnTo>
                  <a:pt x="682" y="263"/>
                </a:lnTo>
                <a:lnTo>
                  <a:pt x="682" y="263"/>
                </a:lnTo>
                <a:lnTo>
                  <a:pt x="682" y="263"/>
                </a:lnTo>
                <a:lnTo>
                  <a:pt x="683" y="263"/>
                </a:lnTo>
                <a:lnTo>
                  <a:pt x="683" y="263"/>
                </a:lnTo>
                <a:lnTo>
                  <a:pt x="683" y="265"/>
                </a:lnTo>
                <a:lnTo>
                  <a:pt x="685" y="265"/>
                </a:lnTo>
                <a:lnTo>
                  <a:pt x="685" y="265"/>
                </a:lnTo>
                <a:lnTo>
                  <a:pt x="686" y="265"/>
                </a:lnTo>
                <a:lnTo>
                  <a:pt x="686" y="265"/>
                </a:lnTo>
                <a:lnTo>
                  <a:pt x="686" y="263"/>
                </a:lnTo>
                <a:lnTo>
                  <a:pt x="686" y="263"/>
                </a:lnTo>
                <a:lnTo>
                  <a:pt x="688" y="263"/>
                </a:lnTo>
                <a:lnTo>
                  <a:pt x="688" y="263"/>
                </a:lnTo>
                <a:lnTo>
                  <a:pt x="688" y="263"/>
                </a:lnTo>
                <a:lnTo>
                  <a:pt x="689" y="263"/>
                </a:lnTo>
                <a:lnTo>
                  <a:pt x="689" y="263"/>
                </a:lnTo>
                <a:lnTo>
                  <a:pt x="691" y="263"/>
                </a:lnTo>
                <a:lnTo>
                  <a:pt x="691" y="263"/>
                </a:lnTo>
                <a:lnTo>
                  <a:pt x="691" y="265"/>
                </a:lnTo>
                <a:lnTo>
                  <a:pt x="691" y="265"/>
                </a:lnTo>
                <a:lnTo>
                  <a:pt x="691" y="265"/>
                </a:lnTo>
                <a:lnTo>
                  <a:pt x="692" y="265"/>
                </a:lnTo>
                <a:lnTo>
                  <a:pt x="692" y="265"/>
                </a:lnTo>
                <a:lnTo>
                  <a:pt x="692" y="265"/>
                </a:lnTo>
                <a:lnTo>
                  <a:pt x="694" y="265"/>
                </a:lnTo>
                <a:lnTo>
                  <a:pt x="694" y="265"/>
                </a:lnTo>
                <a:lnTo>
                  <a:pt x="694" y="265"/>
                </a:lnTo>
                <a:lnTo>
                  <a:pt x="694" y="263"/>
                </a:lnTo>
                <a:lnTo>
                  <a:pt x="694" y="263"/>
                </a:lnTo>
                <a:lnTo>
                  <a:pt x="694" y="263"/>
                </a:lnTo>
                <a:lnTo>
                  <a:pt x="694" y="261"/>
                </a:lnTo>
                <a:lnTo>
                  <a:pt x="694" y="261"/>
                </a:lnTo>
                <a:lnTo>
                  <a:pt x="694" y="260"/>
                </a:lnTo>
                <a:lnTo>
                  <a:pt x="694" y="260"/>
                </a:lnTo>
                <a:lnTo>
                  <a:pt x="694" y="258"/>
                </a:lnTo>
                <a:lnTo>
                  <a:pt x="694" y="258"/>
                </a:lnTo>
                <a:lnTo>
                  <a:pt x="694" y="257"/>
                </a:lnTo>
                <a:lnTo>
                  <a:pt x="694" y="257"/>
                </a:lnTo>
                <a:lnTo>
                  <a:pt x="692" y="257"/>
                </a:lnTo>
                <a:lnTo>
                  <a:pt x="692" y="255"/>
                </a:lnTo>
                <a:lnTo>
                  <a:pt x="692" y="255"/>
                </a:lnTo>
                <a:lnTo>
                  <a:pt x="694" y="255"/>
                </a:lnTo>
                <a:lnTo>
                  <a:pt x="694" y="254"/>
                </a:lnTo>
                <a:lnTo>
                  <a:pt x="694" y="254"/>
                </a:lnTo>
                <a:lnTo>
                  <a:pt x="696" y="254"/>
                </a:lnTo>
                <a:lnTo>
                  <a:pt x="696" y="254"/>
                </a:lnTo>
                <a:lnTo>
                  <a:pt x="696" y="254"/>
                </a:lnTo>
                <a:lnTo>
                  <a:pt x="697" y="254"/>
                </a:lnTo>
                <a:lnTo>
                  <a:pt x="697" y="254"/>
                </a:lnTo>
                <a:lnTo>
                  <a:pt x="697" y="254"/>
                </a:lnTo>
                <a:lnTo>
                  <a:pt x="699" y="254"/>
                </a:lnTo>
                <a:lnTo>
                  <a:pt x="699" y="254"/>
                </a:lnTo>
                <a:lnTo>
                  <a:pt x="700" y="254"/>
                </a:lnTo>
                <a:lnTo>
                  <a:pt x="700" y="254"/>
                </a:lnTo>
                <a:lnTo>
                  <a:pt x="702" y="254"/>
                </a:lnTo>
                <a:lnTo>
                  <a:pt x="702" y="255"/>
                </a:lnTo>
                <a:lnTo>
                  <a:pt x="702" y="255"/>
                </a:lnTo>
                <a:lnTo>
                  <a:pt x="703" y="255"/>
                </a:lnTo>
                <a:lnTo>
                  <a:pt x="703" y="255"/>
                </a:lnTo>
                <a:lnTo>
                  <a:pt x="705" y="255"/>
                </a:lnTo>
                <a:lnTo>
                  <a:pt x="705" y="254"/>
                </a:lnTo>
                <a:lnTo>
                  <a:pt x="705" y="254"/>
                </a:lnTo>
                <a:lnTo>
                  <a:pt x="705" y="255"/>
                </a:lnTo>
                <a:lnTo>
                  <a:pt x="706" y="255"/>
                </a:lnTo>
                <a:lnTo>
                  <a:pt x="706" y="255"/>
                </a:lnTo>
                <a:lnTo>
                  <a:pt x="708" y="255"/>
                </a:lnTo>
                <a:lnTo>
                  <a:pt x="708" y="255"/>
                </a:lnTo>
                <a:lnTo>
                  <a:pt x="709" y="255"/>
                </a:lnTo>
                <a:lnTo>
                  <a:pt x="709" y="255"/>
                </a:lnTo>
                <a:lnTo>
                  <a:pt x="709" y="255"/>
                </a:lnTo>
                <a:lnTo>
                  <a:pt x="711" y="255"/>
                </a:lnTo>
                <a:lnTo>
                  <a:pt x="711" y="255"/>
                </a:lnTo>
                <a:lnTo>
                  <a:pt x="713" y="255"/>
                </a:lnTo>
                <a:lnTo>
                  <a:pt x="713" y="255"/>
                </a:lnTo>
                <a:lnTo>
                  <a:pt x="714" y="255"/>
                </a:lnTo>
                <a:lnTo>
                  <a:pt x="714" y="255"/>
                </a:lnTo>
                <a:lnTo>
                  <a:pt x="714" y="255"/>
                </a:lnTo>
                <a:lnTo>
                  <a:pt x="716" y="257"/>
                </a:lnTo>
                <a:lnTo>
                  <a:pt x="716" y="257"/>
                </a:lnTo>
                <a:lnTo>
                  <a:pt x="716" y="257"/>
                </a:lnTo>
                <a:lnTo>
                  <a:pt x="717" y="257"/>
                </a:lnTo>
                <a:lnTo>
                  <a:pt x="717" y="257"/>
                </a:lnTo>
                <a:lnTo>
                  <a:pt x="719" y="257"/>
                </a:lnTo>
                <a:lnTo>
                  <a:pt x="719" y="255"/>
                </a:lnTo>
                <a:lnTo>
                  <a:pt x="719" y="255"/>
                </a:lnTo>
                <a:lnTo>
                  <a:pt x="719" y="255"/>
                </a:lnTo>
                <a:lnTo>
                  <a:pt x="719" y="254"/>
                </a:lnTo>
                <a:lnTo>
                  <a:pt x="719" y="254"/>
                </a:lnTo>
                <a:lnTo>
                  <a:pt x="719" y="252"/>
                </a:lnTo>
                <a:lnTo>
                  <a:pt x="719" y="252"/>
                </a:lnTo>
                <a:lnTo>
                  <a:pt x="720" y="252"/>
                </a:lnTo>
                <a:lnTo>
                  <a:pt x="720" y="251"/>
                </a:lnTo>
                <a:lnTo>
                  <a:pt x="720" y="251"/>
                </a:lnTo>
                <a:lnTo>
                  <a:pt x="720" y="251"/>
                </a:lnTo>
                <a:lnTo>
                  <a:pt x="722" y="251"/>
                </a:lnTo>
                <a:lnTo>
                  <a:pt x="722" y="251"/>
                </a:lnTo>
                <a:lnTo>
                  <a:pt x="723" y="251"/>
                </a:lnTo>
                <a:lnTo>
                  <a:pt x="723" y="251"/>
                </a:lnTo>
                <a:lnTo>
                  <a:pt x="725" y="251"/>
                </a:lnTo>
                <a:lnTo>
                  <a:pt x="725" y="249"/>
                </a:lnTo>
                <a:lnTo>
                  <a:pt x="723" y="249"/>
                </a:lnTo>
                <a:lnTo>
                  <a:pt x="723" y="249"/>
                </a:lnTo>
                <a:lnTo>
                  <a:pt x="723" y="249"/>
                </a:lnTo>
                <a:lnTo>
                  <a:pt x="722" y="249"/>
                </a:lnTo>
                <a:lnTo>
                  <a:pt x="722" y="248"/>
                </a:lnTo>
                <a:lnTo>
                  <a:pt x="722" y="248"/>
                </a:lnTo>
                <a:lnTo>
                  <a:pt x="722" y="248"/>
                </a:lnTo>
                <a:lnTo>
                  <a:pt x="722" y="246"/>
                </a:lnTo>
                <a:lnTo>
                  <a:pt x="722" y="246"/>
                </a:lnTo>
                <a:lnTo>
                  <a:pt x="722" y="246"/>
                </a:lnTo>
                <a:lnTo>
                  <a:pt x="723" y="244"/>
                </a:lnTo>
                <a:lnTo>
                  <a:pt x="723" y="244"/>
                </a:lnTo>
                <a:lnTo>
                  <a:pt x="723" y="244"/>
                </a:lnTo>
                <a:lnTo>
                  <a:pt x="725" y="244"/>
                </a:lnTo>
                <a:lnTo>
                  <a:pt x="725" y="244"/>
                </a:lnTo>
                <a:lnTo>
                  <a:pt x="725" y="244"/>
                </a:lnTo>
                <a:lnTo>
                  <a:pt x="727" y="244"/>
                </a:lnTo>
                <a:lnTo>
                  <a:pt x="727" y="244"/>
                </a:lnTo>
                <a:lnTo>
                  <a:pt x="727" y="243"/>
                </a:lnTo>
                <a:lnTo>
                  <a:pt x="728" y="243"/>
                </a:lnTo>
                <a:lnTo>
                  <a:pt x="728" y="243"/>
                </a:lnTo>
                <a:lnTo>
                  <a:pt x="728" y="241"/>
                </a:lnTo>
                <a:lnTo>
                  <a:pt x="727" y="241"/>
                </a:lnTo>
                <a:lnTo>
                  <a:pt x="727" y="241"/>
                </a:lnTo>
                <a:lnTo>
                  <a:pt x="727" y="241"/>
                </a:lnTo>
                <a:lnTo>
                  <a:pt x="727" y="240"/>
                </a:lnTo>
                <a:lnTo>
                  <a:pt x="727" y="240"/>
                </a:lnTo>
                <a:lnTo>
                  <a:pt x="727" y="238"/>
                </a:lnTo>
                <a:lnTo>
                  <a:pt x="727" y="238"/>
                </a:lnTo>
                <a:lnTo>
                  <a:pt x="728" y="238"/>
                </a:lnTo>
                <a:lnTo>
                  <a:pt x="728" y="238"/>
                </a:lnTo>
                <a:lnTo>
                  <a:pt x="728" y="238"/>
                </a:lnTo>
                <a:lnTo>
                  <a:pt x="730" y="238"/>
                </a:lnTo>
                <a:lnTo>
                  <a:pt x="730" y="238"/>
                </a:lnTo>
                <a:lnTo>
                  <a:pt x="730" y="240"/>
                </a:lnTo>
                <a:lnTo>
                  <a:pt x="731" y="240"/>
                </a:lnTo>
                <a:lnTo>
                  <a:pt x="731" y="240"/>
                </a:lnTo>
                <a:lnTo>
                  <a:pt x="733" y="240"/>
                </a:lnTo>
                <a:lnTo>
                  <a:pt x="733" y="240"/>
                </a:lnTo>
                <a:lnTo>
                  <a:pt x="734" y="240"/>
                </a:lnTo>
                <a:lnTo>
                  <a:pt x="734" y="238"/>
                </a:lnTo>
                <a:lnTo>
                  <a:pt x="734" y="238"/>
                </a:lnTo>
                <a:lnTo>
                  <a:pt x="734" y="238"/>
                </a:lnTo>
                <a:lnTo>
                  <a:pt x="734" y="237"/>
                </a:lnTo>
                <a:lnTo>
                  <a:pt x="736" y="237"/>
                </a:lnTo>
                <a:lnTo>
                  <a:pt x="736" y="235"/>
                </a:lnTo>
                <a:lnTo>
                  <a:pt x="736" y="235"/>
                </a:lnTo>
                <a:lnTo>
                  <a:pt x="737" y="235"/>
                </a:lnTo>
                <a:lnTo>
                  <a:pt x="737" y="235"/>
                </a:lnTo>
                <a:lnTo>
                  <a:pt x="739" y="235"/>
                </a:lnTo>
                <a:lnTo>
                  <a:pt x="739" y="235"/>
                </a:lnTo>
                <a:lnTo>
                  <a:pt x="740" y="235"/>
                </a:lnTo>
                <a:lnTo>
                  <a:pt x="740" y="235"/>
                </a:lnTo>
                <a:lnTo>
                  <a:pt x="742" y="235"/>
                </a:lnTo>
                <a:lnTo>
                  <a:pt x="742" y="234"/>
                </a:lnTo>
                <a:lnTo>
                  <a:pt x="742" y="234"/>
                </a:lnTo>
                <a:lnTo>
                  <a:pt x="744" y="234"/>
                </a:lnTo>
                <a:lnTo>
                  <a:pt x="744" y="234"/>
                </a:lnTo>
                <a:lnTo>
                  <a:pt x="744" y="234"/>
                </a:lnTo>
                <a:lnTo>
                  <a:pt x="744" y="232"/>
                </a:lnTo>
                <a:lnTo>
                  <a:pt x="745" y="232"/>
                </a:lnTo>
                <a:lnTo>
                  <a:pt x="745" y="232"/>
                </a:lnTo>
                <a:lnTo>
                  <a:pt x="745" y="232"/>
                </a:lnTo>
                <a:lnTo>
                  <a:pt x="745" y="232"/>
                </a:lnTo>
                <a:lnTo>
                  <a:pt x="747" y="232"/>
                </a:lnTo>
                <a:lnTo>
                  <a:pt x="747" y="232"/>
                </a:lnTo>
                <a:lnTo>
                  <a:pt x="748" y="232"/>
                </a:lnTo>
                <a:lnTo>
                  <a:pt x="748" y="232"/>
                </a:lnTo>
                <a:lnTo>
                  <a:pt x="750" y="232"/>
                </a:lnTo>
                <a:lnTo>
                  <a:pt x="750" y="230"/>
                </a:lnTo>
                <a:lnTo>
                  <a:pt x="750" y="230"/>
                </a:lnTo>
                <a:lnTo>
                  <a:pt x="751" y="230"/>
                </a:lnTo>
                <a:lnTo>
                  <a:pt x="751" y="230"/>
                </a:lnTo>
                <a:lnTo>
                  <a:pt x="751" y="230"/>
                </a:lnTo>
                <a:lnTo>
                  <a:pt x="753" y="230"/>
                </a:lnTo>
                <a:lnTo>
                  <a:pt x="753" y="230"/>
                </a:lnTo>
                <a:lnTo>
                  <a:pt x="754" y="229"/>
                </a:lnTo>
                <a:lnTo>
                  <a:pt x="754" y="229"/>
                </a:lnTo>
                <a:lnTo>
                  <a:pt x="756" y="230"/>
                </a:lnTo>
                <a:lnTo>
                  <a:pt x="756" y="230"/>
                </a:lnTo>
                <a:lnTo>
                  <a:pt x="756" y="230"/>
                </a:lnTo>
                <a:lnTo>
                  <a:pt x="758" y="232"/>
                </a:lnTo>
                <a:lnTo>
                  <a:pt x="758" y="232"/>
                </a:lnTo>
                <a:lnTo>
                  <a:pt x="759" y="232"/>
                </a:lnTo>
                <a:lnTo>
                  <a:pt x="759" y="232"/>
                </a:lnTo>
                <a:lnTo>
                  <a:pt x="761" y="232"/>
                </a:lnTo>
                <a:lnTo>
                  <a:pt x="761" y="232"/>
                </a:lnTo>
                <a:lnTo>
                  <a:pt x="761" y="234"/>
                </a:lnTo>
                <a:lnTo>
                  <a:pt x="761" y="234"/>
                </a:lnTo>
                <a:lnTo>
                  <a:pt x="761" y="234"/>
                </a:lnTo>
                <a:lnTo>
                  <a:pt x="761" y="235"/>
                </a:lnTo>
                <a:lnTo>
                  <a:pt x="762" y="235"/>
                </a:lnTo>
                <a:lnTo>
                  <a:pt x="762" y="234"/>
                </a:lnTo>
                <a:lnTo>
                  <a:pt x="762" y="234"/>
                </a:lnTo>
                <a:lnTo>
                  <a:pt x="762" y="234"/>
                </a:lnTo>
                <a:lnTo>
                  <a:pt x="764" y="234"/>
                </a:lnTo>
                <a:lnTo>
                  <a:pt x="764" y="232"/>
                </a:lnTo>
                <a:lnTo>
                  <a:pt x="764" y="232"/>
                </a:lnTo>
                <a:lnTo>
                  <a:pt x="764" y="232"/>
                </a:lnTo>
                <a:lnTo>
                  <a:pt x="764" y="232"/>
                </a:lnTo>
                <a:lnTo>
                  <a:pt x="765" y="232"/>
                </a:lnTo>
                <a:lnTo>
                  <a:pt x="765" y="232"/>
                </a:lnTo>
                <a:lnTo>
                  <a:pt x="767" y="232"/>
                </a:lnTo>
                <a:lnTo>
                  <a:pt x="767" y="232"/>
                </a:lnTo>
                <a:lnTo>
                  <a:pt x="768" y="230"/>
                </a:lnTo>
                <a:lnTo>
                  <a:pt x="768" y="230"/>
                </a:lnTo>
                <a:lnTo>
                  <a:pt x="768" y="230"/>
                </a:lnTo>
                <a:lnTo>
                  <a:pt x="768" y="229"/>
                </a:lnTo>
                <a:lnTo>
                  <a:pt x="770" y="229"/>
                </a:lnTo>
                <a:lnTo>
                  <a:pt x="770" y="229"/>
                </a:lnTo>
                <a:lnTo>
                  <a:pt x="771" y="229"/>
                </a:lnTo>
                <a:lnTo>
                  <a:pt x="771" y="229"/>
                </a:lnTo>
                <a:lnTo>
                  <a:pt x="773" y="229"/>
                </a:lnTo>
                <a:lnTo>
                  <a:pt x="773" y="229"/>
                </a:lnTo>
                <a:lnTo>
                  <a:pt x="773" y="229"/>
                </a:lnTo>
                <a:lnTo>
                  <a:pt x="775" y="229"/>
                </a:lnTo>
                <a:lnTo>
                  <a:pt x="775" y="227"/>
                </a:lnTo>
                <a:lnTo>
                  <a:pt x="776" y="227"/>
                </a:lnTo>
                <a:lnTo>
                  <a:pt x="776" y="227"/>
                </a:lnTo>
                <a:lnTo>
                  <a:pt x="776" y="227"/>
                </a:lnTo>
                <a:lnTo>
                  <a:pt x="776" y="226"/>
                </a:lnTo>
                <a:lnTo>
                  <a:pt x="776" y="226"/>
                </a:lnTo>
                <a:lnTo>
                  <a:pt x="776" y="226"/>
                </a:lnTo>
                <a:lnTo>
                  <a:pt x="775" y="226"/>
                </a:lnTo>
                <a:lnTo>
                  <a:pt x="775" y="226"/>
                </a:lnTo>
                <a:lnTo>
                  <a:pt x="773" y="226"/>
                </a:lnTo>
                <a:lnTo>
                  <a:pt x="773" y="226"/>
                </a:lnTo>
                <a:lnTo>
                  <a:pt x="773" y="226"/>
                </a:lnTo>
                <a:lnTo>
                  <a:pt x="771" y="226"/>
                </a:lnTo>
                <a:lnTo>
                  <a:pt x="771" y="226"/>
                </a:lnTo>
                <a:lnTo>
                  <a:pt x="771" y="224"/>
                </a:lnTo>
                <a:lnTo>
                  <a:pt x="771" y="224"/>
                </a:lnTo>
                <a:lnTo>
                  <a:pt x="770" y="224"/>
                </a:lnTo>
                <a:lnTo>
                  <a:pt x="770" y="223"/>
                </a:lnTo>
                <a:lnTo>
                  <a:pt x="771" y="223"/>
                </a:lnTo>
                <a:lnTo>
                  <a:pt x="771" y="223"/>
                </a:lnTo>
                <a:lnTo>
                  <a:pt x="771" y="221"/>
                </a:lnTo>
                <a:lnTo>
                  <a:pt x="773" y="221"/>
                </a:lnTo>
                <a:lnTo>
                  <a:pt x="773" y="221"/>
                </a:lnTo>
                <a:lnTo>
                  <a:pt x="773" y="221"/>
                </a:lnTo>
                <a:lnTo>
                  <a:pt x="773" y="220"/>
                </a:lnTo>
                <a:lnTo>
                  <a:pt x="773" y="220"/>
                </a:lnTo>
                <a:lnTo>
                  <a:pt x="773" y="218"/>
                </a:lnTo>
                <a:lnTo>
                  <a:pt x="775" y="218"/>
                </a:lnTo>
                <a:lnTo>
                  <a:pt x="775" y="218"/>
                </a:lnTo>
                <a:lnTo>
                  <a:pt x="775" y="217"/>
                </a:lnTo>
                <a:lnTo>
                  <a:pt x="775" y="217"/>
                </a:lnTo>
                <a:lnTo>
                  <a:pt x="775" y="217"/>
                </a:lnTo>
                <a:lnTo>
                  <a:pt x="775" y="215"/>
                </a:lnTo>
                <a:lnTo>
                  <a:pt x="776" y="215"/>
                </a:lnTo>
                <a:lnTo>
                  <a:pt x="776" y="215"/>
                </a:lnTo>
                <a:lnTo>
                  <a:pt x="776" y="215"/>
                </a:lnTo>
                <a:lnTo>
                  <a:pt x="776" y="213"/>
                </a:lnTo>
                <a:lnTo>
                  <a:pt x="776" y="213"/>
                </a:lnTo>
                <a:lnTo>
                  <a:pt x="776" y="212"/>
                </a:lnTo>
                <a:lnTo>
                  <a:pt x="776" y="212"/>
                </a:lnTo>
                <a:lnTo>
                  <a:pt x="776" y="212"/>
                </a:lnTo>
                <a:lnTo>
                  <a:pt x="776" y="210"/>
                </a:lnTo>
                <a:lnTo>
                  <a:pt x="776" y="210"/>
                </a:lnTo>
                <a:lnTo>
                  <a:pt x="775" y="210"/>
                </a:lnTo>
                <a:lnTo>
                  <a:pt x="775" y="210"/>
                </a:lnTo>
                <a:lnTo>
                  <a:pt x="775" y="209"/>
                </a:lnTo>
                <a:lnTo>
                  <a:pt x="773" y="209"/>
                </a:lnTo>
                <a:lnTo>
                  <a:pt x="773" y="209"/>
                </a:lnTo>
                <a:lnTo>
                  <a:pt x="773" y="209"/>
                </a:lnTo>
                <a:lnTo>
                  <a:pt x="771" y="209"/>
                </a:lnTo>
                <a:lnTo>
                  <a:pt x="771" y="207"/>
                </a:lnTo>
                <a:lnTo>
                  <a:pt x="773" y="207"/>
                </a:lnTo>
                <a:lnTo>
                  <a:pt x="773" y="207"/>
                </a:lnTo>
                <a:lnTo>
                  <a:pt x="775" y="207"/>
                </a:lnTo>
                <a:lnTo>
                  <a:pt x="775" y="207"/>
                </a:lnTo>
                <a:lnTo>
                  <a:pt x="775" y="207"/>
                </a:lnTo>
                <a:lnTo>
                  <a:pt x="776" y="207"/>
                </a:lnTo>
                <a:lnTo>
                  <a:pt x="776" y="207"/>
                </a:lnTo>
                <a:lnTo>
                  <a:pt x="776" y="206"/>
                </a:lnTo>
                <a:lnTo>
                  <a:pt x="778" y="206"/>
                </a:lnTo>
                <a:lnTo>
                  <a:pt x="778" y="206"/>
                </a:lnTo>
                <a:lnTo>
                  <a:pt x="778" y="204"/>
                </a:lnTo>
                <a:lnTo>
                  <a:pt x="778" y="204"/>
                </a:lnTo>
                <a:lnTo>
                  <a:pt x="778" y="203"/>
                </a:lnTo>
                <a:lnTo>
                  <a:pt x="778" y="203"/>
                </a:lnTo>
                <a:lnTo>
                  <a:pt x="778" y="201"/>
                </a:lnTo>
                <a:lnTo>
                  <a:pt x="778" y="201"/>
                </a:lnTo>
                <a:lnTo>
                  <a:pt x="778" y="200"/>
                </a:lnTo>
                <a:lnTo>
                  <a:pt x="779" y="200"/>
                </a:lnTo>
                <a:lnTo>
                  <a:pt x="779" y="200"/>
                </a:lnTo>
                <a:lnTo>
                  <a:pt x="781" y="200"/>
                </a:lnTo>
                <a:lnTo>
                  <a:pt x="781" y="200"/>
                </a:lnTo>
                <a:lnTo>
                  <a:pt x="782" y="200"/>
                </a:lnTo>
                <a:lnTo>
                  <a:pt x="782" y="200"/>
                </a:lnTo>
                <a:lnTo>
                  <a:pt x="784" y="200"/>
                </a:lnTo>
                <a:lnTo>
                  <a:pt x="784" y="200"/>
                </a:lnTo>
                <a:lnTo>
                  <a:pt x="784" y="200"/>
                </a:lnTo>
                <a:lnTo>
                  <a:pt x="784" y="198"/>
                </a:lnTo>
                <a:lnTo>
                  <a:pt x="785" y="198"/>
                </a:lnTo>
                <a:lnTo>
                  <a:pt x="785" y="198"/>
                </a:lnTo>
                <a:lnTo>
                  <a:pt x="784" y="198"/>
                </a:lnTo>
                <a:lnTo>
                  <a:pt x="784" y="196"/>
                </a:lnTo>
                <a:lnTo>
                  <a:pt x="784" y="196"/>
                </a:lnTo>
                <a:lnTo>
                  <a:pt x="785" y="196"/>
                </a:lnTo>
                <a:lnTo>
                  <a:pt x="785" y="196"/>
                </a:lnTo>
                <a:lnTo>
                  <a:pt x="787" y="196"/>
                </a:lnTo>
                <a:lnTo>
                  <a:pt x="787" y="196"/>
                </a:lnTo>
                <a:lnTo>
                  <a:pt x="787" y="195"/>
                </a:lnTo>
                <a:lnTo>
                  <a:pt x="789" y="195"/>
                </a:lnTo>
                <a:lnTo>
                  <a:pt x="789" y="195"/>
                </a:lnTo>
                <a:lnTo>
                  <a:pt x="789" y="195"/>
                </a:lnTo>
                <a:lnTo>
                  <a:pt x="790" y="195"/>
                </a:lnTo>
                <a:lnTo>
                  <a:pt x="790" y="193"/>
                </a:lnTo>
                <a:lnTo>
                  <a:pt x="790" y="193"/>
                </a:lnTo>
                <a:lnTo>
                  <a:pt x="790" y="193"/>
                </a:lnTo>
                <a:lnTo>
                  <a:pt x="790" y="193"/>
                </a:lnTo>
                <a:lnTo>
                  <a:pt x="789" y="193"/>
                </a:lnTo>
                <a:lnTo>
                  <a:pt x="789" y="193"/>
                </a:lnTo>
                <a:lnTo>
                  <a:pt x="789" y="193"/>
                </a:lnTo>
                <a:lnTo>
                  <a:pt x="789" y="193"/>
                </a:lnTo>
                <a:lnTo>
                  <a:pt x="789" y="192"/>
                </a:lnTo>
                <a:lnTo>
                  <a:pt x="789" y="192"/>
                </a:lnTo>
                <a:lnTo>
                  <a:pt x="787" y="190"/>
                </a:lnTo>
                <a:lnTo>
                  <a:pt x="787" y="190"/>
                </a:lnTo>
                <a:lnTo>
                  <a:pt x="785" y="190"/>
                </a:lnTo>
                <a:lnTo>
                  <a:pt x="785" y="190"/>
                </a:lnTo>
                <a:lnTo>
                  <a:pt x="785" y="190"/>
                </a:lnTo>
                <a:lnTo>
                  <a:pt x="785" y="190"/>
                </a:lnTo>
                <a:lnTo>
                  <a:pt x="784" y="190"/>
                </a:lnTo>
                <a:lnTo>
                  <a:pt x="784" y="189"/>
                </a:lnTo>
                <a:lnTo>
                  <a:pt x="785" y="189"/>
                </a:lnTo>
                <a:lnTo>
                  <a:pt x="785" y="189"/>
                </a:lnTo>
                <a:lnTo>
                  <a:pt x="784" y="189"/>
                </a:lnTo>
                <a:lnTo>
                  <a:pt x="784" y="187"/>
                </a:lnTo>
                <a:lnTo>
                  <a:pt x="784" y="187"/>
                </a:lnTo>
                <a:lnTo>
                  <a:pt x="784" y="187"/>
                </a:lnTo>
                <a:lnTo>
                  <a:pt x="784" y="187"/>
                </a:lnTo>
                <a:lnTo>
                  <a:pt x="784" y="187"/>
                </a:lnTo>
                <a:lnTo>
                  <a:pt x="784" y="186"/>
                </a:lnTo>
                <a:lnTo>
                  <a:pt x="784" y="186"/>
                </a:lnTo>
                <a:lnTo>
                  <a:pt x="782" y="186"/>
                </a:lnTo>
                <a:lnTo>
                  <a:pt x="782" y="186"/>
                </a:lnTo>
                <a:lnTo>
                  <a:pt x="782" y="186"/>
                </a:lnTo>
                <a:lnTo>
                  <a:pt x="781" y="186"/>
                </a:lnTo>
                <a:lnTo>
                  <a:pt x="781" y="186"/>
                </a:lnTo>
                <a:lnTo>
                  <a:pt x="781" y="186"/>
                </a:lnTo>
                <a:lnTo>
                  <a:pt x="779" y="186"/>
                </a:lnTo>
                <a:lnTo>
                  <a:pt x="779" y="186"/>
                </a:lnTo>
                <a:lnTo>
                  <a:pt x="779" y="186"/>
                </a:lnTo>
                <a:lnTo>
                  <a:pt x="779" y="186"/>
                </a:lnTo>
                <a:lnTo>
                  <a:pt x="778" y="186"/>
                </a:lnTo>
                <a:lnTo>
                  <a:pt x="778" y="187"/>
                </a:lnTo>
                <a:lnTo>
                  <a:pt x="778" y="187"/>
                </a:lnTo>
                <a:lnTo>
                  <a:pt x="776" y="187"/>
                </a:lnTo>
                <a:lnTo>
                  <a:pt x="776" y="187"/>
                </a:lnTo>
                <a:lnTo>
                  <a:pt x="775" y="187"/>
                </a:lnTo>
                <a:lnTo>
                  <a:pt x="775" y="187"/>
                </a:lnTo>
                <a:lnTo>
                  <a:pt x="775" y="187"/>
                </a:lnTo>
                <a:lnTo>
                  <a:pt x="773" y="187"/>
                </a:lnTo>
                <a:lnTo>
                  <a:pt x="773" y="189"/>
                </a:lnTo>
                <a:lnTo>
                  <a:pt x="773" y="189"/>
                </a:lnTo>
                <a:lnTo>
                  <a:pt x="771" y="189"/>
                </a:lnTo>
                <a:lnTo>
                  <a:pt x="771" y="189"/>
                </a:lnTo>
                <a:lnTo>
                  <a:pt x="771" y="189"/>
                </a:lnTo>
                <a:lnTo>
                  <a:pt x="770" y="189"/>
                </a:lnTo>
                <a:lnTo>
                  <a:pt x="770" y="190"/>
                </a:lnTo>
                <a:lnTo>
                  <a:pt x="770" y="190"/>
                </a:lnTo>
                <a:lnTo>
                  <a:pt x="768" y="190"/>
                </a:lnTo>
                <a:lnTo>
                  <a:pt x="768" y="190"/>
                </a:lnTo>
                <a:lnTo>
                  <a:pt x="768" y="190"/>
                </a:lnTo>
                <a:lnTo>
                  <a:pt x="767" y="190"/>
                </a:lnTo>
                <a:lnTo>
                  <a:pt x="767" y="190"/>
                </a:lnTo>
                <a:lnTo>
                  <a:pt x="768" y="190"/>
                </a:lnTo>
                <a:lnTo>
                  <a:pt x="768" y="192"/>
                </a:lnTo>
                <a:lnTo>
                  <a:pt x="768" y="192"/>
                </a:lnTo>
                <a:lnTo>
                  <a:pt x="768" y="192"/>
                </a:lnTo>
                <a:lnTo>
                  <a:pt x="770" y="192"/>
                </a:lnTo>
                <a:lnTo>
                  <a:pt x="770" y="193"/>
                </a:lnTo>
                <a:lnTo>
                  <a:pt x="770" y="193"/>
                </a:lnTo>
                <a:lnTo>
                  <a:pt x="768" y="193"/>
                </a:lnTo>
                <a:lnTo>
                  <a:pt x="768" y="195"/>
                </a:lnTo>
                <a:lnTo>
                  <a:pt x="768" y="195"/>
                </a:lnTo>
                <a:lnTo>
                  <a:pt x="767" y="195"/>
                </a:lnTo>
                <a:lnTo>
                  <a:pt x="767" y="195"/>
                </a:lnTo>
                <a:lnTo>
                  <a:pt x="765" y="195"/>
                </a:lnTo>
                <a:lnTo>
                  <a:pt x="765" y="195"/>
                </a:lnTo>
                <a:lnTo>
                  <a:pt x="765" y="195"/>
                </a:lnTo>
                <a:lnTo>
                  <a:pt x="764" y="195"/>
                </a:lnTo>
                <a:lnTo>
                  <a:pt x="764" y="193"/>
                </a:lnTo>
                <a:lnTo>
                  <a:pt x="764" y="193"/>
                </a:lnTo>
                <a:lnTo>
                  <a:pt x="764" y="193"/>
                </a:lnTo>
                <a:lnTo>
                  <a:pt x="764" y="192"/>
                </a:lnTo>
                <a:lnTo>
                  <a:pt x="764" y="192"/>
                </a:lnTo>
                <a:lnTo>
                  <a:pt x="762" y="192"/>
                </a:lnTo>
                <a:lnTo>
                  <a:pt x="762" y="192"/>
                </a:lnTo>
                <a:lnTo>
                  <a:pt x="762" y="193"/>
                </a:lnTo>
                <a:lnTo>
                  <a:pt x="761" y="193"/>
                </a:lnTo>
                <a:lnTo>
                  <a:pt x="761" y="195"/>
                </a:lnTo>
                <a:lnTo>
                  <a:pt x="761" y="195"/>
                </a:lnTo>
                <a:lnTo>
                  <a:pt x="759" y="195"/>
                </a:lnTo>
                <a:lnTo>
                  <a:pt x="759" y="195"/>
                </a:lnTo>
                <a:lnTo>
                  <a:pt x="758" y="195"/>
                </a:lnTo>
                <a:lnTo>
                  <a:pt x="758" y="196"/>
                </a:lnTo>
                <a:lnTo>
                  <a:pt x="758" y="196"/>
                </a:lnTo>
                <a:lnTo>
                  <a:pt x="758" y="198"/>
                </a:lnTo>
                <a:lnTo>
                  <a:pt x="756" y="198"/>
                </a:lnTo>
                <a:lnTo>
                  <a:pt x="756" y="198"/>
                </a:lnTo>
                <a:lnTo>
                  <a:pt x="756" y="198"/>
                </a:lnTo>
                <a:lnTo>
                  <a:pt x="754" y="200"/>
                </a:lnTo>
                <a:lnTo>
                  <a:pt x="754" y="200"/>
                </a:lnTo>
                <a:lnTo>
                  <a:pt x="753" y="200"/>
                </a:lnTo>
                <a:lnTo>
                  <a:pt x="753" y="200"/>
                </a:lnTo>
                <a:lnTo>
                  <a:pt x="753" y="198"/>
                </a:lnTo>
                <a:lnTo>
                  <a:pt x="753" y="198"/>
                </a:lnTo>
                <a:lnTo>
                  <a:pt x="753" y="198"/>
                </a:lnTo>
                <a:lnTo>
                  <a:pt x="751" y="198"/>
                </a:lnTo>
                <a:lnTo>
                  <a:pt x="751" y="198"/>
                </a:lnTo>
                <a:lnTo>
                  <a:pt x="750" y="196"/>
                </a:lnTo>
                <a:lnTo>
                  <a:pt x="750" y="196"/>
                </a:lnTo>
                <a:lnTo>
                  <a:pt x="751" y="196"/>
                </a:lnTo>
                <a:lnTo>
                  <a:pt x="751" y="195"/>
                </a:lnTo>
                <a:lnTo>
                  <a:pt x="751" y="195"/>
                </a:lnTo>
                <a:lnTo>
                  <a:pt x="751" y="193"/>
                </a:lnTo>
                <a:lnTo>
                  <a:pt x="750" y="193"/>
                </a:lnTo>
                <a:lnTo>
                  <a:pt x="750" y="193"/>
                </a:lnTo>
                <a:lnTo>
                  <a:pt x="748" y="193"/>
                </a:lnTo>
                <a:lnTo>
                  <a:pt x="748" y="195"/>
                </a:lnTo>
                <a:lnTo>
                  <a:pt x="748" y="195"/>
                </a:lnTo>
                <a:lnTo>
                  <a:pt x="748" y="196"/>
                </a:lnTo>
                <a:lnTo>
                  <a:pt x="748" y="196"/>
                </a:lnTo>
                <a:lnTo>
                  <a:pt x="748" y="198"/>
                </a:lnTo>
                <a:lnTo>
                  <a:pt x="747" y="198"/>
                </a:lnTo>
                <a:lnTo>
                  <a:pt x="747" y="198"/>
                </a:lnTo>
                <a:lnTo>
                  <a:pt x="747" y="196"/>
                </a:lnTo>
                <a:lnTo>
                  <a:pt x="745" y="196"/>
                </a:lnTo>
                <a:lnTo>
                  <a:pt x="745" y="196"/>
                </a:lnTo>
                <a:lnTo>
                  <a:pt x="745" y="196"/>
                </a:lnTo>
                <a:lnTo>
                  <a:pt x="744" y="196"/>
                </a:lnTo>
                <a:lnTo>
                  <a:pt x="744" y="196"/>
                </a:lnTo>
                <a:lnTo>
                  <a:pt x="744" y="195"/>
                </a:lnTo>
                <a:lnTo>
                  <a:pt x="742" y="195"/>
                </a:lnTo>
                <a:lnTo>
                  <a:pt x="742" y="195"/>
                </a:lnTo>
                <a:lnTo>
                  <a:pt x="740" y="195"/>
                </a:lnTo>
                <a:lnTo>
                  <a:pt x="740" y="195"/>
                </a:lnTo>
                <a:lnTo>
                  <a:pt x="739" y="195"/>
                </a:lnTo>
                <a:lnTo>
                  <a:pt x="739" y="195"/>
                </a:lnTo>
                <a:lnTo>
                  <a:pt x="737" y="195"/>
                </a:lnTo>
                <a:lnTo>
                  <a:pt x="737" y="195"/>
                </a:lnTo>
                <a:lnTo>
                  <a:pt x="736" y="193"/>
                </a:lnTo>
                <a:lnTo>
                  <a:pt x="736" y="193"/>
                </a:lnTo>
                <a:lnTo>
                  <a:pt x="734" y="193"/>
                </a:lnTo>
                <a:lnTo>
                  <a:pt x="734" y="193"/>
                </a:lnTo>
                <a:lnTo>
                  <a:pt x="733" y="193"/>
                </a:lnTo>
                <a:lnTo>
                  <a:pt x="733" y="193"/>
                </a:lnTo>
                <a:lnTo>
                  <a:pt x="733" y="193"/>
                </a:lnTo>
                <a:lnTo>
                  <a:pt x="731" y="193"/>
                </a:lnTo>
                <a:lnTo>
                  <a:pt x="731" y="193"/>
                </a:lnTo>
                <a:lnTo>
                  <a:pt x="730" y="193"/>
                </a:lnTo>
                <a:lnTo>
                  <a:pt x="730" y="192"/>
                </a:lnTo>
                <a:lnTo>
                  <a:pt x="731" y="192"/>
                </a:lnTo>
                <a:lnTo>
                  <a:pt x="731" y="192"/>
                </a:lnTo>
                <a:lnTo>
                  <a:pt x="730" y="192"/>
                </a:lnTo>
                <a:lnTo>
                  <a:pt x="730" y="192"/>
                </a:lnTo>
                <a:lnTo>
                  <a:pt x="728" y="190"/>
                </a:lnTo>
                <a:lnTo>
                  <a:pt x="728" y="190"/>
                </a:lnTo>
                <a:lnTo>
                  <a:pt x="727" y="190"/>
                </a:lnTo>
                <a:lnTo>
                  <a:pt x="727" y="190"/>
                </a:lnTo>
                <a:lnTo>
                  <a:pt x="727" y="190"/>
                </a:lnTo>
                <a:lnTo>
                  <a:pt x="727" y="190"/>
                </a:lnTo>
                <a:lnTo>
                  <a:pt x="727" y="189"/>
                </a:lnTo>
                <a:lnTo>
                  <a:pt x="727" y="189"/>
                </a:lnTo>
                <a:lnTo>
                  <a:pt x="727" y="187"/>
                </a:lnTo>
                <a:lnTo>
                  <a:pt x="725" y="187"/>
                </a:lnTo>
                <a:lnTo>
                  <a:pt x="725" y="187"/>
                </a:lnTo>
                <a:lnTo>
                  <a:pt x="725" y="187"/>
                </a:lnTo>
                <a:lnTo>
                  <a:pt x="723" y="189"/>
                </a:lnTo>
                <a:lnTo>
                  <a:pt x="723" y="189"/>
                </a:lnTo>
                <a:lnTo>
                  <a:pt x="723" y="187"/>
                </a:lnTo>
                <a:lnTo>
                  <a:pt x="723" y="187"/>
                </a:lnTo>
                <a:lnTo>
                  <a:pt x="723" y="186"/>
                </a:lnTo>
                <a:lnTo>
                  <a:pt x="722" y="186"/>
                </a:lnTo>
                <a:lnTo>
                  <a:pt x="722" y="186"/>
                </a:lnTo>
                <a:lnTo>
                  <a:pt x="720" y="186"/>
                </a:lnTo>
                <a:lnTo>
                  <a:pt x="720" y="186"/>
                </a:lnTo>
                <a:lnTo>
                  <a:pt x="720" y="186"/>
                </a:lnTo>
                <a:lnTo>
                  <a:pt x="720" y="186"/>
                </a:lnTo>
                <a:lnTo>
                  <a:pt x="719" y="184"/>
                </a:lnTo>
                <a:lnTo>
                  <a:pt x="719" y="184"/>
                </a:lnTo>
                <a:lnTo>
                  <a:pt x="719" y="183"/>
                </a:lnTo>
                <a:lnTo>
                  <a:pt x="719" y="183"/>
                </a:lnTo>
                <a:lnTo>
                  <a:pt x="720" y="181"/>
                </a:lnTo>
                <a:lnTo>
                  <a:pt x="720" y="181"/>
                </a:lnTo>
                <a:lnTo>
                  <a:pt x="719" y="181"/>
                </a:lnTo>
                <a:lnTo>
                  <a:pt x="719" y="179"/>
                </a:lnTo>
                <a:lnTo>
                  <a:pt x="717" y="179"/>
                </a:lnTo>
                <a:lnTo>
                  <a:pt x="717" y="179"/>
                </a:lnTo>
                <a:lnTo>
                  <a:pt x="717" y="178"/>
                </a:lnTo>
                <a:lnTo>
                  <a:pt x="716" y="178"/>
                </a:lnTo>
                <a:lnTo>
                  <a:pt x="716" y="178"/>
                </a:lnTo>
                <a:lnTo>
                  <a:pt x="716" y="178"/>
                </a:lnTo>
                <a:lnTo>
                  <a:pt x="714" y="178"/>
                </a:lnTo>
                <a:lnTo>
                  <a:pt x="714" y="176"/>
                </a:lnTo>
                <a:lnTo>
                  <a:pt x="713" y="176"/>
                </a:lnTo>
                <a:lnTo>
                  <a:pt x="713" y="176"/>
                </a:lnTo>
                <a:lnTo>
                  <a:pt x="711" y="176"/>
                </a:lnTo>
                <a:lnTo>
                  <a:pt x="711" y="176"/>
                </a:lnTo>
                <a:lnTo>
                  <a:pt x="709" y="176"/>
                </a:lnTo>
                <a:lnTo>
                  <a:pt x="709" y="176"/>
                </a:lnTo>
                <a:lnTo>
                  <a:pt x="708" y="176"/>
                </a:lnTo>
                <a:lnTo>
                  <a:pt x="708" y="175"/>
                </a:lnTo>
                <a:lnTo>
                  <a:pt x="708" y="175"/>
                </a:lnTo>
                <a:lnTo>
                  <a:pt x="708" y="173"/>
                </a:lnTo>
                <a:lnTo>
                  <a:pt x="708" y="173"/>
                </a:lnTo>
                <a:lnTo>
                  <a:pt x="706" y="173"/>
                </a:lnTo>
                <a:lnTo>
                  <a:pt x="706" y="175"/>
                </a:lnTo>
                <a:lnTo>
                  <a:pt x="706" y="175"/>
                </a:lnTo>
                <a:lnTo>
                  <a:pt x="705" y="175"/>
                </a:lnTo>
                <a:lnTo>
                  <a:pt x="705" y="175"/>
                </a:lnTo>
                <a:lnTo>
                  <a:pt x="705" y="175"/>
                </a:lnTo>
                <a:lnTo>
                  <a:pt x="703" y="175"/>
                </a:lnTo>
                <a:lnTo>
                  <a:pt x="703" y="175"/>
                </a:lnTo>
                <a:lnTo>
                  <a:pt x="703" y="176"/>
                </a:lnTo>
                <a:lnTo>
                  <a:pt x="702" y="176"/>
                </a:lnTo>
                <a:lnTo>
                  <a:pt x="702" y="176"/>
                </a:lnTo>
                <a:lnTo>
                  <a:pt x="702" y="176"/>
                </a:lnTo>
                <a:lnTo>
                  <a:pt x="700" y="176"/>
                </a:lnTo>
                <a:lnTo>
                  <a:pt x="700" y="176"/>
                </a:lnTo>
                <a:lnTo>
                  <a:pt x="699" y="176"/>
                </a:lnTo>
                <a:lnTo>
                  <a:pt x="699" y="178"/>
                </a:lnTo>
                <a:lnTo>
                  <a:pt x="699" y="178"/>
                </a:lnTo>
                <a:lnTo>
                  <a:pt x="697" y="178"/>
                </a:lnTo>
                <a:lnTo>
                  <a:pt x="697" y="179"/>
                </a:lnTo>
                <a:lnTo>
                  <a:pt x="697" y="179"/>
                </a:lnTo>
                <a:lnTo>
                  <a:pt x="697" y="181"/>
                </a:lnTo>
                <a:lnTo>
                  <a:pt x="696" y="181"/>
                </a:lnTo>
                <a:lnTo>
                  <a:pt x="696" y="181"/>
                </a:lnTo>
                <a:lnTo>
                  <a:pt x="696" y="183"/>
                </a:lnTo>
                <a:lnTo>
                  <a:pt x="696" y="183"/>
                </a:lnTo>
                <a:lnTo>
                  <a:pt x="694" y="183"/>
                </a:lnTo>
                <a:lnTo>
                  <a:pt x="694" y="184"/>
                </a:lnTo>
                <a:lnTo>
                  <a:pt x="694" y="184"/>
                </a:lnTo>
                <a:lnTo>
                  <a:pt x="692" y="184"/>
                </a:lnTo>
                <a:lnTo>
                  <a:pt x="692" y="184"/>
                </a:lnTo>
                <a:lnTo>
                  <a:pt x="691" y="183"/>
                </a:lnTo>
                <a:lnTo>
                  <a:pt x="691" y="183"/>
                </a:lnTo>
                <a:lnTo>
                  <a:pt x="691" y="183"/>
                </a:lnTo>
                <a:lnTo>
                  <a:pt x="691" y="181"/>
                </a:lnTo>
                <a:lnTo>
                  <a:pt x="689" y="181"/>
                </a:lnTo>
                <a:lnTo>
                  <a:pt x="689" y="181"/>
                </a:lnTo>
                <a:lnTo>
                  <a:pt x="689" y="181"/>
                </a:lnTo>
                <a:lnTo>
                  <a:pt x="689" y="179"/>
                </a:lnTo>
                <a:lnTo>
                  <a:pt x="689" y="179"/>
                </a:lnTo>
                <a:lnTo>
                  <a:pt x="689" y="179"/>
                </a:lnTo>
                <a:lnTo>
                  <a:pt x="689" y="178"/>
                </a:lnTo>
                <a:lnTo>
                  <a:pt x="691" y="178"/>
                </a:lnTo>
                <a:lnTo>
                  <a:pt x="691" y="178"/>
                </a:lnTo>
                <a:lnTo>
                  <a:pt x="691" y="176"/>
                </a:lnTo>
                <a:lnTo>
                  <a:pt x="691" y="176"/>
                </a:lnTo>
                <a:lnTo>
                  <a:pt x="689" y="175"/>
                </a:lnTo>
                <a:lnTo>
                  <a:pt x="689" y="175"/>
                </a:lnTo>
                <a:lnTo>
                  <a:pt x="688" y="175"/>
                </a:lnTo>
                <a:lnTo>
                  <a:pt x="688" y="175"/>
                </a:lnTo>
                <a:lnTo>
                  <a:pt x="686" y="173"/>
                </a:lnTo>
                <a:lnTo>
                  <a:pt x="686" y="173"/>
                </a:lnTo>
                <a:lnTo>
                  <a:pt x="686" y="173"/>
                </a:lnTo>
                <a:lnTo>
                  <a:pt x="686" y="172"/>
                </a:lnTo>
                <a:lnTo>
                  <a:pt x="686" y="172"/>
                </a:lnTo>
                <a:lnTo>
                  <a:pt x="685" y="172"/>
                </a:lnTo>
                <a:lnTo>
                  <a:pt x="685" y="172"/>
                </a:lnTo>
                <a:lnTo>
                  <a:pt x="685" y="172"/>
                </a:lnTo>
                <a:lnTo>
                  <a:pt x="683" y="172"/>
                </a:lnTo>
                <a:lnTo>
                  <a:pt x="683" y="172"/>
                </a:lnTo>
                <a:lnTo>
                  <a:pt x="683" y="172"/>
                </a:lnTo>
                <a:lnTo>
                  <a:pt x="683" y="170"/>
                </a:lnTo>
                <a:lnTo>
                  <a:pt x="682" y="170"/>
                </a:lnTo>
                <a:lnTo>
                  <a:pt x="682" y="170"/>
                </a:lnTo>
                <a:lnTo>
                  <a:pt x="682" y="170"/>
                </a:lnTo>
                <a:lnTo>
                  <a:pt x="682" y="169"/>
                </a:lnTo>
                <a:lnTo>
                  <a:pt x="680" y="169"/>
                </a:lnTo>
                <a:lnTo>
                  <a:pt x="680" y="169"/>
                </a:lnTo>
                <a:lnTo>
                  <a:pt x="679" y="169"/>
                </a:lnTo>
                <a:lnTo>
                  <a:pt x="679" y="167"/>
                </a:lnTo>
                <a:lnTo>
                  <a:pt x="679" y="167"/>
                </a:lnTo>
                <a:lnTo>
                  <a:pt x="677" y="167"/>
                </a:lnTo>
                <a:lnTo>
                  <a:pt x="677" y="167"/>
                </a:lnTo>
                <a:lnTo>
                  <a:pt x="677" y="167"/>
                </a:lnTo>
                <a:lnTo>
                  <a:pt x="677" y="166"/>
                </a:lnTo>
                <a:lnTo>
                  <a:pt x="675" y="166"/>
                </a:lnTo>
                <a:lnTo>
                  <a:pt x="675" y="164"/>
                </a:lnTo>
                <a:lnTo>
                  <a:pt x="675" y="164"/>
                </a:lnTo>
                <a:lnTo>
                  <a:pt x="675" y="164"/>
                </a:lnTo>
                <a:lnTo>
                  <a:pt x="675" y="162"/>
                </a:lnTo>
                <a:lnTo>
                  <a:pt x="675" y="162"/>
                </a:lnTo>
                <a:lnTo>
                  <a:pt x="675" y="161"/>
                </a:lnTo>
                <a:lnTo>
                  <a:pt x="675" y="161"/>
                </a:lnTo>
                <a:lnTo>
                  <a:pt x="675" y="159"/>
                </a:lnTo>
                <a:lnTo>
                  <a:pt x="675" y="159"/>
                </a:lnTo>
                <a:lnTo>
                  <a:pt x="675" y="158"/>
                </a:lnTo>
                <a:lnTo>
                  <a:pt x="675" y="158"/>
                </a:lnTo>
                <a:lnTo>
                  <a:pt x="675" y="156"/>
                </a:lnTo>
                <a:lnTo>
                  <a:pt x="674" y="156"/>
                </a:lnTo>
                <a:lnTo>
                  <a:pt x="674" y="156"/>
                </a:lnTo>
                <a:lnTo>
                  <a:pt x="674" y="155"/>
                </a:lnTo>
                <a:lnTo>
                  <a:pt x="674" y="155"/>
                </a:lnTo>
                <a:lnTo>
                  <a:pt x="675" y="155"/>
                </a:lnTo>
                <a:lnTo>
                  <a:pt x="675" y="153"/>
                </a:lnTo>
                <a:lnTo>
                  <a:pt x="675" y="153"/>
                </a:lnTo>
                <a:lnTo>
                  <a:pt x="675" y="153"/>
                </a:lnTo>
                <a:lnTo>
                  <a:pt x="675" y="152"/>
                </a:lnTo>
                <a:lnTo>
                  <a:pt x="675" y="152"/>
                </a:lnTo>
                <a:lnTo>
                  <a:pt x="674" y="152"/>
                </a:lnTo>
                <a:lnTo>
                  <a:pt x="674" y="150"/>
                </a:lnTo>
                <a:lnTo>
                  <a:pt x="675" y="150"/>
                </a:lnTo>
                <a:lnTo>
                  <a:pt x="674" y="149"/>
                </a:lnTo>
                <a:lnTo>
                  <a:pt x="674" y="149"/>
                </a:lnTo>
                <a:lnTo>
                  <a:pt x="674" y="147"/>
                </a:lnTo>
                <a:lnTo>
                  <a:pt x="672" y="147"/>
                </a:lnTo>
                <a:lnTo>
                  <a:pt x="672" y="145"/>
                </a:lnTo>
                <a:lnTo>
                  <a:pt x="672" y="145"/>
                </a:lnTo>
                <a:lnTo>
                  <a:pt x="672" y="145"/>
                </a:lnTo>
                <a:lnTo>
                  <a:pt x="672" y="144"/>
                </a:lnTo>
                <a:lnTo>
                  <a:pt x="671" y="144"/>
                </a:lnTo>
                <a:lnTo>
                  <a:pt x="671" y="144"/>
                </a:lnTo>
                <a:lnTo>
                  <a:pt x="671" y="142"/>
                </a:lnTo>
                <a:lnTo>
                  <a:pt x="671" y="142"/>
                </a:lnTo>
                <a:lnTo>
                  <a:pt x="671" y="141"/>
                </a:lnTo>
                <a:lnTo>
                  <a:pt x="671" y="141"/>
                </a:lnTo>
                <a:lnTo>
                  <a:pt x="671" y="141"/>
                </a:lnTo>
                <a:lnTo>
                  <a:pt x="671" y="141"/>
                </a:lnTo>
                <a:lnTo>
                  <a:pt x="671" y="139"/>
                </a:lnTo>
                <a:lnTo>
                  <a:pt x="672" y="139"/>
                </a:lnTo>
                <a:lnTo>
                  <a:pt x="672" y="139"/>
                </a:lnTo>
                <a:lnTo>
                  <a:pt x="672" y="138"/>
                </a:lnTo>
                <a:lnTo>
                  <a:pt x="672" y="138"/>
                </a:lnTo>
                <a:lnTo>
                  <a:pt x="674" y="138"/>
                </a:lnTo>
                <a:lnTo>
                  <a:pt x="674" y="136"/>
                </a:lnTo>
                <a:lnTo>
                  <a:pt x="674" y="136"/>
                </a:lnTo>
                <a:lnTo>
                  <a:pt x="674" y="135"/>
                </a:lnTo>
                <a:lnTo>
                  <a:pt x="674" y="135"/>
                </a:lnTo>
                <a:lnTo>
                  <a:pt x="674" y="135"/>
                </a:lnTo>
                <a:lnTo>
                  <a:pt x="674" y="135"/>
                </a:lnTo>
                <a:lnTo>
                  <a:pt x="674" y="133"/>
                </a:lnTo>
                <a:lnTo>
                  <a:pt x="674" y="133"/>
                </a:lnTo>
                <a:lnTo>
                  <a:pt x="674" y="131"/>
                </a:lnTo>
                <a:lnTo>
                  <a:pt x="675" y="131"/>
                </a:lnTo>
                <a:lnTo>
                  <a:pt x="675" y="131"/>
                </a:lnTo>
                <a:lnTo>
                  <a:pt x="675" y="131"/>
                </a:lnTo>
                <a:lnTo>
                  <a:pt x="677" y="131"/>
                </a:lnTo>
                <a:lnTo>
                  <a:pt x="677" y="131"/>
                </a:lnTo>
                <a:lnTo>
                  <a:pt x="677" y="130"/>
                </a:lnTo>
                <a:lnTo>
                  <a:pt x="677" y="130"/>
                </a:lnTo>
                <a:lnTo>
                  <a:pt x="679" y="128"/>
                </a:lnTo>
                <a:lnTo>
                  <a:pt x="677" y="128"/>
                </a:lnTo>
                <a:lnTo>
                  <a:pt x="679" y="128"/>
                </a:lnTo>
                <a:lnTo>
                  <a:pt x="679" y="128"/>
                </a:lnTo>
                <a:lnTo>
                  <a:pt x="679" y="127"/>
                </a:lnTo>
                <a:lnTo>
                  <a:pt x="679" y="127"/>
                </a:lnTo>
                <a:lnTo>
                  <a:pt x="679" y="125"/>
                </a:lnTo>
                <a:lnTo>
                  <a:pt x="679" y="125"/>
                </a:lnTo>
                <a:lnTo>
                  <a:pt x="679" y="124"/>
                </a:lnTo>
                <a:lnTo>
                  <a:pt x="679" y="124"/>
                </a:lnTo>
                <a:lnTo>
                  <a:pt x="679" y="124"/>
                </a:lnTo>
                <a:lnTo>
                  <a:pt x="679" y="122"/>
                </a:lnTo>
                <a:lnTo>
                  <a:pt x="680" y="122"/>
                </a:lnTo>
                <a:lnTo>
                  <a:pt x="679" y="122"/>
                </a:lnTo>
                <a:lnTo>
                  <a:pt x="679" y="122"/>
                </a:lnTo>
                <a:lnTo>
                  <a:pt x="679" y="122"/>
                </a:lnTo>
                <a:lnTo>
                  <a:pt x="677" y="121"/>
                </a:lnTo>
                <a:lnTo>
                  <a:pt x="677" y="121"/>
                </a:lnTo>
                <a:lnTo>
                  <a:pt x="677" y="121"/>
                </a:lnTo>
                <a:lnTo>
                  <a:pt x="677" y="119"/>
                </a:lnTo>
                <a:lnTo>
                  <a:pt x="675" y="119"/>
                </a:lnTo>
                <a:lnTo>
                  <a:pt x="675" y="119"/>
                </a:lnTo>
                <a:lnTo>
                  <a:pt x="675" y="119"/>
                </a:lnTo>
                <a:lnTo>
                  <a:pt x="674" y="119"/>
                </a:lnTo>
                <a:lnTo>
                  <a:pt x="674" y="118"/>
                </a:lnTo>
                <a:lnTo>
                  <a:pt x="674" y="118"/>
                </a:lnTo>
                <a:lnTo>
                  <a:pt x="674" y="116"/>
                </a:lnTo>
                <a:lnTo>
                  <a:pt x="674" y="116"/>
                </a:lnTo>
                <a:lnTo>
                  <a:pt x="672" y="116"/>
                </a:lnTo>
                <a:lnTo>
                  <a:pt x="672" y="116"/>
                </a:lnTo>
                <a:lnTo>
                  <a:pt x="672" y="116"/>
                </a:lnTo>
                <a:lnTo>
                  <a:pt x="671" y="116"/>
                </a:lnTo>
                <a:lnTo>
                  <a:pt x="671" y="118"/>
                </a:lnTo>
                <a:lnTo>
                  <a:pt x="669" y="118"/>
                </a:lnTo>
                <a:lnTo>
                  <a:pt x="669" y="118"/>
                </a:lnTo>
                <a:lnTo>
                  <a:pt x="669" y="118"/>
                </a:lnTo>
                <a:lnTo>
                  <a:pt x="668" y="118"/>
                </a:lnTo>
                <a:lnTo>
                  <a:pt x="668" y="118"/>
                </a:lnTo>
                <a:lnTo>
                  <a:pt x="666" y="118"/>
                </a:lnTo>
                <a:lnTo>
                  <a:pt x="666" y="118"/>
                </a:lnTo>
                <a:lnTo>
                  <a:pt x="666" y="118"/>
                </a:lnTo>
                <a:lnTo>
                  <a:pt x="666" y="118"/>
                </a:lnTo>
                <a:lnTo>
                  <a:pt x="665" y="118"/>
                </a:lnTo>
                <a:lnTo>
                  <a:pt x="665" y="118"/>
                </a:lnTo>
                <a:lnTo>
                  <a:pt x="665" y="116"/>
                </a:lnTo>
                <a:lnTo>
                  <a:pt x="665" y="116"/>
                </a:lnTo>
                <a:lnTo>
                  <a:pt x="665" y="116"/>
                </a:lnTo>
                <a:lnTo>
                  <a:pt x="665" y="114"/>
                </a:lnTo>
                <a:lnTo>
                  <a:pt x="665" y="114"/>
                </a:lnTo>
                <a:lnTo>
                  <a:pt x="663" y="114"/>
                </a:lnTo>
                <a:lnTo>
                  <a:pt x="663" y="113"/>
                </a:lnTo>
                <a:lnTo>
                  <a:pt x="663" y="113"/>
                </a:lnTo>
                <a:lnTo>
                  <a:pt x="661" y="113"/>
                </a:lnTo>
                <a:lnTo>
                  <a:pt x="661" y="113"/>
                </a:lnTo>
                <a:lnTo>
                  <a:pt x="661" y="111"/>
                </a:lnTo>
                <a:lnTo>
                  <a:pt x="661" y="111"/>
                </a:lnTo>
                <a:lnTo>
                  <a:pt x="661" y="110"/>
                </a:lnTo>
                <a:lnTo>
                  <a:pt x="661" y="110"/>
                </a:lnTo>
                <a:lnTo>
                  <a:pt x="661" y="108"/>
                </a:lnTo>
                <a:lnTo>
                  <a:pt x="661" y="108"/>
                </a:lnTo>
                <a:lnTo>
                  <a:pt x="661" y="107"/>
                </a:lnTo>
                <a:lnTo>
                  <a:pt x="661" y="107"/>
                </a:lnTo>
                <a:lnTo>
                  <a:pt x="661" y="105"/>
                </a:lnTo>
                <a:lnTo>
                  <a:pt x="661" y="105"/>
                </a:lnTo>
                <a:lnTo>
                  <a:pt x="661" y="104"/>
                </a:lnTo>
                <a:lnTo>
                  <a:pt x="661" y="104"/>
                </a:lnTo>
                <a:lnTo>
                  <a:pt x="661" y="102"/>
                </a:lnTo>
                <a:lnTo>
                  <a:pt x="661" y="102"/>
                </a:lnTo>
                <a:lnTo>
                  <a:pt x="661" y="101"/>
                </a:lnTo>
                <a:lnTo>
                  <a:pt x="661" y="101"/>
                </a:lnTo>
                <a:lnTo>
                  <a:pt x="661" y="99"/>
                </a:lnTo>
                <a:lnTo>
                  <a:pt x="661" y="99"/>
                </a:lnTo>
                <a:lnTo>
                  <a:pt x="661" y="97"/>
                </a:lnTo>
                <a:lnTo>
                  <a:pt x="663" y="97"/>
                </a:lnTo>
                <a:lnTo>
                  <a:pt x="663" y="97"/>
                </a:lnTo>
                <a:lnTo>
                  <a:pt x="663" y="97"/>
                </a:lnTo>
                <a:lnTo>
                  <a:pt x="663" y="97"/>
                </a:lnTo>
                <a:lnTo>
                  <a:pt x="663" y="96"/>
                </a:lnTo>
                <a:lnTo>
                  <a:pt x="663" y="96"/>
                </a:lnTo>
                <a:lnTo>
                  <a:pt x="663" y="94"/>
                </a:lnTo>
                <a:lnTo>
                  <a:pt x="663" y="94"/>
                </a:lnTo>
                <a:lnTo>
                  <a:pt x="663" y="94"/>
                </a:lnTo>
                <a:lnTo>
                  <a:pt x="661" y="94"/>
                </a:lnTo>
                <a:lnTo>
                  <a:pt x="661" y="93"/>
                </a:lnTo>
                <a:lnTo>
                  <a:pt x="661" y="93"/>
                </a:lnTo>
                <a:lnTo>
                  <a:pt x="661" y="91"/>
                </a:lnTo>
                <a:lnTo>
                  <a:pt x="661" y="91"/>
                </a:lnTo>
                <a:lnTo>
                  <a:pt x="661" y="91"/>
                </a:lnTo>
                <a:lnTo>
                  <a:pt x="660" y="91"/>
                </a:lnTo>
                <a:lnTo>
                  <a:pt x="660" y="91"/>
                </a:lnTo>
                <a:lnTo>
                  <a:pt x="660" y="91"/>
                </a:lnTo>
                <a:lnTo>
                  <a:pt x="658" y="91"/>
                </a:lnTo>
                <a:lnTo>
                  <a:pt x="658" y="91"/>
                </a:lnTo>
                <a:lnTo>
                  <a:pt x="657" y="91"/>
                </a:lnTo>
                <a:lnTo>
                  <a:pt x="657" y="91"/>
                </a:lnTo>
                <a:lnTo>
                  <a:pt x="657" y="91"/>
                </a:lnTo>
                <a:lnTo>
                  <a:pt x="655" y="91"/>
                </a:lnTo>
                <a:lnTo>
                  <a:pt x="655" y="90"/>
                </a:lnTo>
                <a:lnTo>
                  <a:pt x="655" y="90"/>
                </a:lnTo>
                <a:lnTo>
                  <a:pt x="654" y="91"/>
                </a:lnTo>
                <a:lnTo>
                  <a:pt x="654" y="91"/>
                </a:lnTo>
                <a:lnTo>
                  <a:pt x="652" y="91"/>
                </a:lnTo>
                <a:lnTo>
                  <a:pt x="652" y="93"/>
                </a:lnTo>
                <a:lnTo>
                  <a:pt x="652" y="93"/>
                </a:lnTo>
                <a:lnTo>
                  <a:pt x="652" y="91"/>
                </a:lnTo>
                <a:lnTo>
                  <a:pt x="651" y="91"/>
                </a:lnTo>
                <a:lnTo>
                  <a:pt x="651" y="91"/>
                </a:lnTo>
                <a:lnTo>
                  <a:pt x="651" y="91"/>
                </a:lnTo>
                <a:lnTo>
                  <a:pt x="651" y="90"/>
                </a:lnTo>
                <a:lnTo>
                  <a:pt x="649" y="90"/>
                </a:lnTo>
                <a:lnTo>
                  <a:pt x="649" y="90"/>
                </a:lnTo>
                <a:lnTo>
                  <a:pt x="648" y="90"/>
                </a:lnTo>
                <a:lnTo>
                  <a:pt x="648" y="90"/>
                </a:lnTo>
                <a:lnTo>
                  <a:pt x="646" y="90"/>
                </a:lnTo>
                <a:lnTo>
                  <a:pt x="646" y="90"/>
                </a:lnTo>
                <a:lnTo>
                  <a:pt x="646" y="90"/>
                </a:lnTo>
                <a:lnTo>
                  <a:pt x="646" y="90"/>
                </a:lnTo>
                <a:lnTo>
                  <a:pt x="644" y="90"/>
                </a:lnTo>
                <a:lnTo>
                  <a:pt x="644" y="88"/>
                </a:lnTo>
                <a:lnTo>
                  <a:pt x="643" y="88"/>
                </a:lnTo>
                <a:lnTo>
                  <a:pt x="643" y="88"/>
                </a:lnTo>
                <a:lnTo>
                  <a:pt x="641" y="88"/>
                </a:lnTo>
                <a:lnTo>
                  <a:pt x="641" y="88"/>
                </a:lnTo>
                <a:lnTo>
                  <a:pt x="641" y="88"/>
                </a:lnTo>
                <a:lnTo>
                  <a:pt x="640" y="88"/>
                </a:lnTo>
                <a:lnTo>
                  <a:pt x="640" y="88"/>
                </a:lnTo>
                <a:lnTo>
                  <a:pt x="640" y="87"/>
                </a:lnTo>
                <a:lnTo>
                  <a:pt x="638" y="87"/>
                </a:lnTo>
                <a:lnTo>
                  <a:pt x="638" y="87"/>
                </a:lnTo>
                <a:lnTo>
                  <a:pt x="638" y="87"/>
                </a:lnTo>
                <a:lnTo>
                  <a:pt x="637" y="87"/>
                </a:lnTo>
                <a:lnTo>
                  <a:pt x="637" y="85"/>
                </a:lnTo>
                <a:lnTo>
                  <a:pt x="637" y="85"/>
                </a:lnTo>
                <a:lnTo>
                  <a:pt x="637" y="85"/>
                </a:lnTo>
                <a:lnTo>
                  <a:pt x="635" y="85"/>
                </a:lnTo>
                <a:lnTo>
                  <a:pt x="635" y="85"/>
                </a:lnTo>
                <a:lnTo>
                  <a:pt x="634" y="85"/>
                </a:lnTo>
                <a:lnTo>
                  <a:pt x="634" y="85"/>
                </a:lnTo>
                <a:lnTo>
                  <a:pt x="634" y="85"/>
                </a:lnTo>
                <a:lnTo>
                  <a:pt x="632" y="85"/>
                </a:lnTo>
                <a:lnTo>
                  <a:pt x="632" y="85"/>
                </a:lnTo>
                <a:lnTo>
                  <a:pt x="630" y="87"/>
                </a:lnTo>
                <a:lnTo>
                  <a:pt x="630" y="87"/>
                </a:lnTo>
                <a:lnTo>
                  <a:pt x="629" y="87"/>
                </a:lnTo>
                <a:lnTo>
                  <a:pt x="629" y="87"/>
                </a:lnTo>
                <a:lnTo>
                  <a:pt x="629" y="87"/>
                </a:lnTo>
                <a:lnTo>
                  <a:pt x="627" y="87"/>
                </a:lnTo>
                <a:lnTo>
                  <a:pt x="627" y="87"/>
                </a:lnTo>
                <a:lnTo>
                  <a:pt x="627" y="87"/>
                </a:lnTo>
                <a:lnTo>
                  <a:pt x="627" y="87"/>
                </a:lnTo>
                <a:lnTo>
                  <a:pt x="626" y="87"/>
                </a:lnTo>
                <a:lnTo>
                  <a:pt x="626" y="87"/>
                </a:lnTo>
                <a:lnTo>
                  <a:pt x="624" y="87"/>
                </a:lnTo>
                <a:lnTo>
                  <a:pt x="624" y="87"/>
                </a:lnTo>
                <a:lnTo>
                  <a:pt x="623" y="87"/>
                </a:lnTo>
                <a:lnTo>
                  <a:pt x="623" y="87"/>
                </a:lnTo>
                <a:lnTo>
                  <a:pt x="621" y="87"/>
                </a:lnTo>
                <a:lnTo>
                  <a:pt x="621" y="87"/>
                </a:lnTo>
                <a:lnTo>
                  <a:pt x="620" y="88"/>
                </a:lnTo>
                <a:lnTo>
                  <a:pt x="620" y="88"/>
                </a:lnTo>
                <a:lnTo>
                  <a:pt x="620" y="87"/>
                </a:lnTo>
                <a:lnTo>
                  <a:pt x="620" y="87"/>
                </a:lnTo>
                <a:lnTo>
                  <a:pt x="620" y="85"/>
                </a:lnTo>
                <a:lnTo>
                  <a:pt x="620" y="85"/>
                </a:lnTo>
                <a:lnTo>
                  <a:pt x="620" y="84"/>
                </a:lnTo>
                <a:lnTo>
                  <a:pt x="620" y="84"/>
                </a:lnTo>
                <a:lnTo>
                  <a:pt x="618" y="82"/>
                </a:lnTo>
                <a:lnTo>
                  <a:pt x="618" y="82"/>
                </a:lnTo>
                <a:lnTo>
                  <a:pt x="618" y="80"/>
                </a:lnTo>
                <a:lnTo>
                  <a:pt x="618" y="80"/>
                </a:lnTo>
                <a:lnTo>
                  <a:pt x="618" y="80"/>
                </a:lnTo>
                <a:lnTo>
                  <a:pt x="618" y="80"/>
                </a:lnTo>
                <a:lnTo>
                  <a:pt x="618" y="79"/>
                </a:lnTo>
                <a:lnTo>
                  <a:pt x="617" y="79"/>
                </a:lnTo>
                <a:lnTo>
                  <a:pt x="617" y="77"/>
                </a:lnTo>
                <a:lnTo>
                  <a:pt x="617" y="77"/>
                </a:lnTo>
                <a:lnTo>
                  <a:pt x="617" y="79"/>
                </a:lnTo>
                <a:lnTo>
                  <a:pt x="615" y="79"/>
                </a:lnTo>
                <a:lnTo>
                  <a:pt x="615" y="79"/>
                </a:lnTo>
                <a:lnTo>
                  <a:pt x="615" y="80"/>
                </a:lnTo>
                <a:lnTo>
                  <a:pt x="615" y="80"/>
                </a:lnTo>
                <a:lnTo>
                  <a:pt x="615" y="80"/>
                </a:lnTo>
                <a:lnTo>
                  <a:pt x="615" y="82"/>
                </a:lnTo>
                <a:lnTo>
                  <a:pt x="615" y="82"/>
                </a:lnTo>
                <a:lnTo>
                  <a:pt x="615" y="82"/>
                </a:lnTo>
                <a:lnTo>
                  <a:pt x="615" y="84"/>
                </a:lnTo>
                <a:lnTo>
                  <a:pt x="613" y="84"/>
                </a:lnTo>
                <a:lnTo>
                  <a:pt x="613" y="84"/>
                </a:lnTo>
                <a:lnTo>
                  <a:pt x="613" y="85"/>
                </a:lnTo>
                <a:lnTo>
                  <a:pt x="613" y="85"/>
                </a:lnTo>
                <a:lnTo>
                  <a:pt x="612" y="85"/>
                </a:lnTo>
                <a:lnTo>
                  <a:pt x="612" y="85"/>
                </a:lnTo>
                <a:lnTo>
                  <a:pt x="610" y="85"/>
                </a:lnTo>
                <a:lnTo>
                  <a:pt x="610" y="85"/>
                </a:lnTo>
                <a:lnTo>
                  <a:pt x="610" y="84"/>
                </a:lnTo>
                <a:lnTo>
                  <a:pt x="609" y="84"/>
                </a:lnTo>
                <a:lnTo>
                  <a:pt x="609" y="84"/>
                </a:lnTo>
                <a:lnTo>
                  <a:pt x="607" y="82"/>
                </a:lnTo>
                <a:lnTo>
                  <a:pt x="607" y="82"/>
                </a:lnTo>
                <a:lnTo>
                  <a:pt x="607" y="82"/>
                </a:lnTo>
                <a:lnTo>
                  <a:pt x="607" y="82"/>
                </a:lnTo>
                <a:lnTo>
                  <a:pt x="607" y="80"/>
                </a:lnTo>
                <a:lnTo>
                  <a:pt x="606" y="80"/>
                </a:lnTo>
                <a:lnTo>
                  <a:pt x="606" y="80"/>
                </a:lnTo>
                <a:lnTo>
                  <a:pt x="606" y="80"/>
                </a:lnTo>
                <a:lnTo>
                  <a:pt x="606" y="80"/>
                </a:lnTo>
                <a:lnTo>
                  <a:pt x="604" y="80"/>
                </a:lnTo>
                <a:lnTo>
                  <a:pt x="604" y="80"/>
                </a:lnTo>
                <a:lnTo>
                  <a:pt x="603" y="80"/>
                </a:lnTo>
                <a:lnTo>
                  <a:pt x="603" y="80"/>
                </a:lnTo>
                <a:lnTo>
                  <a:pt x="603" y="80"/>
                </a:lnTo>
                <a:lnTo>
                  <a:pt x="603" y="80"/>
                </a:lnTo>
                <a:lnTo>
                  <a:pt x="603" y="79"/>
                </a:lnTo>
                <a:lnTo>
                  <a:pt x="601" y="79"/>
                </a:lnTo>
                <a:lnTo>
                  <a:pt x="601" y="79"/>
                </a:lnTo>
                <a:lnTo>
                  <a:pt x="601" y="77"/>
                </a:lnTo>
                <a:lnTo>
                  <a:pt x="601" y="77"/>
                </a:lnTo>
                <a:lnTo>
                  <a:pt x="600" y="77"/>
                </a:lnTo>
                <a:lnTo>
                  <a:pt x="600" y="76"/>
                </a:lnTo>
                <a:lnTo>
                  <a:pt x="600" y="76"/>
                </a:lnTo>
                <a:lnTo>
                  <a:pt x="600" y="76"/>
                </a:lnTo>
                <a:lnTo>
                  <a:pt x="600" y="74"/>
                </a:lnTo>
                <a:lnTo>
                  <a:pt x="600" y="74"/>
                </a:lnTo>
                <a:lnTo>
                  <a:pt x="600" y="74"/>
                </a:lnTo>
                <a:lnTo>
                  <a:pt x="600" y="73"/>
                </a:lnTo>
                <a:lnTo>
                  <a:pt x="600" y="73"/>
                </a:lnTo>
                <a:lnTo>
                  <a:pt x="601" y="73"/>
                </a:lnTo>
                <a:lnTo>
                  <a:pt x="601" y="71"/>
                </a:lnTo>
                <a:lnTo>
                  <a:pt x="601" y="71"/>
                </a:lnTo>
                <a:lnTo>
                  <a:pt x="601" y="71"/>
                </a:lnTo>
                <a:lnTo>
                  <a:pt x="601" y="70"/>
                </a:lnTo>
                <a:lnTo>
                  <a:pt x="601" y="70"/>
                </a:lnTo>
                <a:lnTo>
                  <a:pt x="601" y="68"/>
                </a:lnTo>
                <a:lnTo>
                  <a:pt x="601" y="68"/>
                </a:lnTo>
                <a:lnTo>
                  <a:pt x="601" y="67"/>
                </a:lnTo>
                <a:lnTo>
                  <a:pt x="601" y="67"/>
                </a:lnTo>
                <a:lnTo>
                  <a:pt x="601" y="67"/>
                </a:lnTo>
                <a:lnTo>
                  <a:pt x="601" y="65"/>
                </a:lnTo>
                <a:lnTo>
                  <a:pt x="601" y="65"/>
                </a:lnTo>
                <a:lnTo>
                  <a:pt x="601" y="63"/>
                </a:lnTo>
                <a:lnTo>
                  <a:pt x="601" y="63"/>
                </a:lnTo>
                <a:lnTo>
                  <a:pt x="601" y="63"/>
                </a:lnTo>
                <a:lnTo>
                  <a:pt x="601" y="62"/>
                </a:lnTo>
                <a:lnTo>
                  <a:pt x="601" y="62"/>
                </a:lnTo>
                <a:lnTo>
                  <a:pt x="603" y="62"/>
                </a:lnTo>
                <a:lnTo>
                  <a:pt x="603" y="60"/>
                </a:lnTo>
                <a:lnTo>
                  <a:pt x="603" y="60"/>
                </a:lnTo>
                <a:lnTo>
                  <a:pt x="603" y="60"/>
                </a:lnTo>
                <a:lnTo>
                  <a:pt x="604" y="59"/>
                </a:lnTo>
                <a:lnTo>
                  <a:pt x="604" y="59"/>
                </a:lnTo>
                <a:lnTo>
                  <a:pt x="604" y="57"/>
                </a:lnTo>
                <a:lnTo>
                  <a:pt x="604" y="57"/>
                </a:lnTo>
                <a:lnTo>
                  <a:pt x="604" y="57"/>
                </a:lnTo>
                <a:lnTo>
                  <a:pt x="603" y="57"/>
                </a:lnTo>
                <a:lnTo>
                  <a:pt x="603" y="56"/>
                </a:lnTo>
                <a:lnTo>
                  <a:pt x="603" y="56"/>
                </a:lnTo>
                <a:lnTo>
                  <a:pt x="601" y="56"/>
                </a:lnTo>
                <a:lnTo>
                  <a:pt x="601" y="56"/>
                </a:lnTo>
                <a:lnTo>
                  <a:pt x="600" y="56"/>
                </a:lnTo>
                <a:lnTo>
                  <a:pt x="600" y="57"/>
                </a:lnTo>
                <a:lnTo>
                  <a:pt x="600" y="57"/>
                </a:lnTo>
                <a:lnTo>
                  <a:pt x="598" y="57"/>
                </a:lnTo>
                <a:lnTo>
                  <a:pt x="598" y="56"/>
                </a:lnTo>
                <a:lnTo>
                  <a:pt x="598" y="56"/>
                </a:lnTo>
                <a:lnTo>
                  <a:pt x="598" y="56"/>
                </a:lnTo>
                <a:lnTo>
                  <a:pt x="598" y="54"/>
                </a:lnTo>
                <a:lnTo>
                  <a:pt x="598" y="54"/>
                </a:lnTo>
                <a:lnTo>
                  <a:pt x="598" y="53"/>
                </a:lnTo>
                <a:lnTo>
                  <a:pt x="600" y="53"/>
                </a:lnTo>
                <a:lnTo>
                  <a:pt x="600" y="53"/>
                </a:lnTo>
                <a:lnTo>
                  <a:pt x="600" y="51"/>
                </a:lnTo>
                <a:lnTo>
                  <a:pt x="600" y="51"/>
                </a:lnTo>
                <a:lnTo>
                  <a:pt x="600" y="51"/>
                </a:lnTo>
                <a:lnTo>
                  <a:pt x="600" y="51"/>
                </a:lnTo>
                <a:lnTo>
                  <a:pt x="600" y="50"/>
                </a:lnTo>
                <a:lnTo>
                  <a:pt x="600" y="50"/>
                </a:lnTo>
                <a:lnTo>
                  <a:pt x="600" y="48"/>
                </a:lnTo>
                <a:lnTo>
                  <a:pt x="600" y="48"/>
                </a:lnTo>
                <a:lnTo>
                  <a:pt x="601" y="46"/>
                </a:lnTo>
                <a:lnTo>
                  <a:pt x="601" y="46"/>
                </a:lnTo>
                <a:lnTo>
                  <a:pt x="601" y="45"/>
                </a:lnTo>
                <a:lnTo>
                  <a:pt x="601" y="45"/>
                </a:lnTo>
                <a:lnTo>
                  <a:pt x="600" y="45"/>
                </a:lnTo>
                <a:lnTo>
                  <a:pt x="600" y="43"/>
                </a:lnTo>
                <a:lnTo>
                  <a:pt x="600" y="43"/>
                </a:lnTo>
                <a:lnTo>
                  <a:pt x="600" y="43"/>
                </a:lnTo>
                <a:lnTo>
                  <a:pt x="600" y="42"/>
                </a:lnTo>
                <a:lnTo>
                  <a:pt x="600" y="42"/>
                </a:lnTo>
                <a:lnTo>
                  <a:pt x="600" y="42"/>
                </a:lnTo>
                <a:lnTo>
                  <a:pt x="600" y="40"/>
                </a:lnTo>
                <a:lnTo>
                  <a:pt x="600" y="40"/>
                </a:lnTo>
                <a:lnTo>
                  <a:pt x="600" y="40"/>
                </a:lnTo>
                <a:lnTo>
                  <a:pt x="600" y="39"/>
                </a:lnTo>
                <a:lnTo>
                  <a:pt x="601" y="39"/>
                </a:lnTo>
                <a:lnTo>
                  <a:pt x="601" y="39"/>
                </a:lnTo>
                <a:lnTo>
                  <a:pt x="603" y="39"/>
                </a:lnTo>
                <a:lnTo>
                  <a:pt x="603" y="39"/>
                </a:lnTo>
                <a:lnTo>
                  <a:pt x="603" y="39"/>
                </a:lnTo>
                <a:lnTo>
                  <a:pt x="604" y="39"/>
                </a:lnTo>
                <a:lnTo>
                  <a:pt x="604" y="37"/>
                </a:lnTo>
                <a:lnTo>
                  <a:pt x="604" y="37"/>
                </a:lnTo>
                <a:lnTo>
                  <a:pt x="606" y="37"/>
                </a:lnTo>
                <a:lnTo>
                  <a:pt x="606" y="37"/>
                </a:lnTo>
                <a:lnTo>
                  <a:pt x="606" y="36"/>
                </a:lnTo>
                <a:lnTo>
                  <a:pt x="607" y="36"/>
                </a:lnTo>
                <a:lnTo>
                  <a:pt x="607" y="36"/>
                </a:lnTo>
                <a:lnTo>
                  <a:pt x="607" y="36"/>
                </a:lnTo>
                <a:lnTo>
                  <a:pt x="609" y="36"/>
                </a:lnTo>
                <a:lnTo>
                  <a:pt x="609" y="36"/>
                </a:lnTo>
                <a:lnTo>
                  <a:pt x="609" y="36"/>
                </a:lnTo>
                <a:lnTo>
                  <a:pt x="610" y="36"/>
                </a:lnTo>
                <a:lnTo>
                  <a:pt x="610" y="34"/>
                </a:lnTo>
                <a:lnTo>
                  <a:pt x="609" y="34"/>
                </a:lnTo>
                <a:lnTo>
                  <a:pt x="609" y="34"/>
                </a:lnTo>
                <a:lnTo>
                  <a:pt x="610" y="34"/>
                </a:lnTo>
                <a:lnTo>
                  <a:pt x="610" y="33"/>
                </a:lnTo>
                <a:lnTo>
                  <a:pt x="610" y="33"/>
                </a:lnTo>
                <a:lnTo>
                  <a:pt x="612" y="33"/>
                </a:lnTo>
                <a:lnTo>
                  <a:pt x="612" y="33"/>
                </a:lnTo>
                <a:lnTo>
                  <a:pt x="612" y="31"/>
                </a:lnTo>
                <a:lnTo>
                  <a:pt x="613" y="31"/>
                </a:lnTo>
                <a:lnTo>
                  <a:pt x="613" y="31"/>
                </a:lnTo>
                <a:lnTo>
                  <a:pt x="613" y="31"/>
                </a:lnTo>
                <a:lnTo>
                  <a:pt x="615" y="31"/>
                </a:lnTo>
                <a:lnTo>
                  <a:pt x="615" y="29"/>
                </a:lnTo>
                <a:lnTo>
                  <a:pt x="615" y="29"/>
                </a:lnTo>
                <a:lnTo>
                  <a:pt x="615" y="29"/>
                </a:lnTo>
                <a:lnTo>
                  <a:pt x="615" y="28"/>
                </a:lnTo>
                <a:lnTo>
                  <a:pt x="617" y="28"/>
                </a:lnTo>
                <a:lnTo>
                  <a:pt x="617" y="26"/>
                </a:lnTo>
                <a:lnTo>
                  <a:pt x="618" y="26"/>
                </a:lnTo>
                <a:lnTo>
                  <a:pt x="618" y="26"/>
                </a:lnTo>
                <a:lnTo>
                  <a:pt x="620" y="26"/>
                </a:lnTo>
                <a:lnTo>
                  <a:pt x="620" y="26"/>
                </a:lnTo>
                <a:lnTo>
                  <a:pt x="621" y="25"/>
                </a:lnTo>
                <a:lnTo>
                  <a:pt x="621" y="25"/>
                </a:lnTo>
                <a:lnTo>
                  <a:pt x="621" y="25"/>
                </a:lnTo>
                <a:lnTo>
                  <a:pt x="623" y="25"/>
                </a:lnTo>
                <a:lnTo>
                  <a:pt x="623" y="25"/>
                </a:lnTo>
                <a:lnTo>
                  <a:pt x="624" y="25"/>
                </a:lnTo>
                <a:lnTo>
                  <a:pt x="624" y="25"/>
                </a:lnTo>
                <a:lnTo>
                  <a:pt x="624" y="23"/>
                </a:lnTo>
                <a:lnTo>
                  <a:pt x="623" y="23"/>
                </a:lnTo>
                <a:lnTo>
                  <a:pt x="623" y="23"/>
                </a:lnTo>
                <a:lnTo>
                  <a:pt x="623" y="22"/>
                </a:lnTo>
                <a:lnTo>
                  <a:pt x="623" y="22"/>
                </a:lnTo>
                <a:lnTo>
                  <a:pt x="624" y="22"/>
                </a:lnTo>
                <a:lnTo>
                  <a:pt x="624" y="20"/>
                </a:lnTo>
                <a:lnTo>
                  <a:pt x="626" y="20"/>
                </a:lnTo>
                <a:lnTo>
                  <a:pt x="626" y="20"/>
                </a:lnTo>
                <a:lnTo>
                  <a:pt x="627" y="20"/>
                </a:lnTo>
                <a:lnTo>
                  <a:pt x="627" y="19"/>
                </a:lnTo>
                <a:lnTo>
                  <a:pt x="627" y="19"/>
                </a:lnTo>
                <a:lnTo>
                  <a:pt x="627" y="19"/>
                </a:lnTo>
                <a:lnTo>
                  <a:pt x="629" y="19"/>
                </a:lnTo>
                <a:lnTo>
                  <a:pt x="629" y="17"/>
                </a:lnTo>
                <a:lnTo>
                  <a:pt x="629" y="17"/>
                </a:lnTo>
                <a:lnTo>
                  <a:pt x="630" y="17"/>
                </a:lnTo>
                <a:lnTo>
                  <a:pt x="630" y="17"/>
                </a:lnTo>
                <a:lnTo>
                  <a:pt x="632" y="17"/>
                </a:lnTo>
                <a:lnTo>
                  <a:pt x="632" y="17"/>
                </a:lnTo>
                <a:lnTo>
                  <a:pt x="634" y="17"/>
                </a:lnTo>
                <a:lnTo>
                  <a:pt x="634" y="17"/>
                </a:lnTo>
                <a:lnTo>
                  <a:pt x="634" y="15"/>
                </a:lnTo>
                <a:lnTo>
                  <a:pt x="634" y="15"/>
                </a:lnTo>
                <a:lnTo>
                  <a:pt x="635" y="14"/>
                </a:lnTo>
                <a:lnTo>
                  <a:pt x="635" y="14"/>
                </a:lnTo>
                <a:lnTo>
                  <a:pt x="635" y="12"/>
                </a:lnTo>
                <a:lnTo>
                  <a:pt x="637" y="12"/>
                </a:lnTo>
                <a:lnTo>
                  <a:pt x="637" y="12"/>
                </a:lnTo>
                <a:lnTo>
                  <a:pt x="637" y="12"/>
                </a:lnTo>
                <a:lnTo>
                  <a:pt x="637" y="11"/>
                </a:lnTo>
                <a:lnTo>
                  <a:pt x="638" y="11"/>
                </a:lnTo>
                <a:lnTo>
                  <a:pt x="638" y="11"/>
                </a:lnTo>
                <a:lnTo>
                  <a:pt x="638" y="11"/>
                </a:lnTo>
                <a:lnTo>
                  <a:pt x="638" y="9"/>
                </a:lnTo>
                <a:lnTo>
                  <a:pt x="640" y="9"/>
                </a:lnTo>
                <a:lnTo>
                  <a:pt x="640" y="9"/>
                </a:lnTo>
                <a:lnTo>
                  <a:pt x="640" y="9"/>
                </a:lnTo>
                <a:lnTo>
                  <a:pt x="640" y="9"/>
                </a:lnTo>
                <a:lnTo>
                  <a:pt x="640" y="8"/>
                </a:lnTo>
                <a:lnTo>
                  <a:pt x="640" y="8"/>
                </a:lnTo>
                <a:lnTo>
                  <a:pt x="638" y="6"/>
                </a:lnTo>
                <a:lnTo>
                  <a:pt x="640" y="6"/>
                </a:lnTo>
                <a:lnTo>
                  <a:pt x="638" y="6"/>
                </a:lnTo>
                <a:lnTo>
                  <a:pt x="640" y="5"/>
                </a:lnTo>
                <a:lnTo>
                  <a:pt x="640" y="5"/>
                </a:lnTo>
                <a:lnTo>
                  <a:pt x="640" y="5"/>
                </a:lnTo>
                <a:lnTo>
                  <a:pt x="640" y="3"/>
                </a:lnTo>
                <a:lnTo>
                  <a:pt x="641" y="3"/>
                </a:lnTo>
                <a:lnTo>
                  <a:pt x="641" y="3"/>
                </a:lnTo>
                <a:lnTo>
                  <a:pt x="643" y="3"/>
                </a:lnTo>
                <a:lnTo>
                  <a:pt x="643" y="5"/>
                </a:lnTo>
                <a:lnTo>
                  <a:pt x="643" y="5"/>
                </a:lnTo>
                <a:lnTo>
                  <a:pt x="643" y="5"/>
                </a:lnTo>
                <a:lnTo>
                  <a:pt x="644" y="5"/>
                </a:lnTo>
                <a:lnTo>
                  <a:pt x="644" y="5"/>
                </a:lnTo>
                <a:lnTo>
                  <a:pt x="644" y="5"/>
                </a:lnTo>
                <a:lnTo>
                  <a:pt x="646" y="5"/>
                </a:lnTo>
                <a:lnTo>
                  <a:pt x="646" y="5"/>
                </a:lnTo>
                <a:lnTo>
                  <a:pt x="646" y="5"/>
                </a:lnTo>
                <a:lnTo>
                  <a:pt x="646" y="5"/>
                </a:lnTo>
                <a:lnTo>
                  <a:pt x="646" y="5"/>
                </a:lnTo>
                <a:lnTo>
                  <a:pt x="646" y="3"/>
                </a:lnTo>
                <a:lnTo>
                  <a:pt x="648" y="3"/>
                </a:lnTo>
                <a:lnTo>
                  <a:pt x="648" y="3"/>
                </a:lnTo>
                <a:lnTo>
                  <a:pt x="648" y="3"/>
                </a:lnTo>
                <a:lnTo>
                  <a:pt x="648" y="3"/>
                </a:lnTo>
                <a:lnTo>
                  <a:pt x="649" y="3"/>
                </a:lnTo>
                <a:lnTo>
                  <a:pt x="649" y="3"/>
                </a:lnTo>
                <a:lnTo>
                  <a:pt x="651" y="3"/>
                </a:lnTo>
                <a:lnTo>
                  <a:pt x="651" y="5"/>
                </a:lnTo>
                <a:lnTo>
                  <a:pt x="651" y="5"/>
                </a:lnTo>
                <a:lnTo>
                  <a:pt x="652" y="5"/>
                </a:lnTo>
                <a:lnTo>
                  <a:pt x="652" y="3"/>
                </a:lnTo>
                <a:lnTo>
                  <a:pt x="652" y="3"/>
                </a:lnTo>
                <a:lnTo>
                  <a:pt x="652" y="3"/>
                </a:lnTo>
                <a:lnTo>
                  <a:pt x="654" y="3"/>
                </a:lnTo>
                <a:lnTo>
                  <a:pt x="654" y="3"/>
                </a:lnTo>
                <a:lnTo>
                  <a:pt x="654" y="2"/>
                </a:lnTo>
                <a:lnTo>
                  <a:pt x="655" y="2"/>
                </a:lnTo>
                <a:lnTo>
                  <a:pt x="655" y="2"/>
                </a:lnTo>
                <a:lnTo>
                  <a:pt x="655" y="3"/>
                </a:lnTo>
                <a:lnTo>
                  <a:pt x="655" y="3"/>
                </a:lnTo>
                <a:lnTo>
                  <a:pt x="657" y="3"/>
                </a:lnTo>
                <a:lnTo>
                  <a:pt x="657" y="3"/>
                </a:lnTo>
                <a:lnTo>
                  <a:pt x="658" y="3"/>
                </a:lnTo>
                <a:lnTo>
                  <a:pt x="658" y="3"/>
                </a:lnTo>
                <a:lnTo>
                  <a:pt x="658" y="2"/>
                </a:lnTo>
                <a:lnTo>
                  <a:pt x="658" y="2"/>
                </a:lnTo>
                <a:lnTo>
                  <a:pt x="658" y="0"/>
                </a:lnTo>
                <a:lnTo>
                  <a:pt x="658" y="0"/>
                </a:lnTo>
                <a:lnTo>
                  <a:pt x="660" y="0"/>
                </a:lnTo>
                <a:lnTo>
                  <a:pt x="660" y="0"/>
                </a:lnTo>
                <a:lnTo>
                  <a:pt x="660" y="0"/>
                </a:lnTo>
                <a:lnTo>
                  <a:pt x="660" y="2"/>
                </a:lnTo>
                <a:lnTo>
                  <a:pt x="660" y="2"/>
                </a:lnTo>
                <a:lnTo>
                  <a:pt x="660" y="3"/>
                </a:lnTo>
                <a:lnTo>
                  <a:pt x="660" y="3"/>
                </a:lnTo>
                <a:close/>
              </a:path>
            </a:pathLst>
          </a:custGeom>
          <a:solidFill>
            <a:schemeClr val="accent5"/>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6"/>
          <p:cNvSpPr>
            <a:spLocks noEditPoints="1"/>
          </p:cNvSpPr>
          <p:nvPr/>
        </p:nvSpPr>
        <p:spPr bwMode="auto">
          <a:xfrm>
            <a:off x="1169988" y="7938"/>
            <a:ext cx="1789113" cy="2968625"/>
          </a:xfrm>
          <a:custGeom>
            <a:avLst/>
            <a:gdLst>
              <a:gd name="T0" fmla="*/ 1028 w 1127"/>
              <a:gd name="T1" fmla="*/ 1485 h 1870"/>
              <a:gd name="T2" fmla="*/ 915 w 1127"/>
              <a:gd name="T3" fmla="*/ 1446 h 1870"/>
              <a:gd name="T4" fmla="*/ 175 w 1127"/>
              <a:gd name="T5" fmla="*/ 66 h 1870"/>
              <a:gd name="T6" fmla="*/ 303 w 1127"/>
              <a:gd name="T7" fmla="*/ 141 h 1870"/>
              <a:gd name="T8" fmla="*/ 441 w 1127"/>
              <a:gd name="T9" fmla="*/ 120 h 1870"/>
              <a:gd name="T10" fmla="*/ 565 w 1127"/>
              <a:gd name="T11" fmla="*/ 162 h 1870"/>
              <a:gd name="T12" fmla="*/ 770 w 1127"/>
              <a:gd name="T13" fmla="*/ 216 h 1870"/>
              <a:gd name="T14" fmla="*/ 920 w 1127"/>
              <a:gd name="T15" fmla="*/ 608 h 1870"/>
              <a:gd name="T16" fmla="*/ 960 w 1127"/>
              <a:gd name="T17" fmla="*/ 759 h 1870"/>
              <a:gd name="T18" fmla="*/ 945 w 1127"/>
              <a:gd name="T19" fmla="*/ 937 h 1870"/>
              <a:gd name="T20" fmla="*/ 1036 w 1127"/>
              <a:gd name="T21" fmla="*/ 1062 h 1870"/>
              <a:gd name="T22" fmla="*/ 1126 w 1127"/>
              <a:gd name="T23" fmla="*/ 1219 h 1870"/>
              <a:gd name="T24" fmla="*/ 911 w 1127"/>
              <a:gd name="T25" fmla="*/ 1370 h 1870"/>
              <a:gd name="T26" fmla="*/ 835 w 1127"/>
              <a:gd name="T27" fmla="*/ 1483 h 1870"/>
              <a:gd name="T28" fmla="*/ 596 w 1127"/>
              <a:gd name="T29" fmla="*/ 1590 h 1870"/>
              <a:gd name="T30" fmla="*/ 574 w 1127"/>
              <a:gd name="T31" fmla="*/ 1588 h 1870"/>
              <a:gd name="T32" fmla="*/ 553 w 1127"/>
              <a:gd name="T33" fmla="*/ 1577 h 1870"/>
              <a:gd name="T34" fmla="*/ 531 w 1127"/>
              <a:gd name="T35" fmla="*/ 1565 h 1870"/>
              <a:gd name="T36" fmla="*/ 517 w 1127"/>
              <a:gd name="T37" fmla="*/ 1551 h 1870"/>
              <a:gd name="T38" fmla="*/ 495 w 1127"/>
              <a:gd name="T39" fmla="*/ 1551 h 1870"/>
              <a:gd name="T40" fmla="*/ 475 w 1127"/>
              <a:gd name="T41" fmla="*/ 1573 h 1870"/>
              <a:gd name="T42" fmla="*/ 454 w 1127"/>
              <a:gd name="T43" fmla="*/ 1593 h 1870"/>
              <a:gd name="T44" fmla="*/ 455 w 1127"/>
              <a:gd name="T45" fmla="*/ 1619 h 1870"/>
              <a:gd name="T46" fmla="*/ 471 w 1127"/>
              <a:gd name="T47" fmla="*/ 1625 h 1870"/>
              <a:gd name="T48" fmla="*/ 497 w 1127"/>
              <a:gd name="T49" fmla="*/ 1636 h 1870"/>
              <a:gd name="T50" fmla="*/ 515 w 1127"/>
              <a:gd name="T51" fmla="*/ 1650 h 1870"/>
              <a:gd name="T52" fmla="*/ 534 w 1127"/>
              <a:gd name="T53" fmla="*/ 1670 h 1870"/>
              <a:gd name="T54" fmla="*/ 529 w 1127"/>
              <a:gd name="T55" fmla="*/ 1700 h 1870"/>
              <a:gd name="T56" fmla="*/ 545 w 1127"/>
              <a:gd name="T57" fmla="*/ 1726 h 1870"/>
              <a:gd name="T58" fmla="*/ 568 w 1127"/>
              <a:gd name="T59" fmla="*/ 1724 h 1870"/>
              <a:gd name="T60" fmla="*/ 591 w 1127"/>
              <a:gd name="T61" fmla="*/ 1743 h 1870"/>
              <a:gd name="T62" fmla="*/ 616 w 1127"/>
              <a:gd name="T63" fmla="*/ 1740 h 1870"/>
              <a:gd name="T64" fmla="*/ 638 w 1127"/>
              <a:gd name="T65" fmla="*/ 1734 h 1870"/>
              <a:gd name="T66" fmla="*/ 632 w 1127"/>
              <a:gd name="T67" fmla="*/ 1749 h 1870"/>
              <a:gd name="T68" fmla="*/ 627 w 1127"/>
              <a:gd name="T69" fmla="*/ 1774 h 1870"/>
              <a:gd name="T70" fmla="*/ 605 w 1127"/>
              <a:gd name="T71" fmla="*/ 1778 h 1870"/>
              <a:gd name="T72" fmla="*/ 582 w 1127"/>
              <a:gd name="T73" fmla="*/ 1791 h 1870"/>
              <a:gd name="T74" fmla="*/ 562 w 1127"/>
              <a:gd name="T75" fmla="*/ 1803 h 1870"/>
              <a:gd name="T76" fmla="*/ 542 w 1127"/>
              <a:gd name="T77" fmla="*/ 1811 h 1870"/>
              <a:gd name="T78" fmla="*/ 522 w 1127"/>
              <a:gd name="T79" fmla="*/ 1825 h 1870"/>
              <a:gd name="T80" fmla="*/ 505 w 1127"/>
              <a:gd name="T81" fmla="*/ 1850 h 1870"/>
              <a:gd name="T82" fmla="*/ 475 w 1127"/>
              <a:gd name="T83" fmla="*/ 1859 h 1870"/>
              <a:gd name="T84" fmla="*/ 460 w 1127"/>
              <a:gd name="T85" fmla="*/ 1840 h 1870"/>
              <a:gd name="T86" fmla="*/ 433 w 1127"/>
              <a:gd name="T87" fmla="*/ 1854 h 1870"/>
              <a:gd name="T88" fmla="*/ 407 w 1127"/>
              <a:gd name="T89" fmla="*/ 1867 h 1870"/>
              <a:gd name="T90" fmla="*/ 385 w 1127"/>
              <a:gd name="T91" fmla="*/ 1853 h 1870"/>
              <a:gd name="T92" fmla="*/ 368 w 1127"/>
              <a:gd name="T93" fmla="*/ 1828 h 1870"/>
              <a:gd name="T94" fmla="*/ 345 w 1127"/>
              <a:gd name="T95" fmla="*/ 1826 h 1870"/>
              <a:gd name="T96" fmla="*/ 342 w 1127"/>
              <a:gd name="T97" fmla="*/ 1789 h 1870"/>
              <a:gd name="T98" fmla="*/ 354 w 1127"/>
              <a:gd name="T99" fmla="*/ 1766 h 1870"/>
              <a:gd name="T100" fmla="*/ 340 w 1127"/>
              <a:gd name="T101" fmla="*/ 1740 h 1870"/>
              <a:gd name="T102" fmla="*/ 334 w 1127"/>
              <a:gd name="T103" fmla="*/ 1717 h 1870"/>
              <a:gd name="T104" fmla="*/ 359 w 1127"/>
              <a:gd name="T105" fmla="*/ 1701 h 1870"/>
              <a:gd name="T106" fmla="*/ 370 w 1127"/>
              <a:gd name="T107" fmla="*/ 1670 h 1870"/>
              <a:gd name="T108" fmla="*/ 340 w 1127"/>
              <a:gd name="T109" fmla="*/ 1673 h 1870"/>
              <a:gd name="T110" fmla="*/ 207 w 1127"/>
              <a:gd name="T111" fmla="*/ 1461 h 1870"/>
              <a:gd name="T112" fmla="*/ 179 w 1127"/>
              <a:gd name="T113" fmla="*/ 1181 h 1870"/>
              <a:gd name="T114" fmla="*/ 207 w 1127"/>
              <a:gd name="T115" fmla="*/ 903 h 1870"/>
              <a:gd name="T116" fmla="*/ 361 w 1127"/>
              <a:gd name="T117" fmla="*/ 724 h 1870"/>
              <a:gd name="T118" fmla="*/ 345 w 1127"/>
              <a:gd name="T119" fmla="*/ 484 h 1870"/>
              <a:gd name="T120" fmla="*/ 237 w 1127"/>
              <a:gd name="T121" fmla="*/ 264 h 1870"/>
              <a:gd name="T122" fmla="*/ 62 w 1127"/>
              <a:gd name="T123" fmla="*/ 136 h 1870"/>
              <a:gd name="T124" fmla="*/ 6 w 1127"/>
              <a:gd name="T125" fmla="*/ 2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1870">
                <a:moveTo>
                  <a:pt x="986" y="1529"/>
                </a:moveTo>
                <a:lnTo>
                  <a:pt x="983" y="1529"/>
                </a:lnTo>
                <a:lnTo>
                  <a:pt x="979" y="1529"/>
                </a:lnTo>
                <a:lnTo>
                  <a:pt x="977" y="1528"/>
                </a:lnTo>
                <a:lnTo>
                  <a:pt x="976" y="1526"/>
                </a:lnTo>
                <a:lnTo>
                  <a:pt x="972" y="1525"/>
                </a:lnTo>
                <a:lnTo>
                  <a:pt x="972" y="1522"/>
                </a:lnTo>
                <a:lnTo>
                  <a:pt x="971" y="1520"/>
                </a:lnTo>
                <a:lnTo>
                  <a:pt x="969" y="1517"/>
                </a:lnTo>
                <a:lnTo>
                  <a:pt x="968" y="1516"/>
                </a:lnTo>
                <a:lnTo>
                  <a:pt x="966" y="1512"/>
                </a:lnTo>
                <a:lnTo>
                  <a:pt x="966" y="1509"/>
                </a:lnTo>
                <a:lnTo>
                  <a:pt x="966" y="1505"/>
                </a:lnTo>
                <a:lnTo>
                  <a:pt x="966" y="1502"/>
                </a:lnTo>
                <a:lnTo>
                  <a:pt x="968" y="1499"/>
                </a:lnTo>
                <a:lnTo>
                  <a:pt x="969" y="1497"/>
                </a:lnTo>
                <a:lnTo>
                  <a:pt x="969" y="1494"/>
                </a:lnTo>
                <a:lnTo>
                  <a:pt x="971" y="1492"/>
                </a:lnTo>
                <a:lnTo>
                  <a:pt x="972" y="1489"/>
                </a:lnTo>
                <a:lnTo>
                  <a:pt x="974" y="1488"/>
                </a:lnTo>
                <a:lnTo>
                  <a:pt x="974" y="1485"/>
                </a:lnTo>
                <a:lnTo>
                  <a:pt x="976" y="1482"/>
                </a:lnTo>
                <a:lnTo>
                  <a:pt x="976" y="1480"/>
                </a:lnTo>
                <a:lnTo>
                  <a:pt x="977" y="1477"/>
                </a:lnTo>
                <a:lnTo>
                  <a:pt x="977" y="1472"/>
                </a:lnTo>
                <a:lnTo>
                  <a:pt x="979" y="1471"/>
                </a:lnTo>
                <a:lnTo>
                  <a:pt x="980" y="1468"/>
                </a:lnTo>
                <a:lnTo>
                  <a:pt x="980" y="1466"/>
                </a:lnTo>
                <a:lnTo>
                  <a:pt x="980" y="1465"/>
                </a:lnTo>
                <a:lnTo>
                  <a:pt x="982" y="1461"/>
                </a:lnTo>
                <a:lnTo>
                  <a:pt x="983" y="1461"/>
                </a:lnTo>
                <a:lnTo>
                  <a:pt x="983" y="1460"/>
                </a:lnTo>
                <a:lnTo>
                  <a:pt x="985" y="1458"/>
                </a:lnTo>
                <a:lnTo>
                  <a:pt x="990" y="1457"/>
                </a:lnTo>
                <a:lnTo>
                  <a:pt x="991" y="1457"/>
                </a:lnTo>
                <a:lnTo>
                  <a:pt x="994" y="1458"/>
                </a:lnTo>
                <a:lnTo>
                  <a:pt x="996" y="1460"/>
                </a:lnTo>
                <a:lnTo>
                  <a:pt x="997" y="1461"/>
                </a:lnTo>
                <a:lnTo>
                  <a:pt x="997" y="1461"/>
                </a:lnTo>
                <a:lnTo>
                  <a:pt x="1000" y="1463"/>
                </a:lnTo>
                <a:lnTo>
                  <a:pt x="1003" y="1465"/>
                </a:lnTo>
                <a:lnTo>
                  <a:pt x="1007" y="1465"/>
                </a:lnTo>
                <a:lnTo>
                  <a:pt x="1008" y="1466"/>
                </a:lnTo>
                <a:lnTo>
                  <a:pt x="1011" y="1466"/>
                </a:lnTo>
                <a:lnTo>
                  <a:pt x="1014" y="1468"/>
                </a:lnTo>
                <a:lnTo>
                  <a:pt x="1016" y="1468"/>
                </a:lnTo>
                <a:lnTo>
                  <a:pt x="1019" y="1469"/>
                </a:lnTo>
                <a:lnTo>
                  <a:pt x="1022" y="1471"/>
                </a:lnTo>
                <a:lnTo>
                  <a:pt x="1024" y="1472"/>
                </a:lnTo>
                <a:lnTo>
                  <a:pt x="1027" y="1474"/>
                </a:lnTo>
                <a:lnTo>
                  <a:pt x="1028" y="1477"/>
                </a:lnTo>
                <a:lnTo>
                  <a:pt x="1028" y="1480"/>
                </a:lnTo>
                <a:lnTo>
                  <a:pt x="1028" y="1483"/>
                </a:lnTo>
                <a:lnTo>
                  <a:pt x="1028" y="1485"/>
                </a:lnTo>
                <a:lnTo>
                  <a:pt x="1027" y="1488"/>
                </a:lnTo>
                <a:lnTo>
                  <a:pt x="1025" y="1489"/>
                </a:lnTo>
                <a:lnTo>
                  <a:pt x="1024" y="1492"/>
                </a:lnTo>
                <a:lnTo>
                  <a:pt x="1024" y="1495"/>
                </a:lnTo>
                <a:lnTo>
                  <a:pt x="1022" y="1499"/>
                </a:lnTo>
                <a:lnTo>
                  <a:pt x="1020" y="1500"/>
                </a:lnTo>
                <a:lnTo>
                  <a:pt x="1020" y="1503"/>
                </a:lnTo>
                <a:lnTo>
                  <a:pt x="1019" y="1506"/>
                </a:lnTo>
                <a:lnTo>
                  <a:pt x="1019" y="1509"/>
                </a:lnTo>
                <a:lnTo>
                  <a:pt x="1017" y="1511"/>
                </a:lnTo>
                <a:lnTo>
                  <a:pt x="1016" y="1514"/>
                </a:lnTo>
                <a:lnTo>
                  <a:pt x="1014" y="1516"/>
                </a:lnTo>
                <a:lnTo>
                  <a:pt x="1011" y="1517"/>
                </a:lnTo>
                <a:lnTo>
                  <a:pt x="1011" y="1519"/>
                </a:lnTo>
                <a:lnTo>
                  <a:pt x="1008" y="1520"/>
                </a:lnTo>
                <a:lnTo>
                  <a:pt x="1007" y="1522"/>
                </a:lnTo>
                <a:lnTo>
                  <a:pt x="1003" y="1523"/>
                </a:lnTo>
                <a:lnTo>
                  <a:pt x="1002" y="1525"/>
                </a:lnTo>
                <a:lnTo>
                  <a:pt x="999" y="1526"/>
                </a:lnTo>
                <a:lnTo>
                  <a:pt x="996" y="1526"/>
                </a:lnTo>
                <a:lnTo>
                  <a:pt x="993" y="1528"/>
                </a:lnTo>
                <a:lnTo>
                  <a:pt x="991" y="1528"/>
                </a:lnTo>
                <a:lnTo>
                  <a:pt x="986" y="1529"/>
                </a:lnTo>
                <a:lnTo>
                  <a:pt x="986" y="1529"/>
                </a:lnTo>
                <a:close/>
                <a:moveTo>
                  <a:pt x="932" y="1502"/>
                </a:moveTo>
                <a:lnTo>
                  <a:pt x="931" y="1502"/>
                </a:lnTo>
                <a:lnTo>
                  <a:pt x="928" y="1500"/>
                </a:lnTo>
                <a:lnTo>
                  <a:pt x="926" y="1499"/>
                </a:lnTo>
                <a:lnTo>
                  <a:pt x="926" y="1495"/>
                </a:lnTo>
                <a:lnTo>
                  <a:pt x="923" y="1494"/>
                </a:lnTo>
                <a:lnTo>
                  <a:pt x="923" y="1491"/>
                </a:lnTo>
                <a:lnTo>
                  <a:pt x="921" y="1488"/>
                </a:lnTo>
                <a:lnTo>
                  <a:pt x="921" y="1485"/>
                </a:lnTo>
                <a:lnTo>
                  <a:pt x="920" y="1482"/>
                </a:lnTo>
                <a:lnTo>
                  <a:pt x="918" y="1480"/>
                </a:lnTo>
                <a:lnTo>
                  <a:pt x="915" y="1480"/>
                </a:lnTo>
                <a:lnTo>
                  <a:pt x="914" y="1478"/>
                </a:lnTo>
                <a:lnTo>
                  <a:pt x="911" y="1477"/>
                </a:lnTo>
                <a:lnTo>
                  <a:pt x="907" y="1477"/>
                </a:lnTo>
                <a:lnTo>
                  <a:pt x="906" y="1474"/>
                </a:lnTo>
                <a:lnTo>
                  <a:pt x="904" y="1472"/>
                </a:lnTo>
                <a:lnTo>
                  <a:pt x="903" y="1469"/>
                </a:lnTo>
                <a:lnTo>
                  <a:pt x="903" y="1465"/>
                </a:lnTo>
                <a:lnTo>
                  <a:pt x="903" y="1461"/>
                </a:lnTo>
                <a:lnTo>
                  <a:pt x="904" y="1461"/>
                </a:lnTo>
                <a:lnTo>
                  <a:pt x="904" y="1460"/>
                </a:lnTo>
                <a:lnTo>
                  <a:pt x="906" y="1457"/>
                </a:lnTo>
                <a:lnTo>
                  <a:pt x="906" y="1454"/>
                </a:lnTo>
                <a:lnTo>
                  <a:pt x="907" y="1452"/>
                </a:lnTo>
                <a:lnTo>
                  <a:pt x="911" y="1451"/>
                </a:lnTo>
                <a:lnTo>
                  <a:pt x="912" y="1449"/>
                </a:lnTo>
                <a:lnTo>
                  <a:pt x="914" y="1447"/>
                </a:lnTo>
                <a:lnTo>
                  <a:pt x="915" y="1447"/>
                </a:lnTo>
                <a:lnTo>
                  <a:pt x="915" y="1446"/>
                </a:lnTo>
                <a:lnTo>
                  <a:pt x="918" y="1446"/>
                </a:lnTo>
                <a:lnTo>
                  <a:pt x="921" y="1444"/>
                </a:lnTo>
                <a:lnTo>
                  <a:pt x="923" y="1443"/>
                </a:lnTo>
                <a:lnTo>
                  <a:pt x="928" y="1443"/>
                </a:lnTo>
                <a:lnTo>
                  <a:pt x="931" y="1443"/>
                </a:lnTo>
                <a:lnTo>
                  <a:pt x="934" y="1443"/>
                </a:lnTo>
                <a:lnTo>
                  <a:pt x="937" y="1443"/>
                </a:lnTo>
                <a:lnTo>
                  <a:pt x="940" y="1444"/>
                </a:lnTo>
                <a:lnTo>
                  <a:pt x="943" y="1444"/>
                </a:lnTo>
                <a:lnTo>
                  <a:pt x="946" y="1446"/>
                </a:lnTo>
                <a:lnTo>
                  <a:pt x="948" y="1447"/>
                </a:lnTo>
                <a:lnTo>
                  <a:pt x="951" y="1449"/>
                </a:lnTo>
                <a:lnTo>
                  <a:pt x="952" y="1452"/>
                </a:lnTo>
                <a:lnTo>
                  <a:pt x="952" y="1454"/>
                </a:lnTo>
                <a:lnTo>
                  <a:pt x="954" y="1457"/>
                </a:lnTo>
                <a:lnTo>
                  <a:pt x="955" y="1460"/>
                </a:lnTo>
                <a:lnTo>
                  <a:pt x="957" y="1461"/>
                </a:lnTo>
                <a:lnTo>
                  <a:pt x="957" y="1461"/>
                </a:lnTo>
                <a:lnTo>
                  <a:pt x="959" y="1463"/>
                </a:lnTo>
                <a:lnTo>
                  <a:pt x="959" y="1466"/>
                </a:lnTo>
                <a:lnTo>
                  <a:pt x="959" y="1469"/>
                </a:lnTo>
                <a:lnTo>
                  <a:pt x="960" y="1474"/>
                </a:lnTo>
                <a:lnTo>
                  <a:pt x="960" y="1477"/>
                </a:lnTo>
                <a:lnTo>
                  <a:pt x="959" y="1480"/>
                </a:lnTo>
                <a:lnTo>
                  <a:pt x="959" y="1482"/>
                </a:lnTo>
                <a:lnTo>
                  <a:pt x="957" y="1485"/>
                </a:lnTo>
                <a:lnTo>
                  <a:pt x="955" y="1486"/>
                </a:lnTo>
                <a:lnTo>
                  <a:pt x="954" y="1489"/>
                </a:lnTo>
                <a:lnTo>
                  <a:pt x="952" y="1491"/>
                </a:lnTo>
                <a:lnTo>
                  <a:pt x="949" y="1492"/>
                </a:lnTo>
                <a:lnTo>
                  <a:pt x="948" y="1494"/>
                </a:lnTo>
                <a:lnTo>
                  <a:pt x="945" y="1495"/>
                </a:lnTo>
                <a:lnTo>
                  <a:pt x="943" y="1497"/>
                </a:lnTo>
                <a:lnTo>
                  <a:pt x="941" y="1499"/>
                </a:lnTo>
                <a:lnTo>
                  <a:pt x="938" y="1499"/>
                </a:lnTo>
                <a:lnTo>
                  <a:pt x="935" y="1500"/>
                </a:lnTo>
                <a:lnTo>
                  <a:pt x="932" y="1502"/>
                </a:lnTo>
                <a:lnTo>
                  <a:pt x="932" y="1502"/>
                </a:lnTo>
                <a:close/>
                <a:moveTo>
                  <a:pt x="57" y="25"/>
                </a:moveTo>
                <a:lnTo>
                  <a:pt x="58" y="28"/>
                </a:lnTo>
                <a:lnTo>
                  <a:pt x="58" y="26"/>
                </a:lnTo>
                <a:lnTo>
                  <a:pt x="60" y="28"/>
                </a:lnTo>
                <a:lnTo>
                  <a:pt x="71" y="40"/>
                </a:lnTo>
                <a:lnTo>
                  <a:pt x="79" y="42"/>
                </a:lnTo>
                <a:lnTo>
                  <a:pt x="80" y="45"/>
                </a:lnTo>
                <a:lnTo>
                  <a:pt x="88" y="48"/>
                </a:lnTo>
                <a:lnTo>
                  <a:pt x="89" y="51"/>
                </a:lnTo>
                <a:lnTo>
                  <a:pt x="99" y="55"/>
                </a:lnTo>
                <a:lnTo>
                  <a:pt x="103" y="63"/>
                </a:lnTo>
                <a:lnTo>
                  <a:pt x="119" y="71"/>
                </a:lnTo>
                <a:lnTo>
                  <a:pt x="139" y="72"/>
                </a:lnTo>
                <a:lnTo>
                  <a:pt x="150" y="79"/>
                </a:lnTo>
                <a:lnTo>
                  <a:pt x="159" y="71"/>
                </a:lnTo>
                <a:lnTo>
                  <a:pt x="175" y="66"/>
                </a:lnTo>
                <a:lnTo>
                  <a:pt x="181" y="72"/>
                </a:lnTo>
                <a:lnTo>
                  <a:pt x="187" y="72"/>
                </a:lnTo>
                <a:lnTo>
                  <a:pt x="195" y="66"/>
                </a:lnTo>
                <a:lnTo>
                  <a:pt x="198" y="66"/>
                </a:lnTo>
                <a:lnTo>
                  <a:pt x="199" y="65"/>
                </a:lnTo>
                <a:lnTo>
                  <a:pt x="204" y="65"/>
                </a:lnTo>
                <a:lnTo>
                  <a:pt x="209" y="68"/>
                </a:lnTo>
                <a:lnTo>
                  <a:pt x="212" y="68"/>
                </a:lnTo>
                <a:lnTo>
                  <a:pt x="213" y="68"/>
                </a:lnTo>
                <a:lnTo>
                  <a:pt x="215" y="69"/>
                </a:lnTo>
                <a:lnTo>
                  <a:pt x="216" y="72"/>
                </a:lnTo>
                <a:lnTo>
                  <a:pt x="216" y="74"/>
                </a:lnTo>
                <a:lnTo>
                  <a:pt x="218" y="76"/>
                </a:lnTo>
                <a:lnTo>
                  <a:pt x="220" y="77"/>
                </a:lnTo>
                <a:lnTo>
                  <a:pt x="223" y="79"/>
                </a:lnTo>
                <a:lnTo>
                  <a:pt x="224" y="80"/>
                </a:lnTo>
                <a:lnTo>
                  <a:pt x="226" y="80"/>
                </a:lnTo>
                <a:lnTo>
                  <a:pt x="229" y="82"/>
                </a:lnTo>
                <a:lnTo>
                  <a:pt x="232" y="83"/>
                </a:lnTo>
                <a:lnTo>
                  <a:pt x="234" y="85"/>
                </a:lnTo>
                <a:lnTo>
                  <a:pt x="237" y="86"/>
                </a:lnTo>
                <a:lnTo>
                  <a:pt x="238" y="88"/>
                </a:lnTo>
                <a:lnTo>
                  <a:pt x="241" y="89"/>
                </a:lnTo>
                <a:lnTo>
                  <a:pt x="243" y="89"/>
                </a:lnTo>
                <a:lnTo>
                  <a:pt x="246" y="91"/>
                </a:lnTo>
                <a:lnTo>
                  <a:pt x="247" y="93"/>
                </a:lnTo>
                <a:lnTo>
                  <a:pt x="251" y="94"/>
                </a:lnTo>
                <a:lnTo>
                  <a:pt x="252" y="94"/>
                </a:lnTo>
                <a:lnTo>
                  <a:pt x="255" y="97"/>
                </a:lnTo>
                <a:lnTo>
                  <a:pt x="257" y="99"/>
                </a:lnTo>
                <a:lnTo>
                  <a:pt x="258" y="100"/>
                </a:lnTo>
                <a:lnTo>
                  <a:pt x="260" y="103"/>
                </a:lnTo>
                <a:lnTo>
                  <a:pt x="260" y="106"/>
                </a:lnTo>
                <a:lnTo>
                  <a:pt x="261" y="108"/>
                </a:lnTo>
                <a:lnTo>
                  <a:pt x="263" y="111"/>
                </a:lnTo>
                <a:lnTo>
                  <a:pt x="265" y="113"/>
                </a:lnTo>
                <a:lnTo>
                  <a:pt x="265" y="116"/>
                </a:lnTo>
                <a:lnTo>
                  <a:pt x="266" y="117"/>
                </a:lnTo>
                <a:lnTo>
                  <a:pt x="268" y="120"/>
                </a:lnTo>
                <a:lnTo>
                  <a:pt x="268" y="124"/>
                </a:lnTo>
                <a:lnTo>
                  <a:pt x="269" y="127"/>
                </a:lnTo>
                <a:lnTo>
                  <a:pt x="269" y="131"/>
                </a:lnTo>
                <a:lnTo>
                  <a:pt x="271" y="133"/>
                </a:lnTo>
                <a:lnTo>
                  <a:pt x="272" y="136"/>
                </a:lnTo>
                <a:lnTo>
                  <a:pt x="275" y="136"/>
                </a:lnTo>
                <a:lnTo>
                  <a:pt x="277" y="137"/>
                </a:lnTo>
                <a:lnTo>
                  <a:pt x="282" y="137"/>
                </a:lnTo>
                <a:lnTo>
                  <a:pt x="283" y="137"/>
                </a:lnTo>
                <a:lnTo>
                  <a:pt x="286" y="139"/>
                </a:lnTo>
                <a:lnTo>
                  <a:pt x="291" y="139"/>
                </a:lnTo>
                <a:lnTo>
                  <a:pt x="294" y="139"/>
                </a:lnTo>
                <a:lnTo>
                  <a:pt x="297" y="141"/>
                </a:lnTo>
                <a:lnTo>
                  <a:pt x="300" y="141"/>
                </a:lnTo>
                <a:lnTo>
                  <a:pt x="303" y="141"/>
                </a:lnTo>
                <a:lnTo>
                  <a:pt x="306" y="141"/>
                </a:lnTo>
                <a:lnTo>
                  <a:pt x="309" y="141"/>
                </a:lnTo>
                <a:lnTo>
                  <a:pt x="313" y="141"/>
                </a:lnTo>
                <a:lnTo>
                  <a:pt x="314" y="141"/>
                </a:lnTo>
                <a:lnTo>
                  <a:pt x="317" y="141"/>
                </a:lnTo>
                <a:lnTo>
                  <a:pt x="320" y="139"/>
                </a:lnTo>
                <a:lnTo>
                  <a:pt x="323" y="139"/>
                </a:lnTo>
                <a:lnTo>
                  <a:pt x="325" y="137"/>
                </a:lnTo>
                <a:lnTo>
                  <a:pt x="328" y="137"/>
                </a:lnTo>
                <a:lnTo>
                  <a:pt x="331" y="136"/>
                </a:lnTo>
                <a:lnTo>
                  <a:pt x="333" y="134"/>
                </a:lnTo>
                <a:lnTo>
                  <a:pt x="334" y="133"/>
                </a:lnTo>
                <a:lnTo>
                  <a:pt x="336" y="130"/>
                </a:lnTo>
                <a:lnTo>
                  <a:pt x="337" y="128"/>
                </a:lnTo>
                <a:lnTo>
                  <a:pt x="340" y="127"/>
                </a:lnTo>
                <a:lnTo>
                  <a:pt x="344" y="125"/>
                </a:lnTo>
                <a:lnTo>
                  <a:pt x="345" y="125"/>
                </a:lnTo>
                <a:lnTo>
                  <a:pt x="348" y="125"/>
                </a:lnTo>
                <a:lnTo>
                  <a:pt x="351" y="124"/>
                </a:lnTo>
                <a:lnTo>
                  <a:pt x="353" y="122"/>
                </a:lnTo>
                <a:lnTo>
                  <a:pt x="356" y="120"/>
                </a:lnTo>
                <a:lnTo>
                  <a:pt x="359" y="120"/>
                </a:lnTo>
                <a:lnTo>
                  <a:pt x="362" y="122"/>
                </a:lnTo>
                <a:lnTo>
                  <a:pt x="364" y="122"/>
                </a:lnTo>
                <a:lnTo>
                  <a:pt x="367" y="124"/>
                </a:lnTo>
                <a:lnTo>
                  <a:pt x="370" y="125"/>
                </a:lnTo>
                <a:lnTo>
                  <a:pt x="373" y="125"/>
                </a:lnTo>
                <a:lnTo>
                  <a:pt x="375" y="127"/>
                </a:lnTo>
                <a:lnTo>
                  <a:pt x="378" y="127"/>
                </a:lnTo>
                <a:lnTo>
                  <a:pt x="381" y="128"/>
                </a:lnTo>
                <a:lnTo>
                  <a:pt x="382" y="130"/>
                </a:lnTo>
                <a:lnTo>
                  <a:pt x="385" y="131"/>
                </a:lnTo>
                <a:lnTo>
                  <a:pt x="387" y="133"/>
                </a:lnTo>
                <a:lnTo>
                  <a:pt x="390" y="133"/>
                </a:lnTo>
                <a:lnTo>
                  <a:pt x="393" y="134"/>
                </a:lnTo>
                <a:lnTo>
                  <a:pt x="395" y="134"/>
                </a:lnTo>
                <a:lnTo>
                  <a:pt x="396" y="134"/>
                </a:lnTo>
                <a:lnTo>
                  <a:pt x="398" y="134"/>
                </a:lnTo>
                <a:lnTo>
                  <a:pt x="401" y="134"/>
                </a:lnTo>
                <a:lnTo>
                  <a:pt x="404" y="134"/>
                </a:lnTo>
                <a:lnTo>
                  <a:pt x="407" y="134"/>
                </a:lnTo>
                <a:lnTo>
                  <a:pt x="410" y="134"/>
                </a:lnTo>
                <a:lnTo>
                  <a:pt x="415" y="134"/>
                </a:lnTo>
                <a:lnTo>
                  <a:pt x="418" y="134"/>
                </a:lnTo>
                <a:lnTo>
                  <a:pt x="423" y="134"/>
                </a:lnTo>
                <a:lnTo>
                  <a:pt x="424" y="133"/>
                </a:lnTo>
                <a:lnTo>
                  <a:pt x="427" y="133"/>
                </a:lnTo>
                <a:lnTo>
                  <a:pt x="430" y="131"/>
                </a:lnTo>
                <a:lnTo>
                  <a:pt x="432" y="130"/>
                </a:lnTo>
                <a:lnTo>
                  <a:pt x="433" y="128"/>
                </a:lnTo>
                <a:lnTo>
                  <a:pt x="435" y="125"/>
                </a:lnTo>
                <a:lnTo>
                  <a:pt x="436" y="124"/>
                </a:lnTo>
                <a:lnTo>
                  <a:pt x="440" y="122"/>
                </a:lnTo>
                <a:lnTo>
                  <a:pt x="441" y="120"/>
                </a:lnTo>
                <a:lnTo>
                  <a:pt x="444" y="120"/>
                </a:lnTo>
                <a:lnTo>
                  <a:pt x="447" y="120"/>
                </a:lnTo>
                <a:lnTo>
                  <a:pt x="450" y="119"/>
                </a:lnTo>
                <a:lnTo>
                  <a:pt x="455" y="119"/>
                </a:lnTo>
                <a:lnTo>
                  <a:pt x="458" y="120"/>
                </a:lnTo>
                <a:lnTo>
                  <a:pt x="460" y="120"/>
                </a:lnTo>
                <a:lnTo>
                  <a:pt x="463" y="122"/>
                </a:lnTo>
                <a:lnTo>
                  <a:pt x="464" y="124"/>
                </a:lnTo>
                <a:lnTo>
                  <a:pt x="466" y="127"/>
                </a:lnTo>
                <a:lnTo>
                  <a:pt x="467" y="128"/>
                </a:lnTo>
                <a:lnTo>
                  <a:pt x="471" y="130"/>
                </a:lnTo>
                <a:lnTo>
                  <a:pt x="474" y="131"/>
                </a:lnTo>
                <a:lnTo>
                  <a:pt x="475" y="133"/>
                </a:lnTo>
                <a:lnTo>
                  <a:pt x="478" y="133"/>
                </a:lnTo>
                <a:lnTo>
                  <a:pt x="480" y="134"/>
                </a:lnTo>
                <a:lnTo>
                  <a:pt x="481" y="136"/>
                </a:lnTo>
                <a:lnTo>
                  <a:pt x="483" y="139"/>
                </a:lnTo>
                <a:lnTo>
                  <a:pt x="484" y="141"/>
                </a:lnTo>
                <a:lnTo>
                  <a:pt x="486" y="144"/>
                </a:lnTo>
                <a:lnTo>
                  <a:pt x="488" y="145"/>
                </a:lnTo>
                <a:lnTo>
                  <a:pt x="489" y="148"/>
                </a:lnTo>
                <a:lnTo>
                  <a:pt x="491" y="148"/>
                </a:lnTo>
                <a:lnTo>
                  <a:pt x="492" y="150"/>
                </a:lnTo>
                <a:lnTo>
                  <a:pt x="492" y="151"/>
                </a:lnTo>
                <a:lnTo>
                  <a:pt x="494" y="151"/>
                </a:lnTo>
                <a:lnTo>
                  <a:pt x="497" y="153"/>
                </a:lnTo>
                <a:lnTo>
                  <a:pt x="498" y="151"/>
                </a:lnTo>
                <a:lnTo>
                  <a:pt x="502" y="153"/>
                </a:lnTo>
                <a:lnTo>
                  <a:pt x="502" y="153"/>
                </a:lnTo>
                <a:lnTo>
                  <a:pt x="503" y="154"/>
                </a:lnTo>
                <a:lnTo>
                  <a:pt x="505" y="158"/>
                </a:lnTo>
                <a:lnTo>
                  <a:pt x="508" y="158"/>
                </a:lnTo>
                <a:lnTo>
                  <a:pt x="508" y="159"/>
                </a:lnTo>
                <a:lnTo>
                  <a:pt x="509" y="162"/>
                </a:lnTo>
                <a:lnTo>
                  <a:pt x="515" y="162"/>
                </a:lnTo>
                <a:lnTo>
                  <a:pt x="520" y="170"/>
                </a:lnTo>
                <a:lnTo>
                  <a:pt x="525" y="171"/>
                </a:lnTo>
                <a:lnTo>
                  <a:pt x="526" y="171"/>
                </a:lnTo>
                <a:lnTo>
                  <a:pt x="528" y="173"/>
                </a:lnTo>
                <a:lnTo>
                  <a:pt x="529" y="173"/>
                </a:lnTo>
                <a:lnTo>
                  <a:pt x="531" y="176"/>
                </a:lnTo>
                <a:lnTo>
                  <a:pt x="534" y="178"/>
                </a:lnTo>
                <a:lnTo>
                  <a:pt x="536" y="178"/>
                </a:lnTo>
                <a:lnTo>
                  <a:pt x="539" y="181"/>
                </a:lnTo>
                <a:lnTo>
                  <a:pt x="540" y="184"/>
                </a:lnTo>
                <a:lnTo>
                  <a:pt x="542" y="187"/>
                </a:lnTo>
                <a:lnTo>
                  <a:pt x="542" y="188"/>
                </a:lnTo>
                <a:lnTo>
                  <a:pt x="543" y="190"/>
                </a:lnTo>
                <a:lnTo>
                  <a:pt x="543" y="192"/>
                </a:lnTo>
                <a:lnTo>
                  <a:pt x="548" y="190"/>
                </a:lnTo>
                <a:lnTo>
                  <a:pt x="557" y="185"/>
                </a:lnTo>
                <a:lnTo>
                  <a:pt x="560" y="176"/>
                </a:lnTo>
                <a:lnTo>
                  <a:pt x="563" y="168"/>
                </a:lnTo>
                <a:lnTo>
                  <a:pt x="565" y="162"/>
                </a:lnTo>
                <a:lnTo>
                  <a:pt x="567" y="158"/>
                </a:lnTo>
                <a:lnTo>
                  <a:pt x="567" y="154"/>
                </a:lnTo>
                <a:lnTo>
                  <a:pt x="567" y="153"/>
                </a:lnTo>
                <a:lnTo>
                  <a:pt x="565" y="151"/>
                </a:lnTo>
                <a:lnTo>
                  <a:pt x="567" y="148"/>
                </a:lnTo>
                <a:lnTo>
                  <a:pt x="571" y="144"/>
                </a:lnTo>
                <a:lnTo>
                  <a:pt x="574" y="139"/>
                </a:lnTo>
                <a:lnTo>
                  <a:pt x="567" y="136"/>
                </a:lnTo>
                <a:lnTo>
                  <a:pt x="565" y="130"/>
                </a:lnTo>
                <a:lnTo>
                  <a:pt x="567" y="124"/>
                </a:lnTo>
                <a:lnTo>
                  <a:pt x="560" y="113"/>
                </a:lnTo>
                <a:lnTo>
                  <a:pt x="568" y="102"/>
                </a:lnTo>
                <a:lnTo>
                  <a:pt x="568" y="99"/>
                </a:lnTo>
                <a:lnTo>
                  <a:pt x="576" y="89"/>
                </a:lnTo>
                <a:lnTo>
                  <a:pt x="593" y="79"/>
                </a:lnTo>
                <a:lnTo>
                  <a:pt x="607" y="72"/>
                </a:lnTo>
                <a:lnTo>
                  <a:pt x="612" y="71"/>
                </a:lnTo>
                <a:lnTo>
                  <a:pt x="613" y="72"/>
                </a:lnTo>
                <a:lnTo>
                  <a:pt x="615" y="72"/>
                </a:lnTo>
                <a:lnTo>
                  <a:pt x="619" y="77"/>
                </a:lnTo>
                <a:lnTo>
                  <a:pt x="622" y="80"/>
                </a:lnTo>
                <a:lnTo>
                  <a:pt x="625" y="88"/>
                </a:lnTo>
                <a:lnTo>
                  <a:pt x="629" y="89"/>
                </a:lnTo>
                <a:lnTo>
                  <a:pt x="633" y="89"/>
                </a:lnTo>
                <a:lnTo>
                  <a:pt x="638" y="94"/>
                </a:lnTo>
                <a:lnTo>
                  <a:pt x="639" y="97"/>
                </a:lnTo>
                <a:lnTo>
                  <a:pt x="641" y="99"/>
                </a:lnTo>
                <a:lnTo>
                  <a:pt x="643" y="100"/>
                </a:lnTo>
                <a:lnTo>
                  <a:pt x="644" y="100"/>
                </a:lnTo>
                <a:lnTo>
                  <a:pt x="653" y="108"/>
                </a:lnTo>
                <a:lnTo>
                  <a:pt x="666" y="119"/>
                </a:lnTo>
                <a:lnTo>
                  <a:pt x="667" y="122"/>
                </a:lnTo>
                <a:lnTo>
                  <a:pt x="670" y="124"/>
                </a:lnTo>
                <a:lnTo>
                  <a:pt x="675" y="128"/>
                </a:lnTo>
                <a:lnTo>
                  <a:pt x="678" y="130"/>
                </a:lnTo>
                <a:lnTo>
                  <a:pt x="683" y="136"/>
                </a:lnTo>
                <a:lnTo>
                  <a:pt x="689" y="139"/>
                </a:lnTo>
                <a:lnTo>
                  <a:pt x="691" y="139"/>
                </a:lnTo>
                <a:lnTo>
                  <a:pt x="694" y="144"/>
                </a:lnTo>
                <a:lnTo>
                  <a:pt x="698" y="150"/>
                </a:lnTo>
                <a:lnTo>
                  <a:pt x="711" y="159"/>
                </a:lnTo>
                <a:lnTo>
                  <a:pt x="717" y="167"/>
                </a:lnTo>
                <a:lnTo>
                  <a:pt x="722" y="171"/>
                </a:lnTo>
                <a:lnTo>
                  <a:pt x="732" y="179"/>
                </a:lnTo>
                <a:lnTo>
                  <a:pt x="737" y="185"/>
                </a:lnTo>
                <a:lnTo>
                  <a:pt x="743" y="190"/>
                </a:lnTo>
                <a:lnTo>
                  <a:pt x="745" y="193"/>
                </a:lnTo>
                <a:lnTo>
                  <a:pt x="749" y="198"/>
                </a:lnTo>
                <a:lnTo>
                  <a:pt x="752" y="198"/>
                </a:lnTo>
                <a:lnTo>
                  <a:pt x="756" y="201"/>
                </a:lnTo>
                <a:lnTo>
                  <a:pt x="757" y="205"/>
                </a:lnTo>
                <a:lnTo>
                  <a:pt x="765" y="210"/>
                </a:lnTo>
                <a:lnTo>
                  <a:pt x="770" y="213"/>
                </a:lnTo>
                <a:lnTo>
                  <a:pt x="770" y="216"/>
                </a:lnTo>
                <a:lnTo>
                  <a:pt x="773" y="218"/>
                </a:lnTo>
                <a:lnTo>
                  <a:pt x="773" y="219"/>
                </a:lnTo>
                <a:lnTo>
                  <a:pt x="774" y="222"/>
                </a:lnTo>
                <a:lnTo>
                  <a:pt x="777" y="227"/>
                </a:lnTo>
                <a:lnTo>
                  <a:pt x="777" y="227"/>
                </a:lnTo>
                <a:lnTo>
                  <a:pt x="776" y="230"/>
                </a:lnTo>
                <a:lnTo>
                  <a:pt x="779" y="236"/>
                </a:lnTo>
                <a:lnTo>
                  <a:pt x="782" y="241"/>
                </a:lnTo>
                <a:lnTo>
                  <a:pt x="785" y="243"/>
                </a:lnTo>
                <a:lnTo>
                  <a:pt x="801" y="261"/>
                </a:lnTo>
                <a:lnTo>
                  <a:pt x="802" y="266"/>
                </a:lnTo>
                <a:lnTo>
                  <a:pt x="811" y="277"/>
                </a:lnTo>
                <a:lnTo>
                  <a:pt x="821" y="287"/>
                </a:lnTo>
                <a:lnTo>
                  <a:pt x="842" y="318"/>
                </a:lnTo>
                <a:lnTo>
                  <a:pt x="842" y="320"/>
                </a:lnTo>
                <a:lnTo>
                  <a:pt x="847" y="326"/>
                </a:lnTo>
                <a:lnTo>
                  <a:pt x="850" y="328"/>
                </a:lnTo>
                <a:lnTo>
                  <a:pt x="859" y="338"/>
                </a:lnTo>
                <a:lnTo>
                  <a:pt x="862" y="338"/>
                </a:lnTo>
                <a:lnTo>
                  <a:pt x="867" y="345"/>
                </a:lnTo>
                <a:lnTo>
                  <a:pt x="870" y="354"/>
                </a:lnTo>
                <a:lnTo>
                  <a:pt x="870" y="356"/>
                </a:lnTo>
                <a:lnTo>
                  <a:pt x="870" y="357"/>
                </a:lnTo>
                <a:lnTo>
                  <a:pt x="870" y="359"/>
                </a:lnTo>
                <a:lnTo>
                  <a:pt x="870" y="362"/>
                </a:lnTo>
                <a:lnTo>
                  <a:pt x="878" y="374"/>
                </a:lnTo>
                <a:lnTo>
                  <a:pt x="881" y="380"/>
                </a:lnTo>
                <a:lnTo>
                  <a:pt x="881" y="388"/>
                </a:lnTo>
                <a:lnTo>
                  <a:pt x="878" y="400"/>
                </a:lnTo>
                <a:lnTo>
                  <a:pt x="876" y="408"/>
                </a:lnTo>
                <a:lnTo>
                  <a:pt x="878" y="417"/>
                </a:lnTo>
                <a:lnTo>
                  <a:pt x="881" y="427"/>
                </a:lnTo>
                <a:lnTo>
                  <a:pt x="886" y="431"/>
                </a:lnTo>
                <a:lnTo>
                  <a:pt x="890" y="436"/>
                </a:lnTo>
                <a:lnTo>
                  <a:pt x="893" y="442"/>
                </a:lnTo>
                <a:lnTo>
                  <a:pt x="898" y="456"/>
                </a:lnTo>
                <a:lnTo>
                  <a:pt x="901" y="472"/>
                </a:lnTo>
                <a:lnTo>
                  <a:pt x="900" y="481"/>
                </a:lnTo>
                <a:lnTo>
                  <a:pt x="900" y="489"/>
                </a:lnTo>
                <a:lnTo>
                  <a:pt x="900" y="495"/>
                </a:lnTo>
                <a:lnTo>
                  <a:pt x="903" y="502"/>
                </a:lnTo>
                <a:lnTo>
                  <a:pt x="906" y="510"/>
                </a:lnTo>
                <a:lnTo>
                  <a:pt x="906" y="516"/>
                </a:lnTo>
                <a:lnTo>
                  <a:pt x="904" y="529"/>
                </a:lnTo>
                <a:lnTo>
                  <a:pt x="900" y="549"/>
                </a:lnTo>
                <a:lnTo>
                  <a:pt x="898" y="561"/>
                </a:lnTo>
                <a:lnTo>
                  <a:pt x="897" y="578"/>
                </a:lnTo>
                <a:lnTo>
                  <a:pt x="897" y="591"/>
                </a:lnTo>
                <a:lnTo>
                  <a:pt x="901" y="600"/>
                </a:lnTo>
                <a:lnTo>
                  <a:pt x="909" y="608"/>
                </a:lnTo>
                <a:lnTo>
                  <a:pt x="915" y="603"/>
                </a:lnTo>
                <a:lnTo>
                  <a:pt x="917" y="603"/>
                </a:lnTo>
                <a:lnTo>
                  <a:pt x="920" y="606"/>
                </a:lnTo>
                <a:lnTo>
                  <a:pt x="920" y="608"/>
                </a:lnTo>
                <a:lnTo>
                  <a:pt x="917" y="611"/>
                </a:lnTo>
                <a:lnTo>
                  <a:pt x="917" y="612"/>
                </a:lnTo>
                <a:lnTo>
                  <a:pt x="918" y="614"/>
                </a:lnTo>
                <a:lnTo>
                  <a:pt x="920" y="615"/>
                </a:lnTo>
                <a:lnTo>
                  <a:pt x="921" y="618"/>
                </a:lnTo>
                <a:lnTo>
                  <a:pt x="921" y="620"/>
                </a:lnTo>
                <a:lnTo>
                  <a:pt x="921" y="625"/>
                </a:lnTo>
                <a:lnTo>
                  <a:pt x="914" y="631"/>
                </a:lnTo>
                <a:lnTo>
                  <a:pt x="911" y="634"/>
                </a:lnTo>
                <a:lnTo>
                  <a:pt x="909" y="637"/>
                </a:lnTo>
                <a:lnTo>
                  <a:pt x="911" y="640"/>
                </a:lnTo>
                <a:lnTo>
                  <a:pt x="907" y="642"/>
                </a:lnTo>
                <a:lnTo>
                  <a:pt x="907" y="648"/>
                </a:lnTo>
                <a:lnTo>
                  <a:pt x="911" y="649"/>
                </a:lnTo>
                <a:lnTo>
                  <a:pt x="911" y="652"/>
                </a:lnTo>
                <a:lnTo>
                  <a:pt x="911" y="659"/>
                </a:lnTo>
                <a:lnTo>
                  <a:pt x="911" y="663"/>
                </a:lnTo>
                <a:lnTo>
                  <a:pt x="914" y="666"/>
                </a:lnTo>
                <a:lnTo>
                  <a:pt x="915" y="669"/>
                </a:lnTo>
                <a:lnTo>
                  <a:pt x="920" y="671"/>
                </a:lnTo>
                <a:lnTo>
                  <a:pt x="926" y="674"/>
                </a:lnTo>
                <a:lnTo>
                  <a:pt x="931" y="677"/>
                </a:lnTo>
                <a:lnTo>
                  <a:pt x="934" y="679"/>
                </a:lnTo>
                <a:lnTo>
                  <a:pt x="937" y="680"/>
                </a:lnTo>
                <a:lnTo>
                  <a:pt x="938" y="683"/>
                </a:lnTo>
                <a:lnTo>
                  <a:pt x="938" y="685"/>
                </a:lnTo>
                <a:lnTo>
                  <a:pt x="938" y="688"/>
                </a:lnTo>
                <a:lnTo>
                  <a:pt x="937" y="688"/>
                </a:lnTo>
                <a:lnTo>
                  <a:pt x="937" y="690"/>
                </a:lnTo>
                <a:lnTo>
                  <a:pt x="935" y="691"/>
                </a:lnTo>
                <a:lnTo>
                  <a:pt x="934" y="691"/>
                </a:lnTo>
                <a:lnTo>
                  <a:pt x="934" y="696"/>
                </a:lnTo>
                <a:lnTo>
                  <a:pt x="937" y="699"/>
                </a:lnTo>
                <a:lnTo>
                  <a:pt x="945" y="704"/>
                </a:lnTo>
                <a:lnTo>
                  <a:pt x="945" y="707"/>
                </a:lnTo>
                <a:lnTo>
                  <a:pt x="949" y="708"/>
                </a:lnTo>
                <a:lnTo>
                  <a:pt x="951" y="710"/>
                </a:lnTo>
                <a:lnTo>
                  <a:pt x="949" y="711"/>
                </a:lnTo>
                <a:lnTo>
                  <a:pt x="948" y="716"/>
                </a:lnTo>
                <a:lnTo>
                  <a:pt x="951" y="719"/>
                </a:lnTo>
                <a:lnTo>
                  <a:pt x="954" y="722"/>
                </a:lnTo>
                <a:lnTo>
                  <a:pt x="955" y="724"/>
                </a:lnTo>
                <a:lnTo>
                  <a:pt x="955" y="725"/>
                </a:lnTo>
                <a:lnTo>
                  <a:pt x="952" y="727"/>
                </a:lnTo>
                <a:lnTo>
                  <a:pt x="954" y="728"/>
                </a:lnTo>
                <a:lnTo>
                  <a:pt x="954" y="730"/>
                </a:lnTo>
                <a:lnTo>
                  <a:pt x="954" y="731"/>
                </a:lnTo>
                <a:lnTo>
                  <a:pt x="952" y="736"/>
                </a:lnTo>
                <a:lnTo>
                  <a:pt x="951" y="741"/>
                </a:lnTo>
                <a:lnTo>
                  <a:pt x="949" y="742"/>
                </a:lnTo>
                <a:lnTo>
                  <a:pt x="949" y="745"/>
                </a:lnTo>
                <a:lnTo>
                  <a:pt x="951" y="748"/>
                </a:lnTo>
                <a:lnTo>
                  <a:pt x="954" y="755"/>
                </a:lnTo>
                <a:lnTo>
                  <a:pt x="960" y="759"/>
                </a:lnTo>
                <a:lnTo>
                  <a:pt x="965" y="762"/>
                </a:lnTo>
                <a:lnTo>
                  <a:pt x="968" y="765"/>
                </a:lnTo>
                <a:lnTo>
                  <a:pt x="969" y="765"/>
                </a:lnTo>
                <a:lnTo>
                  <a:pt x="971" y="773"/>
                </a:lnTo>
                <a:lnTo>
                  <a:pt x="969" y="775"/>
                </a:lnTo>
                <a:lnTo>
                  <a:pt x="968" y="776"/>
                </a:lnTo>
                <a:lnTo>
                  <a:pt x="968" y="778"/>
                </a:lnTo>
                <a:lnTo>
                  <a:pt x="968" y="781"/>
                </a:lnTo>
                <a:lnTo>
                  <a:pt x="966" y="782"/>
                </a:lnTo>
                <a:lnTo>
                  <a:pt x="965" y="785"/>
                </a:lnTo>
                <a:lnTo>
                  <a:pt x="966" y="795"/>
                </a:lnTo>
                <a:lnTo>
                  <a:pt x="966" y="798"/>
                </a:lnTo>
                <a:lnTo>
                  <a:pt x="969" y="801"/>
                </a:lnTo>
                <a:lnTo>
                  <a:pt x="968" y="806"/>
                </a:lnTo>
                <a:lnTo>
                  <a:pt x="966" y="807"/>
                </a:lnTo>
                <a:lnTo>
                  <a:pt x="966" y="812"/>
                </a:lnTo>
                <a:lnTo>
                  <a:pt x="968" y="813"/>
                </a:lnTo>
                <a:lnTo>
                  <a:pt x="968" y="815"/>
                </a:lnTo>
                <a:lnTo>
                  <a:pt x="966" y="816"/>
                </a:lnTo>
                <a:lnTo>
                  <a:pt x="965" y="816"/>
                </a:lnTo>
                <a:lnTo>
                  <a:pt x="965" y="826"/>
                </a:lnTo>
                <a:lnTo>
                  <a:pt x="966" y="827"/>
                </a:lnTo>
                <a:lnTo>
                  <a:pt x="966" y="832"/>
                </a:lnTo>
                <a:lnTo>
                  <a:pt x="966" y="838"/>
                </a:lnTo>
                <a:lnTo>
                  <a:pt x="963" y="838"/>
                </a:lnTo>
                <a:lnTo>
                  <a:pt x="963" y="846"/>
                </a:lnTo>
                <a:lnTo>
                  <a:pt x="963" y="847"/>
                </a:lnTo>
                <a:lnTo>
                  <a:pt x="968" y="852"/>
                </a:lnTo>
                <a:lnTo>
                  <a:pt x="968" y="854"/>
                </a:lnTo>
                <a:lnTo>
                  <a:pt x="966" y="860"/>
                </a:lnTo>
                <a:lnTo>
                  <a:pt x="966" y="861"/>
                </a:lnTo>
                <a:lnTo>
                  <a:pt x="965" y="864"/>
                </a:lnTo>
                <a:lnTo>
                  <a:pt x="965" y="871"/>
                </a:lnTo>
                <a:lnTo>
                  <a:pt x="965" y="872"/>
                </a:lnTo>
                <a:lnTo>
                  <a:pt x="960" y="874"/>
                </a:lnTo>
                <a:lnTo>
                  <a:pt x="960" y="875"/>
                </a:lnTo>
                <a:lnTo>
                  <a:pt x="955" y="878"/>
                </a:lnTo>
                <a:lnTo>
                  <a:pt x="952" y="883"/>
                </a:lnTo>
                <a:lnTo>
                  <a:pt x="951" y="886"/>
                </a:lnTo>
                <a:lnTo>
                  <a:pt x="946" y="892"/>
                </a:lnTo>
                <a:lnTo>
                  <a:pt x="945" y="900"/>
                </a:lnTo>
                <a:lnTo>
                  <a:pt x="941" y="902"/>
                </a:lnTo>
                <a:lnTo>
                  <a:pt x="938" y="905"/>
                </a:lnTo>
                <a:lnTo>
                  <a:pt x="937" y="908"/>
                </a:lnTo>
                <a:lnTo>
                  <a:pt x="934" y="912"/>
                </a:lnTo>
                <a:lnTo>
                  <a:pt x="932" y="917"/>
                </a:lnTo>
                <a:lnTo>
                  <a:pt x="932" y="920"/>
                </a:lnTo>
                <a:lnTo>
                  <a:pt x="931" y="920"/>
                </a:lnTo>
                <a:lnTo>
                  <a:pt x="932" y="925"/>
                </a:lnTo>
                <a:lnTo>
                  <a:pt x="932" y="928"/>
                </a:lnTo>
                <a:lnTo>
                  <a:pt x="932" y="932"/>
                </a:lnTo>
                <a:lnTo>
                  <a:pt x="941" y="934"/>
                </a:lnTo>
                <a:lnTo>
                  <a:pt x="945" y="936"/>
                </a:lnTo>
                <a:lnTo>
                  <a:pt x="945" y="937"/>
                </a:lnTo>
                <a:lnTo>
                  <a:pt x="945" y="946"/>
                </a:lnTo>
                <a:lnTo>
                  <a:pt x="945" y="946"/>
                </a:lnTo>
                <a:lnTo>
                  <a:pt x="943" y="948"/>
                </a:lnTo>
                <a:lnTo>
                  <a:pt x="946" y="949"/>
                </a:lnTo>
                <a:lnTo>
                  <a:pt x="945" y="951"/>
                </a:lnTo>
                <a:lnTo>
                  <a:pt x="945" y="954"/>
                </a:lnTo>
                <a:lnTo>
                  <a:pt x="945" y="956"/>
                </a:lnTo>
                <a:lnTo>
                  <a:pt x="948" y="956"/>
                </a:lnTo>
                <a:lnTo>
                  <a:pt x="948" y="957"/>
                </a:lnTo>
                <a:lnTo>
                  <a:pt x="946" y="959"/>
                </a:lnTo>
                <a:lnTo>
                  <a:pt x="946" y="959"/>
                </a:lnTo>
                <a:lnTo>
                  <a:pt x="946" y="960"/>
                </a:lnTo>
                <a:lnTo>
                  <a:pt x="943" y="960"/>
                </a:lnTo>
                <a:lnTo>
                  <a:pt x="945" y="965"/>
                </a:lnTo>
                <a:lnTo>
                  <a:pt x="945" y="966"/>
                </a:lnTo>
                <a:lnTo>
                  <a:pt x="946" y="968"/>
                </a:lnTo>
                <a:lnTo>
                  <a:pt x="945" y="970"/>
                </a:lnTo>
                <a:lnTo>
                  <a:pt x="945" y="971"/>
                </a:lnTo>
                <a:lnTo>
                  <a:pt x="949" y="973"/>
                </a:lnTo>
                <a:lnTo>
                  <a:pt x="949" y="974"/>
                </a:lnTo>
                <a:lnTo>
                  <a:pt x="954" y="980"/>
                </a:lnTo>
                <a:lnTo>
                  <a:pt x="966" y="985"/>
                </a:lnTo>
                <a:lnTo>
                  <a:pt x="966" y="987"/>
                </a:lnTo>
                <a:lnTo>
                  <a:pt x="974" y="991"/>
                </a:lnTo>
                <a:lnTo>
                  <a:pt x="977" y="994"/>
                </a:lnTo>
                <a:lnTo>
                  <a:pt x="980" y="994"/>
                </a:lnTo>
                <a:lnTo>
                  <a:pt x="982" y="997"/>
                </a:lnTo>
                <a:lnTo>
                  <a:pt x="983" y="1002"/>
                </a:lnTo>
                <a:lnTo>
                  <a:pt x="983" y="1002"/>
                </a:lnTo>
                <a:lnTo>
                  <a:pt x="983" y="1004"/>
                </a:lnTo>
                <a:lnTo>
                  <a:pt x="982" y="1004"/>
                </a:lnTo>
                <a:lnTo>
                  <a:pt x="982" y="1005"/>
                </a:lnTo>
                <a:lnTo>
                  <a:pt x="983" y="1005"/>
                </a:lnTo>
                <a:lnTo>
                  <a:pt x="985" y="1007"/>
                </a:lnTo>
                <a:lnTo>
                  <a:pt x="985" y="1008"/>
                </a:lnTo>
                <a:lnTo>
                  <a:pt x="990" y="1011"/>
                </a:lnTo>
                <a:lnTo>
                  <a:pt x="993" y="1013"/>
                </a:lnTo>
                <a:lnTo>
                  <a:pt x="1002" y="1018"/>
                </a:lnTo>
                <a:lnTo>
                  <a:pt x="1010" y="1021"/>
                </a:lnTo>
                <a:lnTo>
                  <a:pt x="1011" y="1022"/>
                </a:lnTo>
                <a:lnTo>
                  <a:pt x="1014" y="1031"/>
                </a:lnTo>
                <a:lnTo>
                  <a:pt x="1016" y="1031"/>
                </a:lnTo>
                <a:lnTo>
                  <a:pt x="1016" y="1033"/>
                </a:lnTo>
                <a:lnTo>
                  <a:pt x="1020" y="1036"/>
                </a:lnTo>
                <a:lnTo>
                  <a:pt x="1019" y="1042"/>
                </a:lnTo>
                <a:lnTo>
                  <a:pt x="1019" y="1045"/>
                </a:lnTo>
                <a:lnTo>
                  <a:pt x="1020" y="1048"/>
                </a:lnTo>
                <a:lnTo>
                  <a:pt x="1020" y="1050"/>
                </a:lnTo>
                <a:lnTo>
                  <a:pt x="1022" y="1050"/>
                </a:lnTo>
                <a:lnTo>
                  <a:pt x="1024" y="1050"/>
                </a:lnTo>
                <a:lnTo>
                  <a:pt x="1031" y="1055"/>
                </a:lnTo>
                <a:lnTo>
                  <a:pt x="1033" y="1058"/>
                </a:lnTo>
                <a:lnTo>
                  <a:pt x="1036" y="1061"/>
                </a:lnTo>
                <a:lnTo>
                  <a:pt x="1036" y="1062"/>
                </a:lnTo>
                <a:lnTo>
                  <a:pt x="1034" y="1064"/>
                </a:lnTo>
                <a:lnTo>
                  <a:pt x="1033" y="1065"/>
                </a:lnTo>
                <a:lnTo>
                  <a:pt x="1031" y="1065"/>
                </a:lnTo>
                <a:lnTo>
                  <a:pt x="1031" y="1064"/>
                </a:lnTo>
                <a:lnTo>
                  <a:pt x="1030" y="1064"/>
                </a:lnTo>
                <a:lnTo>
                  <a:pt x="1028" y="1065"/>
                </a:lnTo>
                <a:lnTo>
                  <a:pt x="1027" y="1069"/>
                </a:lnTo>
                <a:lnTo>
                  <a:pt x="1030" y="1076"/>
                </a:lnTo>
                <a:lnTo>
                  <a:pt x="1031" y="1087"/>
                </a:lnTo>
                <a:lnTo>
                  <a:pt x="1033" y="1087"/>
                </a:lnTo>
                <a:lnTo>
                  <a:pt x="1036" y="1086"/>
                </a:lnTo>
                <a:lnTo>
                  <a:pt x="1039" y="1086"/>
                </a:lnTo>
                <a:lnTo>
                  <a:pt x="1058" y="1096"/>
                </a:lnTo>
                <a:lnTo>
                  <a:pt x="1061" y="1099"/>
                </a:lnTo>
                <a:lnTo>
                  <a:pt x="1073" y="1104"/>
                </a:lnTo>
                <a:lnTo>
                  <a:pt x="1081" y="1109"/>
                </a:lnTo>
                <a:lnTo>
                  <a:pt x="1081" y="1110"/>
                </a:lnTo>
                <a:lnTo>
                  <a:pt x="1081" y="1112"/>
                </a:lnTo>
                <a:lnTo>
                  <a:pt x="1086" y="1112"/>
                </a:lnTo>
                <a:lnTo>
                  <a:pt x="1098" y="1120"/>
                </a:lnTo>
                <a:lnTo>
                  <a:pt x="1107" y="1126"/>
                </a:lnTo>
                <a:lnTo>
                  <a:pt x="1107" y="1129"/>
                </a:lnTo>
                <a:lnTo>
                  <a:pt x="1106" y="1130"/>
                </a:lnTo>
                <a:lnTo>
                  <a:pt x="1104" y="1140"/>
                </a:lnTo>
                <a:lnTo>
                  <a:pt x="1106" y="1146"/>
                </a:lnTo>
                <a:lnTo>
                  <a:pt x="1106" y="1149"/>
                </a:lnTo>
                <a:lnTo>
                  <a:pt x="1109" y="1151"/>
                </a:lnTo>
                <a:lnTo>
                  <a:pt x="1110" y="1157"/>
                </a:lnTo>
                <a:lnTo>
                  <a:pt x="1109" y="1157"/>
                </a:lnTo>
                <a:lnTo>
                  <a:pt x="1107" y="1160"/>
                </a:lnTo>
                <a:lnTo>
                  <a:pt x="1110" y="1163"/>
                </a:lnTo>
                <a:lnTo>
                  <a:pt x="1112" y="1166"/>
                </a:lnTo>
                <a:lnTo>
                  <a:pt x="1117" y="1168"/>
                </a:lnTo>
                <a:lnTo>
                  <a:pt x="1120" y="1171"/>
                </a:lnTo>
                <a:lnTo>
                  <a:pt x="1120" y="1175"/>
                </a:lnTo>
                <a:lnTo>
                  <a:pt x="1123" y="1178"/>
                </a:lnTo>
                <a:lnTo>
                  <a:pt x="1123" y="1180"/>
                </a:lnTo>
                <a:lnTo>
                  <a:pt x="1123" y="1183"/>
                </a:lnTo>
                <a:lnTo>
                  <a:pt x="1121" y="1185"/>
                </a:lnTo>
                <a:lnTo>
                  <a:pt x="1121" y="1186"/>
                </a:lnTo>
                <a:lnTo>
                  <a:pt x="1124" y="1188"/>
                </a:lnTo>
                <a:lnTo>
                  <a:pt x="1124" y="1197"/>
                </a:lnTo>
                <a:lnTo>
                  <a:pt x="1126" y="1198"/>
                </a:lnTo>
                <a:lnTo>
                  <a:pt x="1126" y="1200"/>
                </a:lnTo>
                <a:lnTo>
                  <a:pt x="1124" y="1202"/>
                </a:lnTo>
                <a:lnTo>
                  <a:pt x="1124" y="1205"/>
                </a:lnTo>
                <a:lnTo>
                  <a:pt x="1126" y="1205"/>
                </a:lnTo>
                <a:lnTo>
                  <a:pt x="1126" y="1206"/>
                </a:lnTo>
                <a:lnTo>
                  <a:pt x="1126" y="1209"/>
                </a:lnTo>
                <a:lnTo>
                  <a:pt x="1127" y="1212"/>
                </a:lnTo>
                <a:lnTo>
                  <a:pt x="1127" y="1212"/>
                </a:lnTo>
                <a:lnTo>
                  <a:pt x="1127" y="1217"/>
                </a:lnTo>
                <a:lnTo>
                  <a:pt x="1126" y="1217"/>
                </a:lnTo>
                <a:lnTo>
                  <a:pt x="1126" y="1219"/>
                </a:lnTo>
                <a:lnTo>
                  <a:pt x="1124" y="1222"/>
                </a:lnTo>
                <a:lnTo>
                  <a:pt x="1126" y="1223"/>
                </a:lnTo>
                <a:lnTo>
                  <a:pt x="940" y="1223"/>
                </a:lnTo>
                <a:lnTo>
                  <a:pt x="938" y="1228"/>
                </a:lnTo>
                <a:lnTo>
                  <a:pt x="938" y="1231"/>
                </a:lnTo>
                <a:lnTo>
                  <a:pt x="938" y="1232"/>
                </a:lnTo>
                <a:lnTo>
                  <a:pt x="938" y="1236"/>
                </a:lnTo>
                <a:lnTo>
                  <a:pt x="938" y="1240"/>
                </a:lnTo>
                <a:lnTo>
                  <a:pt x="940" y="1242"/>
                </a:lnTo>
                <a:lnTo>
                  <a:pt x="941" y="1245"/>
                </a:lnTo>
                <a:lnTo>
                  <a:pt x="941" y="1248"/>
                </a:lnTo>
                <a:lnTo>
                  <a:pt x="943" y="1251"/>
                </a:lnTo>
                <a:lnTo>
                  <a:pt x="943" y="1254"/>
                </a:lnTo>
                <a:lnTo>
                  <a:pt x="943" y="1259"/>
                </a:lnTo>
                <a:lnTo>
                  <a:pt x="943" y="1260"/>
                </a:lnTo>
                <a:lnTo>
                  <a:pt x="943" y="1265"/>
                </a:lnTo>
                <a:lnTo>
                  <a:pt x="943" y="1268"/>
                </a:lnTo>
                <a:lnTo>
                  <a:pt x="943" y="1273"/>
                </a:lnTo>
                <a:lnTo>
                  <a:pt x="945" y="1276"/>
                </a:lnTo>
                <a:lnTo>
                  <a:pt x="945" y="1279"/>
                </a:lnTo>
                <a:lnTo>
                  <a:pt x="945" y="1284"/>
                </a:lnTo>
                <a:lnTo>
                  <a:pt x="943" y="1287"/>
                </a:lnTo>
                <a:lnTo>
                  <a:pt x="943" y="1290"/>
                </a:lnTo>
                <a:lnTo>
                  <a:pt x="943" y="1293"/>
                </a:lnTo>
                <a:lnTo>
                  <a:pt x="943" y="1296"/>
                </a:lnTo>
                <a:lnTo>
                  <a:pt x="941" y="1299"/>
                </a:lnTo>
                <a:lnTo>
                  <a:pt x="941" y="1302"/>
                </a:lnTo>
                <a:lnTo>
                  <a:pt x="940" y="1304"/>
                </a:lnTo>
                <a:lnTo>
                  <a:pt x="940" y="1307"/>
                </a:lnTo>
                <a:lnTo>
                  <a:pt x="938" y="1310"/>
                </a:lnTo>
                <a:lnTo>
                  <a:pt x="938" y="1313"/>
                </a:lnTo>
                <a:lnTo>
                  <a:pt x="937" y="1314"/>
                </a:lnTo>
                <a:lnTo>
                  <a:pt x="935" y="1318"/>
                </a:lnTo>
                <a:lnTo>
                  <a:pt x="935" y="1321"/>
                </a:lnTo>
                <a:lnTo>
                  <a:pt x="934" y="1324"/>
                </a:lnTo>
                <a:lnTo>
                  <a:pt x="932" y="1327"/>
                </a:lnTo>
                <a:lnTo>
                  <a:pt x="932" y="1330"/>
                </a:lnTo>
                <a:lnTo>
                  <a:pt x="932" y="1331"/>
                </a:lnTo>
                <a:lnTo>
                  <a:pt x="931" y="1335"/>
                </a:lnTo>
                <a:lnTo>
                  <a:pt x="929" y="1336"/>
                </a:lnTo>
                <a:lnTo>
                  <a:pt x="929" y="1339"/>
                </a:lnTo>
                <a:lnTo>
                  <a:pt x="928" y="1341"/>
                </a:lnTo>
                <a:lnTo>
                  <a:pt x="926" y="1344"/>
                </a:lnTo>
                <a:lnTo>
                  <a:pt x="924" y="1345"/>
                </a:lnTo>
                <a:lnTo>
                  <a:pt x="923" y="1349"/>
                </a:lnTo>
                <a:lnTo>
                  <a:pt x="921" y="1350"/>
                </a:lnTo>
                <a:lnTo>
                  <a:pt x="918" y="1353"/>
                </a:lnTo>
                <a:lnTo>
                  <a:pt x="918" y="1355"/>
                </a:lnTo>
                <a:lnTo>
                  <a:pt x="917" y="1358"/>
                </a:lnTo>
                <a:lnTo>
                  <a:pt x="915" y="1361"/>
                </a:lnTo>
                <a:lnTo>
                  <a:pt x="914" y="1362"/>
                </a:lnTo>
                <a:lnTo>
                  <a:pt x="912" y="1366"/>
                </a:lnTo>
                <a:lnTo>
                  <a:pt x="912" y="1367"/>
                </a:lnTo>
                <a:lnTo>
                  <a:pt x="911" y="1370"/>
                </a:lnTo>
                <a:lnTo>
                  <a:pt x="909" y="1372"/>
                </a:lnTo>
                <a:lnTo>
                  <a:pt x="907" y="1375"/>
                </a:lnTo>
                <a:lnTo>
                  <a:pt x="906" y="1376"/>
                </a:lnTo>
                <a:lnTo>
                  <a:pt x="904" y="1379"/>
                </a:lnTo>
                <a:lnTo>
                  <a:pt x="903" y="1381"/>
                </a:lnTo>
                <a:lnTo>
                  <a:pt x="901" y="1384"/>
                </a:lnTo>
                <a:lnTo>
                  <a:pt x="900" y="1386"/>
                </a:lnTo>
                <a:lnTo>
                  <a:pt x="900" y="1389"/>
                </a:lnTo>
                <a:lnTo>
                  <a:pt x="898" y="1390"/>
                </a:lnTo>
                <a:lnTo>
                  <a:pt x="895" y="1392"/>
                </a:lnTo>
                <a:lnTo>
                  <a:pt x="893" y="1395"/>
                </a:lnTo>
                <a:lnTo>
                  <a:pt x="893" y="1396"/>
                </a:lnTo>
                <a:lnTo>
                  <a:pt x="892" y="1398"/>
                </a:lnTo>
                <a:lnTo>
                  <a:pt x="889" y="1401"/>
                </a:lnTo>
                <a:lnTo>
                  <a:pt x="887" y="1403"/>
                </a:lnTo>
                <a:lnTo>
                  <a:pt x="886" y="1404"/>
                </a:lnTo>
                <a:lnTo>
                  <a:pt x="884" y="1407"/>
                </a:lnTo>
                <a:lnTo>
                  <a:pt x="883" y="1409"/>
                </a:lnTo>
                <a:lnTo>
                  <a:pt x="881" y="1410"/>
                </a:lnTo>
                <a:lnTo>
                  <a:pt x="880" y="1413"/>
                </a:lnTo>
                <a:lnTo>
                  <a:pt x="880" y="1415"/>
                </a:lnTo>
                <a:lnTo>
                  <a:pt x="878" y="1418"/>
                </a:lnTo>
                <a:lnTo>
                  <a:pt x="876" y="1421"/>
                </a:lnTo>
                <a:lnTo>
                  <a:pt x="875" y="1423"/>
                </a:lnTo>
                <a:lnTo>
                  <a:pt x="873" y="1426"/>
                </a:lnTo>
                <a:lnTo>
                  <a:pt x="873" y="1427"/>
                </a:lnTo>
                <a:lnTo>
                  <a:pt x="870" y="1429"/>
                </a:lnTo>
                <a:lnTo>
                  <a:pt x="869" y="1430"/>
                </a:lnTo>
                <a:lnTo>
                  <a:pt x="869" y="1430"/>
                </a:lnTo>
                <a:lnTo>
                  <a:pt x="867" y="1432"/>
                </a:lnTo>
                <a:lnTo>
                  <a:pt x="866" y="1435"/>
                </a:lnTo>
                <a:lnTo>
                  <a:pt x="864" y="1437"/>
                </a:lnTo>
                <a:lnTo>
                  <a:pt x="862" y="1440"/>
                </a:lnTo>
                <a:lnTo>
                  <a:pt x="861" y="1441"/>
                </a:lnTo>
                <a:lnTo>
                  <a:pt x="858" y="1443"/>
                </a:lnTo>
                <a:lnTo>
                  <a:pt x="856" y="1444"/>
                </a:lnTo>
                <a:lnTo>
                  <a:pt x="855" y="1446"/>
                </a:lnTo>
                <a:lnTo>
                  <a:pt x="855" y="1449"/>
                </a:lnTo>
                <a:lnTo>
                  <a:pt x="853" y="1451"/>
                </a:lnTo>
                <a:lnTo>
                  <a:pt x="852" y="1454"/>
                </a:lnTo>
                <a:lnTo>
                  <a:pt x="850" y="1455"/>
                </a:lnTo>
                <a:lnTo>
                  <a:pt x="849" y="1458"/>
                </a:lnTo>
                <a:lnTo>
                  <a:pt x="847" y="1460"/>
                </a:lnTo>
                <a:lnTo>
                  <a:pt x="847" y="1461"/>
                </a:lnTo>
                <a:lnTo>
                  <a:pt x="845" y="1461"/>
                </a:lnTo>
                <a:lnTo>
                  <a:pt x="844" y="1465"/>
                </a:lnTo>
                <a:lnTo>
                  <a:pt x="844" y="1468"/>
                </a:lnTo>
                <a:lnTo>
                  <a:pt x="842" y="1469"/>
                </a:lnTo>
                <a:lnTo>
                  <a:pt x="841" y="1472"/>
                </a:lnTo>
                <a:lnTo>
                  <a:pt x="839" y="1475"/>
                </a:lnTo>
                <a:lnTo>
                  <a:pt x="838" y="1477"/>
                </a:lnTo>
                <a:lnTo>
                  <a:pt x="836" y="1480"/>
                </a:lnTo>
                <a:lnTo>
                  <a:pt x="835" y="1480"/>
                </a:lnTo>
                <a:lnTo>
                  <a:pt x="835" y="1483"/>
                </a:lnTo>
                <a:lnTo>
                  <a:pt x="833" y="1485"/>
                </a:lnTo>
                <a:lnTo>
                  <a:pt x="831" y="1488"/>
                </a:lnTo>
                <a:lnTo>
                  <a:pt x="830" y="1489"/>
                </a:lnTo>
                <a:lnTo>
                  <a:pt x="828" y="1492"/>
                </a:lnTo>
                <a:lnTo>
                  <a:pt x="827" y="1495"/>
                </a:lnTo>
                <a:lnTo>
                  <a:pt x="825" y="1497"/>
                </a:lnTo>
                <a:lnTo>
                  <a:pt x="824" y="1499"/>
                </a:lnTo>
                <a:lnTo>
                  <a:pt x="822" y="1500"/>
                </a:lnTo>
                <a:lnTo>
                  <a:pt x="821" y="1503"/>
                </a:lnTo>
                <a:lnTo>
                  <a:pt x="819" y="1505"/>
                </a:lnTo>
                <a:lnTo>
                  <a:pt x="819" y="1508"/>
                </a:lnTo>
                <a:lnTo>
                  <a:pt x="818" y="1511"/>
                </a:lnTo>
                <a:lnTo>
                  <a:pt x="816" y="1512"/>
                </a:lnTo>
                <a:lnTo>
                  <a:pt x="814" y="1516"/>
                </a:lnTo>
                <a:lnTo>
                  <a:pt x="813" y="1517"/>
                </a:lnTo>
                <a:lnTo>
                  <a:pt x="813" y="1519"/>
                </a:lnTo>
                <a:lnTo>
                  <a:pt x="810" y="1522"/>
                </a:lnTo>
                <a:lnTo>
                  <a:pt x="810" y="1525"/>
                </a:lnTo>
                <a:lnTo>
                  <a:pt x="808" y="1526"/>
                </a:lnTo>
                <a:lnTo>
                  <a:pt x="807" y="1529"/>
                </a:lnTo>
                <a:lnTo>
                  <a:pt x="805" y="1531"/>
                </a:lnTo>
                <a:lnTo>
                  <a:pt x="804" y="1534"/>
                </a:lnTo>
                <a:lnTo>
                  <a:pt x="804" y="1536"/>
                </a:lnTo>
                <a:lnTo>
                  <a:pt x="802" y="1539"/>
                </a:lnTo>
                <a:lnTo>
                  <a:pt x="802" y="1542"/>
                </a:lnTo>
                <a:lnTo>
                  <a:pt x="801" y="1545"/>
                </a:lnTo>
                <a:lnTo>
                  <a:pt x="799" y="1546"/>
                </a:lnTo>
                <a:lnTo>
                  <a:pt x="799" y="1550"/>
                </a:lnTo>
                <a:lnTo>
                  <a:pt x="799" y="1554"/>
                </a:lnTo>
                <a:lnTo>
                  <a:pt x="797" y="1556"/>
                </a:lnTo>
                <a:lnTo>
                  <a:pt x="797" y="1559"/>
                </a:lnTo>
                <a:lnTo>
                  <a:pt x="797" y="1562"/>
                </a:lnTo>
                <a:lnTo>
                  <a:pt x="796" y="1565"/>
                </a:lnTo>
                <a:lnTo>
                  <a:pt x="796" y="1568"/>
                </a:lnTo>
                <a:lnTo>
                  <a:pt x="796" y="1571"/>
                </a:lnTo>
                <a:lnTo>
                  <a:pt x="796" y="1574"/>
                </a:lnTo>
                <a:lnTo>
                  <a:pt x="796" y="1581"/>
                </a:lnTo>
                <a:lnTo>
                  <a:pt x="797" y="1585"/>
                </a:lnTo>
                <a:lnTo>
                  <a:pt x="797" y="1591"/>
                </a:lnTo>
                <a:lnTo>
                  <a:pt x="602" y="1591"/>
                </a:lnTo>
                <a:lnTo>
                  <a:pt x="602" y="1591"/>
                </a:lnTo>
                <a:lnTo>
                  <a:pt x="601" y="1591"/>
                </a:lnTo>
                <a:lnTo>
                  <a:pt x="601" y="1591"/>
                </a:lnTo>
                <a:lnTo>
                  <a:pt x="599" y="1590"/>
                </a:lnTo>
                <a:lnTo>
                  <a:pt x="599" y="1590"/>
                </a:lnTo>
                <a:lnTo>
                  <a:pt x="599" y="1590"/>
                </a:lnTo>
                <a:lnTo>
                  <a:pt x="599" y="1590"/>
                </a:lnTo>
                <a:lnTo>
                  <a:pt x="598" y="1590"/>
                </a:lnTo>
                <a:lnTo>
                  <a:pt x="598" y="1590"/>
                </a:lnTo>
                <a:lnTo>
                  <a:pt x="598" y="1588"/>
                </a:lnTo>
                <a:lnTo>
                  <a:pt x="596" y="1588"/>
                </a:lnTo>
                <a:lnTo>
                  <a:pt x="596" y="1588"/>
                </a:lnTo>
                <a:lnTo>
                  <a:pt x="596" y="1590"/>
                </a:lnTo>
                <a:lnTo>
                  <a:pt x="596" y="1590"/>
                </a:lnTo>
                <a:lnTo>
                  <a:pt x="596" y="1588"/>
                </a:lnTo>
                <a:lnTo>
                  <a:pt x="596" y="1588"/>
                </a:lnTo>
                <a:lnTo>
                  <a:pt x="594" y="1588"/>
                </a:lnTo>
                <a:lnTo>
                  <a:pt x="594" y="1590"/>
                </a:lnTo>
                <a:lnTo>
                  <a:pt x="594" y="1588"/>
                </a:lnTo>
                <a:lnTo>
                  <a:pt x="594" y="1588"/>
                </a:lnTo>
                <a:lnTo>
                  <a:pt x="593" y="1588"/>
                </a:lnTo>
                <a:lnTo>
                  <a:pt x="593" y="1588"/>
                </a:lnTo>
                <a:lnTo>
                  <a:pt x="593" y="1587"/>
                </a:lnTo>
                <a:lnTo>
                  <a:pt x="591" y="1587"/>
                </a:lnTo>
                <a:lnTo>
                  <a:pt x="591" y="1587"/>
                </a:lnTo>
                <a:lnTo>
                  <a:pt x="590" y="1587"/>
                </a:lnTo>
                <a:lnTo>
                  <a:pt x="590" y="1585"/>
                </a:lnTo>
                <a:lnTo>
                  <a:pt x="590" y="1585"/>
                </a:lnTo>
                <a:lnTo>
                  <a:pt x="588" y="1585"/>
                </a:lnTo>
                <a:lnTo>
                  <a:pt x="588" y="1584"/>
                </a:lnTo>
                <a:lnTo>
                  <a:pt x="588" y="1584"/>
                </a:lnTo>
                <a:lnTo>
                  <a:pt x="587" y="1584"/>
                </a:lnTo>
                <a:lnTo>
                  <a:pt x="587" y="1584"/>
                </a:lnTo>
                <a:lnTo>
                  <a:pt x="585" y="1584"/>
                </a:lnTo>
                <a:lnTo>
                  <a:pt x="585" y="1585"/>
                </a:lnTo>
                <a:lnTo>
                  <a:pt x="585" y="1585"/>
                </a:lnTo>
                <a:lnTo>
                  <a:pt x="585" y="1585"/>
                </a:lnTo>
                <a:lnTo>
                  <a:pt x="585" y="1587"/>
                </a:lnTo>
                <a:lnTo>
                  <a:pt x="584" y="1587"/>
                </a:lnTo>
                <a:lnTo>
                  <a:pt x="584" y="1587"/>
                </a:lnTo>
                <a:lnTo>
                  <a:pt x="584" y="1585"/>
                </a:lnTo>
                <a:lnTo>
                  <a:pt x="582" y="1585"/>
                </a:lnTo>
                <a:lnTo>
                  <a:pt x="582" y="1585"/>
                </a:lnTo>
                <a:lnTo>
                  <a:pt x="582" y="1587"/>
                </a:lnTo>
                <a:lnTo>
                  <a:pt x="582" y="1587"/>
                </a:lnTo>
                <a:lnTo>
                  <a:pt x="582" y="1587"/>
                </a:lnTo>
                <a:lnTo>
                  <a:pt x="582" y="1588"/>
                </a:lnTo>
                <a:lnTo>
                  <a:pt x="582" y="1588"/>
                </a:lnTo>
                <a:lnTo>
                  <a:pt x="581" y="1588"/>
                </a:lnTo>
                <a:lnTo>
                  <a:pt x="581" y="1590"/>
                </a:lnTo>
                <a:lnTo>
                  <a:pt x="581" y="1590"/>
                </a:lnTo>
                <a:lnTo>
                  <a:pt x="581" y="1590"/>
                </a:lnTo>
                <a:lnTo>
                  <a:pt x="581" y="1590"/>
                </a:lnTo>
                <a:lnTo>
                  <a:pt x="581" y="1591"/>
                </a:lnTo>
                <a:lnTo>
                  <a:pt x="581" y="1591"/>
                </a:lnTo>
                <a:lnTo>
                  <a:pt x="581" y="1591"/>
                </a:lnTo>
                <a:lnTo>
                  <a:pt x="581" y="1590"/>
                </a:lnTo>
                <a:lnTo>
                  <a:pt x="579" y="1590"/>
                </a:lnTo>
                <a:lnTo>
                  <a:pt x="579" y="1590"/>
                </a:lnTo>
                <a:lnTo>
                  <a:pt x="579" y="1590"/>
                </a:lnTo>
                <a:lnTo>
                  <a:pt x="577" y="1590"/>
                </a:lnTo>
                <a:lnTo>
                  <a:pt x="577" y="1590"/>
                </a:lnTo>
                <a:lnTo>
                  <a:pt x="577" y="1590"/>
                </a:lnTo>
                <a:lnTo>
                  <a:pt x="576" y="1590"/>
                </a:lnTo>
                <a:lnTo>
                  <a:pt x="576" y="1588"/>
                </a:lnTo>
                <a:lnTo>
                  <a:pt x="576" y="1588"/>
                </a:lnTo>
                <a:lnTo>
                  <a:pt x="574" y="1588"/>
                </a:lnTo>
                <a:lnTo>
                  <a:pt x="574" y="1588"/>
                </a:lnTo>
                <a:lnTo>
                  <a:pt x="574" y="1588"/>
                </a:lnTo>
                <a:lnTo>
                  <a:pt x="574" y="1587"/>
                </a:lnTo>
                <a:lnTo>
                  <a:pt x="574" y="1587"/>
                </a:lnTo>
                <a:lnTo>
                  <a:pt x="574" y="1587"/>
                </a:lnTo>
                <a:lnTo>
                  <a:pt x="576" y="1587"/>
                </a:lnTo>
                <a:lnTo>
                  <a:pt x="576" y="1585"/>
                </a:lnTo>
                <a:lnTo>
                  <a:pt x="576" y="1585"/>
                </a:lnTo>
                <a:lnTo>
                  <a:pt x="574" y="1585"/>
                </a:lnTo>
                <a:lnTo>
                  <a:pt x="574" y="1585"/>
                </a:lnTo>
                <a:lnTo>
                  <a:pt x="574" y="1584"/>
                </a:lnTo>
                <a:lnTo>
                  <a:pt x="573" y="1584"/>
                </a:lnTo>
                <a:lnTo>
                  <a:pt x="573" y="1584"/>
                </a:lnTo>
                <a:lnTo>
                  <a:pt x="573" y="1585"/>
                </a:lnTo>
                <a:lnTo>
                  <a:pt x="573" y="1585"/>
                </a:lnTo>
                <a:lnTo>
                  <a:pt x="573" y="1587"/>
                </a:lnTo>
                <a:lnTo>
                  <a:pt x="571" y="1587"/>
                </a:lnTo>
                <a:lnTo>
                  <a:pt x="571" y="1585"/>
                </a:lnTo>
                <a:lnTo>
                  <a:pt x="570" y="1585"/>
                </a:lnTo>
                <a:lnTo>
                  <a:pt x="570" y="1584"/>
                </a:lnTo>
                <a:lnTo>
                  <a:pt x="570" y="1584"/>
                </a:lnTo>
                <a:lnTo>
                  <a:pt x="570" y="1584"/>
                </a:lnTo>
                <a:lnTo>
                  <a:pt x="568" y="1584"/>
                </a:lnTo>
                <a:lnTo>
                  <a:pt x="568" y="1584"/>
                </a:lnTo>
                <a:lnTo>
                  <a:pt x="568" y="1582"/>
                </a:lnTo>
                <a:lnTo>
                  <a:pt x="567" y="1582"/>
                </a:lnTo>
                <a:lnTo>
                  <a:pt x="567" y="1582"/>
                </a:lnTo>
                <a:lnTo>
                  <a:pt x="567" y="1581"/>
                </a:lnTo>
                <a:lnTo>
                  <a:pt x="567" y="1581"/>
                </a:lnTo>
                <a:lnTo>
                  <a:pt x="565" y="1581"/>
                </a:lnTo>
                <a:lnTo>
                  <a:pt x="565" y="1581"/>
                </a:lnTo>
                <a:lnTo>
                  <a:pt x="563" y="1581"/>
                </a:lnTo>
                <a:lnTo>
                  <a:pt x="563" y="1581"/>
                </a:lnTo>
                <a:lnTo>
                  <a:pt x="563" y="1579"/>
                </a:lnTo>
                <a:lnTo>
                  <a:pt x="562" y="1579"/>
                </a:lnTo>
                <a:lnTo>
                  <a:pt x="562" y="1581"/>
                </a:lnTo>
                <a:lnTo>
                  <a:pt x="562" y="1581"/>
                </a:lnTo>
                <a:lnTo>
                  <a:pt x="562" y="1579"/>
                </a:lnTo>
                <a:lnTo>
                  <a:pt x="560" y="1579"/>
                </a:lnTo>
                <a:lnTo>
                  <a:pt x="560" y="1579"/>
                </a:lnTo>
                <a:lnTo>
                  <a:pt x="559" y="1579"/>
                </a:lnTo>
                <a:lnTo>
                  <a:pt x="559" y="1579"/>
                </a:lnTo>
                <a:lnTo>
                  <a:pt x="559" y="1581"/>
                </a:lnTo>
                <a:lnTo>
                  <a:pt x="557" y="1581"/>
                </a:lnTo>
                <a:lnTo>
                  <a:pt x="557" y="1581"/>
                </a:lnTo>
                <a:lnTo>
                  <a:pt x="557" y="1579"/>
                </a:lnTo>
                <a:lnTo>
                  <a:pt x="556" y="1579"/>
                </a:lnTo>
                <a:lnTo>
                  <a:pt x="556" y="1579"/>
                </a:lnTo>
                <a:lnTo>
                  <a:pt x="556" y="1577"/>
                </a:lnTo>
                <a:lnTo>
                  <a:pt x="556" y="1577"/>
                </a:lnTo>
                <a:lnTo>
                  <a:pt x="556" y="1577"/>
                </a:lnTo>
                <a:lnTo>
                  <a:pt x="554" y="1577"/>
                </a:lnTo>
                <a:lnTo>
                  <a:pt x="554" y="1577"/>
                </a:lnTo>
                <a:lnTo>
                  <a:pt x="554" y="1577"/>
                </a:lnTo>
                <a:lnTo>
                  <a:pt x="553" y="1577"/>
                </a:lnTo>
                <a:lnTo>
                  <a:pt x="553" y="1577"/>
                </a:lnTo>
                <a:lnTo>
                  <a:pt x="553" y="1577"/>
                </a:lnTo>
                <a:lnTo>
                  <a:pt x="551" y="1577"/>
                </a:lnTo>
                <a:lnTo>
                  <a:pt x="551" y="1577"/>
                </a:lnTo>
                <a:lnTo>
                  <a:pt x="550" y="1577"/>
                </a:lnTo>
                <a:lnTo>
                  <a:pt x="550" y="1576"/>
                </a:lnTo>
                <a:lnTo>
                  <a:pt x="550" y="1576"/>
                </a:lnTo>
                <a:lnTo>
                  <a:pt x="548" y="1576"/>
                </a:lnTo>
                <a:lnTo>
                  <a:pt x="548" y="1577"/>
                </a:lnTo>
                <a:lnTo>
                  <a:pt x="548" y="1577"/>
                </a:lnTo>
                <a:lnTo>
                  <a:pt x="548" y="1577"/>
                </a:lnTo>
                <a:lnTo>
                  <a:pt x="546" y="1577"/>
                </a:lnTo>
                <a:lnTo>
                  <a:pt x="546" y="1577"/>
                </a:lnTo>
                <a:lnTo>
                  <a:pt x="545" y="1577"/>
                </a:lnTo>
                <a:lnTo>
                  <a:pt x="545" y="1577"/>
                </a:lnTo>
                <a:lnTo>
                  <a:pt x="545" y="1577"/>
                </a:lnTo>
                <a:lnTo>
                  <a:pt x="545" y="1576"/>
                </a:lnTo>
                <a:lnTo>
                  <a:pt x="543" y="1576"/>
                </a:lnTo>
                <a:lnTo>
                  <a:pt x="543" y="1576"/>
                </a:lnTo>
                <a:lnTo>
                  <a:pt x="543" y="1577"/>
                </a:lnTo>
                <a:lnTo>
                  <a:pt x="542" y="1577"/>
                </a:lnTo>
                <a:lnTo>
                  <a:pt x="542" y="1577"/>
                </a:lnTo>
                <a:lnTo>
                  <a:pt x="542" y="1579"/>
                </a:lnTo>
                <a:lnTo>
                  <a:pt x="540" y="1579"/>
                </a:lnTo>
                <a:lnTo>
                  <a:pt x="540" y="1579"/>
                </a:lnTo>
                <a:lnTo>
                  <a:pt x="540" y="1577"/>
                </a:lnTo>
                <a:lnTo>
                  <a:pt x="540" y="1577"/>
                </a:lnTo>
                <a:lnTo>
                  <a:pt x="540" y="1577"/>
                </a:lnTo>
                <a:lnTo>
                  <a:pt x="540" y="1576"/>
                </a:lnTo>
                <a:lnTo>
                  <a:pt x="540" y="1576"/>
                </a:lnTo>
                <a:lnTo>
                  <a:pt x="540" y="1574"/>
                </a:lnTo>
                <a:lnTo>
                  <a:pt x="540" y="1574"/>
                </a:lnTo>
                <a:lnTo>
                  <a:pt x="539" y="1573"/>
                </a:lnTo>
                <a:lnTo>
                  <a:pt x="539" y="1573"/>
                </a:lnTo>
                <a:lnTo>
                  <a:pt x="539" y="1573"/>
                </a:lnTo>
                <a:lnTo>
                  <a:pt x="539" y="1571"/>
                </a:lnTo>
                <a:lnTo>
                  <a:pt x="539" y="1571"/>
                </a:lnTo>
                <a:lnTo>
                  <a:pt x="539" y="1570"/>
                </a:lnTo>
                <a:lnTo>
                  <a:pt x="537" y="1570"/>
                </a:lnTo>
                <a:lnTo>
                  <a:pt x="537" y="1570"/>
                </a:lnTo>
                <a:lnTo>
                  <a:pt x="537" y="1568"/>
                </a:lnTo>
                <a:lnTo>
                  <a:pt x="537" y="1568"/>
                </a:lnTo>
                <a:lnTo>
                  <a:pt x="537" y="1568"/>
                </a:lnTo>
                <a:lnTo>
                  <a:pt x="536" y="1568"/>
                </a:lnTo>
                <a:lnTo>
                  <a:pt x="536" y="1568"/>
                </a:lnTo>
                <a:lnTo>
                  <a:pt x="536" y="1567"/>
                </a:lnTo>
                <a:lnTo>
                  <a:pt x="534" y="1567"/>
                </a:lnTo>
                <a:lnTo>
                  <a:pt x="534" y="1567"/>
                </a:lnTo>
                <a:lnTo>
                  <a:pt x="534" y="1567"/>
                </a:lnTo>
                <a:lnTo>
                  <a:pt x="533" y="1567"/>
                </a:lnTo>
                <a:lnTo>
                  <a:pt x="533" y="1565"/>
                </a:lnTo>
                <a:lnTo>
                  <a:pt x="533" y="1565"/>
                </a:lnTo>
                <a:lnTo>
                  <a:pt x="531" y="1565"/>
                </a:lnTo>
                <a:lnTo>
                  <a:pt x="531" y="1565"/>
                </a:lnTo>
                <a:lnTo>
                  <a:pt x="531" y="1565"/>
                </a:lnTo>
                <a:lnTo>
                  <a:pt x="529" y="1565"/>
                </a:lnTo>
                <a:lnTo>
                  <a:pt x="529" y="1567"/>
                </a:lnTo>
                <a:lnTo>
                  <a:pt x="529" y="1567"/>
                </a:lnTo>
                <a:lnTo>
                  <a:pt x="528" y="1567"/>
                </a:lnTo>
                <a:lnTo>
                  <a:pt x="528" y="1567"/>
                </a:lnTo>
                <a:lnTo>
                  <a:pt x="528" y="1567"/>
                </a:lnTo>
                <a:lnTo>
                  <a:pt x="528" y="1567"/>
                </a:lnTo>
                <a:lnTo>
                  <a:pt x="528" y="1565"/>
                </a:lnTo>
                <a:lnTo>
                  <a:pt x="528" y="1565"/>
                </a:lnTo>
                <a:lnTo>
                  <a:pt x="526" y="1565"/>
                </a:lnTo>
                <a:lnTo>
                  <a:pt x="526" y="1563"/>
                </a:lnTo>
                <a:lnTo>
                  <a:pt x="526" y="1563"/>
                </a:lnTo>
                <a:lnTo>
                  <a:pt x="525" y="1563"/>
                </a:lnTo>
                <a:lnTo>
                  <a:pt x="525" y="1563"/>
                </a:lnTo>
                <a:lnTo>
                  <a:pt x="525" y="1565"/>
                </a:lnTo>
                <a:lnTo>
                  <a:pt x="525" y="1565"/>
                </a:lnTo>
                <a:lnTo>
                  <a:pt x="523" y="1565"/>
                </a:lnTo>
                <a:lnTo>
                  <a:pt x="523" y="1567"/>
                </a:lnTo>
                <a:lnTo>
                  <a:pt x="523" y="1567"/>
                </a:lnTo>
                <a:lnTo>
                  <a:pt x="523" y="1567"/>
                </a:lnTo>
                <a:lnTo>
                  <a:pt x="523" y="1568"/>
                </a:lnTo>
                <a:lnTo>
                  <a:pt x="522" y="1568"/>
                </a:lnTo>
                <a:lnTo>
                  <a:pt x="522" y="1568"/>
                </a:lnTo>
                <a:lnTo>
                  <a:pt x="520" y="1568"/>
                </a:lnTo>
                <a:lnTo>
                  <a:pt x="520" y="1567"/>
                </a:lnTo>
                <a:lnTo>
                  <a:pt x="520" y="1567"/>
                </a:lnTo>
                <a:lnTo>
                  <a:pt x="520" y="1567"/>
                </a:lnTo>
                <a:lnTo>
                  <a:pt x="520" y="1567"/>
                </a:lnTo>
                <a:lnTo>
                  <a:pt x="520" y="1565"/>
                </a:lnTo>
                <a:lnTo>
                  <a:pt x="520" y="1565"/>
                </a:lnTo>
                <a:lnTo>
                  <a:pt x="520" y="1563"/>
                </a:lnTo>
                <a:lnTo>
                  <a:pt x="520" y="1563"/>
                </a:lnTo>
                <a:lnTo>
                  <a:pt x="520" y="1562"/>
                </a:lnTo>
                <a:lnTo>
                  <a:pt x="519" y="1562"/>
                </a:lnTo>
                <a:lnTo>
                  <a:pt x="519" y="1562"/>
                </a:lnTo>
                <a:lnTo>
                  <a:pt x="519" y="1562"/>
                </a:lnTo>
                <a:lnTo>
                  <a:pt x="519" y="1560"/>
                </a:lnTo>
                <a:lnTo>
                  <a:pt x="517" y="1560"/>
                </a:lnTo>
                <a:lnTo>
                  <a:pt x="517" y="1560"/>
                </a:lnTo>
                <a:lnTo>
                  <a:pt x="517" y="1559"/>
                </a:lnTo>
                <a:lnTo>
                  <a:pt x="517" y="1559"/>
                </a:lnTo>
                <a:lnTo>
                  <a:pt x="517" y="1559"/>
                </a:lnTo>
                <a:lnTo>
                  <a:pt x="517" y="1557"/>
                </a:lnTo>
                <a:lnTo>
                  <a:pt x="517" y="1557"/>
                </a:lnTo>
                <a:lnTo>
                  <a:pt x="517" y="1556"/>
                </a:lnTo>
                <a:lnTo>
                  <a:pt x="517" y="1556"/>
                </a:lnTo>
                <a:lnTo>
                  <a:pt x="517" y="1554"/>
                </a:lnTo>
                <a:lnTo>
                  <a:pt x="517" y="1554"/>
                </a:lnTo>
                <a:lnTo>
                  <a:pt x="517" y="1554"/>
                </a:lnTo>
                <a:lnTo>
                  <a:pt x="517" y="1553"/>
                </a:lnTo>
                <a:lnTo>
                  <a:pt x="517" y="1553"/>
                </a:lnTo>
                <a:lnTo>
                  <a:pt x="517" y="1551"/>
                </a:lnTo>
                <a:lnTo>
                  <a:pt x="517" y="1551"/>
                </a:lnTo>
                <a:lnTo>
                  <a:pt x="517" y="1551"/>
                </a:lnTo>
                <a:lnTo>
                  <a:pt x="517" y="1550"/>
                </a:lnTo>
                <a:lnTo>
                  <a:pt x="517" y="1550"/>
                </a:lnTo>
                <a:lnTo>
                  <a:pt x="515" y="1550"/>
                </a:lnTo>
                <a:lnTo>
                  <a:pt x="515" y="1551"/>
                </a:lnTo>
                <a:lnTo>
                  <a:pt x="515" y="1551"/>
                </a:lnTo>
                <a:lnTo>
                  <a:pt x="514" y="1551"/>
                </a:lnTo>
                <a:lnTo>
                  <a:pt x="514" y="1550"/>
                </a:lnTo>
                <a:lnTo>
                  <a:pt x="514" y="1550"/>
                </a:lnTo>
                <a:lnTo>
                  <a:pt x="514" y="1548"/>
                </a:lnTo>
                <a:lnTo>
                  <a:pt x="514" y="1548"/>
                </a:lnTo>
                <a:lnTo>
                  <a:pt x="514" y="1548"/>
                </a:lnTo>
                <a:lnTo>
                  <a:pt x="512" y="1548"/>
                </a:lnTo>
                <a:lnTo>
                  <a:pt x="512" y="1548"/>
                </a:lnTo>
                <a:lnTo>
                  <a:pt x="512" y="1550"/>
                </a:lnTo>
                <a:lnTo>
                  <a:pt x="512" y="1550"/>
                </a:lnTo>
                <a:lnTo>
                  <a:pt x="512" y="1551"/>
                </a:lnTo>
                <a:lnTo>
                  <a:pt x="512" y="1551"/>
                </a:lnTo>
                <a:lnTo>
                  <a:pt x="511" y="1551"/>
                </a:lnTo>
                <a:lnTo>
                  <a:pt x="511" y="1551"/>
                </a:lnTo>
                <a:lnTo>
                  <a:pt x="509" y="1551"/>
                </a:lnTo>
                <a:lnTo>
                  <a:pt x="509" y="1551"/>
                </a:lnTo>
                <a:lnTo>
                  <a:pt x="509" y="1550"/>
                </a:lnTo>
                <a:lnTo>
                  <a:pt x="509" y="1550"/>
                </a:lnTo>
                <a:lnTo>
                  <a:pt x="508" y="1550"/>
                </a:lnTo>
                <a:lnTo>
                  <a:pt x="508" y="1551"/>
                </a:lnTo>
                <a:lnTo>
                  <a:pt x="508" y="1551"/>
                </a:lnTo>
                <a:lnTo>
                  <a:pt x="506" y="1551"/>
                </a:lnTo>
                <a:lnTo>
                  <a:pt x="506" y="1551"/>
                </a:lnTo>
                <a:lnTo>
                  <a:pt x="506" y="1551"/>
                </a:lnTo>
                <a:lnTo>
                  <a:pt x="506" y="1553"/>
                </a:lnTo>
                <a:lnTo>
                  <a:pt x="505" y="1553"/>
                </a:lnTo>
                <a:lnTo>
                  <a:pt x="505" y="1553"/>
                </a:lnTo>
                <a:lnTo>
                  <a:pt x="505" y="1551"/>
                </a:lnTo>
                <a:lnTo>
                  <a:pt x="503" y="1551"/>
                </a:lnTo>
                <a:lnTo>
                  <a:pt x="503" y="1551"/>
                </a:lnTo>
                <a:lnTo>
                  <a:pt x="502" y="1551"/>
                </a:lnTo>
                <a:lnTo>
                  <a:pt x="502" y="1551"/>
                </a:lnTo>
                <a:lnTo>
                  <a:pt x="502" y="1551"/>
                </a:lnTo>
                <a:lnTo>
                  <a:pt x="502" y="1551"/>
                </a:lnTo>
                <a:lnTo>
                  <a:pt x="500" y="1551"/>
                </a:lnTo>
                <a:lnTo>
                  <a:pt x="500" y="1553"/>
                </a:lnTo>
                <a:lnTo>
                  <a:pt x="500" y="1553"/>
                </a:lnTo>
                <a:lnTo>
                  <a:pt x="500" y="1553"/>
                </a:lnTo>
                <a:lnTo>
                  <a:pt x="500" y="1553"/>
                </a:lnTo>
                <a:lnTo>
                  <a:pt x="500" y="1553"/>
                </a:lnTo>
                <a:lnTo>
                  <a:pt x="498" y="1553"/>
                </a:lnTo>
                <a:lnTo>
                  <a:pt x="498" y="1553"/>
                </a:lnTo>
                <a:lnTo>
                  <a:pt x="498" y="1553"/>
                </a:lnTo>
                <a:lnTo>
                  <a:pt x="497" y="1553"/>
                </a:lnTo>
                <a:lnTo>
                  <a:pt x="497" y="1553"/>
                </a:lnTo>
                <a:lnTo>
                  <a:pt x="497" y="1553"/>
                </a:lnTo>
                <a:lnTo>
                  <a:pt x="497" y="1551"/>
                </a:lnTo>
                <a:lnTo>
                  <a:pt x="495" y="1551"/>
                </a:lnTo>
                <a:lnTo>
                  <a:pt x="495" y="1551"/>
                </a:lnTo>
                <a:lnTo>
                  <a:pt x="494" y="1551"/>
                </a:lnTo>
                <a:lnTo>
                  <a:pt x="494" y="1553"/>
                </a:lnTo>
                <a:lnTo>
                  <a:pt x="494" y="1553"/>
                </a:lnTo>
                <a:lnTo>
                  <a:pt x="494" y="1553"/>
                </a:lnTo>
                <a:lnTo>
                  <a:pt x="492" y="1554"/>
                </a:lnTo>
                <a:lnTo>
                  <a:pt x="494" y="1554"/>
                </a:lnTo>
                <a:lnTo>
                  <a:pt x="492" y="1554"/>
                </a:lnTo>
                <a:lnTo>
                  <a:pt x="494" y="1556"/>
                </a:lnTo>
                <a:lnTo>
                  <a:pt x="494" y="1556"/>
                </a:lnTo>
                <a:lnTo>
                  <a:pt x="494" y="1557"/>
                </a:lnTo>
                <a:lnTo>
                  <a:pt x="494" y="1557"/>
                </a:lnTo>
                <a:lnTo>
                  <a:pt x="494" y="1557"/>
                </a:lnTo>
                <a:lnTo>
                  <a:pt x="494" y="1557"/>
                </a:lnTo>
                <a:lnTo>
                  <a:pt x="492" y="1557"/>
                </a:lnTo>
                <a:lnTo>
                  <a:pt x="492" y="1559"/>
                </a:lnTo>
                <a:lnTo>
                  <a:pt x="492" y="1559"/>
                </a:lnTo>
                <a:lnTo>
                  <a:pt x="492" y="1559"/>
                </a:lnTo>
                <a:lnTo>
                  <a:pt x="491" y="1559"/>
                </a:lnTo>
                <a:lnTo>
                  <a:pt x="491" y="1560"/>
                </a:lnTo>
                <a:lnTo>
                  <a:pt x="491" y="1560"/>
                </a:lnTo>
                <a:lnTo>
                  <a:pt x="491" y="1560"/>
                </a:lnTo>
                <a:lnTo>
                  <a:pt x="489" y="1560"/>
                </a:lnTo>
                <a:lnTo>
                  <a:pt x="489" y="1562"/>
                </a:lnTo>
                <a:lnTo>
                  <a:pt x="489" y="1562"/>
                </a:lnTo>
                <a:lnTo>
                  <a:pt x="488" y="1563"/>
                </a:lnTo>
                <a:lnTo>
                  <a:pt x="488" y="1563"/>
                </a:lnTo>
                <a:lnTo>
                  <a:pt x="488" y="1565"/>
                </a:lnTo>
                <a:lnTo>
                  <a:pt x="488" y="1565"/>
                </a:lnTo>
                <a:lnTo>
                  <a:pt x="486" y="1565"/>
                </a:lnTo>
                <a:lnTo>
                  <a:pt x="486" y="1565"/>
                </a:lnTo>
                <a:lnTo>
                  <a:pt x="484" y="1565"/>
                </a:lnTo>
                <a:lnTo>
                  <a:pt x="484" y="1565"/>
                </a:lnTo>
                <a:lnTo>
                  <a:pt x="483" y="1565"/>
                </a:lnTo>
                <a:lnTo>
                  <a:pt x="483" y="1565"/>
                </a:lnTo>
                <a:lnTo>
                  <a:pt x="483" y="1567"/>
                </a:lnTo>
                <a:lnTo>
                  <a:pt x="481" y="1567"/>
                </a:lnTo>
                <a:lnTo>
                  <a:pt x="481" y="1567"/>
                </a:lnTo>
                <a:lnTo>
                  <a:pt x="481" y="1567"/>
                </a:lnTo>
                <a:lnTo>
                  <a:pt x="481" y="1568"/>
                </a:lnTo>
                <a:lnTo>
                  <a:pt x="480" y="1568"/>
                </a:lnTo>
                <a:lnTo>
                  <a:pt x="480" y="1568"/>
                </a:lnTo>
                <a:lnTo>
                  <a:pt x="478" y="1568"/>
                </a:lnTo>
                <a:lnTo>
                  <a:pt x="478" y="1570"/>
                </a:lnTo>
                <a:lnTo>
                  <a:pt x="477" y="1570"/>
                </a:lnTo>
                <a:lnTo>
                  <a:pt x="477" y="1570"/>
                </a:lnTo>
                <a:lnTo>
                  <a:pt x="477" y="1571"/>
                </a:lnTo>
                <a:lnTo>
                  <a:pt x="477" y="1571"/>
                </a:lnTo>
                <a:lnTo>
                  <a:pt x="478" y="1571"/>
                </a:lnTo>
                <a:lnTo>
                  <a:pt x="478" y="1573"/>
                </a:lnTo>
                <a:lnTo>
                  <a:pt x="478" y="1573"/>
                </a:lnTo>
                <a:lnTo>
                  <a:pt x="477" y="1573"/>
                </a:lnTo>
                <a:lnTo>
                  <a:pt x="477" y="1573"/>
                </a:lnTo>
                <a:lnTo>
                  <a:pt x="475" y="1573"/>
                </a:lnTo>
                <a:lnTo>
                  <a:pt x="475" y="1573"/>
                </a:lnTo>
                <a:lnTo>
                  <a:pt x="475" y="1573"/>
                </a:lnTo>
                <a:lnTo>
                  <a:pt x="474" y="1574"/>
                </a:lnTo>
                <a:lnTo>
                  <a:pt x="474" y="1574"/>
                </a:lnTo>
                <a:lnTo>
                  <a:pt x="472" y="1574"/>
                </a:lnTo>
                <a:lnTo>
                  <a:pt x="472" y="1574"/>
                </a:lnTo>
                <a:lnTo>
                  <a:pt x="471" y="1574"/>
                </a:lnTo>
                <a:lnTo>
                  <a:pt x="471" y="1576"/>
                </a:lnTo>
                <a:lnTo>
                  <a:pt x="469" y="1576"/>
                </a:lnTo>
                <a:lnTo>
                  <a:pt x="469" y="1577"/>
                </a:lnTo>
                <a:lnTo>
                  <a:pt x="469" y="1577"/>
                </a:lnTo>
                <a:lnTo>
                  <a:pt x="469" y="1577"/>
                </a:lnTo>
                <a:lnTo>
                  <a:pt x="469" y="1579"/>
                </a:lnTo>
                <a:lnTo>
                  <a:pt x="467" y="1579"/>
                </a:lnTo>
                <a:lnTo>
                  <a:pt x="467" y="1579"/>
                </a:lnTo>
                <a:lnTo>
                  <a:pt x="467" y="1579"/>
                </a:lnTo>
                <a:lnTo>
                  <a:pt x="466" y="1579"/>
                </a:lnTo>
                <a:lnTo>
                  <a:pt x="466" y="1581"/>
                </a:lnTo>
                <a:lnTo>
                  <a:pt x="466" y="1581"/>
                </a:lnTo>
                <a:lnTo>
                  <a:pt x="464" y="1581"/>
                </a:lnTo>
                <a:lnTo>
                  <a:pt x="464" y="1581"/>
                </a:lnTo>
                <a:lnTo>
                  <a:pt x="464" y="1582"/>
                </a:lnTo>
                <a:lnTo>
                  <a:pt x="463" y="1582"/>
                </a:lnTo>
                <a:lnTo>
                  <a:pt x="463" y="1582"/>
                </a:lnTo>
                <a:lnTo>
                  <a:pt x="464" y="1582"/>
                </a:lnTo>
                <a:lnTo>
                  <a:pt x="464" y="1584"/>
                </a:lnTo>
                <a:lnTo>
                  <a:pt x="463" y="1584"/>
                </a:lnTo>
                <a:lnTo>
                  <a:pt x="463" y="1584"/>
                </a:lnTo>
                <a:lnTo>
                  <a:pt x="463" y="1584"/>
                </a:lnTo>
                <a:lnTo>
                  <a:pt x="461" y="1584"/>
                </a:lnTo>
                <a:lnTo>
                  <a:pt x="461" y="1584"/>
                </a:lnTo>
                <a:lnTo>
                  <a:pt x="461" y="1584"/>
                </a:lnTo>
                <a:lnTo>
                  <a:pt x="460" y="1584"/>
                </a:lnTo>
                <a:lnTo>
                  <a:pt x="460" y="1585"/>
                </a:lnTo>
                <a:lnTo>
                  <a:pt x="460" y="1585"/>
                </a:lnTo>
                <a:lnTo>
                  <a:pt x="458" y="1585"/>
                </a:lnTo>
                <a:lnTo>
                  <a:pt x="458" y="1585"/>
                </a:lnTo>
                <a:lnTo>
                  <a:pt x="458" y="1587"/>
                </a:lnTo>
                <a:lnTo>
                  <a:pt x="457" y="1587"/>
                </a:lnTo>
                <a:lnTo>
                  <a:pt x="457" y="1587"/>
                </a:lnTo>
                <a:lnTo>
                  <a:pt x="457" y="1587"/>
                </a:lnTo>
                <a:lnTo>
                  <a:pt x="455" y="1587"/>
                </a:lnTo>
                <a:lnTo>
                  <a:pt x="455" y="1587"/>
                </a:lnTo>
                <a:lnTo>
                  <a:pt x="454" y="1587"/>
                </a:lnTo>
                <a:lnTo>
                  <a:pt x="454" y="1588"/>
                </a:lnTo>
                <a:lnTo>
                  <a:pt x="454" y="1588"/>
                </a:lnTo>
                <a:lnTo>
                  <a:pt x="454" y="1588"/>
                </a:lnTo>
                <a:lnTo>
                  <a:pt x="454" y="1590"/>
                </a:lnTo>
                <a:lnTo>
                  <a:pt x="454" y="1590"/>
                </a:lnTo>
                <a:lnTo>
                  <a:pt x="454" y="1590"/>
                </a:lnTo>
                <a:lnTo>
                  <a:pt x="454" y="1591"/>
                </a:lnTo>
                <a:lnTo>
                  <a:pt x="454" y="1591"/>
                </a:lnTo>
                <a:lnTo>
                  <a:pt x="454" y="1591"/>
                </a:lnTo>
                <a:lnTo>
                  <a:pt x="454" y="1593"/>
                </a:lnTo>
                <a:lnTo>
                  <a:pt x="455" y="1593"/>
                </a:lnTo>
                <a:lnTo>
                  <a:pt x="455" y="1593"/>
                </a:lnTo>
                <a:lnTo>
                  <a:pt x="455" y="1594"/>
                </a:lnTo>
                <a:lnTo>
                  <a:pt x="455" y="1594"/>
                </a:lnTo>
                <a:lnTo>
                  <a:pt x="454" y="1596"/>
                </a:lnTo>
                <a:lnTo>
                  <a:pt x="454" y="1596"/>
                </a:lnTo>
                <a:lnTo>
                  <a:pt x="454" y="1598"/>
                </a:lnTo>
                <a:lnTo>
                  <a:pt x="454" y="1598"/>
                </a:lnTo>
                <a:lnTo>
                  <a:pt x="454" y="1599"/>
                </a:lnTo>
                <a:lnTo>
                  <a:pt x="454" y="1599"/>
                </a:lnTo>
                <a:lnTo>
                  <a:pt x="454" y="1599"/>
                </a:lnTo>
                <a:lnTo>
                  <a:pt x="454" y="1599"/>
                </a:lnTo>
                <a:lnTo>
                  <a:pt x="454" y="1601"/>
                </a:lnTo>
                <a:lnTo>
                  <a:pt x="454" y="1601"/>
                </a:lnTo>
                <a:lnTo>
                  <a:pt x="452" y="1601"/>
                </a:lnTo>
                <a:lnTo>
                  <a:pt x="452" y="1602"/>
                </a:lnTo>
                <a:lnTo>
                  <a:pt x="452" y="1602"/>
                </a:lnTo>
                <a:lnTo>
                  <a:pt x="452" y="1604"/>
                </a:lnTo>
                <a:lnTo>
                  <a:pt x="452" y="1604"/>
                </a:lnTo>
                <a:lnTo>
                  <a:pt x="452" y="1604"/>
                </a:lnTo>
                <a:lnTo>
                  <a:pt x="452" y="1605"/>
                </a:lnTo>
                <a:lnTo>
                  <a:pt x="454" y="1605"/>
                </a:lnTo>
                <a:lnTo>
                  <a:pt x="454" y="1605"/>
                </a:lnTo>
                <a:lnTo>
                  <a:pt x="454" y="1604"/>
                </a:lnTo>
                <a:lnTo>
                  <a:pt x="455" y="1604"/>
                </a:lnTo>
                <a:lnTo>
                  <a:pt x="455" y="1604"/>
                </a:lnTo>
                <a:lnTo>
                  <a:pt x="457" y="1604"/>
                </a:lnTo>
                <a:lnTo>
                  <a:pt x="457" y="1604"/>
                </a:lnTo>
                <a:lnTo>
                  <a:pt x="457" y="1605"/>
                </a:lnTo>
                <a:lnTo>
                  <a:pt x="458" y="1605"/>
                </a:lnTo>
                <a:lnTo>
                  <a:pt x="458" y="1605"/>
                </a:lnTo>
                <a:lnTo>
                  <a:pt x="458" y="1605"/>
                </a:lnTo>
                <a:lnTo>
                  <a:pt x="458" y="1607"/>
                </a:lnTo>
                <a:lnTo>
                  <a:pt x="458" y="1607"/>
                </a:lnTo>
                <a:lnTo>
                  <a:pt x="457" y="1608"/>
                </a:lnTo>
                <a:lnTo>
                  <a:pt x="457" y="1608"/>
                </a:lnTo>
                <a:lnTo>
                  <a:pt x="457" y="1608"/>
                </a:lnTo>
                <a:lnTo>
                  <a:pt x="457" y="1610"/>
                </a:lnTo>
                <a:lnTo>
                  <a:pt x="455" y="1610"/>
                </a:lnTo>
                <a:lnTo>
                  <a:pt x="455" y="1610"/>
                </a:lnTo>
                <a:lnTo>
                  <a:pt x="455" y="1611"/>
                </a:lnTo>
                <a:lnTo>
                  <a:pt x="455" y="1611"/>
                </a:lnTo>
                <a:lnTo>
                  <a:pt x="455" y="1611"/>
                </a:lnTo>
                <a:lnTo>
                  <a:pt x="455" y="1613"/>
                </a:lnTo>
                <a:lnTo>
                  <a:pt x="455" y="1613"/>
                </a:lnTo>
                <a:lnTo>
                  <a:pt x="455" y="1615"/>
                </a:lnTo>
                <a:lnTo>
                  <a:pt x="455" y="1615"/>
                </a:lnTo>
                <a:lnTo>
                  <a:pt x="455" y="1615"/>
                </a:lnTo>
                <a:lnTo>
                  <a:pt x="455" y="1616"/>
                </a:lnTo>
                <a:lnTo>
                  <a:pt x="455" y="1616"/>
                </a:lnTo>
                <a:lnTo>
                  <a:pt x="455" y="1618"/>
                </a:lnTo>
                <a:lnTo>
                  <a:pt x="455" y="1618"/>
                </a:lnTo>
                <a:lnTo>
                  <a:pt x="455" y="1619"/>
                </a:lnTo>
                <a:lnTo>
                  <a:pt x="455" y="1619"/>
                </a:lnTo>
                <a:lnTo>
                  <a:pt x="455" y="1619"/>
                </a:lnTo>
                <a:lnTo>
                  <a:pt x="455" y="1621"/>
                </a:lnTo>
                <a:lnTo>
                  <a:pt x="454" y="1621"/>
                </a:lnTo>
                <a:lnTo>
                  <a:pt x="454" y="1621"/>
                </a:lnTo>
                <a:lnTo>
                  <a:pt x="454" y="1622"/>
                </a:lnTo>
                <a:lnTo>
                  <a:pt x="454" y="1622"/>
                </a:lnTo>
                <a:lnTo>
                  <a:pt x="454" y="1622"/>
                </a:lnTo>
                <a:lnTo>
                  <a:pt x="454" y="1624"/>
                </a:lnTo>
                <a:lnTo>
                  <a:pt x="454" y="1624"/>
                </a:lnTo>
                <a:lnTo>
                  <a:pt x="454" y="1624"/>
                </a:lnTo>
                <a:lnTo>
                  <a:pt x="454" y="1625"/>
                </a:lnTo>
                <a:lnTo>
                  <a:pt x="455" y="1625"/>
                </a:lnTo>
                <a:lnTo>
                  <a:pt x="455" y="1625"/>
                </a:lnTo>
                <a:lnTo>
                  <a:pt x="455" y="1627"/>
                </a:lnTo>
                <a:lnTo>
                  <a:pt x="455" y="1627"/>
                </a:lnTo>
                <a:lnTo>
                  <a:pt x="457" y="1627"/>
                </a:lnTo>
                <a:lnTo>
                  <a:pt x="457" y="1628"/>
                </a:lnTo>
                <a:lnTo>
                  <a:pt x="457" y="1628"/>
                </a:lnTo>
                <a:lnTo>
                  <a:pt x="457" y="1628"/>
                </a:lnTo>
                <a:lnTo>
                  <a:pt x="457" y="1628"/>
                </a:lnTo>
                <a:lnTo>
                  <a:pt x="458" y="1628"/>
                </a:lnTo>
                <a:lnTo>
                  <a:pt x="458" y="1628"/>
                </a:lnTo>
                <a:lnTo>
                  <a:pt x="460" y="1628"/>
                </a:lnTo>
                <a:lnTo>
                  <a:pt x="460" y="1628"/>
                </a:lnTo>
                <a:lnTo>
                  <a:pt x="460" y="1628"/>
                </a:lnTo>
                <a:lnTo>
                  <a:pt x="460" y="1628"/>
                </a:lnTo>
                <a:lnTo>
                  <a:pt x="461" y="1628"/>
                </a:lnTo>
                <a:lnTo>
                  <a:pt x="461" y="1630"/>
                </a:lnTo>
                <a:lnTo>
                  <a:pt x="461" y="1630"/>
                </a:lnTo>
                <a:lnTo>
                  <a:pt x="461" y="1630"/>
                </a:lnTo>
                <a:lnTo>
                  <a:pt x="461" y="1630"/>
                </a:lnTo>
                <a:lnTo>
                  <a:pt x="463" y="1632"/>
                </a:lnTo>
                <a:lnTo>
                  <a:pt x="463" y="1632"/>
                </a:lnTo>
                <a:lnTo>
                  <a:pt x="464" y="1632"/>
                </a:lnTo>
                <a:lnTo>
                  <a:pt x="464" y="1633"/>
                </a:lnTo>
                <a:lnTo>
                  <a:pt x="464" y="1633"/>
                </a:lnTo>
                <a:lnTo>
                  <a:pt x="466" y="1633"/>
                </a:lnTo>
                <a:lnTo>
                  <a:pt x="466" y="1633"/>
                </a:lnTo>
                <a:lnTo>
                  <a:pt x="467" y="1633"/>
                </a:lnTo>
                <a:lnTo>
                  <a:pt x="467" y="1633"/>
                </a:lnTo>
                <a:lnTo>
                  <a:pt x="467" y="1632"/>
                </a:lnTo>
                <a:lnTo>
                  <a:pt x="467" y="1632"/>
                </a:lnTo>
                <a:lnTo>
                  <a:pt x="469" y="1632"/>
                </a:lnTo>
                <a:lnTo>
                  <a:pt x="469" y="1630"/>
                </a:lnTo>
                <a:lnTo>
                  <a:pt x="469" y="1630"/>
                </a:lnTo>
                <a:lnTo>
                  <a:pt x="469" y="1630"/>
                </a:lnTo>
                <a:lnTo>
                  <a:pt x="469" y="1628"/>
                </a:lnTo>
                <a:lnTo>
                  <a:pt x="469" y="1628"/>
                </a:lnTo>
                <a:lnTo>
                  <a:pt x="469" y="1628"/>
                </a:lnTo>
                <a:lnTo>
                  <a:pt x="469" y="1627"/>
                </a:lnTo>
                <a:lnTo>
                  <a:pt x="469" y="1627"/>
                </a:lnTo>
                <a:lnTo>
                  <a:pt x="471" y="1627"/>
                </a:lnTo>
                <a:lnTo>
                  <a:pt x="471" y="1625"/>
                </a:lnTo>
                <a:lnTo>
                  <a:pt x="471" y="1625"/>
                </a:lnTo>
                <a:lnTo>
                  <a:pt x="471" y="1627"/>
                </a:lnTo>
                <a:lnTo>
                  <a:pt x="472" y="1627"/>
                </a:lnTo>
                <a:lnTo>
                  <a:pt x="472" y="1628"/>
                </a:lnTo>
                <a:lnTo>
                  <a:pt x="472" y="1628"/>
                </a:lnTo>
                <a:lnTo>
                  <a:pt x="472" y="1628"/>
                </a:lnTo>
                <a:lnTo>
                  <a:pt x="472" y="1628"/>
                </a:lnTo>
                <a:lnTo>
                  <a:pt x="472" y="1630"/>
                </a:lnTo>
                <a:lnTo>
                  <a:pt x="472" y="1630"/>
                </a:lnTo>
                <a:lnTo>
                  <a:pt x="474" y="1632"/>
                </a:lnTo>
                <a:lnTo>
                  <a:pt x="474" y="1632"/>
                </a:lnTo>
                <a:lnTo>
                  <a:pt x="474" y="1633"/>
                </a:lnTo>
                <a:lnTo>
                  <a:pt x="474" y="1633"/>
                </a:lnTo>
                <a:lnTo>
                  <a:pt x="474" y="1635"/>
                </a:lnTo>
                <a:lnTo>
                  <a:pt x="474" y="1635"/>
                </a:lnTo>
                <a:lnTo>
                  <a:pt x="474" y="1636"/>
                </a:lnTo>
                <a:lnTo>
                  <a:pt x="474" y="1636"/>
                </a:lnTo>
                <a:lnTo>
                  <a:pt x="475" y="1635"/>
                </a:lnTo>
                <a:lnTo>
                  <a:pt x="475" y="1635"/>
                </a:lnTo>
                <a:lnTo>
                  <a:pt x="477" y="1635"/>
                </a:lnTo>
                <a:lnTo>
                  <a:pt x="477" y="1635"/>
                </a:lnTo>
                <a:lnTo>
                  <a:pt x="478" y="1635"/>
                </a:lnTo>
                <a:lnTo>
                  <a:pt x="478" y="1635"/>
                </a:lnTo>
                <a:lnTo>
                  <a:pt x="480" y="1635"/>
                </a:lnTo>
                <a:lnTo>
                  <a:pt x="480" y="1635"/>
                </a:lnTo>
                <a:lnTo>
                  <a:pt x="481" y="1635"/>
                </a:lnTo>
                <a:lnTo>
                  <a:pt x="481" y="1635"/>
                </a:lnTo>
                <a:lnTo>
                  <a:pt x="481" y="1635"/>
                </a:lnTo>
                <a:lnTo>
                  <a:pt x="481" y="1635"/>
                </a:lnTo>
                <a:lnTo>
                  <a:pt x="483" y="1635"/>
                </a:lnTo>
                <a:lnTo>
                  <a:pt x="483" y="1635"/>
                </a:lnTo>
                <a:lnTo>
                  <a:pt x="483" y="1635"/>
                </a:lnTo>
                <a:lnTo>
                  <a:pt x="484" y="1635"/>
                </a:lnTo>
                <a:lnTo>
                  <a:pt x="484" y="1635"/>
                </a:lnTo>
                <a:lnTo>
                  <a:pt x="486" y="1633"/>
                </a:lnTo>
                <a:lnTo>
                  <a:pt x="486" y="1633"/>
                </a:lnTo>
                <a:lnTo>
                  <a:pt x="488" y="1633"/>
                </a:lnTo>
                <a:lnTo>
                  <a:pt x="488" y="1633"/>
                </a:lnTo>
                <a:lnTo>
                  <a:pt x="488" y="1633"/>
                </a:lnTo>
                <a:lnTo>
                  <a:pt x="489" y="1633"/>
                </a:lnTo>
                <a:lnTo>
                  <a:pt x="489" y="1633"/>
                </a:lnTo>
                <a:lnTo>
                  <a:pt x="491" y="1633"/>
                </a:lnTo>
                <a:lnTo>
                  <a:pt x="491" y="1633"/>
                </a:lnTo>
                <a:lnTo>
                  <a:pt x="491" y="1633"/>
                </a:lnTo>
                <a:lnTo>
                  <a:pt x="491" y="1635"/>
                </a:lnTo>
                <a:lnTo>
                  <a:pt x="492" y="1635"/>
                </a:lnTo>
                <a:lnTo>
                  <a:pt x="492" y="1635"/>
                </a:lnTo>
                <a:lnTo>
                  <a:pt x="492" y="1635"/>
                </a:lnTo>
                <a:lnTo>
                  <a:pt x="494" y="1635"/>
                </a:lnTo>
                <a:lnTo>
                  <a:pt x="494" y="1636"/>
                </a:lnTo>
                <a:lnTo>
                  <a:pt x="494" y="1636"/>
                </a:lnTo>
                <a:lnTo>
                  <a:pt x="495" y="1636"/>
                </a:lnTo>
                <a:lnTo>
                  <a:pt x="495" y="1636"/>
                </a:lnTo>
                <a:lnTo>
                  <a:pt x="495" y="1636"/>
                </a:lnTo>
                <a:lnTo>
                  <a:pt x="497" y="1636"/>
                </a:lnTo>
                <a:lnTo>
                  <a:pt x="497" y="1636"/>
                </a:lnTo>
                <a:lnTo>
                  <a:pt x="498" y="1636"/>
                </a:lnTo>
                <a:lnTo>
                  <a:pt x="498" y="1638"/>
                </a:lnTo>
                <a:lnTo>
                  <a:pt x="500" y="1638"/>
                </a:lnTo>
                <a:lnTo>
                  <a:pt x="500" y="1638"/>
                </a:lnTo>
                <a:lnTo>
                  <a:pt x="500" y="1638"/>
                </a:lnTo>
                <a:lnTo>
                  <a:pt x="500" y="1638"/>
                </a:lnTo>
                <a:lnTo>
                  <a:pt x="502" y="1638"/>
                </a:lnTo>
                <a:lnTo>
                  <a:pt x="502" y="1638"/>
                </a:lnTo>
                <a:lnTo>
                  <a:pt x="503" y="1638"/>
                </a:lnTo>
                <a:lnTo>
                  <a:pt x="503" y="1638"/>
                </a:lnTo>
                <a:lnTo>
                  <a:pt x="505" y="1638"/>
                </a:lnTo>
                <a:lnTo>
                  <a:pt x="505" y="1639"/>
                </a:lnTo>
                <a:lnTo>
                  <a:pt x="505" y="1639"/>
                </a:lnTo>
                <a:lnTo>
                  <a:pt x="505" y="1639"/>
                </a:lnTo>
                <a:lnTo>
                  <a:pt x="506" y="1639"/>
                </a:lnTo>
                <a:lnTo>
                  <a:pt x="506" y="1641"/>
                </a:lnTo>
                <a:lnTo>
                  <a:pt x="506" y="1641"/>
                </a:lnTo>
                <a:lnTo>
                  <a:pt x="506" y="1639"/>
                </a:lnTo>
                <a:lnTo>
                  <a:pt x="508" y="1639"/>
                </a:lnTo>
                <a:lnTo>
                  <a:pt x="508" y="1639"/>
                </a:lnTo>
                <a:lnTo>
                  <a:pt x="509" y="1638"/>
                </a:lnTo>
                <a:lnTo>
                  <a:pt x="509" y="1638"/>
                </a:lnTo>
                <a:lnTo>
                  <a:pt x="509" y="1639"/>
                </a:lnTo>
                <a:lnTo>
                  <a:pt x="511" y="1639"/>
                </a:lnTo>
                <a:lnTo>
                  <a:pt x="511" y="1639"/>
                </a:lnTo>
                <a:lnTo>
                  <a:pt x="511" y="1639"/>
                </a:lnTo>
                <a:lnTo>
                  <a:pt x="512" y="1639"/>
                </a:lnTo>
                <a:lnTo>
                  <a:pt x="512" y="1639"/>
                </a:lnTo>
                <a:lnTo>
                  <a:pt x="514" y="1639"/>
                </a:lnTo>
                <a:lnTo>
                  <a:pt x="514" y="1639"/>
                </a:lnTo>
                <a:lnTo>
                  <a:pt x="514" y="1639"/>
                </a:lnTo>
                <a:lnTo>
                  <a:pt x="515" y="1639"/>
                </a:lnTo>
                <a:lnTo>
                  <a:pt x="515" y="1639"/>
                </a:lnTo>
                <a:lnTo>
                  <a:pt x="515" y="1639"/>
                </a:lnTo>
                <a:lnTo>
                  <a:pt x="515" y="1641"/>
                </a:lnTo>
                <a:lnTo>
                  <a:pt x="515" y="1641"/>
                </a:lnTo>
                <a:lnTo>
                  <a:pt x="515" y="1642"/>
                </a:lnTo>
                <a:lnTo>
                  <a:pt x="517" y="1642"/>
                </a:lnTo>
                <a:lnTo>
                  <a:pt x="517" y="1642"/>
                </a:lnTo>
                <a:lnTo>
                  <a:pt x="517" y="1642"/>
                </a:lnTo>
                <a:lnTo>
                  <a:pt x="517" y="1644"/>
                </a:lnTo>
                <a:lnTo>
                  <a:pt x="517" y="1644"/>
                </a:lnTo>
                <a:lnTo>
                  <a:pt x="517" y="1645"/>
                </a:lnTo>
                <a:lnTo>
                  <a:pt x="517" y="1645"/>
                </a:lnTo>
                <a:lnTo>
                  <a:pt x="517" y="1645"/>
                </a:lnTo>
                <a:lnTo>
                  <a:pt x="517" y="1645"/>
                </a:lnTo>
                <a:lnTo>
                  <a:pt x="515" y="1645"/>
                </a:lnTo>
                <a:lnTo>
                  <a:pt x="515" y="1647"/>
                </a:lnTo>
                <a:lnTo>
                  <a:pt x="515" y="1647"/>
                </a:lnTo>
                <a:lnTo>
                  <a:pt x="515" y="1649"/>
                </a:lnTo>
                <a:lnTo>
                  <a:pt x="515" y="1649"/>
                </a:lnTo>
                <a:lnTo>
                  <a:pt x="515" y="1650"/>
                </a:lnTo>
                <a:lnTo>
                  <a:pt x="515" y="1650"/>
                </a:lnTo>
                <a:lnTo>
                  <a:pt x="515" y="1652"/>
                </a:lnTo>
                <a:lnTo>
                  <a:pt x="515" y="1652"/>
                </a:lnTo>
                <a:lnTo>
                  <a:pt x="515" y="1653"/>
                </a:lnTo>
                <a:lnTo>
                  <a:pt x="515" y="1653"/>
                </a:lnTo>
                <a:lnTo>
                  <a:pt x="515" y="1655"/>
                </a:lnTo>
                <a:lnTo>
                  <a:pt x="515" y="1655"/>
                </a:lnTo>
                <a:lnTo>
                  <a:pt x="515" y="1656"/>
                </a:lnTo>
                <a:lnTo>
                  <a:pt x="515" y="1656"/>
                </a:lnTo>
                <a:lnTo>
                  <a:pt x="515" y="1658"/>
                </a:lnTo>
                <a:lnTo>
                  <a:pt x="515" y="1658"/>
                </a:lnTo>
                <a:lnTo>
                  <a:pt x="515" y="1659"/>
                </a:lnTo>
                <a:lnTo>
                  <a:pt x="515" y="1659"/>
                </a:lnTo>
                <a:lnTo>
                  <a:pt x="515" y="1661"/>
                </a:lnTo>
                <a:lnTo>
                  <a:pt x="515" y="1661"/>
                </a:lnTo>
                <a:lnTo>
                  <a:pt x="517" y="1661"/>
                </a:lnTo>
                <a:lnTo>
                  <a:pt x="517" y="1661"/>
                </a:lnTo>
                <a:lnTo>
                  <a:pt x="517" y="1662"/>
                </a:lnTo>
                <a:lnTo>
                  <a:pt x="519" y="1662"/>
                </a:lnTo>
                <a:lnTo>
                  <a:pt x="519" y="1662"/>
                </a:lnTo>
                <a:lnTo>
                  <a:pt x="519" y="1664"/>
                </a:lnTo>
                <a:lnTo>
                  <a:pt x="519" y="1664"/>
                </a:lnTo>
                <a:lnTo>
                  <a:pt x="519" y="1664"/>
                </a:lnTo>
                <a:lnTo>
                  <a:pt x="519" y="1666"/>
                </a:lnTo>
                <a:lnTo>
                  <a:pt x="519" y="1666"/>
                </a:lnTo>
                <a:lnTo>
                  <a:pt x="520" y="1666"/>
                </a:lnTo>
                <a:lnTo>
                  <a:pt x="520" y="1666"/>
                </a:lnTo>
                <a:lnTo>
                  <a:pt x="520" y="1666"/>
                </a:lnTo>
                <a:lnTo>
                  <a:pt x="520" y="1666"/>
                </a:lnTo>
                <a:lnTo>
                  <a:pt x="522" y="1666"/>
                </a:lnTo>
                <a:lnTo>
                  <a:pt x="522" y="1666"/>
                </a:lnTo>
                <a:lnTo>
                  <a:pt x="523" y="1666"/>
                </a:lnTo>
                <a:lnTo>
                  <a:pt x="523" y="1666"/>
                </a:lnTo>
                <a:lnTo>
                  <a:pt x="523" y="1666"/>
                </a:lnTo>
                <a:lnTo>
                  <a:pt x="525" y="1666"/>
                </a:lnTo>
                <a:lnTo>
                  <a:pt x="525" y="1664"/>
                </a:lnTo>
                <a:lnTo>
                  <a:pt x="526" y="1664"/>
                </a:lnTo>
                <a:lnTo>
                  <a:pt x="526" y="1664"/>
                </a:lnTo>
                <a:lnTo>
                  <a:pt x="526" y="1664"/>
                </a:lnTo>
                <a:lnTo>
                  <a:pt x="528" y="1664"/>
                </a:lnTo>
                <a:lnTo>
                  <a:pt x="528" y="1664"/>
                </a:lnTo>
                <a:lnTo>
                  <a:pt x="528" y="1666"/>
                </a:lnTo>
                <a:lnTo>
                  <a:pt x="528" y="1666"/>
                </a:lnTo>
                <a:lnTo>
                  <a:pt x="528" y="1667"/>
                </a:lnTo>
                <a:lnTo>
                  <a:pt x="529" y="1667"/>
                </a:lnTo>
                <a:lnTo>
                  <a:pt x="529" y="1667"/>
                </a:lnTo>
                <a:lnTo>
                  <a:pt x="529" y="1667"/>
                </a:lnTo>
                <a:lnTo>
                  <a:pt x="531" y="1667"/>
                </a:lnTo>
                <a:lnTo>
                  <a:pt x="531" y="1669"/>
                </a:lnTo>
                <a:lnTo>
                  <a:pt x="531" y="1669"/>
                </a:lnTo>
                <a:lnTo>
                  <a:pt x="531" y="1669"/>
                </a:lnTo>
                <a:lnTo>
                  <a:pt x="533" y="1670"/>
                </a:lnTo>
                <a:lnTo>
                  <a:pt x="533" y="1670"/>
                </a:lnTo>
                <a:lnTo>
                  <a:pt x="533" y="1670"/>
                </a:lnTo>
                <a:lnTo>
                  <a:pt x="534" y="1670"/>
                </a:lnTo>
                <a:lnTo>
                  <a:pt x="533" y="1670"/>
                </a:lnTo>
                <a:lnTo>
                  <a:pt x="533" y="1672"/>
                </a:lnTo>
                <a:lnTo>
                  <a:pt x="533" y="1672"/>
                </a:lnTo>
                <a:lnTo>
                  <a:pt x="533" y="1672"/>
                </a:lnTo>
                <a:lnTo>
                  <a:pt x="533" y="1673"/>
                </a:lnTo>
                <a:lnTo>
                  <a:pt x="533" y="1673"/>
                </a:lnTo>
                <a:lnTo>
                  <a:pt x="533" y="1675"/>
                </a:lnTo>
                <a:lnTo>
                  <a:pt x="533" y="1675"/>
                </a:lnTo>
                <a:lnTo>
                  <a:pt x="533" y="1676"/>
                </a:lnTo>
                <a:lnTo>
                  <a:pt x="533" y="1676"/>
                </a:lnTo>
                <a:lnTo>
                  <a:pt x="531" y="1676"/>
                </a:lnTo>
                <a:lnTo>
                  <a:pt x="533" y="1676"/>
                </a:lnTo>
                <a:lnTo>
                  <a:pt x="531" y="1678"/>
                </a:lnTo>
                <a:lnTo>
                  <a:pt x="531" y="1678"/>
                </a:lnTo>
                <a:lnTo>
                  <a:pt x="531" y="1679"/>
                </a:lnTo>
                <a:lnTo>
                  <a:pt x="531" y="1679"/>
                </a:lnTo>
                <a:lnTo>
                  <a:pt x="529" y="1679"/>
                </a:lnTo>
                <a:lnTo>
                  <a:pt x="529" y="1679"/>
                </a:lnTo>
                <a:lnTo>
                  <a:pt x="529" y="1679"/>
                </a:lnTo>
                <a:lnTo>
                  <a:pt x="528" y="1679"/>
                </a:lnTo>
                <a:lnTo>
                  <a:pt x="528" y="1681"/>
                </a:lnTo>
                <a:lnTo>
                  <a:pt x="528" y="1681"/>
                </a:lnTo>
                <a:lnTo>
                  <a:pt x="528" y="1683"/>
                </a:lnTo>
                <a:lnTo>
                  <a:pt x="528" y="1683"/>
                </a:lnTo>
                <a:lnTo>
                  <a:pt x="528" y="1683"/>
                </a:lnTo>
                <a:lnTo>
                  <a:pt x="528" y="1683"/>
                </a:lnTo>
                <a:lnTo>
                  <a:pt x="528" y="1684"/>
                </a:lnTo>
                <a:lnTo>
                  <a:pt x="528" y="1684"/>
                </a:lnTo>
                <a:lnTo>
                  <a:pt x="528" y="1686"/>
                </a:lnTo>
                <a:lnTo>
                  <a:pt x="526" y="1686"/>
                </a:lnTo>
                <a:lnTo>
                  <a:pt x="526" y="1686"/>
                </a:lnTo>
                <a:lnTo>
                  <a:pt x="526" y="1687"/>
                </a:lnTo>
                <a:lnTo>
                  <a:pt x="526" y="1687"/>
                </a:lnTo>
                <a:lnTo>
                  <a:pt x="525" y="1687"/>
                </a:lnTo>
                <a:lnTo>
                  <a:pt x="525" y="1689"/>
                </a:lnTo>
                <a:lnTo>
                  <a:pt x="525" y="1689"/>
                </a:lnTo>
                <a:lnTo>
                  <a:pt x="525" y="1689"/>
                </a:lnTo>
                <a:lnTo>
                  <a:pt x="525" y="1689"/>
                </a:lnTo>
                <a:lnTo>
                  <a:pt x="525" y="1690"/>
                </a:lnTo>
                <a:lnTo>
                  <a:pt x="525" y="1690"/>
                </a:lnTo>
                <a:lnTo>
                  <a:pt x="525" y="1692"/>
                </a:lnTo>
                <a:lnTo>
                  <a:pt x="525" y="1692"/>
                </a:lnTo>
                <a:lnTo>
                  <a:pt x="526" y="1692"/>
                </a:lnTo>
                <a:lnTo>
                  <a:pt x="526" y="1693"/>
                </a:lnTo>
                <a:lnTo>
                  <a:pt x="526" y="1693"/>
                </a:lnTo>
                <a:lnTo>
                  <a:pt x="526" y="1693"/>
                </a:lnTo>
                <a:lnTo>
                  <a:pt x="526" y="1695"/>
                </a:lnTo>
                <a:lnTo>
                  <a:pt x="528" y="1695"/>
                </a:lnTo>
                <a:lnTo>
                  <a:pt x="528" y="1697"/>
                </a:lnTo>
                <a:lnTo>
                  <a:pt x="528" y="1697"/>
                </a:lnTo>
                <a:lnTo>
                  <a:pt x="529" y="1698"/>
                </a:lnTo>
                <a:lnTo>
                  <a:pt x="528" y="1698"/>
                </a:lnTo>
                <a:lnTo>
                  <a:pt x="528" y="1700"/>
                </a:lnTo>
                <a:lnTo>
                  <a:pt x="529" y="1700"/>
                </a:lnTo>
                <a:lnTo>
                  <a:pt x="529" y="1700"/>
                </a:lnTo>
                <a:lnTo>
                  <a:pt x="529" y="1701"/>
                </a:lnTo>
                <a:lnTo>
                  <a:pt x="529" y="1701"/>
                </a:lnTo>
                <a:lnTo>
                  <a:pt x="529" y="1701"/>
                </a:lnTo>
                <a:lnTo>
                  <a:pt x="529" y="1703"/>
                </a:lnTo>
                <a:lnTo>
                  <a:pt x="528" y="1703"/>
                </a:lnTo>
                <a:lnTo>
                  <a:pt x="528" y="1703"/>
                </a:lnTo>
                <a:lnTo>
                  <a:pt x="528" y="1704"/>
                </a:lnTo>
                <a:lnTo>
                  <a:pt x="528" y="1704"/>
                </a:lnTo>
                <a:lnTo>
                  <a:pt x="529" y="1704"/>
                </a:lnTo>
                <a:lnTo>
                  <a:pt x="529" y="1706"/>
                </a:lnTo>
                <a:lnTo>
                  <a:pt x="529" y="1706"/>
                </a:lnTo>
                <a:lnTo>
                  <a:pt x="529" y="1707"/>
                </a:lnTo>
                <a:lnTo>
                  <a:pt x="529" y="1707"/>
                </a:lnTo>
                <a:lnTo>
                  <a:pt x="529" y="1709"/>
                </a:lnTo>
                <a:lnTo>
                  <a:pt x="529" y="1709"/>
                </a:lnTo>
                <a:lnTo>
                  <a:pt x="529" y="1710"/>
                </a:lnTo>
                <a:lnTo>
                  <a:pt x="529" y="1710"/>
                </a:lnTo>
                <a:lnTo>
                  <a:pt x="529" y="1712"/>
                </a:lnTo>
                <a:lnTo>
                  <a:pt x="529" y="1712"/>
                </a:lnTo>
                <a:lnTo>
                  <a:pt x="529" y="1712"/>
                </a:lnTo>
                <a:lnTo>
                  <a:pt x="529" y="1714"/>
                </a:lnTo>
                <a:lnTo>
                  <a:pt x="531" y="1714"/>
                </a:lnTo>
                <a:lnTo>
                  <a:pt x="531" y="1715"/>
                </a:lnTo>
                <a:lnTo>
                  <a:pt x="531" y="1715"/>
                </a:lnTo>
                <a:lnTo>
                  <a:pt x="531" y="1715"/>
                </a:lnTo>
                <a:lnTo>
                  <a:pt x="533" y="1715"/>
                </a:lnTo>
                <a:lnTo>
                  <a:pt x="533" y="1715"/>
                </a:lnTo>
                <a:lnTo>
                  <a:pt x="533" y="1717"/>
                </a:lnTo>
                <a:lnTo>
                  <a:pt x="534" y="1717"/>
                </a:lnTo>
                <a:lnTo>
                  <a:pt x="534" y="1717"/>
                </a:lnTo>
                <a:lnTo>
                  <a:pt x="536" y="1717"/>
                </a:lnTo>
                <a:lnTo>
                  <a:pt x="536" y="1718"/>
                </a:lnTo>
                <a:lnTo>
                  <a:pt x="536" y="1718"/>
                </a:lnTo>
                <a:lnTo>
                  <a:pt x="536" y="1718"/>
                </a:lnTo>
                <a:lnTo>
                  <a:pt x="537" y="1718"/>
                </a:lnTo>
                <a:lnTo>
                  <a:pt x="537" y="1720"/>
                </a:lnTo>
                <a:lnTo>
                  <a:pt x="537" y="1720"/>
                </a:lnTo>
                <a:lnTo>
                  <a:pt x="537" y="1720"/>
                </a:lnTo>
                <a:lnTo>
                  <a:pt x="539" y="1720"/>
                </a:lnTo>
                <a:lnTo>
                  <a:pt x="539" y="1720"/>
                </a:lnTo>
                <a:lnTo>
                  <a:pt x="539" y="1720"/>
                </a:lnTo>
                <a:lnTo>
                  <a:pt x="540" y="1720"/>
                </a:lnTo>
                <a:lnTo>
                  <a:pt x="540" y="1720"/>
                </a:lnTo>
                <a:lnTo>
                  <a:pt x="540" y="1721"/>
                </a:lnTo>
                <a:lnTo>
                  <a:pt x="540" y="1721"/>
                </a:lnTo>
                <a:lnTo>
                  <a:pt x="540" y="1721"/>
                </a:lnTo>
                <a:lnTo>
                  <a:pt x="542" y="1723"/>
                </a:lnTo>
                <a:lnTo>
                  <a:pt x="542" y="1723"/>
                </a:lnTo>
                <a:lnTo>
                  <a:pt x="543" y="1723"/>
                </a:lnTo>
                <a:lnTo>
                  <a:pt x="543" y="1723"/>
                </a:lnTo>
                <a:lnTo>
                  <a:pt x="545" y="1724"/>
                </a:lnTo>
                <a:lnTo>
                  <a:pt x="545" y="1724"/>
                </a:lnTo>
                <a:lnTo>
                  <a:pt x="545" y="1726"/>
                </a:lnTo>
                <a:lnTo>
                  <a:pt x="545" y="1726"/>
                </a:lnTo>
                <a:lnTo>
                  <a:pt x="543" y="1726"/>
                </a:lnTo>
                <a:lnTo>
                  <a:pt x="543" y="1727"/>
                </a:lnTo>
                <a:lnTo>
                  <a:pt x="543" y="1727"/>
                </a:lnTo>
                <a:lnTo>
                  <a:pt x="543" y="1727"/>
                </a:lnTo>
                <a:lnTo>
                  <a:pt x="543" y="1729"/>
                </a:lnTo>
                <a:lnTo>
                  <a:pt x="543" y="1729"/>
                </a:lnTo>
                <a:lnTo>
                  <a:pt x="543" y="1729"/>
                </a:lnTo>
                <a:lnTo>
                  <a:pt x="545" y="1729"/>
                </a:lnTo>
                <a:lnTo>
                  <a:pt x="545" y="1731"/>
                </a:lnTo>
                <a:lnTo>
                  <a:pt x="545" y="1731"/>
                </a:lnTo>
                <a:lnTo>
                  <a:pt x="545" y="1731"/>
                </a:lnTo>
                <a:lnTo>
                  <a:pt x="546" y="1732"/>
                </a:lnTo>
                <a:lnTo>
                  <a:pt x="546" y="1732"/>
                </a:lnTo>
                <a:lnTo>
                  <a:pt x="548" y="1732"/>
                </a:lnTo>
                <a:lnTo>
                  <a:pt x="548" y="1732"/>
                </a:lnTo>
                <a:lnTo>
                  <a:pt x="548" y="1731"/>
                </a:lnTo>
                <a:lnTo>
                  <a:pt x="550" y="1731"/>
                </a:lnTo>
                <a:lnTo>
                  <a:pt x="550" y="1731"/>
                </a:lnTo>
                <a:lnTo>
                  <a:pt x="550" y="1729"/>
                </a:lnTo>
                <a:lnTo>
                  <a:pt x="550" y="1729"/>
                </a:lnTo>
                <a:lnTo>
                  <a:pt x="551" y="1729"/>
                </a:lnTo>
                <a:lnTo>
                  <a:pt x="551" y="1727"/>
                </a:lnTo>
                <a:lnTo>
                  <a:pt x="551" y="1727"/>
                </a:lnTo>
                <a:lnTo>
                  <a:pt x="551" y="1726"/>
                </a:lnTo>
                <a:lnTo>
                  <a:pt x="553" y="1726"/>
                </a:lnTo>
                <a:lnTo>
                  <a:pt x="553" y="1726"/>
                </a:lnTo>
                <a:lnTo>
                  <a:pt x="553" y="1724"/>
                </a:lnTo>
                <a:lnTo>
                  <a:pt x="554" y="1724"/>
                </a:lnTo>
                <a:lnTo>
                  <a:pt x="554" y="1724"/>
                </a:lnTo>
                <a:lnTo>
                  <a:pt x="556" y="1724"/>
                </a:lnTo>
                <a:lnTo>
                  <a:pt x="556" y="1724"/>
                </a:lnTo>
                <a:lnTo>
                  <a:pt x="556" y="1724"/>
                </a:lnTo>
                <a:lnTo>
                  <a:pt x="557" y="1724"/>
                </a:lnTo>
                <a:lnTo>
                  <a:pt x="557" y="1723"/>
                </a:lnTo>
                <a:lnTo>
                  <a:pt x="557" y="1723"/>
                </a:lnTo>
                <a:lnTo>
                  <a:pt x="559" y="1723"/>
                </a:lnTo>
                <a:lnTo>
                  <a:pt x="559" y="1723"/>
                </a:lnTo>
                <a:lnTo>
                  <a:pt x="559" y="1723"/>
                </a:lnTo>
                <a:lnTo>
                  <a:pt x="560" y="1723"/>
                </a:lnTo>
                <a:lnTo>
                  <a:pt x="560" y="1723"/>
                </a:lnTo>
                <a:lnTo>
                  <a:pt x="560" y="1721"/>
                </a:lnTo>
                <a:lnTo>
                  <a:pt x="562" y="1721"/>
                </a:lnTo>
                <a:lnTo>
                  <a:pt x="562" y="1721"/>
                </a:lnTo>
                <a:lnTo>
                  <a:pt x="562" y="1723"/>
                </a:lnTo>
                <a:lnTo>
                  <a:pt x="562" y="1723"/>
                </a:lnTo>
                <a:lnTo>
                  <a:pt x="562" y="1724"/>
                </a:lnTo>
                <a:lnTo>
                  <a:pt x="563" y="1724"/>
                </a:lnTo>
                <a:lnTo>
                  <a:pt x="563" y="1724"/>
                </a:lnTo>
                <a:lnTo>
                  <a:pt x="565" y="1724"/>
                </a:lnTo>
                <a:lnTo>
                  <a:pt x="565" y="1724"/>
                </a:lnTo>
                <a:lnTo>
                  <a:pt x="567" y="1724"/>
                </a:lnTo>
                <a:lnTo>
                  <a:pt x="567" y="1724"/>
                </a:lnTo>
                <a:lnTo>
                  <a:pt x="568" y="1724"/>
                </a:lnTo>
                <a:lnTo>
                  <a:pt x="568" y="1726"/>
                </a:lnTo>
                <a:lnTo>
                  <a:pt x="570" y="1726"/>
                </a:lnTo>
                <a:lnTo>
                  <a:pt x="570" y="1726"/>
                </a:lnTo>
                <a:lnTo>
                  <a:pt x="570" y="1726"/>
                </a:lnTo>
                <a:lnTo>
                  <a:pt x="571" y="1726"/>
                </a:lnTo>
                <a:lnTo>
                  <a:pt x="571" y="1727"/>
                </a:lnTo>
                <a:lnTo>
                  <a:pt x="571" y="1727"/>
                </a:lnTo>
                <a:lnTo>
                  <a:pt x="573" y="1727"/>
                </a:lnTo>
                <a:lnTo>
                  <a:pt x="573" y="1729"/>
                </a:lnTo>
                <a:lnTo>
                  <a:pt x="574" y="1729"/>
                </a:lnTo>
                <a:lnTo>
                  <a:pt x="574" y="1729"/>
                </a:lnTo>
                <a:lnTo>
                  <a:pt x="573" y="1731"/>
                </a:lnTo>
                <a:lnTo>
                  <a:pt x="573" y="1731"/>
                </a:lnTo>
                <a:lnTo>
                  <a:pt x="573" y="1732"/>
                </a:lnTo>
                <a:lnTo>
                  <a:pt x="573" y="1732"/>
                </a:lnTo>
                <a:lnTo>
                  <a:pt x="574" y="1734"/>
                </a:lnTo>
                <a:lnTo>
                  <a:pt x="574" y="1734"/>
                </a:lnTo>
                <a:lnTo>
                  <a:pt x="574" y="1734"/>
                </a:lnTo>
                <a:lnTo>
                  <a:pt x="574" y="1734"/>
                </a:lnTo>
                <a:lnTo>
                  <a:pt x="576" y="1734"/>
                </a:lnTo>
                <a:lnTo>
                  <a:pt x="576" y="1734"/>
                </a:lnTo>
                <a:lnTo>
                  <a:pt x="577" y="1734"/>
                </a:lnTo>
                <a:lnTo>
                  <a:pt x="577" y="1735"/>
                </a:lnTo>
                <a:lnTo>
                  <a:pt x="577" y="1735"/>
                </a:lnTo>
                <a:lnTo>
                  <a:pt x="577" y="1737"/>
                </a:lnTo>
                <a:lnTo>
                  <a:pt x="577" y="1737"/>
                </a:lnTo>
                <a:lnTo>
                  <a:pt x="579" y="1735"/>
                </a:lnTo>
                <a:lnTo>
                  <a:pt x="579" y="1735"/>
                </a:lnTo>
                <a:lnTo>
                  <a:pt x="579" y="1735"/>
                </a:lnTo>
                <a:lnTo>
                  <a:pt x="581" y="1735"/>
                </a:lnTo>
                <a:lnTo>
                  <a:pt x="581" y="1737"/>
                </a:lnTo>
                <a:lnTo>
                  <a:pt x="581" y="1737"/>
                </a:lnTo>
                <a:lnTo>
                  <a:pt x="581" y="1738"/>
                </a:lnTo>
                <a:lnTo>
                  <a:pt x="581" y="1738"/>
                </a:lnTo>
                <a:lnTo>
                  <a:pt x="581" y="1738"/>
                </a:lnTo>
                <a:lnTo>
                  <a:pt x="581" y="1738"/>
                </a:lnTo>
                <a:lnTo>
                  <a:pt x="582" y="1738"/>
                </a:lnTo>
                <a:lnTo>
                  <a:pt x="582" y="1738"/>
                </a:lnTo>
                <a:lnTo>
                  <a:pt x="584" y="1740"/>
                </a:lnTo>
                <a:lnTo>
                  <a:pt x="584" y="1740"/>
                </a:lnTo>
                <a:lnTo>
                  <a:pt x="585" y="1740"/>
                </a:lnTo>
                <a:lnTo>
                  <a:pt x="585" y="1740"/>
                </a:lnTo>
                <a:lnTo>
                  <a:pt x="584" y="1740"/>
                </a:lnTo>
                <a:lnTo>
                  <a:pt x="584" y="1741"/>
                </a:lnTo>
                <a:lnTo>
                  <a:pt x="585" y="1741"/>
                </a:lnTo>
                <a:lnTo>
                  <a:pt x="585" y="1741"/>
                </a:lnTo>
                <a:lnTo>
                  <a:pt x="587" y="1741"/>
                </a:lnTo>
                <a:lnTo>
                  <a:pt x="587" y="1741"/>
                </a:lnTo>
                <a:lnTo>
                  <a:pt x="587" y="1741"/>
                </a:lnTo>
                <a:lnTo>
                  <a:pt x="588" y="1741"/>
                </a:lnTo>
                <a:lnTo>
                  <a:pt x="588" y="1741"/>
                </a:lnTo>
                <a:lnTo>
                  <a:pt x="590" y="1741"/>
                </a:lnTo>
                <a:lnTo>
                  <a:pt x="590" y="1741"/>
                </a:lnTo>
                <a:lnTo>
                  <a:pt x="591" y="1743"/>
                </a:lnTo>
                <a:lnTo>
                  <a:pt x="591" y="1743"/>
                </a:lnTo>
                <a:lnTo>
                  <a:pt x="593" y="1743"/>
                </a:lnTo>
                <a:lnTo>
                  <a:pt x="593" y="1743"/>
                </a:lnTo>
                <a:lnTo>
                  <a:pt x="594" y="1743"/>
                </a:lnTo>
                <a:lnTo>
                  <a:pt x="594" y="1743"/>
                </a:lnTo>
                <a:lnTo>
                  <a:pt x="596" y="1743"/>
                </a:lnTo>
                <a:lnTo>
                  <a:pt x="596" y="1743"/>
                </a:lnTo>
                <a:lnTo>
                  <a:pt x="598" y="1743"/>
                </a:lnTo>
                <a:lnTo>
                  <a:pt x="598" y="1744"/>
                </a:lnTo>
                <a:lnTo>
                  <a:pt x="598" y="1744"/>
                </a:lnTo>
                <a:lnTo>
                  <a:pt x="599" y="1744"/>
                </a:lnTo>
                <a:lnTo>
                  <a:pt x="599" y="1744"/>
                </a:lnTo>
                <a:lnTo>
                  <a:pt x="599" y="1744"/>
                </a:lnTo>
                <a:lnTo>
                  <a:pt x="601" y="1744"/>
                </a:lnTo>
                <a:lnTo>
                  <a:pt x="601" y="1746"/>
                </a:lnTo>
                <a:lnTo>
                  <a:pt x="601" y="1746"/>
                </a:lnTo>
                <a:lnTo>
                  <a:pt x="602" y="1746"/>
                </a:lnTo>
                <a:lnTo>
                  <a:pt x="602" y="1744"/>
                </a:lnTo>
                <a:lnTo>
                  <a:pt x="602" y="1744"/>
                </a:lnTo>
                <a:lnTo>
                  <a:pt x="602" y="1743"/>
                </a:lnTo>
                <a:lnTo>
                  <a:pt x="602" y="1743"/>
                </a:lnTo>
                <a:lnTo>
                  <a:pt x="602" y="1741"/>
                </a:lnTo>
                <a:lnTo>
                  <a:pt x="604" y="1741"/>
                </a:lnTo>
                <a:lnTo>
                  <a:pt x="604" y="1741"/>
                </a:lnTo>
                <a:lnTo>
                  <a:pt x="605" y="1741"/>
                </a:lnTo>
                <a:lnTo>
                  <a:pt x="605" y="1743"/>
                </a:lnTo>
                <a:lnTo>
                  <a:pt x="605" y="1743"/>
                </a:lnTo>
                <a:lnTo>
                  <a:pt x="605" y="1744"/>
                </a:lnTo>
                <a:lnTo>
                  <a:pt x="604" y="1744"/>
                </a:lnTo>
                <a:lnTo>
                  <a:pt x="604" y="1744"/>
                </a:lnTo>
                <a:lnTo>
                  <a:pt x="605" y="1746"/>
                </a:lnTo>
                <a:lnTo>
                  <a:pt x="605" y="1746"/>
                </a:lnTo>
                <a:lnTo>
                  <a:pt x="607" y="1746"/>
                </a:lnTo>
                <a:lnTo>
                  <a:pt x="607" y="1746"/>
                </a:lnTo>
                <a:lnTo>
                  <a:pt x="607" y="1746"/>
                </a:lnTo>
                <a:lnTo>
                  <a:pt x="607" y="1748"/>
                </a:lnTo>
                <a:lnTo>
                  <a:pt x="607" y="1748"/>
                </a:lnTo>
                <a:lnTo>
                  <a:pt x="608" y="1748"/>
                </a:lnTo>
                <a:lnTo>
                  <a:pt x="608" y="1748"/>
                </a:lnTo>
                <a:lnTo>
                  <a:pt x="610" y="1746"/>
                </a:lnTo>
                <a:lnTo>
                  <a:pt x="610" y="1746"/>
                </a:lnTo>
                <a:lnTo>
                  <a:pt x="610" y="1746"/>
                </a:lnTo>
                <a:lnTo>
                  <a:pt x="612" y="1746"/>
                </a:lnTo>
                <a:lnTo>
                  <a:pt x="612" y="1744"/>
                </a:lnTo>
                <a:lnTo>
                  <a:pt x="612" y="1744"/>
                </a:lnTo>
                <a:lnTo>
                  <a:pt x="612" y="1743"/>
                </a:lnTo>
                <a:lnTo>
                  <a:pt x="613" y="1743"/>
                </a:lnTo>
                <a:lnTo>
                  <a:pt x="613" y="1743"/>
                </a:lnTo>
                <a:lnTo>
                  <a:pt x="615" y="1743"/>
                </a:lnTo>
                <a:lnTo>
                  <a:pt x="615" y="1743"/>
                </a:lnTo>
                <a:lnTo>
                  <a:pt x="615" y="1741"/>
                </a:lnTo>
                <a:lnTo>
                  <a:pt x="616" y="1741"/>
                </a:lnTo>
                <a:lnTo>
                  <a:pt x="616" y="1740"/>
                </a:lnTo>
                <a:lnTo>
                  <a:pt x="616" y="1740"/>
                </a:lnTo>
                <a:lnTo>
                  <a:pt x="618" y="1740"/>
                </a:lnTo>
                <a:lnTo>
                  <a:pt x="618" y="1740"/>
                </a:lnTo>
                <a:lnTo>
                  <a:pt x="618" y="1741"/>
                </a:lnTo>
                <a:lnTo>
                  <a:pt x="618" y="1741"/>
                </a:lnTo>
                <a:lnTo>
                  <a:pt x="618" y="1741"/>
                </a:lnTo>
                <a:lnTo>
                  <a:pt x="618" y="1743"/>
                </a:lnTo>
                <a:lnTo>
                  <a:pt x="619" y="1743"/>
                </a:lnTo>
                <a:lnTo>
                  <a:pt x="619" y="1743"/>
                </a:lnTo>
                <a:lnTo>
                  <a:pt x="619" y="1743"/>
                </a:lnTo>
                <a:lnTo>
                  <a:pt x="621" y="1743"/>
                </a:lnTo>
                <a:lnTo>
                  <a:pt x="621" y="1743"/>
                </a:lnTo>
                <a:lnTo>
                  <a:pt x="622" y="1743"/>
                </a:lnTo>
                <a:lnTo>
                  <a:pt x="622" y="1743"/>
                </a:lnTo>
                <a:lnTo>
                  <a:pt x="622" y="1741"/>
                </a:lnTo>
                <a:lnTo>
                  <a:pt x="624" y="1741"/>
                </a:lnTo>
                <a:lnTo>
                  <a:pt x="624" y="1741"/>
                </a:lnTo>
                <a:lnTo>
                  <a:pt x="624" y="1740"/>
                </a:lnTo>
                <a:lnTo>
                  <a:pt x="622" y="1740"/>
                </a:lnTo>
                <a:lnTo>
                  <a:pt x="622" y="1740"/>
                </a:lnTo>
                <a:lnTo>
                  <a:pt x="622" y="1740"/>
                </a:lnTo>
                <a:lnTo>
                  <a:pt x="622" y="1738"/>
                </a:lnTo>
                <a:lnTo>
                  <a:pt x="621" y="1738"/>
                </a:lnTo>
                <a:lnTo>
                  <a:pt x="621" y="1738"/>
                </a:lnTo>
                <a:lnTo>
                  <a:pt x="622" y="1738"/>
                </a:lnTo>
                <a:lnTo>
                  <a:pt x="622" y="1738"/>
                </a:lnTo>
                <a:lnTo>
                  <a:pt x="622" y="1738"/>
                </a:lnTo>
                <a:lnTo>
                  <a:pt x="624" y="1738"/>
                </a:lnTo>
                <a:lnTo>
                  <a:pt x="624" y="1738"/>
                </a:lnTo>
                <a:lnTo>
                  <a:pt x="624" y="1737"/>
                </a:lnTo>
                <a:lnTo>
                  <a:pt x="625" y="1737"/>
                </a:lnTo>
                <a:lnTo>
                  <a:pt x="625" y="1737"/>
                </a:lnTo>
                <a:lnTo>
                  <a:pt x="625" y="1737"/>
                </a:lnTo>
                <a:lnTo>
                  <a:pt x="627" y="1737"/>
                </a:lnTo>
                <a:lnTo>
                  <a:pt x="627" y="1737"/>
                </a:lnTo>
                <a:lnTo>
                  <a:pt x="627" y="1735"/>
                </a:lnTo>
                <a:lnTo>
                  <a:pt x="629" y="1735"/>
                </a:lnTo>
                <a:lnTo>
                  <a:pt x="629" y="1735"/>
                </a:lnTo>
                <a:lnTo>
                  <a:pt x="629" y="1735"/>
                </a:lnTo>
                <a:lnTo>
                  <a:pt x="630" y="1735"/>
                </a:lnTo>
                <a:lnTo>
                  <a:pt x="630" y="1735"/>
                </a:lnTo>
                <a:lnTo>
                  <a:pt x="632" y="1735"/>
                </a:lnTo>
                <a:lnTo>
                  <a:pt x="632" y="1735"/>
                </a:lnTo>
                <a:lnTo>
                  <a:pt x="632" y="1734"/>
                </a:lnTo>
                <a:lnTo>
                  <a:pt x="633" y="1734"/>
                </a:lnTo>
                <a:lnTo>
                  <a:pt x="633" y="1734"/>
                </a:lnTo>
                <a:lnTo>
                  <a:pt x="633" y="1734"/>
                </a:lnTo>
                <a:lnTo>
                  <a:pt x="633" y="1734"/>
                </a:lnTo>
                <a:lnTo>
                  <a:pt x="635" y="1734"/>
                </a:lnTo>
                <a:lnTo>
                  <a:pt x="635" y="1734"/>
                </a:lnTo>
                <a:lnTo>
                  <a:pt x="635" y="1734"/>
                </a:lnTo>
                <a:lnTo>
                  <a:pt x="636" y="1734"/>
                </a:lnTo>
                <a:lnTo>
                  <a:pt x="636" y="1734"/>
                </a:lnTo>
                <a:lnTo>
                  <a:pt x="636" y="1734"/>
                </a:lnTo>
                <a:lnTo>
                  <a:pt x="638" y="1734"/>
                </a:lnTo>
                <a:lnTo>
                  <a:pt x="638" y="1734"/>
                </a:lnTo>
                <a:lnTo>
                  <a:pt x="638" y="1735"/>
                </a:lnTo>
                <a:lnTo>
                  <a:pt x="638" y="1735"/>
                </a:lnTo>
                <a:lnTo>
                  <a:pt x="638" y="1735"/>
                </a:lnTo>
                <a:lnTo>
                  <a:pt x="638" y="1735"/>
                </a:lnTo>
                <a:lnTo>
                  <a:pt x="638" y="1735"/>
                </a:lnTo>
                <a:lnTo>
                  <a:pt x="638" y="1737"/>
                </a:lnTo>
                <a:lnTo>
                  <a:pt x="639" y="1737"/>
                </a:lnTo>
                <a:lnTo>
                  <a:pt x="639" y="1737"/>
                </a:lnTo>
                <a:lnTo>
                  <a:pt x="638" y="1737"/>
                </a:lnTo>
                <a:lnTo>
                  <a:pt x="638" y="1738"/>
                </a:lnTo>
                <a:lnTo>
                  <a:pt x="639" y="1738"/>
                </a:lnTo>
                <a:lnTo>
                  <a:pt x="639" y="1738"/>
                </a:lnTo>
                <a:lnTo>
                  <a:pt x="639" y="1738"/>
                </a:lnTo>
                <a:lnTo>
                  <a:pt x="639" y="1738"/>
                </a:lnTo>
                <a:lnTo>
                  <a:pt x="641" y="1738"/>
                </a:lnTo>
                <a:lnTo>
                  <a:pt x="641" y="1738"/>
                </a:lnTo>
                <a:lnTo>
                  <a:pt x="643" y="1740"/>
                </a:lnTo>
                <a:lnTo>
                  <a:pt x="643" y="1740"/>
                </a:lnTo>
                <a:lnTo>
                  <a:pt x="643" y="1741"/>
                </a:lnTo>
                <a:lnTo>
                  <a:pt x="643" y="1741"/>
                </a:lnTo>
                <a:lnTo>
                  <a:pt x="643" y="1741"/>
                </a:lnTo>
                <a:lnTo>
                  <a:pt x="643" y="1741"/>
                </a:lnTo>
                <a:lnTo>
                  <a:pt x="644" y="1741"/>
                </a:lnTo>
                <a:lnTo>
                  <a:pt x="644" y="1741"/>
                </a:lnTo>
                <a:lnTo>
                  <a:pt x="644" y="1741"/>
                </a:lnTo>
                <a:lnTo>
                  <a:pt x="644" y="1741"/>
                </a:lnTo>
                <a:lnTo>
                  <a:pt x="644" y="1743"/>
                </a:lnTo>
                <a:lnTo>
                  <a:pt x="643" y="1743"/>
                </a:lnTo>
                <a:lnTo>
                  <a:pt x="643" y="1743"/>
                </a:lnTo>
                <a:lnTo>
                  <a:pt x="643" y="1743"/>
                </a:lnTo>
                <a:lnTo>
                  <a:pt x="641" y="1743"/>
                </a:lnTo>
                <a:lnTo>
                  <a:pt x="641" y="1744"/>
                </a:lnTo>
                <a:lnTo>
                  <a:pt x="641" y="1744"/>
                </a:lnTo>
                <a:lnTo>
                  <a:pt x="639" y="1744"/>
                </a:lnTo>
                <a:lnTo>
                  <a:pt x="639" y="1744"/>
                </a:lnTo>
                <a:lnTo>
                  <a:pt x="638" y="1744"/>
                </a:lnTo>
                <a:lnTo>
                  <a:pt x="638" y="1744"/>
                </a:lnTo>
                <a:lnTo>
                  <a:pt x="638" y="1746"/>
                </a:lnTo>
                <a:lnTo>
                  <a:pt x="639" y="1746"/>
                </a:lnTo>
                <a:lnTo>
                  <a:pt x="639" y="1746"/>
                </a:lnTo>
                <a:lnTo>
                  <a:pt x="638" y="1746"/>
                </a:lnTo>
                <a:lnTo>
                  <a:pt x="638" y="1748"/>
                </a:lnTo>
                <a:lnTo>
                  <a:pt x="638" y="1748"/>
                </a:lnTo>
                <a:lnTo>
                  <a:pt x="638" y="1748"/>
                </a:lnTo>
                <a:lnTo>
                  <a:pt x="636" y="1748"/>
                </a:lnTo>
                <a:lnTo>
                  <a:pt x="636" y="1748"/>
                </a:lnTo>
                <a:lnTo>
                  <a:pt x="635" y="1748"/>
                </a:lnTo>
                <a:lnTo>
                  <a:pt x="635" y="1748"/>
                </a:lnTo>
                <a:lnTo>
                  <a:pt x="633" y="1748"/>
                </a:lnTo>
                <a:lnTo>
                  <a:pt x="633" y="1748"/>
                </a:lnTo>
                <a:lnTo>
                  <a:pt x="632" y="1748"/>
                </a:lnTo>
                <a:lnTo>
                  <a:pt x="632" y="1749"/>
                </a:lnTo>
                <a:lnTo>
                  <a:pt x="632" y="1749"/>
                </a:lnTo>
                <a:lnTo>
                  <a:pt x="632" y="1751"/>
                </a:lnTo>
                <a:lnTo>
                  <a:pt x="632" y="1751"/>
                </a:lnTo>
                <a:lnTo>
                  <a:pt x="632" y="1752"/>
                </a:lnTo>
                <a:lnTo>
                  <a:pt x="632" y="1752"/>
                </a:lnTo>
                <a:lnTo>
                  <a:pt x="632" y="1754"/>
                </a:lnTo>
                <a:lnTo>
                  <a:pt x="632" y="1754"/>
                </a:lnTo>
                <a:lnTo>
                  <a:pt x="630" y="1754"/>
                </a:lnTo>
                <a:lnTo>
                  <a:pt x="630" y="1755"/>
                </a:lnTo>
                <a:lnTo>
                  <a:pt x="630" y="1755"/>
                </a:lnTo>
                <a:lnTo>
                  <a:pt x="629" y="1755"/>
                </a:lnTo>
                <a:lnTo>
                  <a:pt x="629" y="1755"/>
                </a:lnTo>
                <a:lnTo>
                  <a:pt x="629" y="1755"/>
                </a:lnTo>
                <a:lnTo>
                  <a:pt x="627" y="1755"/>
                </a:lnTo>
                <a:lnTo>
                  <a:pt x="627" y="1755"/>
                </a:lnTo>
                <a:lnTo>
                  <a:pt x="625" y="1755"/>
                </a:lnTo>
                <a:lnTo>
                  <a:pt x="625" y="1757"/>
                </a:lnTo>
                <a:lnTo>
                  <a:pt x="627" y="1757"/>
                </a:lnTo>
                <a:lnTo>
                  <a:pt x="627" y="1757"/>
                </a:lnTo>
                <a:lnTo>
                  <a:pt x="627" y="1757"/>
                </a:lnTo>
                <a:lnTo>
                  <a:pt x="629" y="1757"/>
                </a:lnTo>
                <a:lnTo>
                  <a:pt x="629" y="1758"/>
                </a:lnTo>
                <a:lnTo>
                  <a:pt x="629" y="1758"/>
                </a:lnTo>
                <a:lnTo>
                  <a:pt x="630" y="1758"/>
                </a:lnTo>
                <a:lnTo>
                  <a:pt x="630" y="1758"/>
                </a:lnTo>
                <a:lnTo>
                  <a:pt x="630" y="1760"/>
                </a:lnTo>
                <a:lnTo>
                  <a:pt x="630" y="1760"/>
                </a:lnTo>
                <a:lnTo>
                  <a:pt x="630" y="1760"/>
                </a:lnTo>
                <a:lnTo>
                  <a:pt x="630" y="1761"/>
                </a:lnTo>
                <a:lnTo>
                  <a:pt x="630" y="1761"/>
                </a:lnTo>
                <a:lnTo>
                  <a:pt x="630" y="1763"/>
                </a:lnTo>
                <a:lnTo>
                  <a:pt x="630" y="1763"/>
                </a:lnTo>
                <a:lnTo>
                  <a:pt x="630" y="1763"/>
                </a:lnTo>
                <a:lnTo>
                  <a:pt x="629" y="1763"/>
                </a:lnTo>
                <a:lnTo>
                  <a:pt x="629" y="1765"/>
                </a:lnTo>
                <a:lnTo>
                  <a:pt x="629" y="1765"/>
                </a:lnTo>
                <a:lnTo>
                  <a:pt x="629" y="1765"/>
                </a:lnTo>
                <a:lnTo>
                  <a:pt x="629" y="1766"/>
                </a:lnTo>
                <a:lnTo>
                  <a:pt x="629" y="1766"/>
                </a:lnTo>
                <a:lnTo>
                  <a:pt x="627" y="1766"/>
                </a:lnTo>
                <a:lnTo>
                  <a:pt x="627" y="1768"/>
                </a:lnTo>
                <a:lnTo>
                  <a:pt x="627" y="1768"/>
                </a:lnTo>
                <a:lnTo>
                  <a:pt x="627" y="1769"/>
                </a:lnTo>
                <a:lnTo>
                  <a:pt x="627" y="1769"/>
                </a:lnTo>
                <a:lnTo>
                  <a:pt x="627" y="1769"/>
                </a:lnTo>
                <a:lnTo>
                  <a:pt x="625" y="1769"/>
                </a:lnTo>
                <a:lnTo>
                  <a:pt x="625" y="1771"/>
                </a:lnTo>
                <a:lnTo>
                  <a:pt x="625" y="1771"/>
                </a:lnTo>
                <a:lnTo>
                  <a:pt x="624" y="1771"/>
                </a:lnTo>
                <a:lnTo>
                  <a:pt x="624" y="1772"/>
                </a:lnTo>
                <a:lnTo>
                  <a:pt x="625" y="1772"/>
                </a:lnTo>
                <a:lnTo>
                  <a:pt x="625" y="1772"/>
                </a:lnTo>
                <a:lnTo>
                  <a:pt x="625" y="1774"/>
                </a:lnTo>
                <a:lnTo>
                  <a:pt x="625" y="1774"/>
                </a:lnTo>
                <a:lnTo>
                  <a:pt x="627" y="1774"/>
                </a:lnTo>
                <a:lnTo>
                  <a:pt x="627" y="1774"/>
                </a:lnTo>
                <a:lnTo>
                  <a:pt x="627" y="1774"/>
                </a:lnTo>
                <a:lnTo>
                  <a:pt x="629" y="1774"/>
                </a:lnTo>
                <a:lnTo>
                  <a:pt x="629" y="1774"/>
                </a:lnTo>
                <a:lnTo>
                  <a:pt x="630" y="1774"/>
                </a:lnTo>
                <a:lnTo>
                  <a:pt x="630" y="1774"/>
                </a:lnTo>
                <a:lnTo>
                  <a:pt x="630" y="1774"/>
                </a:lnTo>
                <a:lnTo>
                  <a:pt x="630" y="1775"/>
                </a:lnTo>
                <a:lnTo>
                  <a:pt x="630" y="1775"/>
                </a:lnTo>
                <a:lnTo>
                  <a:pt x="630" y="1775"/>
                </a:lnTo>
                <a:lnTo>
                  <a:pt x="629" y="1775"/>
                </a:lnTo>
                <a:lnTo>
                  <a:pt x="629" y="1777"/>
                </a:lnTo>
                <a:lnTo>
                  <a:pt x="627" y="1777"/>
                </a:lnTo>
                <a:lnTo>
                  <a:pt x="627" y="1777"/>
                </a:lnTo>
                <a:lnTo>
                  <a:pt x="627" y="1777"/>
                </a:lnTo>
                <a:lnTo>
                  <a:pt x="625" y="1777"/>
                </a:lnTo>
                <a:lnTo>
                  <a:pt x="625" y="1777"/>
                </a:lnTo>
                <a:lnTo>
                  <a:pt x="624" y="1777"/>
                </a:lnTo>
                <a:lnTo>
                  <a:pt x="624" y="1777"/>
                </a:lnTo>
                <a:lnTo>
                  <a:pt x="622" y="1777"/>
                </a:lnTo>
                <a:lnTo>
                  <a:pt x="622" y="1778"/>
                </a:lnTo>
                <a:lnTo>
                  <a:pt x="622" y="1778"/>
                </a:lnTo>
                <a:lnTo>
                  <a:pt x="622" y="1778"/>
                </a:lnTo>
                <a:lnTo>
                  <a:pt x="621" y="1780"/>
                </a:lnTo>
                <a:lnTo>
                  <a:pt x="621" y="1780"/>
                </a:lnTo>
                <a:lnTo>
                  <a:pt x="619" y="1780"/>
                </a:lnTo>
                <a:lnTo>
                  <a:pt x="619" y="1780"/>
                </a:lnTo>
                <a:lnTo>
                  <a:pt x="618" y="1780"/>
                </a:lnTo>
                <a:lnTo>
                  <a:pt x="618" y="1780"/>
                </a:lnTo>
                <a:lnTo>
                  <a:pt x="618" y="1780"/>
                </a:lnTo>
                <a:lnTo>
                  <a:pt x="618" y="1780"/>
                </a:lnTo>
                <a:lnTo>
                  <a:pt x="618" y="1782"/>
                </a:lnTo>
                <a:lnTo>
                  <a:pt x="616" y="1782"/>
                </a:lnTo>
                <a:lnTo>
                  <a:pt x="616" y="1782"/>
                </a:lnTo>
                <a:lnTo>
                  <a:pt x="616" y="1782"/>
                </a:lnTo>
                <a:lnTo>
                  <a:pt x="616" y="1783"/>
                </a:lnTo>
                <a:lnTo>
                  <a:pt x="615" y="1783"/>
                </a:lnTo>
                <a:lnTo>
                  <a:pt x="615" y="1782"/>
                </a:lnTo>
                <a:lnTo>
                  <a:pt x="615" y="1782"/>
                </a:lnTo>
                <a:lnTo>
                  <a:pt x="615" y="1782"/>
                </a:lnTo>
                <a:lnTo>
                  <a:pt x="615" y="1780"/>
                </a:lnTo>
                <a:lnTo>
                  <a:pt x="615" y="1780"/>
                </a:lnTo>
                <a:lnTo>
                  <a:pt x="613" y="1780"/>
                </a:lnTo>
                <a:lnTo>
                  <a:pt x="613" y="1780"/>
                </a:lnTo>
                <a:lnTo>
                  <a:pt x="612" y="1780"/>
                </a:lnTo>
                <a:lnTo>
                  <a:pt x="612" y="1780"/>
                </a:lnTo>
                <a:lnTo>
                  <a:pt x="610" y="1778"/>
                </a:lnTo>
                <a:lnTo>
                  <a:pt x="610" y="1778"/>
                </a:lnTo>
                <a:lnTo>
                  <a:pt x="610" y="1778"/>
                </a:lnTo>
                <a:lnTo>
                  <a:pt x="608" y="1777"/>
                </a:lnTo>
                <a:lnTo>
                  <a:pt x="608" y="1777"/>
                </a:lnTo>
                <a:lnTo>
                  <a:pt x="607" y="1778"/>
                </a:lnTo>
                <a:lnTo>
                  <a:pt x="607" y="1778"/>
                </a:lnTo>
                <a:lnTo>
                  <a:pt x="605" y="1778"/>
                </a:lnTo>
                <a:lnTo>
                  <a:pt x="605" y="1778"/>
                </a:lnTo>
                <a:lnTo>
                  <a:pt x="605" y="1778"/>
                </a:lnTo>
                <a:lnTo>
                  <a:pt x="604" y="1778"/>
                </a:lnTo>
                <a:lnTo>
                  <a:pt x="604" y="1778"/>
                </a:lnTo>
                <a:lnTo>
                  <a:pt x="604" y="1780"/>
                </a:lnTo>
                <a:lnTo>
                  <a:pt x="602" y="1780"/>
                </a:lnTo>
                <a:lnTo>
                  <a:pt x="602" y="1780"/>
                </a:lnTo>
                <a:lnTo>
                  <a:pt x="601" y="1780"/>
                </a:lnTo>
                <a:lnTo>
                  <a:pt x="601" y="1780"/>
                </a:lnTo>
                <a:lnTo>
                  <a:pt x="599" y="1780"/>
                </a:lnTo>
                <a:lnTo>
                  <a:pt x="599" y="1780"/>
                </a:lnTo>
                <a:lnTo>
                  <a:pt x="599" y="1780"/>
                </a:lnTo>
                <a:lnTo>
                  <a:pt x="599" y="1780"/>
                </a:lnTo>
                <a:lnTo>
                  <a:pt x="598" y="1780"/>
                </a:lnTo>
                <a:lnTo>
                  <a:pt x="598" y="1782"/>
                </a:lnTo>
                <a:lnTo>
                  <a:pt x="598" y="1782"/>
                </a:lnTo>
                <a:lnTo>
                  <a:pt x="598" y="1782"/>
                </a:lnTo>
                <a:lnTo>
                  <a:pt x="596" y="1782"/>
                </a:lnTo>
                <a:lnTo>
                  <a:pt x="596" y="1782"/>
                </a:lnTo>
                <a:lnTo>
                  <a:pt x="596" y="1783"/>
                </a:lnTo>
                <a:lnTo>
                  <a:pt x="594" y="1783"/>
                </a:lnTo>
                <a:lnTo>
                  <a:pt x="594" y="1783"/>
                </a:lnTo>
                <a:lnTo>
                  <a:pt x="593" y="1783"/>
                </a:lnTo>
                <a:lnTo>
                  <a:pt x="593" y="1783"/>
                </a:lnTo>
                <a:lnTo>
                  <a:pt x="591" y="1783"/>
                </a:lnTo>
                <a:lnTo>
                  <a:pt x="591" y="1783"/>
                </a:lnTo>
                <a:lnTo>
                  <a:pt x="590" y="1783"/>
                </a:lnTo>
                <a:lnTo>
                  <a:pt x="590" y="1783"/>
                </a:lnTo>
                <a:lnTo>
                  <a:pt x="590" y="1785"/>
                </a:lnTo>
                <a:lnTo>
                  <a:pt x="588" y="1785"/>
                </a:lnTo>
                <a:lnTo>
                  <a:pt x="588" y="1786"/>
                </a:lnTo>
                <a:lnTo>
                  <a:pt x="588" y="1786"/>
                </a:lnTo>
                <a:lnTo>
                  <a:pt x="588" y="1786"/>
                </a:lnTo>
                <a:lnTo>
                  <a:pt x="588" y="1788"/>
                </a:lnTo>
                <a:lnTo>
                  <a:pt x="587" y="1788"/>
                </a:lnTo>
                <a:lnTo>
                  <a:pt x="587" y="1788"/>
                </a:lnTo>
                <a:lnTo>
                  <a:pt x="585" y="1788"/>
                </a:lnTo>
                <a:lnTo>
                  <a:pt x="585" y="1788"/>
                </a:lnTo>
                <a:lnTo>
                  <a:pt x="584" y="1788"/>
                </a:lnTo>
                <a:lnTo>
                  <a:pt x="584" y="1786"/>
                </a:lnTo>
                <a:lnTo>
                  <a:pt x="584" y="1786"/>
                </a:lnTo>
                <a:lnTo>
                  <a:pt x="582" y="1786"/>
                </a:lnTo>
                <a:lnTo>
                  <a:pt x="582" y="1786"/>
                </a:lnTo>
                <a:lnTo>
                  <a:pt x="582" y="1786"/>
                </a:lnTo>
                <a:lnTo>
                  <a:pt x="581" y="1786"/>
                </a:lnTo>
                <a:lnTo>
                  <a:pt x="581" y="1786"/>
                </a:lnTo>
                <a:lnTo>
                  <a:pt x="581" y="1788"/>
                </a:lnTo>
                <a:lnTo>
                  <a:pt x="581" y="1788"/>
                </a:lnTo>
                <a:lnTo>
                  <a:pt x="581" y="1789"/>
                </a:lnTo>
                <a:lnTo>
                  <a:pt x="581" y="1789"/>
                </a:lnTo>
                <a:lnTo>
                  <a:pt x="581" y="1789"/>
                </a:lnTo>
                <a:lnTo>
                  <a:pt x="582" y="1789"/>
                </a:lnTo>
                <a:lnTo>
                  <a:pt x="582" y="1791"/>
                </a:lnTo>
                <a:lnTo>
                  <a:pt x="582" y="1791"/>
                </a:lnTo>
                <a:lnTo>
                  <a:pt x="581" y="1791"/>
                </a:lnTo>
                <a:lnTo>
                  <a:pt x="581" y="1792"/>
                </a:lnTo>
                <a:lnTo>
                  <a:pt x="581" y="1792"/>
                </a:lnTo>
                <a:lnTo>
                  <a:pt x="579" y="1792"/>
                </a:lnTo>
                <a:lnTo>
                  <a:pt x="579" y="1792"/>
                </a:lnTo>
                <a:lnTo>
                  <a:pt x="579" y="1792"/>
                </a:lnTo>
                <a:lnTo>
                  <a:pt x="577" y="1792"/>
                </a:lnTo>
                <a:lnTo>
                  <a:pt x="577" y="1792"/>
                </a:lnTo>
                <a:lnTo>
                  <a:pt x="577" y="1792"/>
                </a:lnTo>
                <a:lnTo>
                  <a:pt x="576" y="1794"/>
                </a:lnTo>
                <a:lnTo>
                  <a:pt x="576" y="1794"/>
                </a:lnTo>
                <a:lnTo>
                  <a:pt x="576" y="1794"/>
                </a:lnTo>
                <a:lnTo>
                  <a:pt x="576" y="1796"/>
                </a:lnTo>
                <a:lnTo>
                  <a:pt x="576" y="1796"/>
                </a:lnTo>
                <a:lnTo>
                  <a:pt x="576" y="1796"/>
                </a:lnTo>
                <a:lnTo>
                  <a:pt x="576" y="1797"/>
                </a:lnTo>
                <a:lnTo>
                  <a:pt x="577" y="1797"/>
                </a:lnTo>
                <a:lnTo>
                  <a:pt x="577" y="1797"/>
                </a:lnTo>
                <a:lnTo>
                  <a:pt x="577" y="1797"/>
                </a:lnTo>
                <a:lnTo>
                  <a:pt x="579" y="1797"/>
                </a:lnTo>
                <a:lnTo>
                  <a:pt x="579" y="1799"/>
                </a:lnTo>
                <a:lnTo>
                  <a:pt x="577" y="1799"/>
                </a:lnTo>
                <a:lnTo>
                  <a:pt x="577" y="1799"/>
                </a:lnTo>
                <a:lnTo>
                  <a:pt x="576" y="1799"/>
                </a:lnTo>
                <a:lnTo>
                  <a:pt x="576" y="1799"/>
                </a:lnTo>
                <a:lnTo>
                  <a:pt x="574" y="1799"/>
                </a:lnTo>
                <a:lnTo>
                  <a:pt x="574" y="1799"/>
                </a:lnTo>
                <a:lnTo>
                  <a:pt x="574" y="1799"/>
                </a:lnTo>
                <a:lnTo>
                  <a:pt x="574" y="1800"/>
                </a:lnTo>
                <a:lnTo>
                  <a:pt x="573" y="1800"/>
                </a:lnTo>
                <a:lnTo>
                  <a:pt x="573" y="1800"/>
                </a:lnTo>
                <a:lnTo>
                  <a:pt x="573" y="1802"/>
                </a:lnTo>
                <a:lnTo>
                  <a:pt x="573" y="1802"/>
                </a:lnTo>
                <a:lnTo>
                  <a:pt x="573" y="1803"/>
                </a:lnTo>
                <a:lnTo>
                  <a:pt x="573" y="1803"/>
                </a:lnTo>
                <a:lnTo>
                  <a:pt x="573" y="1803"/>
                </a:lnTo>
                <a:lnTo>
                  <a:pt x="573" y="1805"/>
                </a:lnTo>
                <a:lnTo>
                  <a:pt x="571" y="1805"/>
                </a:lnTo>
                <a:lnTo>
                  <a:pt x="571" y="1805"/>
                </a:lnTo>
                <a:lnTo>
                  <a:pt x="570" y="1805"/>
                </a:lnTo>
                <a:lnTo>
                  <a:pt x="570" y="1805"/>
                </a:lnTo>
                <a:lnTo>
                  <a:pt x="570" y="1805"/>
                </a:lnTo>
                <a:lnTo>
                  <a:pt x="568" y="1803"/>
                </a:lnTo>
                <a:lnTo>
                  <a:pt x="568" y="1803"/>
                </a:lnTo>
                <a:lnTo>
                  <a:pt x="568" y="1803"/>
                </a:lnTo>
                <a:lnTo>
                  <a:pt x="567" y="1803"/>
                </a:lnTo>
                <a:lnTo>
                  <a:pt x="567" y="1803"/>
                </a:lnTo>
                <a:lnTo>
                  <a:pt x="565" y="1803"/>
                </a:lnTo>
                <a:lnTo>
                  <a:pt x="565" y="1803"/>
                </a:lnTo>
                <a:lnTo>
                  <a:pt x="563" y="1803"/>
                </a:lnTo>
                <a:lnTo>
                  <a:pt x="563" y="1803"/>
                </a:lnTo>
                <a:lnTo>
                  <a:pt x="563" y="1803"/>
                </a:lnTo>
                <a:lnTo>
                  <a:pt x="562" y="1803"/>
                </a:lnTo>
                <a:lnTo>
                  <a:pt x="562" y="1803"/>
                </a:lnTo>
                <a:lnTo>
                  <a:pt x="560" y="1803"/>
                </a:lnTo>
                <a:lnTo>
                  <a:pt x="560" y="1803"/>
                </a:lnTo>
                <a:lnTo>
                  <a:pt x="559" y="1803"/>
                </a:lnTo>
                <a:lnTo>
                  <a:pt x="559" y="1802"/>
                </a:lnTo>
                <a:lnTo>
                  <a:pt x="559" y="1802"/>
                </a:lnTo>
                <a:lnTo>
                  <a:pt x="559" y="1803"/>
                </a:lnTo>
                <a:lnTo>
                  <a:pt x="557" y="1803"/>
                </a:lnTo>
                <a:lnTo>
                  <a:pt x="557" y="1803"/>
                </a:lnTo>
                <a:lnTo>
                  <a:pt x="556" y="1803"/>
                </a:lnTo>
                <a:lnTo>
                  <a:pt x="556" y="1803"/>
                </a:lnTo>
                <a:lnTo>
                  <a:pt x="556" y="1802"/>
                </a:lnTo>
                <a:lnTo>
                  <a:pt x="554" y="1802"/>
                </a:lnTo>
                <a:lnTo>
                  <a:pt x="554" y="1802"/>
                </a:lnTo>
                <a:lnTo>
                  <a:pt x="553" y="1802"/>
                </a:lnTo>
                <a:lnTo>
                  <a:pt x="553" y="1802"/>
                </a:lnTo>
                <a:lnTo>
                  <a:pt x="551" y="1802"/>
                </a:lnTo>
                <a:lnTo>
                  <a:pt x="551" y="1802"/>
                </a:lnTo>
                <a:lnTo>
                  <a:pt x="551" y="1802"/>
                </a:lnTo>
                <a:lnTo>
                  <a:pt x="550" y="1802"/>
                </a:lnTo>
                <a:lnTo>
                  <a:pt x="550" y="1802"/>
                </a:lnTo>
                <a:lnTo>
                  <a:pt x="550" y="1802"/>
                </a:lnTo>
                <a:lnTo>
                  <a:pt x="548" y="1802"/>
                </a:lnTo>
                <a:lnTo>
                  <a:pt x="548" y="1802"/>
                </a:lnTo>
                <a:lnTo>
                  <a:pt x="548" y="1803"/>
                </a:lnTo>
                <a:lnTo>
                  <a:pt x="546" y="1803"/>
                </a:lnTo>
                <a:lnTo>
                  <a:pt x="546" y="1803"/>
                </a:lnTo>
                <a:lnTo>
                  <a:pt x="546" y="1805"/>
                </a:lnTo>
                <a:lnTo>
                  <a:pt x="548" y="1805"/>
                </a:lnTo>
                <a:lnTo>
                  <a:pt x="548" y="1805"/>
                </a:lnTo>
                <a:lnTo>
                  <a:pt x="548" y="1806"/>
                </a:lnTo>
                <a:lnTo>
                  <a:pt x="548" y="1806"/>
                </a:lnTo>
                <a:lnTo>
                  <a:pt x="548" y="1808"/>
                </a:lnTo>
                <a:lnTo>
                  <a:pt x="548" y="1808"/>
                </a:lnTo>
                <a:lnTo>
                  <a:pt x="548" y="1809"/>
                </a:lnTo>
                <a:lnTo>
                  <a:pt x="548" y="1809"/>
                </a:lnTo>
                <a:lnTo>
                  <a:pt x="548" y="1811"/>
                </a:lnTo>
                <a:lnTo>
                  <a:pt x="548" y="1811"/>
                </a:lnTo>
                <a:lnTo>
                  <a:pt x="548" y="1811"/>
                </a:lnTo>
                <a:lnTo>
                  <a:pt x="548" y="1813"/>
                </a:lnTo>
                <a:lnTo>
                  <a:pt x="548" y="1813"/>
                </a:lnTo>
                <a:lnTo>
                  <a:pt x="548" y="1813"/>
                </a:lnTo>
                <a:lnTo>
                  <a:pt x="546" y="1813"/>
                </a:lnTo>
                <a:lnTo>
                  <a:pt x="546" y="1813"/>
                </a:lnTo>
                <a:lnTo>
                  <a:pt x="546" y="1813"/>
                </a:lnTo>
                <a:lnTo>
                  <a:pt x="545" y="1813"/>
                </a:lnTo>
                <a:lnTo>
                  <a:pt x="545" y="1813"/>
                </a:lnTo>
                <a:lnTo>
                  <a:pt x="545" y="1813"/>
                </a:lnTo>
                <a:lnTo>
                  <a:pt x="545" y="1811"/>
                </a:lnTo>
                <a:lnTo>
                  <a:pt x="545" y="1811"/>
                </a:lnTo>
                <a:lnTo>
                  <a:pt x="543" y="1811"/>
                </a:lnTo>
                <a:lnTo>
                  <a:pt x="543" y="1811"/>
                </a:lnTo>
                <a:lnTo>
                  <a:pt x="542" y="1811"/>
                </a:lnTo>
                <a:lnTo>
                  <a:pt x="542" y="1811"/>
                </a:lnTo>
                <a:lnTo>
                  <a:pt x="542" y="1811"/>
                </a:lnTo>
                <a:lnTo>
                  <a:pt x="540" y="1811"/>
                </a:lnTo>
                <a:lnTo>
                  <a:pt x="540" y="1811"/>
                </a:lnTo>
                <a:lnTo>
                  <a:pt x="540" y="1813"/>
                </a:lnTo>
                <a:lnTo>
                  <a:pt x="540" y="1813"/>
                </a:lnTo>
                <a:lnTo>
                  <a:pt x="539" y="1813"/>
                </a:lnTo>
                <a:lnTo>
                  <a:pt x="539" y="1813"/>
                </a:lnTo>
                <a:lnTo>
                  <a:pt x="537" y="1813"/>
                </a:lnTo>
                <a:lnTo>
                  <a:pt x="537" y="1811"/>
                </a:lnTo>
                <a:lnTo>
                  <a:pt x="537" y="1811"/>
                </a:lnTo>
                <a:lnTo>
                  <a:pt x="536" y="1811"/>
                </a:lnTo>
                <a:lnTo>
                  <a:pt x="536" y="1811"/>
                </a:lnTo>
                <a:lnTo>
                  <a:pt x="536" y="1811"/>
                </a:lnTo>
                <a:lnTo>
                  <a:pt x="536" y="1809"/>
                </a:lnTo>
                <a:lnTo>
                  <a:pt x="534" y="1809"/>
                </a:lnTo>
                <a:lnTo>
                  <a:pt x="534" y="1809"/>
                </a:lnTo>
                <a:lnTo>
                  <a:pt x="534" y="1811"/>
                </a:lnTo>
                <a:lnTo>
                  <a:pt x="534" y="1811"/>
                </a:lnTo>
                <a:lnTo>
                  <a:pt x="533" y="1811"/>
                </a:lnTo>
                <a:lnTo>
                  <a:pt x="533" y="1813"/>
                </a:lnTo>
                <a:lnTo>
                  <a:pt x="533" y="1813"/>
                </a:lnTo>
                <a:lnTo>
                  <a:pt x="533" y="1813"/>
                </a:lnTo>
                <a:lnTo>
                  <a:pt x="533" y="1814"/>
                </a:lnTo>
                <a:lnTo>
                  <a:pt x="533" y="1814"/>
                </a:lnTo>
                <a:lnTo>
                  <a:pt x="533" y="1814"/>
                </a:lnTo>
                <a:lnTo>
                  <a:pt x="531" y="1814"/>
                </a:lnTo>
                <a:lnTo>
                  <a:pt x="531" y="1816"/>
                </a:lnTo>
                <a:lnTo>
                  <a:pt x="531" y="1816"/>
                </a:lnTo>
                <a:lnTo>
                  <a:pt x="531" y="1817"/>
                </a:lnTo>
                <a:lnTo>
                  <a:pt x="529" y="1817"/>
                </a:lnTo>
                <a:lnTo>
                  <a:pt x="529" y="1817"/>
                </a:lnTo>
                <a:lnTo>
                  <a:pt x="528" y="1817"/>
                </a:lnTo>
                <a:lnTo>
                  <a:pt x="528" y="1819"/>
                </a:lnTo>
                <a:lnTo>
                  <a:pt x="528" y="1819"/>
                </a:lnTo>
                <a:lnTo>
                  <a:pt x="526" y="1819"/>
                </a:lnTo>
                <a:lnTo>
                  <a:pt x="526" y="1819"/>
                </a:lnTo>
                <a:lnTo>
                  <a:pt x="526" y="1819"/>
                </a:lnTo>
                <a:lnTo>
                  <a:pt x="525" y="1819"/>
                </a:lnTo>
                <a:lnTo>
                  <a:pt x="525" y="1819"/>
                </a:lnTo>
                <a:lnTo>
                  <a:pt x="523" y="1819"/>
                </a:lnTo>
                <a:lnTo>
                  <a:pt x="523" y="1819"/>
                </a:lnTo>
                <a:lnTo>
                  <a:pt x="523" y="1820"/>
                </a:lnTo>
                <a:lnTo>
                  <a:pt x="522" y="1820"/>
                </a:lnTo>
                <a:lnTo>
                  <a:pt x="522" y="1820"/>
                </a:lnTo>
                <a:lnTo>
                  <a:pt x="523" y="1820"/>
                </a:lnTo>
                <a:lnTo>
                  <a:pt x="523" y="1822"/>
                </a:lnTo>
                <a:lnTo>
                  <a:pt x="523" y="1822"/>
                </a:lnTo>
                <a:lnTo>
                  <a:pt x="523" y="1823"/>
                </a:lnTo>
                <a:lnTo>
                  <a:pt x="523" y="1823"/>
                </a:lnTo>
                <a:lnTo>
                  <a:pt x="523" y="1823"/>
                </a:lnTo>
                <a:lnTo>
                  <a:pt x="523" y="1825"/>
                </a:lnTo>
                <a:lnTo>
                  <a:pt x="523" y="1825"/>
                </a:lnTo>
                <a:lnTo>
                  <a:pt x="523" y="1825"/>
                </a:lnTo>
                <a:lnTo>
                  <a:pt x="522" y="1825"/>
                </a:lnTo>
                <a:lnTo>
                  <a:pt x="522" y="1825"/>
                </a:lnTo>
                <a:lnTo>
                  <a:pt x="520" y="1825"/>
                </a:lnTo>
                <a:lnTo>
                  <a:pt x="520" y="1825"/>
                </a:lnTo>
                <a:lnTo>
                  <a:pt x="520" y="1825"/>
                </a:lnTo>
                <a:lnTo>
                  <a:pt x="520" y="1825"/>
                </a:lnTo>
                <a:lnTo>
                  <a:pt x="520" y="1825"/>
                </a:lnTo>
                <a:lnTo>
                  <a:pt x="519" y="1825"/>
                </a:lnTo>
                <a:lnTo>
                  <a:pt x="519" y="1826"/>
                </a:lnTo>
                <a:lnTo>
                  <a:pt x="519" y="1826"/>
                </a:lnTo>
                <a:lnTo>
                  <a:pt x="519" y="1826"/>
                </a:lnTo>
                <a:lnTo>
                  <a:pt x="517" y="1826"/>
                </a:lnTo>
                <a:lnTo>
                  <a:pt x="517" y="1828"/>
                </a:lnTo>
                <a:lnTo>
                  <a:pt x="517" y="1828"/>
                </a:lnTo>
                <a:lnTo>
                  <a:pt x="517" y="1830"/>
                </a:lnTo>
                <a:lnTo>
                  <a:pt x="517" y="1830"/>
                </a:lnTo>
                <a:lnTo>
                  <a:pt x="515" y="1831"/>
                </a:lnTo>
                <a:lnTo>
                  <a:pt x="515" y="1831"/>
                </a:lnTo>
                <a:lnTo>
                  <a:pt x="515" y="1831"/>
                </a:lnTo>
                <a:lnTo>
                  <a:pt x="515" y="1831"/>
                </a:lnTo>
                <a:lnTo>
                  <a:pt x="515" y="1833"/>
                </a:lnTo>
                <a:lnTo>
                  <a:pt x="514" y="1833"/>
                </a:lnTo>
                <a:lnTo>
                  <a:pt x="514" y="1833"/>
                </a:lnTo>
                <a:lnTo>
                  <a:pt x="514" y="1834"/>
                </a:lnTo>
                <a:lnTo>
                  <a:pt x="514" y="1834"/>
                </a:lnTo>
                <a:lnTo>
                  <a:pt x="514" y="1834"/>
                </a:lnTo>
                <a:lnTo>
                  <a:pt x="512" y="1834"/>
                </a:lnTo>
                <a:lnTo>
                  <a:pt x="512" y="1836"/>
                </a:lnTo>
                <a:lnTo>
                  <a:pt x="512" y="1836"/>
                </a:lnTo>
                <a:lnTo>
                  <a:pt x="512" y="1836"/>
                </a:lnTo>
                <a:lnTo>
                  <a:pt x="512" y="1837"/>
                </a:lnTo>
                <a:lnTo>
                  <a:pt x="512" y="1837"/>
                </a:lnTo>
                <a:lnTo>
                  <a:pt x="512" y="1839"/>
                </a:lnTo>
                <a:lnTo>
                  <a:pt x="512" y="1839"/>
                </a:lnTo>
                <a:lnTo>
                  <a:pt x="512" y="1840"/>
                </a:lnTo>
                <a:lnTo>
                  <a:pt x="511" y="1840"/>
                </a:lnTo>
                <a:lnTo>
                  <a:pt x="511" y="1840"/>
                </a:lnTo>
                <a:lnTo>
                  <a:pt x="511" y="1842"/>
                </a:lnTo>
                <a:lnTo>
                  <a:pt x="511" y="1842"/>
                </a:lnTo>
                <a:lnTo>
                  <a:pt x="511" y="1843"/>
                </a:lnTo>
                <a:lnTo>
                  <a:pt x="511" y="1843"/>
                </a:lnTo>
                <a:lnTo>
                  <a:pt x="511" y="1843"/>
                </a:lnTo>
                <a:lnTo>
                  <a:pt x="509" y="1843"/>
                </a:lnTo>
                <a:lnTo>
                  <a:pt x="509" y="1845"/>
                </a:lnTo>
                <a:lnTo>
                  <a:pt x="509" y="1845"/>
                </a:lnTo>
                <a:lnTo>
                  <a:pt x="509" y="1845"/>
                </a:lnTo>
                <a:lnTo>
                  <a:pt x="509" y="1847"/>
                </a:lnTo>
                <a:lnTo>
                  <a:pt x="508" y="1847"/>
                </a:lnTo>
                <a:lnTo>
                  <a:pt x="508" y="1847"/>
                </a:lnTo>
                <a:lnTo>
                  <a:pt x="508" y="1848"/>
                </a:lnTo>
                <a:lnTo>
                  <a:pt x="508" y="1848"/>
                </a:lnTo>
                <a:lnTo>
                  <a:pt x="508" y="1848"/>
                </a:lnTo>
                <a:lnTo>
                  <a:pt x="506" y="1848"/>
                </a:lnTo>
                <a:lnTo>
                  <a:pt x="506" y="1850"/>
                </a:lnTo>
                <a:lnTo>
                  <a:pt x="505" y="1850"/>
                </a:lnTo>
                <a:lnTo>
                  <a:pt x="505" y="1850"/>
                </a:lnTo>
                <a:lnTo>
                  <a:pt x="505" y="1850"/>
                </a:lnTo>
                <a:lnTo>
                  <a:pt x="505" y="1851"/>
                </a:lnTo>
                <a:lnTo>
                  <a:pt x="503" y="1851"/>
                </a:lnTo>
                <a:lnTo>
                  <a:pt x="503" y="1851"/>
                </a:lnTo>
                <a:lnTo>
                  <a:pt x="503" y="1851"/>
                </a:lnTo>
                <a:lnTo>
                  <a:pt x="502" y="1853"/>
                </a:lnTo>
                <a:lnTo>
                  <a:pt x="502" y="1853"/>
                </a:lnTo>
                <a:lnTo>
                  <a:pt x="502" y="1854"/>
                </a:lnTo>
                <a:lnTo>
                  <a:pt x="500" y="1854"/>
                </a:lnTo>
                <a:lnTo>
                  <a:pt x="500" y="1854"/>
                </a:lnTo>
                <a:lnTo>
                  <a:pt x="500" y="1854"/>
                </a:lnTo>
                <a:lnTo>
                  <a:pt x="500" y="1854"/>
                </a:lnTo>
                <a:lnTo>
                  <a:pt x="500" y="1854"/>
                </a:lnTo>
                <a:lnTo>
                  <a:pt x="498" y="1854"/>
                </a:lnTo>
                <a:lnTo>
                  <a:pt x="498" y="1854"/>
                </a:lnTo>
                <a:lnTo>
                  <a:pt x="497" y="1854"/>
                </a:lnTo>
                <a:lnTo>
                  <a:pt x="497" y="1853"/>
                </a:lnTo>
                <a:lnTo>
                  <a:pt x="497" y="1853"/>
                </a:lnTo>
                <a:lnTo>
                  <a:pt x="495" y="1853"/>
                </a:lnTo>
                <a:lnTo>
                  <a:pt x="495" y="1853"/>
                </a:lnTo>
                <a:lnTo>
                  <a:pt x="494" y="1853"/>
                </a:lnTo>
                <a:lnTo>
                  <a:pt x="494" y="1853"/>
                </a:lnTo>
                <a:lnTo>
                  <a:pt x="492" y="1853"/>
                </a:lnTo>
                <a:lnTo>
                  <a:pt x="492" y="1853"/>
                </a:lnTo>
                <a:lnTo>
                  <a:pt x="491" y="1853"/>
                </a:lnTo>
                <a:lnTo>
                  <a:pt x="491" y="1853"/>
                </a:lnTo>
                <a:lnTo>
                  <a:pt x="489" y="1853"/>
                </a:lnTo>
                <a:lnTo>
                  <a:pt x="489" y="1853"/>
                </a:lnTo>
                <a:lnTo>
                  <a:pt x="488" y="1853"/>
                </a:lnTo>
                <a:lnTo>
                  <a:pt x="488" y="1853"/>
                </a:lnTo>
                <a:lnTo>
                  <a:pt x="486" y="1853"/>
                </a:lnTo>
                <a:lnTo>
                  <a:pt x="486" y="1853"/>
                </a:lnTo>
                <a:lnTo>
                  <a:pt x="484" y="1853"/>
                </a:lnTo>
                <a:lnTo>
                  <a:pt x="484" y="1853"/>
                </a:lnTo>
                <a:lnTo>
                  <a:pt x="483" y="1853"/>
                </a:lnTo>
                <a:lnTo>
                  <a:pt x="483" y="1853"/>
                </a:lnTo>
                <a:lnTo>
                  <a:pt x="481" y="1853"/>
                </a:lnTo>
                <a:lnTo>
                  <a:pt x="481" y="1853"/>
                </a:lnTo>
                <a:lnTo>
                  <a:pt x="481" y="1853"/>
                </a:lnTo>
                <a:lnTo>
                  <a:pt x="480" y="1853"/>
                </a:lnTo>
                <a:lnTo>
                  <a:pt x="480" y="1854"/>
                </a:lnTo>
                <a:lnTo>
                  <a:pt x="480" y="1854"/>
                </a:lnTo>
                <a:lnTo>
                  <a:pt x="478" y="1854"/>
                </a:lnTo>
                <a:lnTo>
                  <a:pt x="478" y="1854"/>
                </a:lnTo>
                <a:lnTo>
                  <a:pt x="478" y="1856"/>
                </a:lnTo>
                <a:lnTo>
                  <a:pt x="478" y="1856"/>
                </a:lnTo>
                <a:lnTo>
                  <a:pt x="478" y="1856"/>
                </a:lnTo>
                <a:lnTo>
                  <a:pt x="478" y="1857"/>
                </a:lnTo>
                <a:lnTo>
                  <a:pt x="478" y="1857"/>
                </a:lnTo>
                <a:lnTo>
                  <a:pt x="477" y="1857"/>
                </a:lnTo>
                <a:lnTo>
                  <a:pt x="477" y="1857"/>
                </a:lnTo>
                <a:lnTo>
                  <a:pt x="475" y="1857"/>
                </a:lnTo>
                <a:lnTo>
                  <a:pt x="475" y="1859"/>
                </a:lnTo>
                <a:lnTo>
                  <a:pt x="475" y="1859"/>
                </a:lnTo>
                <a:lnTo>
                  <a:pt x="474" y="1859"/>
                </a:lnTo>
                <a:lnTo>
                  <a:pt x="474" y="1859"/>
                </a:lnTo>
                <a:lnTo>
                  <a:pt x="474" y="1857"/>
                </a:lnTo>
                <a:lnTo>
                  <a:pt x="472" y="1857"/>
                </a:lnTo>
                <a:lnTo>
                  <a:pt x="472" y="1857"/>
                </a:lnTo>
                <a:lnTo>
                  <a:pt x="472" y="1857"/>
                </a:lnTo>
                <a:lnTo>
                  <a:pt x="472" y="1856"/>
                </a:lnTo>
                <a:lnTo>
                  <a:pt x="471" y="1856"/>
                </a:lnTo>
                <a:lnTo>
                  <a:pt x="471" y="1856"/>
                </a:lnTo>
                <a:lnTo>
                  <a:pt x="471" y="1856"/>
                </a:lnTo>
                <a:lnTo>
                  <a:pt x="471" y="1854"/>
                </a:lnTo>
                <a:lnTo>
                  <a:pt x="469" y="1854"/>
                </a:lnTo>
                <a:lnTo>
                  <a:pt x="469" y="1853"/>
                </a:lnTo>
                <a:lnTo>
                  <a:pt x="469" y="1853"/>
                </a:lnTo>
                <a:lnTo>
                  <a:pt x="469" y="1853"/>
                </a:lnTo>
                <a:lnTo>
                  <a:pt x="467" y="1853"/>
                </a:lnTo>
                <a:lnTo>
                  <a:pt x="467" y="1851"/>
                </a:lnTo>
                <a:lnTo>
                  <a:pt x="467" y="1851"/>
                </a:lnTo>
                <a:lnTo>
                  <a:pt x="467" y="1851"/>
                </a:lnTo>
                <a:lnTo>
                  <a:pt x="466" y="1850"/>
                </a:lnTo>
                <a:lnTo>
                  <a:pt x="466" y="1850"/>
                </a:lnTo>
                <a:lnTo>
                  <a:pt x="467" y="1850"/>
                </a:lnTo>
                <a:lnTo>
                  <a:pt x="466" y="1850"/>
                </a:lnTo>
                <a:lnTo>
                  <a:pt x="466" y="1850"/>
                </a:lnTo>
                <a:lnTo>
                  <a:pt x="464" y="1850"/>
                </a:lnTo>
                <a:lnTo>
                  <a:pt x="464" y="1850"/>
                </a:lnTo>
                <a:lnTo>
                  <a:pt x="464" y="1848"/>
                </a:lnTo>
                <a:lnTo>
                  <a:pt x="464" y="1848"/>
                </a:lnTo>
                <a:lnTo>
                  <a:pt x="463" y="1848"/>
                </a:lnTo>
                <a:lnTo>
                  <a:pt x="463" y="1848"/>
                </a:lnTo>
                <a:lnTo>
                  <a:pt x="463" y="1848"/>
                </a:lnTo>
                <a:lnTo>
                  <a:pt x="463" y="1847"/>
                </a:lnTo>
                <a:lnTo>
                  <a:pt x="461" y="1847"/>
                </a:lnTo>
                <a:lnTo>
                  <a:pt x="461" y="1847"/>
                </a:lnTo>
                <a:lnTo>
                  <a:pt x="461" y="1845"/>
                </a:lnTo>
                <a:lnTo>
                  <a:pt x="463" y="1845"/>
                </a:lnTo>
                <a:lnTo>
                  <a:pt x="463" y="1845"/>
                </a:lnTo>
                <a:lnTo>
                  <a:pt x="463" y="1845"/>
                </a:lnTo>
                <a:lnTo>
                  <a:pt x="464" y="1845"/>
                </a:lnTo>
                <a:lnTo>
                  <a:pt x="464" y="1843"/>
                </a:lnTo>
                <a:lnTo>
                  <a:pt x="463" y="1843"/>
                </a:lnTo>
                <a:lnTo>
                  <a:pt x="463" y="1843"/>
                </a:lnTo>
                <a:lnTo>
                  <a:pt x="463" y="1843"/>
                </a:lnTo>
                <a:lnTo>
                  <a:pt x="461" y="1843"/>
                </a:lnTo>
                <a:lnTo>
                  <a:pt x="461" y="1843"/>
                </a:lnTo>
                <a:lnTo>
                  <a:pt x="461" y="1842"/>
                </a:lnTo>
                <a:lnTo>
                  <a:pt x="461" y="1842"/>
                </a:lnTo>
                <a:lnTo>
                  <a:pt x="461" y="1840"/>
                </a:lnTo>
                <a:lnTo>
                  <a:pt x="461" y="1840"/>
                </a:lnTo>
                <a:lnTo>
                  <a:pt x="461" y="1840"/>
                </a:lnTo>
                <a:lnTo>
                  <a:pt x="461" y="1839"/>
                </a:lnTo>
                <a:lnTo>
                  <a:pt x="461" y="1839"/>
                </a:lnTo>
                <a:lnTo>
                  <a:pt x="461" y="1840"/>
                </a:lnTo>
                <a:lnTo>
                  <a:pt x="460" y="1840"/>
                </a:lnTo>
                <a:lnTo>
                  <a:pt x="460" y="1840"/>
                </a:lnTo>
                <a:lnTo>
                  <a:pt x="458" y="1840"/>
                </a:lnTo>
                <a:lnTo>
                  <a:pt x="458" y="1840"/>
                </a:lnTo>
                <a:lnTo>
                  <a:pt x="457" y="1840"/>
                </a:lnTo>
                <a:lnTo>
                  <a:pt x="457" y="1842"/>
                </a:lnTo>
                <a:lnTo>
                  <a:pt x="457" y="1842"/>
                </a:lnTo>
                <a:lnTo>
                  <a:pt x="455" y="1842"/>
                </a:lnTo>
                <a:lnTo>
                  <a:pt x="455" y="1842"/>
                </a:lnTo>
                <a:lnTo>
                  <a:pt x="455" y="1842"/>
                </a:lnTo>
                <a:lnTo>
                  <a:pt x="454" y="1842"/>
                </a:lnTo>
                <a:lnTo>
                  <a:pt x="454" y="1842"/>
                </a:lnTo>
                <a:lnTo>
                  <a:pt x="452" y="1842"/>
                </a:lnTo>
                <a:lnTo>
                  <a:pt x="452" y="1842"/>
                </a:lnTo>
                <a:lnTo>
                  <a:pt x="450" y="1842"/>
                </a:lnTo>
                <a:lnTo>
                  <a:pt x="450" y="1842"/>
                </a:lnTo>
                <a:lnTo>
                  <a:pt x="450" y="1843"/>
                </a:lnTo>
                <a:lnTo>
                  <a:pt x="450" y="1843"/>
                </a:lnTo>
                <a:lnTo>
                  <a:pt x="449" y="1843"/>
                </a:lnTo>
                <a:lnTo>
                  <a:pt x="449" y="1843"/>
                </a:lnTo>
                <a:lnTo>
                  <a:pt x="447" y="1845"/>
                </a:lnTo>
                <a:lnTo>
                  <a:pt x="447" y="1845"/>
                </a:lnTo>
                <a:lnTo>
                  <a:pt x="446" y="1845"/>
                </a:lnTo>
                <a:lnTo>
                  <a:pt x="446" y="1845"/>
                </a:lnTo>
                <a:lnTo>
                  <a:pt x="446" y="1845"/>
                </a:lnTo>
                <a:lnTo>
                  <a:pt x="444" y="1845"/>
                </a:lnTo>
                <a:lnTo>
                  <a:pt x="444" y="1847"/>
                </a:lnTo>
                <a:lnTo>
                  <a:pt x="444" y="1847"/>
                </a:lnTo>
                <a:lnTo>
                  <a:pt x="443" y="1845"/>
                </a:lnTo>
                <a:lnTo>
                  <a:pt x="443" y="1847"/>
                </a:lnTo>
                <a:lnTo>
                  <a:pt x="443" y="1847"/>
                </a:lnTo>
                <a:lnTo>
                  <a:pt x="441" y="1847"/>
                </a:lnTo>
                <a:lnTo>
                  <a:pt x="441" y="1847"/>
                </a:lnTo>
                <a:lnTo>
                  <a:pt x="441" y="1847"/>
                </a:lnTo>
                <a:lnTo>
                  <a:pt x="440" y="1847"/>
                </a:lnTo>
                <a:lnTo>
                  <a:pt x="440" y="1847"/>
                </a:lnTo>
                <a:lnTo>
                  <a:pt x="440" y="1848"/>
                </a:lnTo>
                <a:lnTo>
                  <a:pt x="438" y="1848"/>
                </a:lnTo>
                <a:lnTo>
                  <a:pt x="438" y="1848"/>
                </a:lnTo>
                <a:lnTo>
                  <a:pt x="438" y="1848"/>
                </a:lnTo>
                <a:lnTo>
                  <a:pt x="438" y="1850"/>
                </a:lnTo>
                <a:lnTo>
                  <a:pt x="436" y="1850"/>
                </a:lnTo>
                <a:lnTo>
                  <a:pt x="436" y="1850"/>
                </a:lnTo>
                <a:lnTo>
                  <a:pt x="436" y="1850"/>
                </a:lnTo>
                <a:lnTo>
                  <a:pt x="436" y="1851"/>
                </a:lnTo>
                <a:lnTo>
                  <a:pt x="435" y="1851"/>
                </a:lnTo>
                <a:lnTo>
                  <a:pt x="435" y="1851"/>
                </a:lnTo>
                <a:lnTo>
                  <a:pt x="435" y="1853"/>
                </a:lnTo>
                <a:lnTo>
                  <a:pt x="435" y="1853"/>
                </a:lnTo>
                <a:lnTo>
                  <a:pt x="435" y="1853"/>
                </a:lnTo>
                <a:lnTo>
                  <a:pt x="433" y="1853"/>
                </a:lnTo>
                <a:lnTo>
                  <a:pt x="433" y="1853"/>
                </a:lnTo>
                <a:lnTo>
                  <a:pt x="433" y="1853"/>
                </a:lnTo>
                <a:lnTo>
                  <a:pt x="433" y="1853"/>
                </a:lnTo>
                <a:lnTo>
                  <a:pt x="433" y="1854"/>
                </a:lnTo>
                <a:lnTo>
                  <a:pt x="433" y="1854"/>
                </a:lnTo>
                <a:lnTo>
                  <a:pt x="432" y="1854"/>
                </a:lnTo>
                <a:lnTo>
                  <a:pt x="432" y="1856"/>
                </a:lnTo>
                <a:lnTo>
                  <a:pt x="432" y="1856"/>
                </a:lnTo>
                <a:lnTo>
                  <a:pt x="432" y="1856"/>
                </a:lnTo>
                <a:lnTo>
                  <a:pt x="432" y="1857"/>
                </a:lnTo>
                <a:lnTo>
                  <a:pt x="430" y="1857"/>
                </a:lnTo>
                <a:lnTo>
                  <a:pt x="430" y="1857"/>
                </a:lnTo>
                <a:lnTo>
                  <a:pt x="430" y="1857"/>
                </a:lnTo>
                <a:lnTo>
                  <a:pt x="429" y="1857"/>
                </a:lnTo>
                <a:lnTo>
                  <a:pt x="429" y="1859"/>
                </a:lnTo>
                <a:lnTo>
                  <a:pt x="429" y="1859"/>
                </a:lnTo>
                <a:lnTo>
                  <a:pt x="429" y="1859"/>
                </a:lnTo>
                <a:lnTo>
                  <a:pt x="427" y="1859"/>
                </a:lnTo>
                <a:lnTo>
                  <a:pt x="427" y="1859"/>
                </a:lnTo>
                <a:lnTo>
                  <a:pt x="426" y="1860"/>
                </a:lnTo>
                <a:lnTo>
                  <a:pt x="426" y="1860"/>
                </a:lnTo>
                <a:lnTo>
                  <a:pt x="426" y="1860"/>
                </a:lnTo>
                <a:lnTo>
                  <a:pt x="426" y="1860"/>
                </a:lnTo>
                <a:lnTo>
                  <a:pt x="426" y="1860"/>
                </a:lnTo>
                <a:lnTo>
                  <a:pt x="424" y="1860"/>
                </a:lnTo>
                <a:lnTo>
                  <a:pt x="424" y="1862"/>
                </a:lnTo>
                <a:lnTo>
                  <a:pt x="424" y="1862"/>
                </a:lnTo>
                <a:lnTo>
                  <a:pt x="423" y="1862"/>
                </a:lnTo>
                <a:lnTo>
                  <a:pt x="423" y="1862"/>
                </a:lnTo>
                <a:lnTo>
                  <a:pt x="423" y="1862"/>
                </a:lnTo>
                <a:lnTo>
                  <a:pt x="423" y="1862"/>
                </a:lnTo>
                <a:lnTo>
                  <a:pt x="421" y="1862"/>
                </a:lnTo>
                <a:lnTo>
                  <a:pt x="421" y="1864"/>
                </a:lnTo>
                <a:lnTo>
                  <a:pt x="421" y="1864"/>
                </a:lnTo>
                <a:lnTo>
                  <a:pt x="419" y="1864"/>
                </a:lnTo>
                <a:lnTo>
                  <a:pt x="419" y="1864"/>
                </a:lnTo>
                <a:lnTo>
                  <a:pt x="419" y="1864"/>
                </a:lnTo>
                <a:lnTo>
                  <a:pt x="419" y="1865"/>
                </a:lnTo>
                <a:lnTo>
                  <a:pt x="418" y="1865"/>
                </a:lnTo>
                <a:lnTo>
                  <a:pt x="418" y="1865"/>
                </a:lnTo>
                <a:lnTo>
                  <a:pt x="416" y="1865"/>
                </a:lnTo>
                <a:lnTo>
                  <a:pt x="416" y="1865"/>
                </a:lnTo>
                <a:lnTo>
                  <a:pt x="415" y="1865"/>
                </a:lnTo>
                <a:lnTo>
                  <a:pt x="415" y="1867"/>
                </a:lnTo>
                <a:lnTo>
                  <a:pt x="415" y="1867"/>
                </a:lnTo>
                <a:lnTo>
                  <a:pt x="413" y="1867"/>
                </a:lnTo>
                <a:lnTo>
                  <a:pt x="413" y="1867"/>
                </a:lnTo>
                <a:lnTo>
                  <a:pt x="412" y="1867"/>
                </a:lnTo>
                <a:lnTo>
                  <a:pt x="412" y="1867"/>
                </a:lnTo>
                <a:lnTo>
                  <a:pt x="410" y="1867"/>
                </a:lnTo>
                <a:lnTo>
                  <a:pt x="410" y="1865"/>
                </a:lnTo>
                <a:lnTo>
                  <a:pt x="410" y="1865"/>
                </a:lnTo>
                <a:lnTo>
                  <a:pt x="409" y="1865"/>
                </a:lnTo>
                <a:lnTo>
                  <a:pt x="409" y="1867"/>
                </a:lnTo>
                <a:lnTo>
                  <a:pt x="409" y="1867"/>
                </a:lnTo>
                <a:lnTo>
                  <a:pt x="409" y="1865"/>
                </a:lnTo>
                <a:lnTo>
                  <a:pt x="407" y="1867"/>
                </a:lnTo>
                <a:lnTo>
                  <a:pt x="407" y="1867"/>
                </a:lnTo>
                <a:lnTo>
                  <a:pt x="405" y="1867"/>
                </a:lnTo>
                <a:lnTo>
                  <a:pt x="405" y="1867"/>
                </a:lnTo>
                <a:lnTo>
                  <a:pt x="405" y="1867"/>
                </a:lnTo>
                <a:lnTo>
                  <a:pt x="405" y="1868"/>
                </a:lnTo>
                <a:lnTo>
                  <a:pt x="404" y="1868"/>
                </a:lnTo>
                <a:lnTo>
                  <a:pt x="404" y="1868"/>
                </a:lnTo>
                <a:lnTo>
                  <a:pt x="404" y="1868"/>
                </a:lnTo>
                <a:lnTo>
                  <a:pt x="404" y="1870"/>
                </a:lnTo>
                <a:lnTo>
                  <a:pt x="402" y="1870"/>
                </a:lnTo>
                <a:lnTo>
                  <a:pt x="402" y="1870"/>
                </a:lnTo>
                <a:lnTo>
                  <a:pt x="402" y="1870"/>
                </a:lnTo>
                <a:lnTo>
                  <a:pt x="402" y="1870"/>
                </a:lnTo>
                <a:lnTo>
                  <a:pt x="401" y="1870"/>
                </a:lnTo>
                <a:lnTo>
                  <a:pt x="401" y="1870"/>
                </a:lnTo>
                <a:lnTo>
                  <a:pt x="401" y="1870"/>
                </a:lnTo>
                <a:lnTo>
                  <a:pt x="399" y="1870"/>
                </a:lnTo>
                <a:lnTo>
                  <a:pt x="399" y="1870"/>
                </a:lnTo>
                <a:lnTo>
                  <a:pt x="399" y="1870"/>
                </a:lnTo>
                <a:lnTo>
                  <a:pt x="398" y="1870"/>
                </a:lnTo>
                <a:lnTo>
                  <a:pt x="398" y="1868"/>
                </a:lnTo>
                <a:lnTo>
                  <a:pt x="398" y="1868"/>
                </a:lnTo>
                <a:lnTo>
                  <a:pt x="398" y="1868"/>
                </a:lnTo>
                <a:lnTo>
                  <a:pt x="396" y="1868"/>
                </a:lnTo>
                <a:lnTo>
                  <a:pt x="396" y="1867"/>
                </a:lnTo>
                <a:lnTo>
                  <a:pt x="396" y="1867"/>
                </a:lnTo>
                <a:lnTo>
                  <a:pt x="396" y="1867"/>
                </a:lnTo>
                <a:lnTo>
                  <a:pt x="395" y="1867"/>
                </a:lnTo>
                <a:lnTo>
                  <a:pt x="395" y="1865"/>
                </a:lnTo>
                <a:lnTo>
                  <a:pt x="395" y="1865"/>
                </a:lnTo>
                <a:lnTo>
                  <a:pt x="395" y="1865"/>
                </a:lnTo>
                <a:lnTo>
                  <a:pt x="393" y="1865"/>
                </a:lnTo>
                <a:lnTo>
                  <a:pt x="393" y="1864"/>
                </a:lnTo>
                <a:lnTo>
                  <a:pt x="393" y="1864"/>
                </a:lnTo>
                <a:lnTo>
                  <a:pt x="393" y="1864"/>
                </a:lnTo>
                <a:lnTo>
                  <a:pt x="393" y="1862"/>
                </a:lnTo>
                <a:lnTo>
                  <a:pt x="392" y="1862"/>
                </a:lnTo>
                <a:lnTo>
                  <a:pt x="392" y="1862"/>
                </a:lnTo>
                <a:lnTo>
                  <a:pt x="392" y="1862"/>
                </a:lnTo>
                <a:lnTo>
                  <a:pt x="392" y="1860"/>
                </a:lnTo>
                <a:lnTo>
                  <a:pt x="390" y="1860"/>
                </a:lnTo>
                <a:lnTo>
                  <a:pt x="390" y="1860"/>
                </a:lnTo>
                <a:lnTo>
                  <a:pt x="390" y="1859"/>
                </a:lnTo>
                <a:lnTo>
                  <a:pt x="390" y="1859"/>
                </a:lnTo>
                <a:lnTo>
                  <a:pt x="388" y="1859"/>
                </a:lnTo>
                <a:lnTo>
                  <a:pt x="388" y="1857"/>
                </a:lnTo>
                <a:lnTo>
                  <a:pt x="388" y="1857"/>
                </a:lnTo>
                <a:lnTo>
                  <a:pt x="388" y="1857"/>
                </a:lnTo>
                <a:lnTo>
                  <a:pt x="387" y="1856"/>
                </a:lnTo>
                <a:lnTo>
                  <a:pt x="387" y="1856"/>
                </a:lnTo>
                <a:lnTo>
                  <a:pt x="387" y="1856"/>
                </a:lnTo>
                <a:lnTo>
                  <a:pt x="387" y="1854"/>
                </a:lnTo>
                <a:lnTo>
                  <a:pt x="385" y="1854"/>
                </a:lnTo>
                <a:lnTo>
                  <a:pt x="385" y="1854"/>
                </a:lnTo>
                <a:lnTo>
                  <a:pt x="385" y="1853"/>
                </a:lnTo>
                <a:lnTo>
                  <a:pt x="385" y="1853"/>
                </a:lnTo>
                <a:lnTo>
                  <a:pt x="385" y="1851"/>
                </a:lnTo>
                <a:lnTo>
                  <a:pt x="384" y="1851"/>
                </a:lnTo>
                <a:lnTo>
                  <a:pt x="384" y="1850"/>
                </a:lnTo>
                <a:lnTo>
                  <a:pt x="384" y="1850"/>
                </a:lnTo>
                <a:lnTo>
                  <a:pt x="384" y="1850"/>
                </a:lnTo>
                <a:lnTo>
                  <a:pt x="384" y="1848"/>
                </a:lnTo>
                <a:lnTo>
                  <a:pt x="384" y="1848"/>
                </a:lnTo>
                <a:lnTo>
                  <a:pt x="384" y="1848"/>
                </a:lnTo>
                <a:lnTo>
                  <a:pt x="382" y="1848"/>
                </a:lnTo>
                <a:lnTo>
                  <a:pt x="382" y="1847"/>
                </a:lnTo>
                <a:lnTo>
                  <a:pt x="382" y="1847"/>
                </a:lnTo>
                <a:lnTo>
                  <a:pt x="382" y="1845"/>
                </a:lnTo>
                <a:lnTo>
                  <a:pt x="382" y="1845"/>
                </a:lnTo>
                <a:lnTo>
                  <a:pt x="382" y="1845"/>
                </a:lnTo>
                <a:lnTo>
                  <a:pt x="382" y="1843"/>
                </a:lnTo>
                <a:lnTo>
                  <a:pt x="382" y="1843"/>
                </a:lnTo>
                <a:lnTo>
                  <a:pt x="382" y="1843"/>
                </a:lnTo>
                <a:lnTo>
                  <a:pt x="381" y="1843"/>
                </a:lnTo>
                <a:lnTo>
                  <a:pt x="381" y="1842"/>
                </a:lnTo>
                <a:lnTo>
                  <a:pt x="381" y="1842"/>
                </a:lnTo>
                <a:lnTo>
                  <a:pt x="381" y="1842"/>
                </a:lnTo>
                <a:lnTo>
                  <a:pt x="379" y="1842"/>
                </a:lnTo>
                <a:lnTo>
                  <a:pt x="379" y="1840"/>
                </a:lnTo>
                <a:lnTo>
                  <a:pt x="379" y="1840"/>
                </a:lnTo>
                <a:lnTo>
                  <a:pt x="379" y="1840"/>
                </a:lnTo>
                <a:lnTo>
                  <a:pt x="379" y="1839"/>
                </a:lnTo>
                <a:lnTo>
                  <a:pt x="378" y="1839"/>
                </a:lnTo>
                <a:lnTo>
                  <a:pt x="378" y="1839"/>
                </a:lnTo>
                <a:lnTo>
                  <a:pt x="378" y="1839"/>
                </a:lnTo>
                <a:lnTo>
                  <a:pt x="378" y="1837"/>
                </a:lnTo>
                <a:lnTo>
                  <a:pt x="376" y="1837"/>
                </a:lnTo>
                <a:lnTo>
                  <a:pt x="376" y="1837"/>
                </a:lnTo>
                <a:lnTo>
                  <a:pt x="376" y="1837"/>
                </a:lnTo>
                <a:lnTo>
                  <a:pt x="376" y="1836"/>
                </a:lnTo>
                <a:lnTo>
                  <a:pt x="375" y="1836"/>
                </a:lnTo>
                <a:lnTo>
                  <a:pt x="375" y="1836"/>
                </a:lnTo>
                <a:lnTo>
                  <a:pt x="375" y="1836"/>
                </a:lnTo>
                <a:lnTo>
                  <a:pt x="375" y="1834"/>
                </a:lnTo>
                <a:lnTo>
                  <a:pt x="373" y="1834"/>
                </a:lnTo>
                <a:lnTo>
                  <a:pt x="373" y="1834"/>
                </a:lnTo>
                <a:lnTo>
                  <a:pt x="373" y="1833"/>
                </a:lnTo>
                <a:lnTo>
                  <a:pt x="371" y="1833"/>
                </a:lnTo>
                <a:lnTo>
                  <a:pt x="371" y="1831"/>
                </a:lnTo>
                <a:lnTo>
                  <a:pt x="371" y="1831"/>
                </a:lnTo>
                <a:lnTo>
                  <a:pt x="371" y="1831"/>
                </a:lnTo>
                <a:lnTo>
                  <a:pt x="370" y="1831"/>
                </a:lnTo>
                <a:lnTo>
                  <a:pt x="370" y="1831"/>
                </a:lnTo>
                <a:lnTo>
                  <a:pt x="370" y="1831"/>
                </a:lnTo>
                <a:lnTo>
                  <a:pt x="370" y="1830"/>
                </a:lnTo>
                <a:lnTo>
                  <a:pt x="368" y="1830"/>
                </a:lnTo>
                <a:lnTo>
                  <a:pt x="368" y="1830"/>
                </a:lnTo>
                <a:lnTo>
                  <a:pt x="368" y="1830"/>
                </a:lnTo>
                <a:lnTo>
                  <a:pt x="368" y="1828"/>
                </a:lnTo>
                <a:lnTo>
                  <a:pt x="367" y="1828"/>
                </a:lnTo>
                <a:lnTo>
                  <a:pt x="367" y="1830"/>
                </a:lnTo>
                <a:lnTo>
                  <a:pt x="367" y="1830"/>
                </a:lnTo>
                <a:lnTo>
                  <a:pt x="365" y="1830"/>
                </a:lnTo>
                <a:lnTo>
                  <a:pt x="365" y="1830"/>
                </a:lnTo>
                <a:lnTo>
                  <a:pt x="365" y="1830"/>
                </a:lnTo>
                <a:lnTo>
                  <a:pt x="364" y="1831"/>
                </a:lnTo>
                <a:lnTo>
                  <a:pt x="364" y="1831"/>
                </a:lnTo>
                <a:lnTo>
                  <a:pt x="364" y="1831"/>
                </a:lnTo>
                <a:lnTo>
                  <a:pt x="364" y="1831"/>
                </a:lnTo>
                <a:lnTo>
                  <a:pt x="362" y="1831"/>
                </a:lnTo>
                <a:lnTo>
                  <a:pt x="362" y="1831"/>
                </a:lnTo>
                <a:lnTo>
                  <a:pt x="362" y="1833"/>
                </a:lnTo>
                <a:lnTo>
                  <a:pt x="361" y="1833"/>
                </a:lnTo>
                <a:lnTo>
                  <a:pt x="361" y="1833"/>
                </a:lnTo>
                <a:lnTo>
                  <a:pt x="361" y="1833"/>
                </a:lnTo>
                <a:lnTo>
                  <a:pt x="359" y="1833"/>
                </a:lnTo>
                <a:lnTo>
                  <a:pt x="359" y="1834"/>
                </a:lnTo>
                <a:lnTo>
                  <a:pt x="357" y="1834"/>
                </a:lnTo>
                <a:lnTo>
                  <a:pt x="357" y="1834"/>
                </a:lnTo>
                <a:lnTo>
                  <a:pt x="357" y="1834"/>
                </a:lnTo>
                <a:lnTo>
                  <a:pt x="356" y="1834"/>
                </a:lnTo>
                <a:lnTo>
                  <a:pt x="356" y="1836"/>
                </a:lnTo>
                <a:lnTo>
                  <a:pt x="356" y="1836"/>
                </a:lnTo>
                <a:lnTo>
                  <a:pt x="354" y="1836"/>
                </a:lnTo>
                <a:lnTo>
                  <a:pt x="354" y="1836"/>
                </a:lnTo>
                <a:lnTo>
                  <a:pt x="354" y="1837"/>
                </a:lnTo>
                <a:lnTo>
                  <a:pt x="353" y="1837"/>
                </a:lnTo>
                <a:lnTo>
                  <a:pt x="353" y="1837"/>
                </a:lnTo>
                <a:lnTo>
                  <a:pt x="353" y="1837"/>
                </a:lnTo>
                <a:lnTo>
                  <a:pt x="351" y="1837"/>
                </a:lnTo>
                <a:lnTo>
                  <a:pt x="351" y="1839"/>
                </a:lnTo>
                <a:lnTo>
                  <a:pt x="350" y="1839"/>
                </a:lnTo>
                <a:lnTo>
                  <a:pt x="350" y="1837"/>
                </a:lnTo>
                <a:lnTo>
                  <a:pt x="350" y="1837"/>
                </a:lnTo>
                <a:lnTo>
                  <a:pt x="350" y="1836"/>
                </a:lnTo>
                <a:lnTo>
                  <a:pt x="350" y="1836"/>
                </a:lnTo>
                <a:lnTo>
                  <a:pt x="350" y="1836"/>
                </a:lnTo>
                <a:lnTo>
                  <a:pt x="350" y="1834"/>
                </a:lnTo>
                <a:lnTo>
                  <a:pt x="348" y="1834"/>
                </a:lnTo>
                <a:lnTo>
                  <a:pt x="348" y="1834"/>
                </a:lnTo>
                <a:lnTo>
                  <a:pt x="348" y="1833"/>
                </a:lnTo>
                <a:lnTo>
                  <a:pt x="348" y="1833"/>
                </a:lnTo>
                <a:lnTo>
                  <a:pt x="348" y="1833"/>
                </a:lnTo>
                <a:lnTo>
                  <a:pt x="348" y="1831"/>
                </a:lnTo>
                <a:lnTo>
                  <a:pt x="348" y="1831"/>
                </a:lnTo>
                <a:lnTo>
                  <a:pt x="347" y="1831"/>
                </a:lnTo>
                <a:lnTo>
                  <a:pt x="347" y="1831"/>
                </a:lnTo>
                <a:lnTo>
                  <a:pt x="347" y="1830"/>
                </a:lnTo>
                <a:lnTo>
                  <a:pt x="347" y="1830"/>
                </a:lnTo>
                <a:lnTo>
                  <a:pt x="347" y="1830"/>
                </a:lnTo>
                <a:lnTo>
                  <a:pt x="347" y="1828"/>
                </a:lnTo>
                <a:lnTo>
                  <a:pt x="347" y="1828"/>
                </a:lnTo>
                <a:lnTo>
                  <a:pt x="345" y="1826"/>
                </a:lnTo>
                <a:lnTo>
                  <a:pt x="345" y="1826"/>
                </a:lnTo>
                <a:lnTo>
                  <a:pt x="345" y="1825"/>
                </a:lnTo>
                <a:lnTo>
                  <a:pt x="345" y="1825"/>
                </a:lnTo>
                <a:lnTo>
                  <a:pt x="345" y="1825"/>
                </a:lnTo>
                <a:lnTo>
                  <a:pt x="345" y="1823"/>
                </a:lnTo>
                <a:lnTo>
                  <a:pt x="345" y="1823"/>
                </a:lnTo>
                <a:lnTo>
                  <a:pt x="344" y="1823"/>
                </a:lnTo>
                <a:lnTo>
                  <a:pt x="344" y="1822"/>
                </a:lnTo>
                <a:lnTo>
                  <a:pt x="344" y="1822"/>
                </a:lnTo>
                <a:lnTo>
                  <a:pt x="344" y="1822"/>
                </a:lnTo>
                <a:lnTo>
                  <a:pt x="344" y="1820"/>
                </a:lnTo>
                <a:lnTo>
                  <a:pt x="344" y="1820"/>
                </a:lnTo>
                <a:lnTo>
                  <a:pt x="344" y="1819"/>
                </a:lnTo>
                <a:lnTo>
                  <a:pt x="344" y="1819"/>
                </a:lnTo>
                <a:lnTo>
                  <a:pt x="344" y="1819"/>
                </a:lnTo>
                <a:lnTo>
                  <a:pt x="344" y="1817"/>
                </a:lnTo>
                <a:lnTo>
                  <a:pt x="342" y="1817"/>
                </a:lnTo>
                <a:lnTo>
                  <a:pt x="342" y="1816"/>
                </a:lnTo>
                <a:lnTo>
                  <a:pt x="342" y="1816"/>
                </a:lnTo>
                <a:lnTo>
                  <a:pt x="342" y="1814"/>
                </a:lnTo>
                <a:lnTo>
                  <a:pt x="342" y="1814"/>
                </a:lnTo>
                <a:lnTo>
                  <a:pt x="342" y="1813"/>
                </a:lnTo>
                <a:lnTo>
                  <a:pt x="342" y="1813"/>
                </a:lnTo>
                <a:lnTo>
                  <a:pt x="342" y="1813"/>
                </a:lnTo>
                <a:lnTo>
                  <a:pt x="342" y="1811"/>
                </a:lnTo>
                <a:lnTo>
                  <a:pt x="342" y="1811"/>
                </a:lnTo>
                <a:lnTo>
                  <a:pt x="342" y="1809"/>
                </a:lnTo>
                <a:lnTo>
                  <a:pt x="342" y="1809"/>
                </a:lnTo>
                <a:lnTo>
                  <a:pt x="342" y="1808"/>
                </a:lnTo>
                <a:lnTo>
                  <a:pt x="342" y="1808"/>
                </a:lnTo>
                <a:lnTo>
                  <a:pt x="342" y="1806"/>
                </a:lnTo>
                <a:lnTo>
                  <a:pt x="342" y="1806"/>
                </a:lnTo>
                <a:lnTo>
                  <a:pt x="342" y="1805"/>
                </a:lnTo>
                <a:lnTo>
                  <a:pt x="342" y="1805"/>
                </a:lnTo>
                <a:lnTo>
                  <a:pt x="342" y="1803"/>
                </a:lnTo>
                <a:lnTo>
                  <a:pt x="342" y="1803"/>
                </a:lnTo>
                <a:lnTo>
                  <a:pt x="342" y="1802"/>
                </a:lnTo>
                <a:lnTo>
                  <a:pt x="342" y="1802"/>
                </a:lnTo>
                <a:lnTo>
                  <a:pt x="342" y="1800"/>
                </a:lnTo>
                <a:lnTo>
                  <a:pt x="342" y="1800"/>
                </a:lnTo>
                <a:lnTo>
                  <a:pt x="342" y="1799"/>
                </a:lnTo>
                <a:lnTo>
                  <a:pt x="342" y="1799"/>
                </a:lnTo>
                <a:lnTo>
                  <a:pt x="342" y="1797"/>
                </a:lnTo>
                <a:lnTo>
                  <a:pt x="342" y="1797"/>
                </a:lnTo>
                <a:lnTo>
                  <a:pt x="342" y="1796"/>
                </a:lnTo>
                <a:lnTo>
                  <a:pt x="342" y="1796"/>
                </a:lnTo>
                <a:lnTo>
                  <a:pt x="342" y="1794"/>
                </a:lnTo>
                <a:lnTo>
                  <a:pt x="342" y="1794"/>
                </a:lnTo>
                <a:lnTo>
                  <a:pt x="342" y="1794"/>
                </a:lnTo>
                <a:lnTo>
                  <a:pt x="342" y="1792"/>
                </a:lnTo>
                <a:lnTo>
                  <a:pt x="342" y="1792"/>
                </a:lnTo>
                <a:lnTo>
                  <a:pt x="342" y="1791"/>
                </a:lnTo>
                <a:lnTo>
                  <a:pt x="342" y="1791"/>
                </a:lnTo>
                <a:lnTo>
                  <a:pt x="342" y="1789"/>
                </a:lnTo>
                <a:lnTo>
                  <a:pt x="342" y="1789"/>
                </a:lnTo>
                <a:lnTo>
                  <a:pt x="344" y="1789"/>
                </a:lnTo>
                <a:lnTo>
                  <a:pt x="344" y="1788"/>
                </a:lnTo>
                <a:lnTo>
                  <a:pt x="344" y="1788"/>
                </a:lnTo>
                <a:lnTo>
                  <a:pt x="344" y="1788"/>
                </a:lnTo>
                <a:lnTo>
                  <a:pt x="344" y="1788"/>
                </a:lnTo>
                <a:lnTo>
                  <a:pt x="344" y="1786"/>
                </a:lnTo>
                <a:lnTo>
                  <a:pt x="345" y="1786"/>
                </a:lnTo>
                <a:lnTo>
                  <a:pt x="345" y="1786"/>
                </a:lnTo>
                <a:lnTo>
                  <a:pt x="345" y="1786"/>
                </a:lnTo>
                <a:lnTo>
                  <a:pt x="345" y="1785"/>
                </a:lnTo>
                <a:lnTo>
                  <a:pt x="347" y="1785"/>
                </a:lnTo>
                <a:lnTo>
                  <a:pt x="347" y="1785"/>
                </a:lnTo>
                <a:lnTo>
                  <a:pt x="347" y="1783"/>
                </a:lnTo>
                <a:lnTo>
                  <a:pt x="348" y="1783"/>
                </a:lnTo>
                <a:lnTo>
                  <a:pt x="348" y="1783"/>
                </a:lnTo>
                <a:lnTo>
                  <a:pt x="348" y="1783"/>
                </a:lnTo>
                <a:lnTo>
                  <a:pt x="348" y="1782"/>
                </a:lnTo>
                <a:lnTo>
                  <a:pt x="350" y="1782"/>
                </a:lnTo>
                <a:lnTo>
                  <a:pt x="350" y="1782"/>
                </a:lnTo>
                <a:lnTo>
                  <a:pt x="350" y="1780"/>
                </a:lnTo>
                <a:lnTo>
                  <a:pt x="351" y="1780"/>
                </a:lnTo>
                <a:lnTo>
                  <a:pt x="351" y="1778"/>
                </a:lnTo>
                <a:lnTo>
                  <a:pt x="351" y="1778"/>
                </a:lnTo>
                <a:lnTo>
                  <a:pt x="353" y="1778"/>
                </a:lnTo>
                <a:lnTo>
                  <a:pt x="353" y="1777"/>
                </a:lnTo>
                <a:lnTo>
                  <a:pt x="353" y="1777"/>
                </a:lnTo>
                <a:lnTo>
                  <a:pt x="353" y="1777"/>
                </a:lnTo>
                <a:lnTo>
                  <a:pt x="354" y="1777"/>
                </a:lnTo>
                <a:lnTo>
                  <a:pt x="354" y="1775"/>
                </a:lnTo>
                <a:lnTo>
                  <a:pt x="354" y="1775"/>
                </a:lnTo>
                <a:lnTo>
                  <a:pt x="354" y="1775"/>
                </a:lnTo>
                <a:lnTo>
                  <a:pt x="356" y="1775"/>
                </a:lnTo>
                <a:lnTo>
                  <a:pt x="356" y="1775"/>
                </a:lnTo>
                <a:lnTo>
                  <a:pt x="356" y="1775"/>
                </a:lnTo>
                <a:lnTo>
                  <a:pt x="356" y="1774"/>
                </a:lnTo>
                <a:lnTo>
                  <a:pt x="357" y="1774"/>
                </a:lnTo>
                <a:lnTo>
                  <a:pt x="357" y="1774"/>
                </a:lnTo>
                <a:lnTo>
                  <a:pt x="357" y="1772"/>
                </a:lnTo>
                <a:lnTo>
                  <a:pt x="357" y="1772"/>
                </a:lnTo>
                <a:lnTo>
                  <a:pt x="357" y="1771"/>
                </a:lnTo>
                <a:lnTo>
                  <a:pt x="356" y="1771"/>
                </a:lnTo>
                <a:lnTo>
                  <a:pt x="356" y="1769"/>
                </a:lnTo>
                <a:lnTo>
                  <a:pt x="357" y="1769"/>
                </a:lnTo>
                <a:lnTo>
                  <a:pt x="357" y="1769"/>
                </a:lnTo>
                <a:lnTo>
                  <a:pt x="357" y="1768"/>
                </a:lnTo>
                <a:lnTo>
                  <a:pt x="357" y="1768"/>
                </a:lnTo>
                <a:lnTo>
                  <a:pt x="356" y="1768"/>
                </a:lnTo>
                <a:lnTo>
                  <a:pt x="356" y="1768"/>
                </a:lnTo>
                <a:lnTo>
                  <a:pt x="356" y="1766"/>
                </a:lnTo>
                <a:lnTo>
                  <a:pt x="354" y="1766"/>
                </a:lnTo>
                <a:lnTo>
                  <a:pt x="354" y="1768"/>
                </a:lnTo>
                <a:lnTo>
                  <a:pt x="354" y="1768"/>
                </a:lnTo>
                <a:lnTo>
                  <a:pt x="354" y="1766"/>
                </a:lnTo>
                <a:lnTo>
                  <a:pt x="353" y="1766"/>
                </a:lnTo>
                <a:lnTo>
                  <a:pt x="353" y="1766"/>
                </a:lnTo>
                <a:lnTo>
                  <a:pt x="353" y="1766"/>
                </a:lnTo>
                <a:lnTo>
                  <a:pt x="351" y="1766"/>
                </a:lnTo>
                <a:lnTo>
                  <a:pt x="351" y="1765"/>
                </a:lnTo>
                <a:lnTo>
                  <a:pt x="351" y="1765"/>
                </a:lnTo>
                <a:lnTo>
                  <a:pt x="351" y="1765"/>
                </a:lnTo>
                <a:lnTo>
                  <a:pt x="350" y="1763"/>
                </a:lnTo>
                <a:lnTo>
                  <a:pt x="350" y="1763"/>
                </a:lnTo>
                <a:lnTo>
                  <a:pt x="348" y="1763"/>
                </a:lnTo>
                <a:lnTo>
                  <a:pt x="348" y="1761"/>
                </a:lnTo>
                <a:lnTo>
                  <a:pt x="348" y="1761"/>
                </a:lnTo>
                <a:lnTo>
                  <a:pt x="348" y="1761"/>
                </a:lnTo>
                <a:lnTo>
                  <a:pt x="347" y="1761"/>
                </a:lnTo>
                <a:lnTo>
                  <a:pt x="347" y="1760"/>
                </a:lnTo>
                <a:lnTo>
                  <a:pt x="347" y="1760"/>
                </a:lnTo>
                <a:lnTo>
                  <a:pt x="347" y="1758"/>
                </a:lnTo>
                <a:lnTo>
                  <a:pt x="347" y="1758"/>
                </a:lnTo>
                <a:lnTo>
                  <a:pt x="347" y="1757"/>
                </a:lnTo>
                <a:lnTo>
                  <a:pt x="347" y="1757"/>
                </a:lnTo>
                <a:lnTo>
                  <a:pt x="347" y="1757"/>
                </a:lnTo>
                <a:lnTo>
                  <a:pt x="347" y="1757"/>
                </a:lnTo>
                <a:lnTo>
                  <a:pt x="347" y="1757"/>
                </a:lnTo>
                <a:lnTo>
                  <a:pt x="347" y="1755"/>
                </a:lnTo>
                <a:lnTo>
                  <a:pt x="345" y="1755"/>
                </a:lnTo>
                <a:lnTo>
                  <a:pt x="345" y="1755"/>
                </a:lnTo>
                <a:lnTo>
                  <a:pt x="345" y="1755"/>
                </a:lnTo>
                <a:lnTo>
                  <a:pt x="345" y="1754"/>
                </a:lnTo>
                <a:lnTo>
                  <a:pt x="344" y="1754"/>
                </a:lnTo>
                <a:lnTo>
                  <a:pt x="344" y="1754"/>
                </a:lnTo>
                <a:lnTo>
                  <a:pt x="344" y="1754"/>
                </a:lnTo>
                <a:lnTo>
                  <a:pt x="344" y="1754"/>
                </a:lnTo>
                <a:lnTo>
                  <a:pt x="344" y="1752"/>
                </a:lnTo>
                <a:lnTo>
                  <a:pt x="344" y="1752"/>
                </a:lnTo>
                <a:lnTo>
                  <a:pt x="344" y="1751"/>
                </a:lnTo>
                <a:lnTo>
                  <a:pt x="344" y="1751"/>
                </a:lnTo>
                <a:lnTo>
                  <a:pt x="344" y="1749"/>
                </a:lnTo>
                <a:lnTo>
                  <a:pt x="344" y="1749"/>
                </a:lnTo>
                <a:lnTo>
                  <a:pt x="344" y="1748"/>
                </a:lnTo>
                <a:lnTo>
                  <a:pt x="344" y="1748"/>
                </a:lnTo>
                <a:lnTo>
                  <a:pt x="344" y="1748"/>
                </a:lnTo>
                <a:lnTo>
                  <a:pt x="344" y="1746"/>
                </a:lnTo>
                <a:lnTo>
                  <a:pt x="344" y="1746"/>
                </a:lnTo>
                <a:lnTo>
                  <a:pt x="342" y="1746"/>
                </a:lnTo>
                <a:lnTo>
                  <a:pt x="342" y="1746"/>
                </a:lnTo>
                <a:lnTo>
                  <a:pt x="342" y="1744"/>
                </a:lnTo>
                <a:lnTo>
                  <a:pt x="342" y="1744"/>
                </a:lnTo>
                <a:lnTo>
                  <a:pt x="342" y="1743"/>
                </a:lnTo>
                <a:lnTo>
                  <a:pt x="342" y="1743"/>
                </a:lnTo>
                <a:lnTo>
                  <a:pt x="342" y="1741"/>
                </a:lnTo>
                <a:lnTo>
                  <a:pt x="342" y="1741"/>
                </a:lnTo>
                <a:lnTo>
                  <a:pt x="342" y="1740"/>
                </a:lnTo>
                <a:lnTo>
                  <a:pt x="342" y="1740"/>
                </a:lnTo>
                <a:lnTo>
                  <a:pt x="340" y="1740"/>
                </a:lnTo>
                <a:lnTo>
                  <a:pt x="340" y="1738"/>
                </a:lnTo>
                <a:lnTo>
                  <a:pt x="340" y="1738"/>
                </a:lnTo>
                <a:lnTo>
                  <a:pt x="340" y="1738"/>
                </a:lnTo>
                <a:lnTo>
                  <a:pt x="340" y="1738"/>
                </a:lnTo>
                <a:lnTo>
                  <a:pt x="339" y="1737"/>
                </a:lnTo>
                <a:lnTo>
                  <a:pt x="339" y="1737"/>
                </a:lnTo>
                <a:lnTo>
                  <a:pt x="339" y="1737"/>
                </a:lnTo>
                <a:lnTo>
                  <a:pt x="339" y="1735"/>
                </a:lnTo>
                <a:lnTo>
                  <a:pt x="339" y="1735"/>
                </a:lnTo>
                <a:lnTo>
                  <a:pt x="339" y="1735"/>
                </a:lnTo>
                <a:lnTo>
                  <a:pt x="339" y="1734"/>
                </a:lnTo>
                <a:lnTo>
                  <a:pt x="339" y="1734"/>
                </a:lnTo>
                <a:lnTo>
                  <a:pt x="339" y="1734"/>
                </a:lnTo>
                <a:lnTo>
                  <a:pt x="339" y="1732"/>
                </a:lnTo>
                <a:lnTo>
                  <a:pt x="339" y="1732"/>
                </a:lnTo>
                <a:lnTo>
                  <a:pt x="337" y="1732"/>
                </a:lnTo>
                <a:lnTo>
                  <a:pt x="337" y="1731"/>
                </a:lnTo>
                <a:lnTo>
                  <a:pt x="339" y="1731"/>
                </a:lnTo>
                <a:lnTo>
                  <a:pt x="339" y="1731"/>
                </a:lnTo>
                <a:lnTo>
                  <a:pt x="337" y="1731"/>
                </a:lnTo>
                <a:lnTo>
                  <a:pt x="337" y="1729"/>
                </a:lnTo>
                <a:lnTo>
                  <a:pt x="337" y="1729"/>
                </a:lnTo>
                <a:lnTo>
                  <a:pt x="337" y="1729"/>
                </a:lnTo>
                <a:lnTo>
                  <a:pt x="337" y="1727"/>
                </a:lnTo>
                <a:lnTo>
                  <a:pt x="337" y="1727"/>
                </a:lnTo>
                <a:lnTo>
                  <a:pt x="337" y="1726"/>
                </a:lnTo>
                <a:lnTo>
                  <a:pt x="337" y="1726"/>
                </a:lnTo>
                <a:lnTo>
                  <a:pt x="337" y="1724"/>
                </a:lnTo>
                <a:lnTo>
                  <a:pt x="337" y="1724"/>
                </a:lnTo>
                <a:lnTo>
                  <a:pt x="336" y="1724"/>
                </a:lnTo>
                <a:lnTo>
                  <a:pt x="336" y="1723"/>
                </a:lnTo>
                <a:lnTo>
                  <a:pt x="336" y="1723"/>
                </a:lnTo>
                <a:lnTo>
                  <a:pt x="336" y="1723"/>
                </a:lnTo>
                <a:lnTo>
                  <a:pt x="334" y="1723"/>
                </a:lnTo>
                <a:lnTo>
                  <a:pt x="334" y="1723"/>
                </a:lnTo>
                <a:lnTo>
                  <a:pt x="334" y="1721"/>
                </a:lnTo>
                <a:lnTo>
                  <a:pt x="333" y="1721"/>
                </a:lnTo>
                <a:lnTo>
                  <a:pt x="333" y="1721"/>
                </a:lnTo>
                <a:lnTo>
                  <a:pt x="333" y="1721"/>
                </a:lnTo>
                <a:lnTo>
                  <a:pt x="333" y="1720"/>
                </a:lnTo>
                <a:lnTo>
                  <a:pt x="331" y="1720"/>
                </a:lnTo>
                <a:lnTo>
                  <a:pt x="331" y="1720"/>
                </a:lnTo>
                <a:lnTo>
                  <a:pt x="331" y="1720"/>
                </a:lnTo>
                <a:lnTo>
                  <a:pt x="331" y="1720"/>
                </a:lnTo>
                <a:lnTo>
                  <a:pt x="330" y="1720"/>
                </a:lnTo>
                <a:lnTo>
                  <a:pt x="330" y="1718"/>
                </a:lnTo>
                <a:lnTo>
                  <a:pt x="330" y="1718"/>
                </a:lnTo>
                <a:lnTo>
                  <a:pt x="330" y="1717"/>
                </a:lnTo>
                <a:lnTo>
                  <a:pt x="331" y="1717"/>
                </a:lnTo>
                <a:lnTo>
                  <a:pt x="331" y="1717"/>
                </a:lnTo>
                <a:lnTo>
                  <a:pt x="333" y="1717"/>
                </a:lnTo>
                <a:lnTo>
                  <a:pt x="333" y="1717"/>
                </a:lnTo>
                <a:lnTo>
                  <a:pt x="333" y="1717"/>
                </a:lnTo>
                <a:lnTo>
                  <a:pt x="334" y="1717"/>
                </a:lnTo>
                <a:lnTo>
                  <a:pt x="334" y="1715"/>
                </a:lnTo>
                <a:lnTo>
                  <a:pt x="334" y="1715"/>
                </a:lnTo>
                <a:lnTo>
                  <a:pt x="336" y="1715"/>
                </a:lnTo>
                <a:lnTo>
                  <a:pt x="336" y="1715"/>
                </a:lnTo>
                <a:lnTo>
                  <a:pt x="336" y="1715"/>
                </a:lnTo>
                <a:lnTo>
                  <a:pt x="337" y="1715"/>
                </a:lnTo>
                <a:lnTo>
                  <a:pt x="337" y="1715"/>
                </a:lnTo>
                <a:lnTo>
                  <a:pt x="337" y="1714"/>
                </a:lnTo>
                <a:lnTo>
                  <a:pt x="339" y="1714"/>
                </a:lnTo>
                <a:lnTo>
                  <a:pt x="339" y="1714"/>
                </a:lnTo>
                <a:lnTo>
                  <a:pt x="340" y="1714"/>
                </a:lnTo>
                <a:lnTo>
                  <a:pt x="340" y="1714"/>
                </a:lnTo>
                <a:lnTo>
                  <a:pt x="342" y="1714"/>
                </a:lnTo>
                <a:lnTo>
                  <a:pt x="342" y="1714"/>
                </a:lnTo>
                <a:lnTo>
                  <a:pt x="344" y="1714"/>
                </a:lnTo>
                <a:lnTo>
                  <a:pt x="344" y="1712"/>
                </a:lnTo>
                <a:lnTo>
                  <a:pt x="344" y="1712"/>
                </a:lnTo>
                <a:lnTo>
                  <a:pt x="344" y="1712"/>
                </a:lnTo>
                <a:lnTo>
                  <a:pt x="345" y="1712"/>
                </a:lnTo>
                <a:lnTo>
                  <a:pt x="345" y="1712"/>
                </a:lnTo>
                <a:lnTo>
                  <a:pt x="345" y="1712"/>
                </a:lnTo>
                <a:lnTo>
                  <a:pt x="347" y="1712"/>
                </a:lnTo>
                <a:lnTo>
                  <a:pt x="347" y="1712"/>
                </a:lnTo>
                <a:lnTo>
                  <a:pt x="348" y="1712"/>
                </a:lnTo>
                <a:lnTo>
                  <a:pt x="348" y="1710"/>
                </a:lnTo>
                <a:lnTo>
                  <a:pt x="348" y="1710"/>
                </a:lnTo>
                <a:lnTo>
                  <a:pt x="350" y="1710"/>
                </a:lnTo>
                <a:lnTo>
                  <a:pt x="350" y="1710"/>
                </a:lnTo>
                <a:lnTo>
                  <a:pt x="350" y="1710"/>
                </a:lnTo>
                <a:lnTo>
                  <a:pt x="351" y="1710"/>
                </a:lnTo>
                <a:lnTo>
                  <a:pt x="351" y="1710"/>
                </a:lnTo>
                <a:lnTo>
                  <a:pt x="353" y="1710"/>
                </a:lnTo>
                <a:lnTo>
                  <a:pt x="353" y="1709"/>
                </a:lnTo>
                <a:lnTo>
                  <a:pt x="354" y="1709"/>
                </a:lnTo>
                <a:lnTo>
                  <a:pt x="354" y="1709"/>
                </a:lnTo>
                <a:lnTo>
                  <a:pt x="356" y="1709"/>
                </a:lnTo>
                <a:lnTo>
                  <a:pt x="356" y="1709"/>
                </a:lnTo>
                <a:lnTo>
                  <a:pt x="356" y="1709"/>
                </a:lnTo>
                <a:lnTo>
                  <a:pt x="357" y="1709"/>
                </a:lnTo>
                <a:lnTo>
                  <a:pt x="357" y="1709"/>
                </a:lnTo>
                <a:lnTo>
                  <a:pt x="359" y="1707"/>
                </a:lnTo>
                <a:lnTo>
                  <a:pt x="359" y="1707"/>
                </a:lnTo>
                <a:lnTo>
                  <a:pt x="361" y="1707"/>
                </a:lnTo>
                <a:lnTo>
                  <a:pt x="361" y="1707"/>
                </a:lnTo>
                <a:lnTo>
                  <a:pt x="359" y="1707"/>
                </a:lnTo>
                <a:lnTo>
                  <a:pt x="359" y="1706"/>
                </a:lnTo>
                <a:lnTo>
                  <a:pt x="359" y="1706"/>
                </a:lnTo>
                <a:lnTo>
                  <a:pt x="359" y="1704"/>
                </a:lnTo>
                <a:lnTo>
                  <a:pt x="359" y="1704"/>
                </a:lnTo>
                <a:lnTo>
                  <a:pt x="359" y="1703"/>
                </a:lnTo>
                <a:lnTo>
                  <a:pt x="359" y="1703"/>
                </a:lnTo>
                <a:lnTo>
                  <a:pt x="359" y="1701"/>
                </a:lnTo>
                <a:lnTo>
                  <a:pt x="359" y="1701"/>
                </a:lnTo>
                <a:lnTo>
                  <a:pt x="359" y="1701"/>
                </a:lnTo>
                <a:lnTo>
                  <a:pt x="359" y="1701"/>
                </a:lnTo>
                <a:lnTo>
                  <a:pt x="359" y="1700"/>
                </a:lnTo>
                <a:lnTo>
                  <a:pt x="359" y="1700"/>
                </a:lnTo>
                <a:lnTo>
                  <a:pt x="359" y="1698"/>
                </a:lnTo>
                <a:lnTo>
                  <a:pt x="359" y="1698"/>
                </a:lnTo>
                <a:lnTo>
                  <a:pt x="359" y="1697"/>
                </a:lnTo>
                <a:lnTo>
                  <a:pt x="359" y="1697"/>
                </a:lnTo>
                <a:lnTo>
                  <a:pt x="359" y="1695"/>
                </a:lnTo>
                <a:lnTo>
                  <a:pt x="359" y="1695"/>
                </a:lnTo>
                <a:lnTo>
                  <a:pt x="359" y="1695"/>
                </a:lnTo>
                <a:lnTo>
                  <a:pt x="361" y="1693"/>
                </a:lnTo>
                <a:lnTo>
                  <a:pt x="361" y="1693"/>
                </a:lnTo>
                <a:lnTo>
                  <a:pt x="361" y="1692"/>
                </a:lnTo>
                <a:lnTo>
                  <a:pt x="361" y="1692"/>
                </a:lnTo>
                <a:lnTo>
                  <a:pt x="361" y="1692"/>
                </a:lnTo>
                <a:lnTo>
                  <a:pt x="361" y="1690"/>
                </a:lnTo>
                <a:lnTo>
                  <a:pt x="362" y="1690"/>
                </a:lnTo>
                <a:lnTo>
                  <a:pt x="362" y="1690"/>
                </a:lnTo>
                <a:lnTo>
                  <a:pt x="362" y="1689"/>
                </a:lnTo>
                <a:lnTo>
                  <a:pt x="362" y="1689"/>
                </a:lnTo>
                <a:lnTo>
                  <a:pt x="362" y="1689"/>
                </a:lnTo>
                <a:lnTo>
                  <a:pt x="362" y="1687"/>
                </a:lnTo>
                <a:lnTo>
                  <a:pt x="364" y="1687"/>
                </a:lnTo>
                <a:lnTo>
                  <a:pt x="364" y="1687"/>
                </a:lnTo>
                <a:lnTo>
                  <a:pt x="364" y="1686"/>
                </a:lnTo>
                <a:lnTo>
                  <a:pt x="364" y="1686"/>
                </a:lnTo>
                <a:lnTo>
                  <a:pt x="364" y="1686"/>
                </a:lnTo>
                <a:lnTo>
                  <a:pt x="364" y="1684"/>
                </a:lnTo>
                <a:lnTo>
                  <a:pt x="364" y="1684"/>
                </a:lnTo>
                <a:lnTo>
                  <a:pt x="364" y="1684"/>
                </a:lnTo>
                <a:lnTo>
                  <a:pt x="364" y="1683"/>
                </a:lnTo>
                <a:lnTo>
                  <a:pt x="365" y="1683"/>
                </a:lnTo>
                <a:lnTo>
                  <a:pt x="365" y="1683"/>
                </a:lnTo>
                <a:lnTo>
                  <a:pt x="365" y="1683"/>
                </a:lnTo>
                <a:lnTo>
                  <a:pt x="365" y="1681"/>
                </a:lnTo>
                <a:lnTo>
                  <a:pt x="365" y="1681"/>
                </a:lnTo>
                <a:lnTo>
                  <a:pt x="367" y="1679"/>
                </a:lnTo>
                <a:lnTo>
                  <a:pt x="367" y="1679"/>
                </a:lnTo>
                <a:lnTo>
                  <a:pt x="367" y="1678"/>
                </a:lnTo>
                <a:lnTo>
                  <a:pt x="367" y="1678"/>
                </a:lnTo>
                <a:lnTo>
                  <a:pt x="367" y="1678"/>
                </a:lnTo>
                <a:lnTo>
                  <a:pt x="367" y="1676"/>
                </a:lnTo>
                <a:lnTo>
                  <a:pt x="368" y="1676"/>
                </a:lnTo>
                <a:lnTo>
                  <a:pt x="368" y="1676"/>
                </a:lnTo>
                <a:lnTo>
                  <a:pt x="368" y="1675"/>
                </a:lnTo>
                <a:lnTo>
                  <a:pt x="368" y="1675"/>
                </a:lnTo>
                <a:lnTo>
                  <a:pt x="368" y="1675"/>
                </a:lnTo>
                <a:lnTo>
                  <a:pt x="368" y="1673"/>
                </a:lnTo>
                <a:lnTo>
                  <a:pt x="370" y="1673"/>
                </a:lnTo>
                <a:lnTo>
                  <a:pt x="370" y="1673"/>
                </a:lnTo>
                <a:lnTo>
                  <a:pt x="370" y="1672"/>
                </a:lnTo>
                <a:lnTo>
                  <a:pt x="370" y="1672"/>
                </a:lnTo>
                <a:lnTo>
                  <a:pt x="370" y="1672"/>
                </a:lnTo>
                <a:lnTo>
                  <a:pt x="370" y="1670"/>
                </a:lnTo>
                <a:lnTo>
                  <a:pt x="371" y="1670"/>
                </a:lnTo>
                <a:lnTo>
                  <a:pt x="371" y="1670"/>
                </a:lnTo>
                <a:lnTo>
                  <a:pt x="371" y="1669"/>
                </a:lnTo>
                <a:lnTo>
                  <a:pt x="371" y="1669"/>
                </a:lnTo>
                <a:lnTo>
                  <a:pt x="371" y="1669"/>
                </a:lnTo>
                <a:lnTo>
                  <a:pt x="371" y="1669"/>
                </a:lnTo>
                <a:lnTo>
                  <a:pt x="370" y="1669"/>
                </a:lnTo>
                <a:lnTo>
                  <a:pt x="370" y="1669"/>
                </a:lnTo>
                <a:lnTo>
                  <a:pt x="368" y="1669"/>
                </a:lnTo>
                <a:lnTo>
                  <a:pt x="368" y="1669"/>
                </a:lnTo>
                <a:lnTo>
                  <a:pt x="367" y="1669"/>
                </a:lnTo>
                <a:lnTo>
                  <a:pt x="367" y="1669"/>
                </a:lnTo>
                <a:lnTo>
                  <a:pt x="365" y="1669"/>
                </a:lnTo>
                <a:lnTo>
                  <a:pt x="365" y="1669"/>
                </a:lnTo>
                <a:lnTo>
                  <a:pt x="364" y="1669"/>
                </a:lnTo>
                <a:lnTo>
                  <a:pt x="364" y="1669"/>
                </a:lnTo>
                <a:lnTo>
                  <a:pt x="364" y="1669"/>
                </a:lnTo>
                <a:lnTo>
                  <a:pt x="362" y="1669"/>
                </a:lnTo>
                <a:lnTo>
                  <a:pt x="362" y="1669"/>
                </a:lnTo>
                <a:lnTo>
                  <a:pt x="362" y="1669"/>
                </a:lnTo>
                <a:lnTo>
                  <a:pt x="361" y="1669"/>
                </a:lnTo>
                <a:lnTo>
                  <a:pt x="361" y="1670"/>
                </a:lnTo>
                <a:lnTo>
                  <a:pt x="361" y="1670"/>
                </a:lnTo>
                <a:lnTo>
                  <a:pt x="361" y="1670"/>
                </a:lnTo>
                <a:lnTo>
                  <a:pt x="361" y="1672"/>
                </a:lnTo>
                <a:lnTo>
                  <a:pt x="359" y="1672"/>
                </a:lnTo>
                <a:lnTo>
                  <a:pt x="359" y="1672"/>
                </a:lnTo>
                <a:lnTo>
                  <a:pt x="359" y="1673"/>
                </a:lnTo>
                <a:lnTo>
                  <a:pt x="357" y="1673"/>
                </a:lnTo>
                <a:lnTo>
                  <a:pt x="357" y="1673"/>
                </a:lnTo>
                <a:lnTo>
                  <a:pt x="357" y="1673"/>
                </a:lnTo>
                <a:lnTo>
                  <a:pt x="356" y="1673"/>
                </a:lnTo>
                <a:lnTo>
                  <a:pt x="356" y="1673"/>
                </a:lnTo>
                <a:lnTo>
                  <a:pt x="354" y="1673"/>
                </a:lnTo>
                <a:lnTo>
                  <a:pt x="354" y="1673"/>
                </a:lnTo>
                <a:lnTo>
                  <a:pt x="353" y="1673"/>
                </a:lnTo>
                <a:lnTo>
                  <a:pt x="353" y="1673"/>
                </a:lnTo>
                <a:lnTo>
                  <a:pt x="351" y="1673"/>
                </a:lnTo>
                <a:lnTo>
                  <a:pt x="351" y="1673"/>
                </a:lnTo>
                <a:lnTo>
                  <a:pt x="350" y="1673"/>
                </a:lnTo>
                <a:lnTo>
                  <a:pt x="350" y="1673"/>
                </a:lnTo>
                <a:lnTo>
                  <a:pt x="348" y="1673"/>
                </a:lnTo>
                <a:lnTo>
                  <a:pt x="348" y="1673"/>
                </a:lnTo>
                <a:lnTo>
                  <a:pt x="348" y="1673"/>
                </a:lnTo>
                <a:lnTo>
                  <a:pt x="347" y="1673"/>
                </a:lnTo>
                <a:lnTo>
                  <a:pt x="347" y="1673"/>
                </a:lnTo>
                <a:lnTo>
                  <a:pt x="345" y="1673"/>
                </a:lnTo>
                <a:lnTo>
                  <a:pt x="345" y="1673"/>
                </a:lnTo>
                <a:lnTo>
                  <a:pt x="344" y="1673"/>
                </a:lnTo>
                <a:lnTo>
                  <a:pt x="344" y="1673"/>
                </a:lnTo>
                <a:lnTo>
                  <a:pt x="344" y="1673"/>
                </a:lnTo>
                <a:lnTo>
                  <a:pt x="342" y="1673"/>
                </a:lnTo>
                <a:lnTo>
                  <a:pt x="342" y="1673"/>
                </a:lnTo>
                <a:lnTo>
                  <a:pt x="340" y="1673"/>
                </a:lnTo>
                <a:lnTo>
                  <a:pt x="333" y="1666"/>
                </a:lnTo>
                <a:lnTo>
                  <a:pt x="333" y="1664"/>
                </a:lnTo>
                <a:lnTo>
                  <a:pt x="337" y="1659"/>
                </a:lnTo>
                <a:lnTo>
                  <a:pt x="339" y="1653"/>
                </a:lnTo>
                <a:lnTo>
                  <a:pt x="339" y="1649"/>
                </a:lnTo>
                <a:lnTo>
                  <a:pt x="337" y="1642"/>
                </a:lnTo>
                <a:lnTo>
                  <a:pt x="330" y="1641"/>
                </a:lnTo>
                <a:lnTo>
                  <a:pt x="323" y="1645"/>
                </a:lnTo>
                <a:lnTo>
                  <a:pt x="317" y="1645"/>
                </a:lnTo>
                <a:lnTo>
                  <a:pt x="313" y="1641"/>
                </a:lnTo>
                <a:lnTo>
                  <a:pt x="308" y="1635"/>
                </a:lnTo>
                <a:lnTo>
                  <a:pt x="303" y="1633"/>
                </a:lnTo>
                <a:lnTo>
                  <a:pt x="296" y="1636"/>
                </a:lnTo>
                <a:lnTo>
                  <a:pt x="289" y="1639"/>
                </a:lnTo>
                <a:lnTo>
                  <a:pt x="285" y="1644"/>
                </a:lnTo>
                <a:lnTo>
                  <a:pt x="277" y="1647"/>
                </a:lnTo>
                <a:lnTo>
                  <a:pt x="271" y="1649"/>
                </a:lnTo>
                <a:lnTo>
                  <a:pt x="265" y="1650"/>
                </a:lnTo>
                <a:lnTo>
                  <a:pt x="260" y="1650"/>
                </a:lnTo>
                <a:lnTo>
                  <a:pt x="254" y="1650"/>
                </a:lnTo>
                <a:lnTo>
                  <a:pt x="247" y="1649"/>
                </a:lnTo>
                <a:lnTo>
                  <a:pt x="243" y="1645"/>
                </a:lnTo>
                <a:lnTo>
                  <a:pt x="237" y="1638"/>
                </a:lnTo>
                <a:lnTo>
                  <a:pt x="232" y="1632"/>
                </a:lnTo>
                <a:lnTo>
                  <a:pt x="229" y="1627"/>
                </a:lnTo>
                <a:lnTo>
                  <a:pt x="229" y="1621"/>
                </a:lnTo>
                <a:lnTo>
                  <a:pt x="227" y="1615"/>
                </a:lnTo>
                <a:lnTo>
                  <a:pt x="226" y="1610"/>
                </a:lnTo>
                <a:lnTo>
                  <a:pt x="221" y="1604"/>
                </a:lnTo>
                <a:lnTo>
                  <a:pt x="216" y="1598"/>
                </a:lnTo>
                <a:lnTo>
                  <a:pt x="216" y="1591"/>
                </a:lnTo>
                <a:lnTo>
                  <a:pt x="216" y="1585"/>
                </a:lnTo>
                <a:lnTo>
                  <a:pt x="216" y="1579"/>
                </a:lnTo>
                <a:lnTo>
                  <a:pt x="215" y="1573"/>
                </a:lnTo>
                <a:lnTo>
                  <a:pt x="212" y="1568"/>
                </a:lnTo>
                <a:lnTo>
                  <a:pt x="206" y="1563"/>
                </a:lnTo>
                <a:lnTo>
                  <a:pt x="206" y="1563"/>
                </a:lnTo>
                <a:lnTo>
                  <a:pt x="199" y="1557"/>
                </a:lnTo>
                <a:lnTo>
                  <a:pt x="195" y="1553"/>
                </a:lnTo>
                <a:lnTo>
                  <a:pt x="190" y="1546"/>
                </a:lnTo>
                <a:lnTo>
                  <a:pt x="186" y="1540"/>
                </a:lnTo>
                <a:lnTo>
                  <a:pt x="186" y="1534"/>
                </a:lnTo>
                <a:lnTo>
                  <a:pt x="184" y="1528"/>
                </a:lnTo>
                <a:lnTo>
                  <a:pt x="186" y="1522"/>
                </a:lnTo>
                <a:lnTo>
                  <a:pt x="187" y="1517"/>
                </a:lnTo>
                <a:lnTo>
                  <a:pt x="187" y="1511"/>
                </a:lnTo>
                <a:lnTo>
                  <a:pt x="187" y="1505"/>
                </a:lnTo>
                <a:lnTo>
                  <a:pt x="186" y="1500"/>
                </a:lnTo>
                <a:lnTo>
                  <a:pt x="189" y="1494"/>
                </a:lnTo>
                <a:lnTo>
                  <a:pt x="192" y="1488"/>
                </a:lnTo>
                <a:lnTo>
                  <a:pt x="195" y="1482"/>
                </a:lnTo>
                <a:lnTo>
                  <a:pt x="199" y="1477"/>
                </a:lnTo>
                <a:lnTo>
                  <a:pt x="204" y="1469"/>
                </a:lnTo>
                <a:lnTo>
                  <a:pt x="207" y="1461"/>
                </a:lnTo>
                <a:lnTo>
                  <a:pt x="207" y="1461"/>
                </a:lnTo>
                <a:lnTo>
                  <a:pt x="209" y="1455"/>
                </a:lnTo>
                <a:lnTo>
                  <a:pt x="210" y="1451"/>
                </a:lnTo>
                <a:lnTo>
                  <a:pt x="210" y="1444"/>
                </a:lnTo>
                <a:lnTo>
                  <a:pt x="210" y="1437"/>
                </a:lnTo>
                <a:lnTo>
                  <a:pt x="212" y="1432"/>
                </a:lnTo>
                <a:lnTo>
                  <a:pt x="212" y="1426"/>
                </a:lnTo>
                <a:lnTo>
                  <a:pt x="213" y="1421"/>
                </a:lnTo>
                <a:lnTo>
                  <a:pt x="215" y="1415"/>
                </a:lnTo>
                <a:lnTo>
                  <a:pt x="218" y="1409"/>
                </a:lnTo>
                <a:lnTo>
                  <a:pt x="218" y="1404"/>
                </a:lnTo>
                <a:lnTo>
                  <a:pt x="218" y="1398"/>
                </a:lnTo>
                <a:lnTo>
                  <a:pt x="215" y="1392"/>
                </a:lnTo>
                <a:lnTo>
                  <a:pt x="210" y="1387"/>
                </a:lnTo>
                <a:lnTo>
                  <a:pt x="207" y="1381"/>
                </a:lnTo>
                <a:lnTo>
                  <a:pt x="207" y="1373"/>
                </a:lnTo>
                <a:lnTo>
                  <a:pt x="209" y="1369"/>
                </a:lnTo>
                <a:lnTo>
                  <a:pt x="213" y="1362"/>
                </a:lnTo>
                <a:lnTo>
                  <a:pt x="218" y="1353"/>
                </a:lnTo>
                <a:lnTo>
                  <a:pt x="218" y="1345"/>
                </a:lnTo>
                <a:lnTo>
                  <a:pt x="218" y="1335"/>
                </a:lnTo>
                <a:lnTo>
                  <a:pt x="218" y="1330"/>
                </a:lnTo>
                <a:lnTo>
                  <a:pt x="218" y="1324"/>
                </a:lnTo>
                <a:lnTo>
                  <a:pt x="218" y="1319"/>
                </a:lnTo>
                <a:lnTo>
                  <a:pt x="216" y="1313"/>
                </a:lnTo>
                <a:lnTo>
                  <a:pt x="215" y="1307"/>
                </a:lnTo>
                <a:lnTo>
                  <a:pt x="213" y="1299"/>
                </a:lnTo>
                <a:lnTo>
                  <a:pt x="213" y="1293"/>
                </a:lnTo>
                <a:lnTo>
                  <a:pt x="213" y="1288"/>
                </a:lnTo>
                <a:lnTo>
                  <a:pt x="213" y="1280"/>
                </a:lnTo>
                <a:lnTo>
                  <a:pt x="215" y="1274"/>
                </a:lnTo>
                <a:lnTo>
                  <a:pt x="215" y="1267"/>
                </a:lnTo>
                <a:lnTo>
                  <a:pt x="215" y="1259"/>
                </a:lnTo>
                <a:lnTo>
                  <a:pt x="215" y="1254"/>
                </a:lnTo>
                <a:lnTo>
                  <a:pt x="215" y="1248"/>
                </a:lnTo>
                <a:lnTo>
                  <a:pt x="213" y="1242"/>
                </a:lnTo>
                <a:lnTo>
                  <a:pt x="210" y="1237"/>
                </a:lnTo>
                <a:lnTo>
                  <a:pt x="207" y="1231"/>
                </a:lnTo>
                <a:lnTo>
                  <a:pt x="203" y="1226"/>
                </a:lnTo>
                <a:lnTo>
                  <a:pt x="198" y="1225"/>
                </a:lnTo>
                <a:lnTo>
                  <a:pt x="192" y="1222"/>
                </a:lnTo>
                <a:lnTo>
                  <a:pt x="186" y="1222"/>
                </a:lnTo>
                <a:lnTo>
                  <a:pt x="179" y="1222"/>
                </a:lnTo>
                <a:lnTo>
                  <a:pt x="175" y="1225"/>
                </a:lnTo>
                <a:lnTo>
                  <a:pt x="167" y="1228"/>
                </a:lnTo>
                <a:lnTo>
                  <a:pt x="162" y="1225"/>
                </a:lnTo>
                <a:lnTo>
                  <a:pt x="162" y="1217"/>
                </a:lnTo>
                <a:lnTo>
                  <a:pt x="165" y="1211"/>
                </a:lnTo>
                <a:lnTo>
                  <a:pt x="168" y="1205"/>
                </a:lnTo>
                <a:lnTo>
                  <a:pt x="172" y="1200"/>
                </a:lnTo>
                <a:lnTo>
                  <a:pt x="175" y="1194"/>
                </a:lnTo>
                <a:lnTo>
                  <a:pt x="178" y="1188"/>
                </a:lnTo>
                <a:lnTo>
                  <a:pt x="178" y="1183"/>
                </a:lnTo>
                <a:lnTo>
                  <a:pt x="179" y="1181"/>
                </a:lnTo>
                <a:lnTo>
                  <a:pt x="178" y="1175"/>
                </a:lnTo>
                <a:lnTo>
                  <a:pt x="173" y="1169"/>
                </a:lnTo>
                <a:lnTo>
                  <a:pt x="173" y="1164"/>
                </a:lnTo>
                <a:lnTo>
                  <a:pt x="175" y="1158"/>
                </a:lnTo>
                <a:lnTo>
                  <a:pt x="172" y="1152"/>
                </a:lnTo>
                <a:lnTo>
                  <a:pt x="170" y="1146"/>
                </a:lnTo>
                <a:lnTo>
                  <a:pt x="168" y="1141"/>
                </a:lnTo>
                <a:lnTo>
                  <a:pt x="170" y="1135"/>
                </a:lnTo>
                <a:lnTo>
                  <a:pt x="172" y="1130"/>
                </a:lnTo>
                <a:lnTo>
                  <a:pt x="181" y="1130"/>
                </a:lnTo>
                <a:lnTo>
                  <a:pt x="186" y="1134"/>
                </a:lnTo>
                <a:lnTo>
                  <a:pt x="192" y="1140"/>
                </a:lnTo>
                <a:lnTo>
                  <a:pt x="196" y="1134"/>
                </a:lnTo>
                <a:lnTo>
                  <a:pt x="199" y="1127"/>
                </a:lnTo>
                <a:lnTo>
                  <a:pt x="198" y="1121"/>
                </a:lnTo>
                <a:lnTo>
                  <a:pt x="196" y="1115"/>
                </a:lnTo>
                <a:lnTo>
                  <a:pt x="196" y="1110"/>
                </a:lnTo>
                <a:lnTo>
                  <a:pt x="204" y="1106"/>
                </a:lnTo>
                <a:lnTo>
                  <a:pt x="209" y="1103"/>
                </a:lnTo>
                <a:lnTo>
                  <a:pt x="212" y="1098"/>
                </a:lnTo>
                <a:lnTo>
                  <a:pt x="210" y="1093"/>
                </a:lnTo>
                <a:lnTo>
                  <a:pt x="210" y="1087"/>
                </a:lnTo>
                <a:lnTo>
                  <a:pt x="218" y="1078"/>
                </a:lnTo>
                <a:lnTo>
                  <a:pt x="223" y="1073"/>
                </a:lnTo>
                <a:lnTo>
                  <a:pt x="226" y="1065"/>
                </a:lnTo>
                <a:lnTo>
                  <a:pt x="227" y="1059"/>
                </a:lnTo>
                <a:lnTo>
                  <a:pt x="230" y="1053"/>
                </a:lnTo>
                <a:lnTo>
                  <a:pt x="232" y="1048"/>
                </a:lnTo>
                <a:lnTo>
                  <a:pt x="237" y="1042"/>
                </a:lnTo>
                <a:lnTo>
                  <a:pt x="244" y="1038"/>
                </a:lnTo>
                <a:lnTo>
                  <a:pt x="247" y="1031"/>
                </a:lnTo>
                <a:lnTo>
                  <a:pt x="251" y="1025"/>
                </a:lnTo>
                <a:lnTo>
                  <a:pt x="254" y="1019"/>
                </a:lnTo>
                <a:lnTo>
                  <a:pt x="257" y="1013"/>
                </a:lnTo>
                <a:lnTo>
                  <a:pt x="258" y="1007"/>
                </a:lnTo>
                <a:lnTo>
                  <a:pt x="261" y="1000"/>
                </a:lnTo>
                <a:lnTo>
                  <a:pt x="263" y="993"/>
                </a:lnTo>
                <a:lnTo>
                  <a:pt x="254" y="985"/>
                </a:lnTo>
                <a:lnTo>
                  <a:pt x="249" y="980"/>
                </a:lnTo>
                <a:lnTo>
                  <a:pt x="247" y="974"/>
                </a:lnTo>
                <a:lnTo>
                  <a:pt x="247" y="968"/>
                </a:lnTo>
                <a:lnTo>
                  <a:pt x="241" y="963"/>
                </a:lnTo>
                <a:lnTo>
                  <a:pt x="235" y="957"/>
                </a:lnTo>
                <a:lnTo>
                  <a:pt x="229" y="951"/>
                </a:lnTo>
                <a:lnTo>
                  <a:pt x="226" y="946"/>
                </a:lnTo>
                <a:lnTo>
                  <a:pt x="221" y="940"/>
                </a:lnTo>
                <a:lnTo>
                  <a:pt x="218" y="932"/>
                </a:lnTo>
                <a:lnTo>
                  <a:pt x="216" y="928"/>
                </a:lnTo>
                <a:lnTo>
                  <a:pt x="215" y="923"/>
                </a:lnTo>
                <a:lnTo>
                  <a:pt x="213" y="922"/>
                </a:lnTo>
                <a:lnTo>
                  <a:pt x="210" y="915"/>
                </a:lnTo>
                <a:lnTo>
                  <a:pt x="209" y="909"/>
                </a:lnTo>
                <a:lnTo>
                  <a:pt x="207" y="906"/>
                </a:lnTo>
                <a:lnTo>
                  <a:pt x="207" y="903"/>
                </a:lnTo>
                <a:lnTo>
                  <a:pt x="206" y="895"/>
                </a:lnTo>
                <a:lnTo>
                  <a:pt x="206" y="889"/>
                </a:lnTo>
                <a:lnTo>
                  <a:pt x="204" y="880"/>
                </a:lnTo>
                <a:lnTo>
                  <a:pt x="204" y="874"/>
                </a:lnTo>
                <a:lnTo>
                  <a:pt x="204" y="867"/>
                </a:lnTo>
                <a:lnTo>
                  <a:pt x="203" y="860"/>
                </a:lnTo>
                <a:lnTo>
                  <a:pt x="201" y="855"/>
                </a:lnTo>
                <a:lnTo>
                  <a:pt x="195" y="849"/>
                </a:lnTo>
                <a:lnTo>
                  <a:pt x="189" y="850"/>
                </a:lnTo>
                <a:lnTo>
                  <a:pt x="184" y="852"/>
                </a:lnTo>
                <a:lnTo>
                  <a:pt x="178" y="852"/>
                </a:lnTo>
                <a:lnTo>
                  <a:pt x="173" y="849"/>
                </a:lnTo>
                <a:lnTo>
                  <a:pt x="173" y="843"/>
                </a:lnTo>
                <a:lnTo>
                  <a:pt x="175" y="837"/>
                </a:lnTo>
                <a:lnTo>
                  <a:pt x="178" y="832"/>
                </a:lnTo>
                <a:lnTo>
                  <a:pt x="184" y="826"/>
                </a:lnTo>
                <a:lnTo>
                  <a:pt x="189" y="826"/>
                </a:lnTo>
                <a:lnTo>
                  <a:pt x="193" y="832"/>
                </a:lnTo>
                <a:lnTo>
                  <a:pt x="199" y="829"/>
                </a:lnTo>
                <a:lnTo>
                  <a:pt x="207" y="823"/>
                </a:lnTo>
                <a:lnTo>
                  <a:pt x="212" y="816"/>
                </a:lnTo>
                <a:lnTo>
                  <a:pt x="215" y="812"/>
                </a:lnTo>
                <a:lnTo>
                  <a:pt x="220" y="806"/>
                </a:lnTo>
                <a:lnTo>
                  <a:pt x="226" y="803"/>
                </a:lnTo>
                <a:lnTo>
                  <a:pt x="230" y="801"/>
                </a:lnTo>
                <a:lnTo>
                  <a:pt x="237" y="803"/>
                </a:lnTo>
                <a:lnTo>
                  <a:pt x="243" y="803"/>
                </a:lnTo>
                <a:lnTo>
                  <a:pt x="247" y="798"/>
                </a:lnTo>
                <a:lnTo>
                  <a:pt x="255" y="793"/>
                </a:lnTo>
                <a:lnTo>
                  <a:pt x="261" y="796"/>
                </a:lnTo>
                <a:lnTo>
                  <a:pt x="266" y="796"/>
                </a:lnTo>
                <a:lnTo>
                  <a:pt x="275" y="798"/>
                </a:lnTo>
                <a:lnTo>
                  <a:pt x="283" y="799"/>
                </a:lnTo>
                <a:lnTo>
                  <a:pt x="289" y="798"/>
                </a:lnTo>
                <a:lnTo>
                  <a:pt x="294" y="795"/>
                </a:lnTo>
                <a:lnTo>
                  <a:pt x="297" y="790"/>
                </a:lnTo>
                <a:lnTo>
                  <a:pt x="300" y="785"/>
                </a:lnTo>
                <a:lnTo>
                  <a:pt x="306" y="784"/>
                </a:lnTo>
                <a:lnTo>
                  <a:pt x="313" y="782"/>
                </a:lnTo>
                <a:lnTo>
                  <a:pt x="313" y="782"/>
                </a:lnTo>
                <a:lnTo>
                  <a:pt x="319" y="781"/>
                </a:lnTo>
                <a:lnTo>
                  <a:pt x="322" y="778"/>
                </a:lnTo>
                <a:lnTo>
                  <a:pt x="323" y="772"/>
                </a:lnTo>
                <a:lnTo>
                  <a:pt x="328" y="767"/>
                </a:lnTo>
                <a:lnTo>
                  <a:pt x="334" y="767"/>
                </a:lnTo>
                <a:lnTo>
                  <a:pt x="336" y="761"/>
                </a:lnTo>
                <a:lnTo>
                  <a:pt x="336" y="753"/>
                </a:lnTo>
                <a:lnTo>
                  <a:pt x="337" y="747"/>
                </a:lnTo>
                <a:lnTo>
                  <a:pt x="340" y="742"/>
                </a:lnTo>
                <a:lnTo>
                  <a:pt x="344" y="739"/>
                </a:lnTo>
                <a:lnTo>
                  <a:pt x="348" y="736"/>
                </a:lnTo>
                <a:lnTo>
                  <a:pt x="353" y="731"/>
                </a:lnTo>
                <a:lnTo>
                  <a:pt x="356" y="727"/>
                </a:lnTo>
                <a:lnTo>
                  <a:pt x="361" y="724"/>
                </a:lnTo>
                <a:lnTo>
                  <a:pt x="364" y="719"/>
                </a:lnTo>
                <a:lnTo>
                  <a:pt x="367" y="714"/>
                </a:lnTo>
                <a:lnTo>
                  <a:pt x="370" y="710"/>
                </a:lnTo>
                <a:lnTo>
                  <a:pt x="376" y="710"/>
                </a:lnTo>
                <a:lnTo>
                  <a:pt x="382" y="711"/>
                </a:lnTo>
                <a:lnTo>
                  <a:pt x="384" y="707"/>
                </a:lnTo>
                <a:lnTo>
                  <a:pt x="384" y="699"/>
                </a:lnTo>
                <a:lnTo>
                  <a:pt x="388" y="696"/>
                </a:lnTo>
                <a:lnTo>
                  <a:pt x="395" y="693"/>
                </a:lnTo>
                <a:lnTo>
                  <a:pt x="399" y="690"/>
                </a:lnTo>
                <a:lnTo>
                  <a:pt x="404" y="688"/>
                </a:lnTo>
                <a:lnTo>
                  <a:pt x="409" y="687"/>
                </a:lnTo>
                <a:lnTo>
                  <a:pt x="413" y="682"/>
                </a:lnTo>
                <a:lnTo>
                  <a:pt x="416" y="677"/>
                </a:lnTo>
                <a:lnTo>
                  <a:pt x="419" y="673"/>
                </a:lnTo>
                <a:lnTo>
                  <a:pt x="423" y="668"/>
                </a:lnTo>
                <a:lnTo>
                  <a:pt x="424" y="663"/>
                </a:lnTo>
                <a:lnTo>
                  <a:pt x="423" y="659"/>
                </a:lnTo>
                <a:lnTo>
                  <a:pt x="416" y="656"/>
                </a:lnTo>
                <a:lnTo>
                  <a:pt x="415" y="649"/>
                </a:lnTo>
                <a:lnTo>
                  <a:pt x="415" y="643"/>
                </a:lnTo>
                <a:lnTo>
                  <a:pt x="415" y="635"/>
                </a:lnTo>
                <a:lnTo>
                  <a:pt x="409" y="635"/>
                </a:lnTo>
                <a:lnTo>
                  <a:pt x="402" y="634"/>
                </a:lnTo>
                <a:lnTo>
                  <a:pt x="393" y="629"/>
                </a:lnTo>
                <a:lnTo>
                  <a:pt x="393" y="628"/>
                </a:lnTo>
                <a:lnTo>
                  <a:pt x="390" y="623"/>
                </a:lnTo>
                <a:lnTo>
                  <a:pt x="387" y="618"/>
                </a:lnTo>
                <a:lnTo>
                  <a:pt x="385" y="614"/>
                </a:lnTo>
                <a:lnTo>
                  <a:pt x="388" y="608"/>
                </a:lnTo>
                <a:lnTo>
                  <a:pt x="384" y="603"/>
                </a:lnTo>
                <a:lnTo>
                  <a:pt x="381" y="598"/>
                </a:lnTo>
                <a:lnTo>
                  <a:pt x="376" y="597"/>
                </a:lnTo>
                <a:lnTo>
                  <a:pt x="373" y="592"/>
                </a:lnTo>
                <a:lnTo>
                  <a:pt x="368" y="588"/>
                </a:lnTo>
                <a:lnTo>
                  <a:pt x="365" y="584"/>
                </a:lnTo>
                <a:lnTo>
                  <a:pt x="361" y="580"/>
                </a:lnTo>
                <a:lnTo>
                  <a:pt x="356" y="577"/>
                </a:lnTo>
                <a:lnTo>
                  <a:pt x="353" y="574"/>
                </a:lnTo>
                <a:lnTo>
                  <a:pt x="350" y="569"/>
                </a:lnTo>
                <a:lnTo>
                  <a:pt x="348" y="563"/>
                </a:lnTo>
                <a:lnTo>
                  <a:pt x="348" y="557"/>
                </a:lnTo>
                <a:lnTo>
                  <a:pt x="345" y="552"/>
                </a:lnTo>
                <a:lnTo>
                  <a:pt x="342" y="546"/>
                </a:lnTo>
                <a:lnTo>
                  <a:pt x="339" y="543"/>
                </a:lnTo>
                <a:lnTo>
                  <a:pt x="337" y="536"/>
                </a:lnTo>
                <a:lnTo>
                  <a:pt x="337" y="530"/>
                </a:lnTo>
                <a:lnTo>
                  <a:pt x="337" y="523"/>
                </a:lnTo>
                <a:lnTo>
                  <a:pt x="337" y="515"/>
                </a:lnTo>
                <a:lnTo>
                  <a:pt x="339" y="507"/>
                </a:lnTo>
                <a:lnTo>
                  <a:pt x="340" y="501"/>
                </a:lnTo>
                <a:lnTo>
                  <a:pt x="344" y="495"/>
                </a:lnTo>
                <a:lnTo>
                  <a:pt x="345" y="490"/>
                </a:lnTo>
                <a:lnTo>
                  <a:pt x="345" y="484"/>
                </a:lnTo>
                <a:lnTo>
                  <a:pt x="345" y="476"/>
                </a:lnTo>
                <a:lnTo>
                  <a:pt x="344" y="473"/>
                </a:lnTo>
                <a:lnTo>
                  <a:pt x="337" y="468"/>
                </a:lnTo>
                <a:lnTo>
                  <a:pt x="331" y="465"/>
                </a:lnTo>
                <a:lnTo>
                  <a:pt x="325" y="462"/>
                </a:lnTo>
                <a:lnTo>
                  <a:pt x="320" y="459"/>
                </a:lnTo>
                <a:lnTo>
                  <a:pt x="316" y="455"/>
                </a:lnTo>
                <a:lnTo>
                  <a:pt x="313" y="448"/>
                </a:lnTo>
                <a:lnTo>
                  <a:pt x="313" y="448"/>
                </a:lnTo>
                <a:lnTo>
                  <a:pt x="306" y="445"/>
                </a:lnTo>
                <a:lnTo>
                  <a:pt x="302" y="445"/>
                </a:lnTo>
                <a:lnTo>
                  <a:pt x="296" y="447"/>
                </a:lnTo>
                <a:lnTo>
                  <a:pt x="291" y="442"/>
                </a:lnTo>
                <a:lnTo>
                  <a:pt x="288" y="437"/>
                </a:lnTo>
                <a:lnTo>
                  <a:pt x="285" y="431"/>
                </a:lnTo>
                <a:lnTo>
                  <a:pt x="283" y="427"/>
                </a:lnTo>
                <a:lnTo>
                  <a:pt x="278" y="420"/>
                </a:lnTo>
                <a:lnTo>
                  <a:pt x="272" y="416"/>
                </a:lnTo>
                <a:lnTo>
                  <a:pt x="266" y="414"/>
                </a:lnTo>
                <a:lnTo>
                  <a:pt x="261" y="413"/>
                </a:lnTo>
                <a:lnTo>
                  <a:pt x="258" y="408"/>
                </a:lnTo>
                <a:lnTo>
                  <a:pt x="252" y="405"/>
                </a:lnTo>
                <a:lnTo>
                  <a:pt x="247" y="405"/>
                </a:lnTo>
                <a:lnTo>
                  <a:pt x="241" y="405"/>
                </a:lnTo>
                <a:lnTo>
                  <a:pt x="237" y="403"/>
                </a:lnTo>
                <a:lnTo>
                  <a:pt x="230" y="397"/>
                </a:lnTo>
                <a:lnTo>
                  <a:pt x="226" y="396"/>
                </a:lnTo>
                <a:lnTo>
                  <a:pt x="220" y="393"/>
                </a:lnTo>
                <a:lnTo>
                  <a:pt x="213" y="388"/>
                </a:lnTo>
                <a:lnTo>
                  <a:pt x="213" y="382"/>
                </a:lnTo>
                <a:lnTo>
                  <a:pt x="215" y="376"/>
                </a:lnTo>
                <a:lnTo>
                  <a:pt x="216" y="369"/>
                </a:lnTo>
                <a:lnTo>
                  <a:pt x="216" y="365"/>
                </a:lnTo>
                <a:lnTo>
                  <a:pt x="218" y="359"/>
                </a:lnTo>
                <a:lnTo>
                  <a:pt x="218" y="354"/>
                </a:lnTo>
                <a:lnTo>
                  <a:pt x="218" y="351"/>
                </a:lnTo>
                <a:lnTo>
                  <a:pt x="218" y="351"/>
                </a:lnTo>
                <a:lnTo>
                  <a:pt x="218" y="348"/>
                </a:lnTo>
                <a:lnTo>
                  <a:pt x="221" y="342"/>
                </a:lnTo>
                <a:lnTo>
                  <a:pt x="224" y="337"/>
                </a:lnTo>
                <a:lnTo>
                  <a:pt x="227" y="331"/>
                </a:lnTo>
                <a:lnTo>
                  <a:pt x="229" y="325"/>
                </a:lnTo>
                <a:lnTo>
                  <a:pt x="232" y="320"/>
                </a:lnTo>
                <a:lnTo>
                  <a:pt x="234" y="314"/>
                </a:lnTo>
                <a:lnTo>
                  <a:pt x="238" y="308"/>
                </a:lnTo>
                <a:lnTo>
                  <a:pt x="244" y="304"/>
                </a:lnTo>
                <a:lnTo>
                  <a:pt x="249" y="301"/>
                </a:lnTo>
                <a:lnTo>
                  <a:pt x="251" y="297"/>
                </a:lnTo>
                <a:lnTo>
                  <a:pt x="249" y="292"/>
                </a:lnTo>
                <a:lnTo>
                  <a:pt x="247" y="286"/>
                </a:lnTo>
                <a:lnTo>
                  <a:pt x="246" y="281"/>
                </a:lnTo>
                <a:lnTo>
                  <a:pt x="243" y="275"/>
                </a:lnTo>
                <a:lnTo>
                  <a:pt x="240" y="269"/>
                </a:lnTo>
                <a:lnTo>
                  <a:pt x="237" y="264"/>
                </a:lnTo>
                <a:lnTo>
                  <a:pt x="237" y="258"/>
                </a:lnTo>
                <a:lnTo>
                  <a:pt x="235" y="253"/>
                </a:lnTo>
                <a:lnTo>
                  <a:pt x="229" y="250"/>
                </a:lnTo>
                <a:lnTo>
                  <a:pt x="224" y="250"/>
                </a:lnTo>
                <a:lnTo>
                  <a:pt x="218" y="249"/>
                </a:lnTo>
                <a:lnTo>
                  <a:pt x="213" y="246"/>
                </a:lnTo>
                <a:lnTo>
                  <a:pt x="207" y="243"/>
                </a:lnTo>
                <a:lnTo>
                  <a:pt x="203" y="240"/>
                </a:lnTo>
                <a:lnTo>
                  <a:pt x="196" y="233"/>
                </a:lnTo>
                <a:lnTo>
                  <a:pt x="192" y="227"/>
                </a:lnTo>
                <a:lnTo>
                  <a:pt x="190" y="222"/>
                </a:lnTo>
                <a:lnTo>
                  <a:pt x="187" y="216"/>
                </a:lnTo>
                <a:lnTo>
                  <a:pt x="184" y="210"/>
                </a:lnTo>
                <a:lnTo>
                  <a:pt x="178" y="205"/>
                </a:lnTo>
                <a:lnTo>
                  <a:pt x="172" y="204"/>
                </a:lnTo>
                <a:lnTo>
                  <a:pt x="167" y="202"/>
                </a:lnTo>
                <a:lnTo>
                  <a:pt x="164" y="196"/>
                </a:lnTo>
                <a:lnTo>
                  <a:pt x="159" y="192"/>
                </a:lnTo>
                <a:lnTo>
                  <a:pt x="158" y="184"/>
                </a:lnTo>
                <a:lnTo>
                  <a:pt x="158" y="179"/>
                </a:lnTo>
                <a:lnTo>
                  <a:pt x="159" y="173"/>
                </a:lnTo>
                <a:lnTo>
                  <a:pt x="164" y="170"/>
                </a:lnTo>
                <a:lnTo>
                  <a:pt x="164" y="168"/>
                </a:lnTo>
                <a:lnTo>
                  <a:pt x="165" y="167"/>
                </a:lnTo>
                <a:lnTo>
                  <a:pt x="164" y="159"/>
                </a:lnTo>
                <a:lnTo>
                  <a:pt x="162" y="154"/>
                </a:lnTo>
                <a:lnTo>
                  <a:pt x="161" y="148"/>
                </a:lnTo>
                <a:lnTo>
                  <a:pt x="158" y="144"/>
                </a:lnTo>
                <a:lnTo>
                  <a:pt x="155" y="139"/>
                </a:lnTo>
                <a:lnTo>
                  <a:pt x="151" y="134"/>
                </a:lnTo>
                <a:lnTo>
                  <a:pt x="148" y="130"/>
                </a:lnTo>
                <a:lnTo>
                  <a:pt x="144" y="130"/>
                </a:lnTo>
                <a:lnTo>
                  <a:pt x="136" y="131"/>
                </a:lnTo>
                <a:lnTo>
                  <a:pt x="130" y="130"/>
                </a:lnTo>
                <a:lnTo>
                  <a:pt x="127" y="125"/>
                </a:lnTo>
                <a:lnTo>
                  <a:pt x="120" y="127"/>
                </a:lnTo>
                <a:lnTo>
                  <a:pt x="116" y="128"/>
                </a:lnTo>
                <a:lnTo>
                  <a:pt x="108" y="128"/>
                </a:lnTo>
                <a:lnTo>
                  <a:pt x="105" y="125"/>
                </a:lnTo>
                <a:lnTo>
                  <a:pt x="99" y="120"/>
                </a:lnTo>
                <a:lnTo>
                  <a:pt x="96" y="128"/>
                </a:lnTo>
                <a:lnTo>
                  <a:pt x="96" y="136"/>
                </a:lnTo>
                <a:lnTo>
                  <a:pt x="94" y="142"/>
                </a:lnTo>
                <a:lnTo>
                  <a:pt x="94" y="151"/>
                </a:lnTo>
                <a:lnTo>
                  <a:pt x="94" y="158"/>
                </a:lnTo>
                <a:lnTo>
                  <a:pt x="91" y="164"/>
                </a:lnTo>
                <a:lnTo>
                  <a:pt x="86" y="165"/>
                </a:lnTo>
                <a:lnTo>
                  <a:pt x="80" y="162"/>
                </a:lnTo>
                <a:lnTo>
                  <a:pt x="77" y="158"/>
                </a:lnTo>
                <a:lnTo>
                  <a:pt x="76" y="153"/>
                </a:lnTo>
                <a:lnTo>
                  <a:pt x="74" y="147"/>
                </a:lnTo>
                <a:lnTo>
                  <a:pt x="71" y="142"/>
                </a:lnTo>
                <a:lnTo>
                  <a:pt x="68" y="137"/>
                </a:lnTo>
                <a:lnTo>
                  <a:pt x="62" y="136"/>
                </a:lnTo>
                <a:lnTo>
                  <a:pt x="55" y="139"/>
                </a:lnTo>
                <a:lnTo>
                  <a:pt x="51" y="142"/>
                </a:lnTo>
                <a:lnTo>
                  <a:pt x="48" y="147"/>
                </a:lnTo>
                <a:lnTo>
                  <a:pt x="41" y="147"/>
                </a:lnTo>
                <a:lnTo>
                  <a:pt x="34" y="141"/>
                </a:lnTo>
                <a:lnTo>
                  <a:pt x="31" y="139"/>
                </a:lnTo>
                <a:lnTo>
                  <a:pt x="32" y="136"/>
                </a:lnTo>
                <a:lnTo>
                  <a:pt x="32" y="136"/>
                </a:lnTo>
                <a:lnTo>
                  <a:pt x="32" y="133"/>
                </a:lnTo>
                <a:lnTo>
                  <a:pt x="32" y="133"/>
                </a:lnTo>
                <a:lnTo>
                  <a:pt x="34" y="130"/>
                </a:lnTo>
                <a:lnTo>
                  <a:pt x="34" y="128"/>
                </a:lnTo>
                <a:lnTo>
                  <a:pt x="34" y="127"/>
                </a:lnTo>
                <a:lnTo>
                  <a:pt x="34" y="124"/>
                </a:lnTo>
                <a:lnTo>
                  <a:pt x="34" y="119"/>
                </a:lnTo>
                <a:lnTo>
                  <a:pt x="32" y="116"/>
                </a:lnTo>
                <a:lnTo>
                  <a:pt x="32" y="113"/>
                </a:lnTo>
                <a:lnTo>
                  <a:pt x="32" y="110"/>
                </a:lnTo>
                <a:lnTo>
                  <a:pt x="31" y="106"/>
                </a:lnTo>
                <a:lnTo>
                  <a:pt x="34" y="102"/>
                </a:lnTo>
                <a:lnTo>
                  <a:pt x="34" y="102"/>
                </a:lnTo>
                <a:lnTo>
                  <a:pt x="35" y="97"/>
                </a:lnTo>
                <a:lnTo>
                  <a:pt x="38" y="91"/>
                </a:lnTo>
                <a:lnTo>
                  <a:pt x="41" y="86"/>
                </a:lnTo>
                <a:lnTo>
                  <a:pt x="43" y="80"/>
                </a:lnTo>
                <a:lnTo>
                  <a:pt x="41" y="76"/>
                </a:lnTo>
                <a:lnTo>
                  <a:pt x="40" y="74"/>
                </a:lnTo>
                <a:lnTo>
                  <a:pt x="37" y="71"/>
                </a:lnTo>
                <a:lnTo>
                  <a:pt x="34" y="71"/>
                </a:lnTo>
                <a:lnTo>
                  <a:pt x="31" y="71"/>
                </a:lnTo>
                <a:lnTo>
                  <a:pt x="26" y="66"/>
                </a:lnTo>
                <a:lnTo>
                  <a:pt x="24" y="63"/>
                </a:lnTo>
                <a:lnTo>
                  <a:pt x="23" y="62"/>
                </a:lnTo>
                <a:lnTo>
                  <a:pt x="21" y="62"/>
                </a:lnTo>
                <a:lnTo>
                  <a:pt x="18" y="62"/>
                </a:lnTo>
                <a:lnTo>
                  <a:pt x="15" y="63"/>
                </a:lnTo>
                <a:lnTo>
                  <a:pt x="14" y="65"/>
                </a:lnTo>
                <a:lnTo>
                  <a:pt x="10" y="66"/>
                </a:lnTo>
                <a:lnTo>
                  <a:pt x="9" y="68"/>
                </a:lnTo>
                <a:lnTo>
                  <a:pt x="6" y="65"/>
                </a:lnTo>
                <a:lnTo>
                  <a:pt x="4" y="63"/>
                </a:lnTo>
                <a:lnTo>
                  <a:pt x="4" y="62"/>
                </a:lnTo>
                <a:lnTo>
                  <a:pt x="4" y="59"/>
                </a:lnTo>
                <a:lnTo>
                  <a:pt x="3" y="54"/>
                </a:lnTo>
                <a:lnTo>
                  <a:pt x="3" y="52"/>
                </a:lnTo>
                <a:lnTo>
                  <a:pt x="3" y="49"/>
                </a:lnTo>
                <a:lnTo>
                  <a:pt x="3" y="45"/>
                </a:lnTo>
                <a:lnTo>
                  <a:pt x="3" y="43"/>
                </a:lnTo>
                <a:lnTo>
                  <a:pt x="3" y="40"/>
                </a:lnTo>
                <a:lnTo>
                  <a:pt x="1" y="37"/>
                </a:lnTo>
                <a:lnTo>
                  <a:pt x="1" y="32"/>
                </a:lnTo>
                <a:lnTo>
                  <a:pt x="0" y="29"/>
                </a:lnTo>
                <a:lnTo>
                  <a:pt x="1" y="29"/>
                </a:lnTo>
                <a:lnTo>
                  <a:pt x="6" y="25"/>
                </a:lnTo>
                <a:lnTo>
                  <a:pt x="10" y="18"/>
                </a:lnTo>
                <a:lnTo>
                  <a:pt x="34" y="0"/>
                </a:lnTo>
                <a:lnTo>
                  <a:pt x="35" y="0"/>
                </a:lnTo>
                <a:lnTo>
                  <a:pt x="40" y="4"/>
                </a:lnTo>
                <a:lnTo>
                  <a:pt x="48" y="20"/>
                </a:lnTo>
                <a:lnTo>
                  <a:pt x="57" y="25"/>
                </a:lnTo>
                <a:lnTo>
                  <a:pt x="57" y="25"/>
                </a:lnTo>
                <a:close/>
              </a:path>
            </a:pathLst>
          </a:custGeom>
          <a:solidFill>
            <a:srgbClr val="A9C298"/>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7"/>
          <p:cNvSpPr>
            <a:spLocks/>
          </p:cNvSpPr>
          <p:nvPr/>
        </p:nvSpPr>
        <p:spPr bwMode="auto">
          <a:xfrm>
            <a:off x="2330450" y="3643313"/>
            <a:ext cx="1477963" cy="3206750"/>
          </a:xfrm>
          <a:custGeom>
            <a:avLst/>
            <a:gdLst>
              <a:gd name="T0" fmla="*/ 576 w 931"/>
              <a:gd name="T1" fmla="*/ 243 h 2020"/>
              <a:gd name="T2" fmla="*/ 827 w 931"/>
              <a:gd name="T3" fmla="*/ 557 h 2020"/>
              <a:gd name="T4" fmla="*/ 915 w 931"/>
              <a:gd name="T5" fmla="*/ 809 h 2020"/>
              <a:gd name="T6" fmla="*/ 897 w 931"/>
              <a:gd name="T7" fmla="*/ 1099 h 2020"/>
              <a:gd name="T8" fmla="*/ 870 w 931"/>
              <a:gd name="T9" fmla="*/ 1400 h 2020"/>
              <a:gd name="T10" fmla="*/ 791 w 931"/>
              <a:gd name="T11" fmla="*/ 1450 h 2020"/>
              <a:gd name="T12" fmla="*/ 695 w 931"/>
              <a:gd name="T13" fmla="*/ 1476 h 2020"/>
              <a:gd name="T14" fmla="*/ 607 w 931"/>
              <a:gd name="T15" fmla="*/ 1495 h 2020"/>
              <a:gd name="T16" fmla="*/ 576 w 931"/>
              <a:gd name="T17" fmla="*/ 1587 h 2020"/>
              <a:gd name="T18" fmla="*/ 525 w 931"/>
              <a:gd name="T19" fmla="*/ 1671 h 2020"/>
              <a:gd name="T20" fmla="*/ 527 w 931"/>
              <a:gd name="T21" fmla="*/ 1742 h 2020"/>
              <a:gd name="T22" fmla="*/ 576 w 931"/>
              <a:gd name="T23" fmla="*/ 1832 h 2020"/>
              <a:gd name="T24" fmla="*/ 581 w 931"/>
              <a:gd name="T25" fmla="*/ 1926 h 2020"/>
              <a:gd name="T26" fmla="*/ 557 w 931"/>
              <a:gd name="T27" fmla="*/ 2019 h 2020"/>
              <a:gd name="T28" fmla="*/ 497 w 931"/>
              <a:gd name="T29" fmla="*/ 1912 h 2020"/>
              <a:gd name="T30" fmla="*/ 373 w 931"/>
              <a:gd name="T31" fmla="*/ 1795 h 2020"/>
              <a:gd name="T32" fmla="*/ 241 w 931"/>
              <a:gd name="T33" fmla="*/ 1665 h 2020"/>
              <a:gd name="T34" fmla="*/ 105 w 931"/>
              <a:gd name="T35" fmla="*/ 1539 h 2020"/>
              <a:gd name="T36" fmla="*/ 39 w 931"/>
              <a:gd name="T37" fmla="*/ 1362 h 2020"/>
              <a:gd name="T38" fmla="*/ 99 w 931"/>
              <a:gd name="T39" fmla="*/ 1193 h 2020"/>
              <a:gd name="T40" fmla="*/ 169 w 931"/>
              <a:gd name="T41" fmla="*/ 1020 h 2020"/>
              <a:gd name="T42" fmla="*/ 210 w 931"/>
              <a:gd name="T43" fmla="*/ 959 h 2020"/>
              <a:gd name="T44" fmla="*/ 228 w 931"/>
              <a:gd name="T45" fmla="*/ 964 h 2020"/>
              <a:gd name="T46" fmla="*/ 241 w 931"/>
              <a:gd name="T47" fmla="*/ 963 h 2020"/>
              <a:gd name="T48" fmla="*/ 260 w 931"/>
              <a:gd name="T49" fmla="*/ 970 h 2020"/>
              <a:gd name="T50" fmla="*/ 283 w 931"/>
              <a:gd name="T51" fmla="*/ 970 h 2020"/>
              <a:gd name="T52" fmla="*/ 300 w 931"/>
              <a:gd name="T53" fmla="*/ 978 h 2020"/>
              <a:gd name="T54" fmla="*/ 307 w 931"/>
              <a:gd name="T55" fmla="*/ 990 h 2020"/>
              <a:gd name="T56" fmla="*/ 310 w 931"/>
              <a:gd name="T57" fmla="*/ 1006 h 2020"/>
              <a:gd name="T58" fmla="*/ 317 w 931"/>
              <a:gd name="T59" fmla="*/ 1014 h 2020"/>
              <a:gd name="T60" fmla="*/ 320 w 931"/>
              <a:gd name="T61" fmla="*/ 997 h 2020"/>
              <a:gd name="T62" fmla="*/ 324 w 931"/>
              <a:gd name="T63" fmla="*/ 978 h 2020"/>
              <a:gd name="T64" fmla="*/ 327 w 931"/>
              <a:gd name="T65" fmla="*/ 963 h 2020"/>
              <a:gd name="T66" fmla="*/ 336 w 931"/>
              <a:gd name="T67" fmla="*/ 941 h 2020"/>
              <a:gd name="T68" fmla="*/ 341 w 931"/>
              <a:gd name="T69" fmla="*/ 919 h 2020"/>
              <a:gd name="T70" fmla="*/ 347 w 931"/>
              <a:gd name="T71" fmla="*/ 898 h 2020"/>
              <a:gd name="T72" fmla="*/ 355 w 931"/>
              <a:gd name="T73" fmla="*/ 873 h 2020"/>
              <a:gd name="T74" fmla="*/ 359 w 931"/>
              <a:gd name="T75" fmla="*/ 850 h 2020"/>
              <a:gd name="T76" fmla="*/ 365 w 931"/>
              <a:gd name="T77" fmla="*/ 828 h 2020"/>
              <a:gd name="T78" fmla="*/ 359 w 931"/>
              <a:gd name="T79" fmla="*/ 808 h 2020"/>
              <a:gd name="T80" fmla="*/ 368 w 931"/>
              <a:gd name="T81" fmla="*/ 788 h 2020"/>
              <a:gd name="T82" fmla="*/ 379 w 931"/>
              <a:gd name="T83" fmla="*/ 766 h 2020"/>
              <a:gd name="T84" fmla="*/ 392 w 931"/>
              <a:gd name="T85" fmla="*/ 757 h 2020"/>
              <a:gd name="T86" fmla="*/ 393 w 931"/>
              <a:gd name="T87" fmla="*/ 749 h 2020"/>
              <a:gd name="T88" fmla="*/ 398 w 931"/>
              <a:gd name="T89" fmla="*/ 727 h 2020"/>
              <a:gd name="T90" fmla="*/ 401 w 931"/>
              <a:gd name="T91" fmla="*/ 709 h 2020"/>
              <a:gd name="T92" fmla="*/ 386 w 931"/>
              <a:gd name="T93" fmla="*/ 695 h 2020"/>
              <a:gd name="T94" fmla="*/ 372 w 931"/>
              <a:gd name="T95" fmla="*/ 683 h 2020"/>
              <a:gd name="T96" fmla="*/ 367 w 931"/>
              <a:gd name="T97" fmla="*/ 667 h 2020"/>
              <a:gd name="T98" fmla="*/ 348 w 931"/>
              <a:gd name="T99" fmla="*/ 650 h 2020"/>
              <a:gd name="T100" fmla="*/ 334 w 931"/>
              <a:gd name="T101" fmla="*/ 636 h 2020"/>
              <a:gd name="T102" fmla="*/ 317 w 931"/>
              <a:gd name="T103" fmla="*/ 621 h 2020"/>
              <a:gd name="T104" fmla="*/ 303 w 931"/>
              <a:gd name="T105" fmla="*/ 607 h 2020"/>
              <a:gd name="T106" fmla="*/ 293 w 931"/>
              <a:gd name="T107" fmla="*/ 591 h 2020"/>
              <a:gd name="T108" fmla="*/ 299 w 931"/>
              <a:gd name="T109" fmla="*/ 570 h 2020"/>
              <a:gd name="T110" fmla="*/ 286 w 931"/>
              <a:gd name="T111" fmla="*/ 554 h 2020"/>
              <a:gd name="T112" fmla="*/ 274 w 931"/>
              <a:gd name="T113" fmla="*/ 539 h 2020"/>
              <a:gd name="T114" fmla="*/ 276 w 931"/>
              <a:gd name="T115" fmla="*/ 519 h 2020"/>
              <a:gd name="T116" fmla="*/ 276 w 931"/>
              <a:gd name="T117" fmla="*/ 495 h 2020"/>
              <a:gd name="T118" fmla="*/ 263 w 931"/>
              <a:gd name="T119" fmla="*/ 477 h 2020"/>
              <a:gd name="T120" fmla="*/ 265 w 931"/>
              <a:gd name="T121" fmla="*/ 454 h 2020"/>
              <a:gd name="T122" fmla="*/ 269 w 931"/>
              <a:gd name="T123" fmla="*/ 435 h 2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1" h="2020">
                <a:moveTo>
                  <a:pt x="293" y="0"/>
                </a:moveTo>
                <a:lnTo>
                  <a:pt x="300" y="0"/>
                </a:lnTo>
                <a:lnTo>
                  <a:pt x="308" y="0"/>
                </a:lnTo>
                <a:lnTo>
                  <a:pt x="316" y="0"/>
                </a:lnTo>
                <a:lnTo>
                  <a:pt x="322" y="0"/>
                </a:lnTo>
                <a:lnTo>
                  <a:pt x="328" y="2"/>
                </a:lnTo>
                <a:lnTo>
                  <a:pt x="330" y="2"/>
                </a:lnTo>
                <a:lnTo>
                  <a:pt x="342" y="7"/>
                </a:lnTo>
                <a:lnTo>
                  <a:pt x="348" y="8"/>
                </a:lnTo>
                <a:lnTo>
                  <a:pt x="361" y="16"/>
                </a:lnTo>
                <a:lnTo>
                  <a:pt x="370" y="22"/>
                </a:lnTo>
                <a:lnTo>
                  <a:pt x="379" y="31"/>
                </a:lnTo>
                <a:lnTo>
                  <a:pt x="389" y="38"/>
                </a:lnTo>
                <a:lnTo>
                  <a:pt x="398" y="45"/>
                </a:lnTo>
                <a:lnTo>
                  <a:pt x="407" y="55"/>
                </a:lnTo>
                <a:lnTo>
                  <a:pt x="417" y="61"/>
                </a:lnTo>
                <a:lnTo>
                  <a:pt x="417" y="62"/>
                </a:lnTo>
                <a:lnTo>
                  <a:pt x="426" y="69"/>
                </a:lnTo>
                <a:lnTo>
                  <a:pt x="435" y="76"/>
                </a:lnTo>
                <a:lnTo>
                  <a:pt x="444" y="84"/>
                </a:lnTo>
                <a:lnTo>
                  <a:pt x="454" y="92"/>
                </a:lnTo>
                <a:lnTo>
                  <a:pt x="461" y="99"/>
                </a:lnTo>
                <a:lnTo>
                  <a:pt x="469" y="106"/>
                </a:lnTo>
                <a:lnTo>
                  <a:pt x="477" y="116"/>
                </a:lnTo>
                <a:lnTo>
                  <a:pt x="483" y="127"/>
                </a:lnTo>
                <a:lnTo>
                  <a:pt x="491" y="137"/>
                </a:lnTo>
                <a:lnTo>
                  <a:pt x="497" y="147"/>
                </a:lnTo>
                <a:lnTo>
                  <a:pt x="505" y="157"/>
                </a:lnTo>
                <a:lnTo>
                  <a:pt x="513" y="166"/>
                </a:lnTo>
                <a:lnTo>
                  <a:pt x="519" y="177"/>
                </a:lnTo>
                <a:lnTo>
                  <a:pt x="527" y="188"/>
                </a:lnTo>
                <a:lnTo>
                  <a:pt x="531" y="194"/>
                </a:lnTo>
                <a:lnTo>
                  <a:pt x="540" y="203"/>
                </a:lnTo>
                <a:lnTo>
                  <a:pt x="550" y="214"/>
                </a:lnTo>
                <a:lnTo>
                  <a:pt x="557" y="223"/>
                </a:lnTo>
                <a:lnTo>
                  <a:pt x="568" y="234"/>
                </a:lnTo>
                <a:lnTo>
                  <a:pt x="576" y="243"/>
                </a:lnTo>
                <a:lnTo>
                  <a:pt x="585" y="253"/>
                </a:lnTo>
                <a:lnTo>
                  <a:pt x="595" y="262"/>
                </a:lnTo>
                <a:lnTo>
                  <a:pt x="604" y="273"/>
                </a:lnTo>
                <a:lnTo>
                  <a:pt x="612" y="280"/>
                </a:lnTo>
                <a:lnTo>
                  <a:pt x="613" y="282"/>
                </a:lnTo>
                <a:lnTo>
                  <a:pt x="623" y="293"/>
                </a:lnTo>
                <a:lnTo>
                  <a:pt x="632" y="302"/>
                </a:lnTo>
                <a:lnTo>
                  <a:pt x="640" y="313"/>
                </a:lnTo>
                <a:lnTo>
                  <a:pt x="649" y="322"/>
                </a:lnTo>
                <a:lnTo>
                  <a:pt x="658" y="333"/>
                </a:lnTo>
                <a:lnTo>
                  <a:pt x="667" y="342"/>
                </a:lnTo>
                <a:lnTo>
                  <a:pt x="677" y="352"/>
                </a:lnTo>
                <a:lnTo>
                  <a:pt x="686" y="362"/>
                </a:lnTo>
                <a:lnTo>
                  <a:pt x="691" y="367"/>
                </a:lnTo>
                <a:lnTo>
                  <a:pt x="694" y="376"/>
                </a:lnTo>
                <a:lnTo>
                  <a:pt x="695" y="379"/>
                </a:lnTo>
                <a:lnTo>
                  <a:pt x="698" y="387"/>
                </a:lnTo>
                <a:lnTo>
                  <a:pt x="703" y="396"/>
                </a:lnTo>
                <a:lnTo>
                  <a:pt x="706" y="406"/>
                </a:lnTo>
                <a:lnTo>
                  <a:pt x="711" y="417"/>
                </a:lnTo>
                <a:lnTo>
                  <a:pt x="712" y="420"/>
                </a:lnTo>
                <a:lnTo>
                  <a:pt x="720" y="429"/>
                </a:lnTo>
                <a:lnTo>
                  <a:pt x="729" y="440"/>
                </a:lnTo>
                <a:lnTo>
                  <a:pt x="737" y="451"/>
                </a:lnTo>
                <a:lnTo>
                  <a:pt x="746" y="461"/>
                </a:lnTo>
                <a:lnTo>
                  <a:pt x="754" y="471"/>
                </a:lnTo>
                <a:lnTo>
                  <a:pt x="762" y="480"/>
                </a:lnTo>
                <a:lnTo>
                  <a:pt x="764" y="480"/>
                </a:lnTo>
                <a:lnTo>
                  <a:pt x="771" y="491"/>
                </a:lnTo>
                <a:lnTo>
                  <a:pt x="781" y="502"/>
                </a:lnTo>
                <a:lnTo>
                  <a:pt x="788" y="512"/>
                </a:lnTo>
                <a:lnTo>
                  <a:pt x="798" y="522"/>
                </a:lnTo>
                <a:lnTo>
                  <a:pt x="805" y="533"/>
                </a:lnTo>
                <a:lnTo>
                  <a:pt x="815" y="542"/>
                </a:lnTo>
                <a:lnTo>
                  <a:pt x="822" y="553"/>
                </a:lnTo>
                <a:lnTo>
                  <a:pt x="827" y="557"/>
                </a:lnTo>
                <a:lnTo>
                  <a:pt x="827" y="557"/>
                </a:lnTo>
                <a:lnTo>
                  <a:pt x="832" y="563"/>
                </a:lnTo>
                <a:lnTo>
                  <a:pt x="839" y="573"/>
                </a:lnTo>
                <a:lnTo>
                  <a:pt x="843" y="576"/>
                </a:lnTo>
                <a:lnTo>
                  <a:pt x="849" y="584"/>
                </a:lnTo>
                <a:lnTo>
                  <a:pt x="850" y="585"/>
                </a:lnTo>
                <a:lnTo>
                  <a:pt x="856" y="594"/>
                </a:lnTo>
                <a:lnTo>
                  <a:pt x="866" y="604"/>
                </a:lnTo>
                <a:lnTo>
                  <a:pt x="874" y="614"/>
                </a:lnTo>
                <a:lnTo>
                  <a:pt x="875" y="616"/>
                </a:lnTo>
                <a:lnTo>
                  <a:pt x="886" y="625"/>
                </a:lnTo>
                <a:lnTo>
                  <a:pt x="894" y="633"/>
                </a:lnTo>
                <a:lnTo>
                  <a:pt x="903" y="642"/>
                </a:lnTo>
                <a:lnTo>
                  <a:pt x="903" y="642"/>
                </a:lnTo>
                <a:lnTo>
                  <a:pt x="904" y="642"/>
                </a:lnTo>
                <a:lnTo>
                  <a:pt x="904" y="652"/>
                </a:lnTo>
                <a:lnTo>
                  <a:pt x="903" y="667"/>
                </a:lnTo>
                <a:lnTo>
                  <a:pt x="903" y="675"/>
                </a:lnTo>
                <a:lnTo>
                  <a:pt x="903" y="679"/>
                </a:lnTo>
                <a:lnTo>
                  <a:pt x="904" y="692"/>
                </a:lnTo>
                <a:lnTo>
                  <a:pt x="904" y="700"/>
                </a:lnTo>
                <a:lnTo>
                  <a:pt x="904" y="706"/>
                </a:lnTo>
                <a:lnTo>
                  <a:pt x="904" y="712"/>
                </a:lnTo>
                <a:lnTo>
                  <a:pt x="904" y="720"/>
                </a:lnTo>
                <a:lnTo>
                  <a:pt x="906" y="730"/>
                </a:lnTo>
                <a:lnTo>
                  <a:pt x="906" y="740"/>
                </a:lnTo>
                <a:lnTo>
                  <a:pt x="908" y="751"/>
                </a:lnTo>
                <a:lnTo>
                  <a:pt x="908" y="760"/>
                </a:lnTo>
                <a:lnTo>
                  <a:pt x="908" y="769"/>
                </a:lnTo>
                <a:lnTo>
                  <a:pt x="908" y="771"/>
                </a:lnTo>
                <a:lnTo>
                  <a:pt x="917" y="772"/>
                </a:lnTo>
                <a:lnTo>
                  <a:pt x="928" y="772"/>
                </a:lnTo>
                <a:lnTo>
                  <a:pt x="931" y="772"/>
                </a:lnTo>
                <a:lnTo>
                  <a:pt x="928" y="780"/>
                </a:lnTo>
                <a:lnTo>
                  <a:pt x="925" y="791"/>
                </a:lnTo>
                <a:lnTo>
                  <a:pt x="920" y="799"/>
                </a:lnTo>
                <a:lnTo>
                  <a:pt x="917" y="806"/>
                </a:lnTo>
                <a:lnTo>
                  <a:pt x="915" y="809"/>
                </a:lnTo>
                <a:lnTo>
                  <a:pt x="912" y="819"/>
                </a:lnTo>
                <a:lnTo>
                  <a:pt x="909" y="828"/>
                </a:lnTo>
                <a:lnTo>
                  <a:pt x="904" y="834"/>
                </a:lnTo>
                <a:lnTo>
                  <a:pt x="904" y="836"/>
                </a:lnTo>
                <a:lnTo>
                  <a:pt x="900" y="846"/>
                </a:lnTo>
                <a:lnTo>
                  <a:pt x="897" y="856"/>
                </a:lnTo>
                <a:lnTo>
                  <a:pt x="892" y="865"/>
                </a:lnTo>
                <a:lnTo>
                  <a:pt x="889" y="874"/>
                </a:lnTo>
                <a:lnTo>
                  <a:pt x="884" y="884"/>
                </a:lnTo>
                <a:lnTo>
                  <a:pt x="880" y="893"/>
                </a:lnTo>
                <a:lnTo>
                  <a:pt x="877" y="902"/>
                </a:lnTo>
                <a:lnTo>
                  <a:pt x="872" y="911"/>
                </a:lnTo>
                <a:lnTo>
                  <a:pt x="869" y="921"/>
                </a:lnTo>
                <a:lnTo>
                  <a:pt x="864" y="930"/>
                </a:lnTo>
                <a:lnTo>
                  <a:pt x="863" y="933"/>
                </a:lnTo>
                <a:lnTo>
                  <a:pt x="864" y="942"/>
                </a:lnTo>
                <a:lnTo>
                  <a:pt x="866" y="944"/>
                </a:lnTo>
                <a:lnTo>
                  <a:pt x="867" y="953"/>
                </a:lnTo>
                <a:lnTo>
                  <a:pt x="867" y="953"/>
                </a:lnTo>
                <a:lnTo>
                  <a:pt x="870" y="963"/>
                </a:lnTo>
                <a:lnTo>
                  <a:pt x="874" y="973"/>
                </a:lnTo>
                <a:lnTo>
                  <a:pt x="875" y="983"/>
                </a:lnTo>
                <a:lnTo>
                  <a:pt x="878" y="993"/>
                </a:lnTo>
                <a:lnTo>
                  <a:pt x="881" y="1003"/>
                </a:lnTo>
                <a:lnTo>
                  <a:pt x="884" y="1012"/>
                </a:lnTo>
                <a:lnTo>
                  <a:pt x="884" y="1015"/>
                </a:lnTo>
                <a:lnTo>
                  <a:pt x="887" y="1021"/>
                </a:lnTo>
                <a:lnTo>
                  <a:pt x="889" y="1032"/>
                </a:lnTo>
                <a:lnTo>
                  <a:pt x="892" y="1041"/>
                </a:lnTo>
                <a:lnTo>
                  <a:pt x="895" y="1051"/>
                </a:lnTo>
                <a:lnTo>
                  <a:pt x="898" y="1061"/>
                </a:lnTo>
                <a:lnTo>
                  <a:pt x="900" y="1068"/>
                </a:lnTo>
                <a:lnTo>
                  <a:pt x="898" y="1077"/>
                </a:lnTo>
                <a:lnTo>
                  <a:pt x="898" y="1085"/>
                </a:lnTo>
                <a:lnTo>
                  <a:pt x="898" y="1086"/>
                </a:lnTo>
                <a:lnTo>
                  <a:pt x="897" y="1089"/>
                </a:lnTo>
                <a:lnTo>
                  <a:pt x="897" y="1099"/>
                </a:lnTo>
                <a:lnTo>
                  <a:pt x="897" y="1108"/>
                </a:lnTo>
                <a:lnTo>
                  <a:pt x="897" y="1113"/>
                </a:lnTo>
                <a:lnTo>
                  <a:pt x="895" y="1119"/>
                </a:lnTo>
                <a:lnTo>
                  <a:pt x="895" y="1128"/>
                </a:lnTo>
                <a:lnTo>
                  <a:pt x="894" y="1137"/>
                </a:lnTo>
                <a:lnTo>
                  <a:pt x="894" y="1147"/>
                </a:lnTo>
                <a:lnTo>
                  <a:pt x="892" y="1157"/>
                </a:lnTo>
                <a:lnTo>
                  <a:pt x="891" y="1167"/>
                </a:lnTo>
                <a:lnTo>
                  <a:pt x="891" y="1176"/>
                </a:lnTo>
                <a:lnTo>
                  <a:pt x="889" y="1185"/>
                </a:lnTo>
                <a:lnTo>
                  <a:pt x="889" y="1195"/>
                </a:lnTo>
                <a:lnTo>
                  <a:pt x="889" y="1204"/>
                </a:lnTo>
                <a:lnTo>
                  <a:pt x="887" y="1215"/>
                </a:lnTo>
                <a:lnTo>
                  <a:pt x="887" y="1224"/>
                </a:lnTo>
                <a:lnTo>
                  <a:pt x="886" y="1233"/>
                </a:lnTo>
                <a:lnTo>
                  <a:pt x="886" y="1242"/>
                </a:lnTo>
                <a:lnTo>
                  <a:pt x="884" y="1252"/>
                </a:lnTo>
                <a:lnTo>
                  <a:pt x="884" y="1261"/>
                </a:lnTo>
                <a:lnTo>
                  <a:pt x="883" y="1272"/>
                </a:lnTo>
                <a:lnTo>
                  <a:pt x="883" y="1281"/>
                </a:lnTo>
                <a:lnTo>
                  <a:pt x="881" y="1290"/>
                </a:lnTo>
                <a:lnTo>
                  <a:pt x="881" y="1300"/>
                </a:lnTo>
                <a:lnTo>
                  <a:pt x="880" y="1309"/>
                </a:lnTo>
                <a:lnTo>
                  <a:pt x="880" y="1318"/>
                </a:lnTo>
                <a:lnTo>
                  <a:pt x="878" y="1328"/>
                </a:lnTo>
                <a:lnTo>
                  <a:pt x="878" y="1338"/>
                </a:lnTo>
                <a:lnTo>
                  <a:pt x="878" y="1341"/>
                </a:lnTo>
                <a:lnTo>
                  <a:pt x="874" y="1351"/>
                </a:lnTo>
                <a:lnTo>
                  <a:pt x="872" y="1355"/>
                </a:lnTo>
                <a:lnTo>
                  <a:pt x="870" y="1360"/>
                </a:lnTo>
                <a:lnTo>
                  <a:pt x="867" y="1366"/>
                </a:lnTo>
                <a:lnTo>
                  <a:pt x="869" y="1375"/>
                </a:lnTo>
                <a:lnTo>
                  <a:pt x="870" y="1385"/>
                </a:lnTo>
                <a:lnTo>
                  <a:pt x="870" y="1389"/>
                </a:lnTo>
                <a:lnTo>
                  <a:pt x="872" y="1394"/>
                </a:lnTo>
                <a:lnTo>
                  <a:pt x="870" y="1397"/>
                </a:lnTo>
                <a:lnTo>
                  <a:pt x="870" y="1400"/>
                </a:lnTo>
                <a:lnTo>
                  <a:pt x="869" y="1403"/>
                </a:lnTo>
                <a:lnTo>
                  <a:pt x="867" y="1406"/>
                </a:lnTo>
                <a:lnTo>
                  <a:pt x="866" y="1408"/>
                </a:lnTo>
                <a:lnTo>
                  <a:pt x="864" y="1411"/>
                </a:lnTo>
                <a:lnTo>
                  <a:pt x="863" y="1414"/>
                </a:lnTo>
                <a:lnTo>
                  <a:pt x="863" y="1416"/>
                </a:lnTo>
                <a:lnTo>
                  <a:pt x="861" y="1419"/>
                </a:lnTo>
                <a:lnTo>
                  <a:pt x="860" y="1420"/>
                </a:lnTo>
                <a:lnTo>
                  <a:pt x="856" y="1422"/>
                </a:lnTo>
                <a:lnTo>
                  <a:pt x="856" y="1423"/>
                </a:lnTo>
                <a:lnTo>
                  <a:pt x="855" y="1425"/>
                </a:lnTo>
                <a:lnTo>
                  <a:pt x="852" y="1425"/>
                </a:lnTo>
                <a:lnTo>
                  <a:pt x="850" y="1428"/>
                </a:lnTo>
                <a:lnTo>
                  <a:pt x="849" y="1430"/>
                </a:lnTo>
                <a:lnTo>
                  <a:pt x="846" y="1430"/>
                </a:lnTo>
                <a:lnTo>
                  <a:pt x="843" y="1431"/>
                </a:lnTo>
                <a:lnTo>
                  <a:pt x="841" y="1433"/>
                </a:lnTo>
                <a:lnTo>
                  <a:pt x="838" y="1434"/>
                </a:lnTo>
                <a:lnTo>
                  <a:pt x="836" y="1434"/>
                </a:lnTo>
                <a:lnTo>
                  <a:pt x="835" y="1436"/>
                </a:lnTo>
                <a:lnTo>
                  <a:pt x="833" y="1437"/>
                </a:lnTo>
                <a:lnTo>
                  <a:pt x="830" y="1437"/>
                </a:lnTo>
                <a:lnTo>
                  <a:pt x="829" y="1439"/>
                </a:lnTo>
                <a:lnTo>
                  <a:pt x="825" y="1440"/>
                </a:lnTo>
                <a:lnTo>
                  <a:pt x="822" y="1442"/>
                </a:lnTo>
                <a:lnTo>
                  <a:pt x="821" y="1444"/>
                </a:lnTo>
                <a:lnTo>
                  <a:pt x="818" y="1445"/>
                </a:lnTo>
                <a:lnTo>
                  <a:pt x="816" y="1447"/>
                </a:lnTo>
                <a:lnTo>
                  <a:pt x="813" y="1450"/>
                </a:lnTo>
                <a:lnTo>
                  <a:pt x="812" y="1451"/>
                </a:lnTo>
                <a:lnTo>
                  <a:pt x="810" y="1453"/>
                </a:lnTo>
                <a:lnTo>
                  <a:pt x="805" y="1453"/>
                </a:lnTo>
                <a:lnTo>
                  <a:pt x="804" y="1451"/>
                </a:lnTo>
                <a:lnTo>
                  <a:pt x="802" y="1450"/>
                </a:lnTo>
                <a:lnTo>
                  <a:pt x="798" y="1450"/>
                </a:lnTo>
                <a:lnTo>
                  <a:pt x="794" y="1450"/>
                </a:lnTo>
                <a:lnTo>
                  <a:pt x="791" y="1450"/>
                </a:lnTo>
                <a:lnTo>
                  <a:pt x="790" y="1451"/>
                </a:lnTo>
                <a:lnTo>
                  <a:pt x="787" y="1451"/>
                </a:lnTo>
                <a:lnTo>
                  <a:pt x="785" y="1454"/>
                </a:lnTo>
                <a:lnTo>
                  <a:pt x="782" y="1456"/>
                </a:lnTo>
                <a:lnTo>
                  <a:pt x="779" y="1456"/>
                </a:lnTo>
                <a:lnTo>
                  <a:pt x="776" y="1457"/>
                </a:lnTo>
                <a:lnTo>
                  <a:pt x="774" y="1459"/>
                </a:lnTo>
                <a:lnTo>
                  <a:pt x="771" y="1459"/>
                </a:lnTo>
                <a:lnTo>
                  <a:pt x="770" y="1461"/>
                </a:lnTo>
                <a:lnTo>
                  <a:pt x="767" y="1462"/>
                </a:lnTo>
                <a:lnTo>
                  <a:pt x="764" y="1464"/>
                </a:lnTo>
                <a:lnTo>
                  <a:pt x="760" y="1464"/>
                </a:lnTo>
                <a:lnTo>
                  <a:pt x="757" y="1465"/>
                </a:lnTo>
                <a:lnTo>
                  <a:pt x="754" y="1467"/>
                </a:lnTo>
                <a:lnTo>
                  <a:pt x="751" y="1467"/>
                </a:lnTo>
                <a:lnTo>
                  <a:pt x="748" y="1467"/>
                </a:lnTo>
                <a:lnTo>
                  <a:pt x="743" y="1467"/>
                </a:lnTo>
                <a:lnTo>
                  <a:pt x="739" y="1467"/>
                </a:lnTo>
                <a:lnTo>
                  <a:pt x="736" y="1467"/>
                </a:lnTo>
                <a:lnTo>
                  <a:pt x="733" y="1465"/>
                </a:lnTo>
                <a:lnTo>
                  <a:pt x="728" y="1465"/>
                </a:lnTo>
                <a:lnTo>
                  <a:pt x="725" y="1465"/>
                </a:lnTo>
                <a:lnTo>
                  <a:pt x="722" y="1465"/>
                </a:lnTo>
                <a:lnTo>
                  <a:pt x="719" y="1467"/>
                </a:lnTo>
                <a:lnTo>
                  <a:pt x="719" y="1470"/>
                </a:lnTo>
                <a:lnTo>
                  <a:pt x="717" y="1474"/>
                </a:lnTo>
                <a:lnTo>
                  <a:pt x="719" y="1478"/>
                </a:lnTo>
                <a:lnTo>
                  <a:pt x="717" y="1481"/>
                </a:lnTo>
                <a:lnTo>
                  <a:pt x="715" y="1484"/>
                </a:lnTo>
                <a:lnTo>
                  <a:pt x="712" y="1484"/>
                </a:lnTo>
                <a:lnTo>
                  <a:pt x="709" y="1484"/>
                </a:lnTo>
                <a:lnTo>
                  <a:pt x="706" y="1484"/>
                </a:lnTo>
                <a:lnTo>
                  <a:pt x="702" y="1482"/>
                </a:lnTo>
                <a:lnTo>
                  <a:pt x="700" y="1482"/>
                </a:lnTo>
                <a:lnTo>
                  <a:pt x="697" y="1479"/>
                </a:lnTo>
                <a:lnTo>
                  <a:pt x="695" y="1478"/>
                </a:lnTo>
                <a:lnTo>
                  <a:pt x="695" y="1476"/>
                </a:lnTo>
                <a:lnTo>
                  <a:pt x="694" y="1474"/>
                </a:lnTo>
                <a:lnTo>
                  <a:pt x="694" y="1473"/>
                </a:lnTo>
                <a:lnTo>
                  <a:pt x="692" y="1470"/>
                </a:lnTo>
                <a:lnTo>
                  <a:pt x="692" y="1467"/>
                </a:lnTo>
                <a:lnTo>
                  <a:pt x="691" y="1464"/>
                </a:lnTo>
                <a:lnTo>
                  <a:pt x="688" y="1464"/>
                </a:lnTo>
                <a:lnTo>
                  <a:pt x="685" y="1462"/>
                </a:lnTo>
                <a:lnTo>
                  <a:pt x="681" y="1461"/>
                </a:lnTo>
                <a:lnTo>
                  <a:pt x="677" y="1461"/>
                </a:lnTo>
                <a:lnTo>
                  <a:pt x="674" y="1461"/>
                </a:lnTo>
                <a:lnTo>
                  <a:pt x="671" y="1459"/>
                </a:lnTo>
                <a:lnTo>
                  <a:pt x="667" y="1459"/>
                </a:lnTo>
                <a:lnTo>
                  <a:pt x="663" y="1457"/>
                </a:lnTo>
                <a:lnTo>
                  <a:pt x="660" y="1457"/>
                </a:lnTo>
                <a:lnTo>
                  <a:pt x="655" y="1457"/>
                </a:lnTo>
                <a:lnTo>
                  <a:pt x="654" y="1457"/>
                </a:lnTo>
                <a:lnTo>
                  <a:pt x="649" y="1457"/>
                </a:lnTo>
                <a:lnTo>
                  <a:pt x="646" y="1459"/>
                </a:lnTo>
                <a:lnTo>
                  <a:pt x="644" y="1461"/>
                </a:lnTo>
                <a:lnTo>
                  <a:pt x="641" y="1462"/>
                </a:lnTo>
                <a:lnTo>
                  <a:pt x="640" y="1464"/>
                </a:lnTo>
                <a:lnTo>
                  <a:pt x="636" y="1467"/>
                </a:lnTo>
                <a:lnTo>
                  <a:pt x="635" y="1468"/>
                </a:lnTo>
                <a:lnTo>
                  <a:pt x="635" y="1471"/>
                </a:lnTo>
                <a:lnTo>
                  <a:pt x="633" y="1473"/>
                </a:lnTo>
                <a:lnTo>
                  <a:pt x="632" y="1476"/>
                </a:lnTo>
                <a:lnTo>
                  <a:pt x="629" y="1478"/>
                </a:lnTo>
                <a:lnTo>
                  <a:pt x="627" y="1479"/>
                </a:lnTo>
                <a:lnTo>
                  <a:pt x="624" y="1481"/>
                </a:lnTo>
                <a:lnTo>
                  <a:pt x="623" y="1482"/>
                </a:lnTo>
                <a:lnTo>
                  <a:pt x="619" y="1484"/>
                </a:lnTo>
                <a:lnTo>
                  <a:pt x="616" y="1485"/>
                </a:lnTo>
                <a:lnTo>
                  <a:pt x="615" y="1487"/>
                </a:lnTo>
                <a:lnTo>
                  <a:pt x="613" y="1488"/>
                </a:lnTo>
                <a:lnTo>
                  <a:pt x="612" y="1491"/>
                </a:lnTo>
                <a:lnTo>
                  <a:pt x="609" y="1493"/>
                </a:lnTo>
                <a:lnTo>
                  <a:pt x="607" y="1495"/>
                </a:lnTo>
                <a:lnTo>
                  <a:pt x="604" y="1496"/>
                </a:lnTo>
                <a:lnTo>
                  <a:pt x="602" y="1498"/>
                </a:lnTo>
                <a:lnTo>
                  <a:pt x="599" y="1499"/>
                </a:lnTo>
                <a:lnTo>
                  <a:pt x="596" y="1499"/>
                </a:lnTo>
                <a:lnTo>
                  <a:pt x="595" y="1502"/>
                </a:lnTo>
                <a:lnTo>
                  <a:pt x="593" y="1504"/>
                </a:lnTo>
                <a:lnTo>
                  <a:pt x="592" y="1505"/>
                </a:lnTo>
                <a:lnTo>
                  <a:pt x="588" y="1508"/>
                </a:lnTo>
                <a:lnTo>
                  <a:pt x="587" y="1508"/>
                </a:lnTo>
                <a:lnTo>
                  <a:pt x="585" y="1510"/>
                </a:lnTo>
                <a:lnTo>
                  <a:pt x="584" y="1512"/>
                </a:lnTo>
                <a:lnTo>
                  <a:pt x="582" y="1512"/>
                </a:lnTo>
                <a:lnTo>
                  <a:pt x="579" y="1515"/>
                </a:lnTo>
                <a:lnTo>
                  <a:pt x="579" y="1516"/>
                </a:lnTo>
                <a:lnTo>
                  <a:pt x="578" y="1519"/>
                </a:lnTo>
                <a:lnTo>
                  <a:pt x="576" y="1524"/>
                </a:lnTo>
                <a:lnTo>
                  <a:pt x="576" y="1527"/>
                </a:lnTo>
                <a:lnTo>
                  <a:pt x="576" y="1530"/>
                </a:lnTo>
                <a:lnTo>
                  <a:pt x="576" y="1533"/>
                </a:lnTo>
                <a:lnTo>
                  <a:pt x="576" y="1536"/>
                </a:lnTo>
                <a:lnTo>
                  <a:pt x="575" y="1539"/>
                </a:lnTo>
                <a:lnTo>
                  <a:pt x="575" y="1544"/>
                </a:lnTo>
                <a:lnTo>
                  <a:pt x="575" y="1547"/>
                </a:lnTo>
                <a:lnTo>
                  <a:pt x="573" y="1549"/>
                </a:lnTo>
                <a:lnTo>
                  <a:pt x="571" y="1552"/>
                </a:lnTo>
                <a:lnTo>
                  <a:pt x="571" y="1555"/>
                </a:lnTo>
                <a:lnTo>
                  <a:pt x="570" y="1560"/>
                </a:lnTo>
                <a:lnTo>
                  <a:pt x="568" y="1563"/>
                </a:lnTo>
                <a:lnTo>
                  <a:pt x="568" y="1566"/>
                </a:lnTo>
                <a:lnTo>
                  <a:pt x="567" y="1569"/>
                </a:lnTo>
                <a:lnTo>
                  <a:pt x="567" y="1572"/>
                </a:lnTo>
                <a:lnTo>
                  <a:pt x="567" y="1577"/>
                </a:lnTo>
                <a:lnTo>
                  <a:pt x="568" y="1580"/>
                </a:lnTo>
                <a:lnTo>
                  <a:pt x="570" y="1581"/>
                </a:lnTo>
                <a:lnTo>
                  <a:pt x="571" y="1583"/>
                </a:lnTo>
                <a:lnTo>
                  <a:pt x="575" y="1586"/>
                </a:lnTo>
                <a:lnTo>
                  <a:pt x="576" y="1587"/>
                </a:lnTo>
                <a:lnTo>
                  <a:pt x="576" y="1590"/>
                </a:lnTo>
                <a:lnTo>
                  <a:pt x="575" y="1592"/>
                </a:lnTo>
                <a:lnTo>
                  <a:pt x="573" y="1594"/>
                </a:lnTo>
                <a:lnTo>
                  <a:pt x="570" y="1595"/>
                </a:lnTo>
                <a:lnTo>
                  <a:pt x="568" y="1598"/>
                </a:lnTo>
                <a:lnTo>
                  <a:pt x="567" y="1600"/>
                </a:lnTo>
                <a:lnTo>
                  <a:pt x="564" y="1601"/>
                </a:lnTo>
                <a:lnTo>
                  <a:pt x="562" y="1603"/>
                </a:lnTo>
                <a:lnTo>
                  <a:pt x="561" y="1606"/>
                </a:lnTo>
                <a:lnTo>
                  <a:pt x="559" y="1609"/>
                </a:lnTo>
                <a:lnTo>
                  <a:pt x="559" y="1612"/>
                </a:lnTo>
                <a:lnTo>
                  <a:pt x="557" y="1614"/>
                </a:lnTo>
                <a:lnTo>
                  <a:pt x="557" y="1615"/>
                </a:lnTo>
                <a:lnTo>
                  <a:pt x="557" y="1618"/>
                </a:lnTo>
                <a:lnTo>
                  <a:pt x="557" y="1621"/>
                </a:lnTo>
                <a:lnTo>
                  <a:pt x="557" y="1626"/>
                </a:lnTo>
                <a:lnTo>
                  <a:pt x="557" y="1629"/>
                </a:lnTo>
                <a:lnTo>
                  <a:pt x="557" y="1634"/>
                </a:lnTo>
                <a:lnTo>
                  <a:pt x="557" y="1637"/>
                </a:lnTo>
                <a:lnTo>
                  <a:pt x="557" y="1640"/>
                </a:lnTo>
                <a:lnTo>
                  <a:pt x="556" y="1645"/>
                </a:lnTo>
                <a:lnTo>
                  <a:pt x="556" y="1648"/>
                </a:lnTo>
                <a:lnTo>
                  <a:pt x="554" y="1651"/>
                </a:lnTo>
                <a:lnTo>
                  <a:pt x="554" y="1652"/>
                </a:lnTo>
                <a:lnTo>
                  <a:pt x="551" y="1654"/>
                </a:lnTo>
                <a:lnTo>
                  <a:pt x="550" y="1657"/>
                </a:lnTo>
                <a:lnTo>
                  <a:pt x="547" y="1657"/>
                </a:lnTo>
                <a:lnTo>
                  <a:pt x="544" y="1659"/>
                </a:lnTo>
                <a:lnTo>
                  <a:pt x="540" y="1659"/>
                </a:lnTo>
                <a:lnTo>
                  <a:pt x="537" y="1660"/>
                </a:lnTo>
                <a:lnTo>
                  <a:pt x="536" y="1662"/>
                </a:lnTo>
                <a:lnTo>
                  <a:pt x="533" y="1663"/>
                </a:lnTo>
                <a:lnTo>
                  <a:pt x="531" y="1665"/>
                </a:lnTo>
                <a:lnTo>
                  <a:pt x="530" y="1666"/>
                </a:lnTo>
                <a:lnTo>
                  <a:pt x="528" y="1668"/>
                </a:lnTo>
                <a:lnTo>
                  <a:pt x="527" y="1669"/>
                </a:lnTo>
                <a:lnTo>
                  <a:pt x="525" y="1671"/>
                </a:lnTo>
                <a:lnTo>
                  <a:pt x="522" y="1672"/>
                </a:lnTo>
                <a:lnTo>
                  <a:pt x="520" y="1674"/>
                </a:lnTo>
                <a:lnTo>
                  <a:pt x="517" y="1677"/>
                </a:lnTo>
                <a:lnTo>
                  <a:pt x="516" y="1677"/>
                </a:lnTo>
                <a:lnTo>
                  <a:pt x="514" y="1679"/>
                </a:lnTo>
                <a:lnTo>
                  <a:pt x="513" y="1682"/>
                </a:lnTo>
                <a:lnTo>
                  <a:pt x="509" y="1683"/>
                </a:lnTo>
                <a:lnTo>
                  <a:pt x="508" y="1685"/>
                </a:lnTo>
                <a:lnTo>
                  <a:pt x="505" y="1686"/>
                </a:lnTo>
                <a:lnTo>
                  <a:pt x="502" y="1688"/>
                </a:lnTo>
                <a:lnTo>
                  <a:pt x="500" y="1689"/>
                </a:lnTo>
                <a:lnTo>
                  <a:pt x="499" y="1691"/>
                </a:lnTo>
                <a:lnTo>
                  <a:pt x="496" y="1693"/>
                </a:lnTo>
                <a:lnTo>
                  <a:pt x="494" y="1696"/>
                </a:lnTo>
                <a:lnTo>
                  <a:pt x="494" y="1696"/>
                </a:lnTo>
                <a:lnTo>
                  <a:pt x="492" y="1696"/>
                </a:lnTo>
                <a:lnTo>
                  <a:pt x="494" y="1697"/>
                </a:lnTo>
                <a:lnTo>
                  <a:pt x="496" y="1700"/>
                </a:lnTo>
                <a:lnTo>
                  <a:pt x="497" y="1703"/>
                </a:lnTo>
                <a:lnTo>
                  <a:pt x="497" y="1706"/>
                </a:lnTo>
                <a:lnTo>
                  <a:pt x="497" y="1710"/>
                </a:lnTo>
                <a:lnTo>
                  <a:pt x="499" y="1713"/>
                </a:lnTo>
                <a:lnTo>
                  <a:pt x="500" y="1714"/>
                </a:lnTo>
                <a:lnTo>
                  <a:pt x="502" y="1717"/>
                </a:lnTo>
                <a:lnTo>
                  <a:pt x="503" y="1719"/>
                </a:lnTo>
                <a:lnTo>
                  <a:pt x="503" y="1722"/>
                </a:lnTo>
                <a:lnTo>
                  <a:pt x="505" y="1725"/>
                </a:lnTo>
                <a:lnTo>
                  <a:pt x="506" y="1727"/>
                </a:lnTo>
                <a:lnTo>
                  <a:pt x="508" y="1730"/>
                </a:lnTo>
                <a:lnTo>
                  <a:pt x="509" y="1733"/>
                </a:lnTo>
                <a:lnTo>
                  <a:pt x="511" y="1734"/>
                </a:lnTo>
                <a:lnTo>
                  <a:pt x="513" y="1736"/>
                </a:lnTo>
                <a:lnTo>
                  <a:pt x="516" y="1737"/>
                </a:lnTo>
                <a:lnTo>
                  <a:pt x="517" y="1739"/>
                </a:lnTo>
                <a:lnTo>
                  <a:pt x="520" y="1740"/>
                </a:lnTo>
                <a:lnTo>
                  <a:pt x="523" y="1742"/>
                </a:lnTo>
                <a:lnTo>
                  <a:pt x="527" y="1742"/>
                </a:lnTo>
                <a:lnTo>
                  <a:pt x="530" y="1744"/>
                </a:lnTo>
                <a:lnTo>
                  <a:pt x="533" y="1745"/>
                </a:lnTo>
                <a:lnTo>
                  <a:pt x="536" y="1745"/>
                </a:lnTo>
                <a:lnTo>
                  <a:pt x="537" y="1747"/>
                </a:lnTo>
                <a:lnTo>
                  <a:pt x="540" y="1748"/>
                </a:lnTo>
                <a:lnTo>
                  <a:pt x="544" y="1750"/>
                </a:lnTo>
                <a:lnTo>
                  <a:pt x="545" y="1751"/>
                </a:lnTo>
                <a:lnTo>
                  <a:pt x="547" y="1754"/>
                </a:lnTo>
                <a:lnTo>
                  <a:pt x="547" y="1758"/>
                </a:lnTo>
                <a:lnTo>
                  <a:pt x="548" y="1761"/>
                </a:lnTo>
                <a:lnTo>
                  <a:pt x="550" y="1762"/>
                </a:lnTo>
                <a:lnTo>
                  <a:pt x="553" y="1764"/>
                </a:lnTo>
                <a:lnTo>
                  <a:pt x="556" y="1764"/>
                </a:lnTo>
                <a:lnTo>
                  <a:pt x="559" y="1765"/>
                </a:lnTo>
                <a:lnTo>
                  <a:pt x="561" y="1768"/>
                </a:lnTo>
                <a:lnTo>
                  <a:pt x="562" y="1770"/>
                </a:lnTo>
                <a:lnTo>
                  <a:pt x="564" y="1773"/>
                </a:lnTo>
                <a:lnTo>
                  <a:pt x="565" y="1775"/>
                </a:lnTo>
                <a:lnTo>
                  <a:pt x="568" y="1776"/>
                </a:lnTo>
                <a:lnTo>
                  <a:pt x="570" y="1779"/>
                </a:lnTo>
                <a:lnTo>
                  <a:pt x="571" y="1781"/>
                </a:lnTo>
                <a:lnTo>
                  <a:pt x="573" y="1784"/>
                </a:lnTo>
                <a:lnTo>
                  <a:pt x="573" y="1787"/>
                </a:lnTo>
                <a:lnTo>
                  <a:pt x="571" y="1792"/>
                </a:lnTo>
                <a:lnTo>
                  <a:pt x="573" y="1793"/>
                </a:lnTo>
                <a:lnTo>
                  <a:pt x="575" y="1796"/>
                </a:lnTo>
                <a:lnTo>
                  <a:pt x="575" y="1799"/>
                </a:lnTo>
                <a:lnTo>
                  <a:pt x="576" y="1802"/>
                </a:lnTo>
                <a:lnTo>
                  <a:pt x="576" y="1805"/>
                </a:lnTo>
                <a:lnTo>
                  <a:pt x="576" y="1809"/>
                </a:lnTo>
                <a:lnTo>
                  <a:pt x="576" y="1812"/>
                </a:lnTo>
                <a:lnTo>
                  <a:pt x="576" y="1816"/>
                </a:lnTo>
                <a:lnTo>
                  <a:pt x="575" y="1819"/>
                </a:lnTo>
                <a:lnTo>
                  <a:pt x="575" y="1824"/>
                </a:lnTo>
                <a:lnTo>
                  <a:pt x="575" y="1826"/>
                </a:lnTo>
                <a:lnTo>
                  <a:pt x="576" y="1829"/>
                </a:lnTo>
                <a:lnTo>
                  <a:pt x="576" y="1832"/>
                </a:lnTo>
                <a:lnTo>
                  <a:pt x="578" y="1833"/>
                </a:lnTo>
                <a:lnTo>
                  <a:pt x="579" y="1836"/>
                </a:lnTo>
                <a:lnTo>
                  <a:pt x="582" y="1838"/>
                </a:lnTo>
                <a:lnTo>
                  <a:pt x="585" y="1839"/>
                </a:lnTo>
                <a:lnTo>
                  <a:pt x="587" y="1841"/>
                </a:lnTo>
                <a:lnTo>
                  <a:pt x="588" y="1843"/>
                </a:lnTo>
                <a:lnTo>
                  <a:pt x="588" y="1847"/>
                </a:lnTo>
                <a:lnTo>
                  <a:pt x="587" y="1850"/>
                </a:lnTo>
                <a:lnTo>
                  <a:pt x="585" y="1852"/>
                </a:lnTo>
                <a:lnTo>
                  <a:pt x="585" y="1857"/>
                </a:lnTo>
                <a:lnTo>
                  <a:pt x="587" y="1860"/>
                </a:lnTo>
                <a:lnTo>
                  <a:pt x="585" y="1863"/>
                </a:lnTo>
                <a:lnTo>
                  <a:pt x="584" y="1866"/>
                </a:lnTo>
                <a:lnTo>
                  <a:pt x="582" y="1869"/>
                </a:lnTo>
                <a:lnTo>
                  <a:pt x="579" y="1869"/>
                </a:lnTo>
                <a:lnTo>
                  <a:pt x="578" y="1872"/>
                </a:lnTo>
                <a:lnTo>
                  <a:pt x="576" y="1874"/>
                </a:lnTo>
                <a:lnTo>
                  <a:pt x="575" y="1877"/>
                </a:lnTo>
                <a:lnTo>
                  <a:pt x="575" y="1880"/>
                </a:lnTo>
                <a:lnTo>
                  <a:pt x="575" y="1883"/>
                </a:lnTo>
                <a:lnTo>
                  <a:pt x="575" y="1886"/>
                </a:lnTo>
                <a:lnTo>
                  <a:pt x="573" y="1891"/>
                </a:lnTo>
                <a:lnTo>
                  <a:pt x="573" y="1894"/>
                </a:lnTo>
                <a:lnTo>
                  <a:pt x="571" y="1897"/>
                </a:lnTo>
                <a:lnTo>
                  <a:pt x="573" y="1900"/>
                </a:lnTo>
                <a:lnTo>
                  <a:pt x="573" y="1903"/>
                </a:lnTo>
                <a:lnTo>
                  <a:pt x="573" y="1906"/>
                </a:lnTo>
                <a:lnTo>
                  <a:pt x="573" y="1909"/>
                </a:lnTo>
                <a:lnTo>
                  <a:pt x="571" y="1912"/>
                </a:lnTo>
                <a:lnTo>
                  <a:pt x="568" y="1914"/>
                </a:lnTo>
                <a:lnTo>
                  <a:pt x="568" y="1917"/>
                </a:lnTo>
                <a:lnTo>
                  <a:pt x="568" y="1920"/>
                </a:lnTo>
                <a:lnTo>
                  <a:pt x="571" y="1921"/>
                </a:lnTo>
                <a:lnTo>
                  <a:pt x="571" y="1925"/>
                </a:lnTo>
                <a:lnTo>
                  <a:pt x="575" y="1926"/>
                </a:lnTo>
                <a:lnTo>
                  <a:pt x="578" y="1926"/>
                </a:lnTo>
                <a:lnTo>
                  <a:pt x="581" y="1926"/>
                </a:lnTo>
                <a:lnTo>
                  <a:pt x="584" y="1928"/>
                </a:lnTo>
                <a:lnTo>
                  <a:pt x="587" y="1929"/>
                </a:lnTo>
                <a:lnTo>
                  <a:pt x="588" y="1932"/>
                </a:lnTo>
                <a:lnTo>
                  <a:pt x="588" y="1935"/>
                </a:lnTo>
                <a:lnTo>
                  <a:pt x="590" y="1937"/>
                </a:lnTo>
                <a:lnTo>
                  <a:pt x="588" y="1942"/>
                </a:lnTo>
                <a:lnTo>
                  <a:pt x="588" y="1943"/>
                </a:lnTo>
                <a:lnTo>
                  <a:pt x="587" y="1945"/>
                </a:lnTo>
                <a:lnTo>
                  <a:pt x="587" y="1946"/>
                </a:lnTo>
                <a:lnTo>
                  <a:pt x="585" y="1948"/>
                </a:lnTo>
                <a:lnTo>
                  <a:pt x="584" y="1951"/>
                </a:lnTo>
                <a:lnTo>
                  <a:pt x="582" y="1954"/>
                </a:lnTo>
                <a:lnTo>
                  <a:pt x="581" y="1955"/>
                </a:lnTo>
                <a:lnTo>
                  <a:pt x="581" y="1960"/>
                </a:lnTo>
                <a:lnTo>
                  <a:pt x="581" y="1963"/>
                </a:lnTo>
                <a:lnTo>
                  <a:pt x="581" y="1968"/>
                </a:lnTo>
                <a:lnTo>
                  <a:pt x="582" y="1969"/>
                </a:lnTo>
                <a:lnTo>
                  <a:pt x="584" y="1973"/>
                </a:lnTo>
                <a:lnTo>
                  <a:pt x="585" y="1974"/>
                </a:lnTo>
                <a:lnTo>
                  <a:pt x="587" y="1976"/>
                </a:lnTo>
                <a:lnTo>
                  <a:pt x="588" y="1979"/>
                </a:lnTo>
                <a:lnTo>
                  <a:pt x="588" y="1983"/>
                </a:lnTo>
                <a:lnTo>
                  <a:pt x="587" y="1986"/>
                </a:lnTo>
                <a:lnTo>
                  <a:pt x="587" y="1990"/>
                </a:lnTo>
                <a:lnTo>
                  <a:pt x="587" y="1993"/>
                </a:lnTo>
                <a:lnTo>
                  <a:pt x="587" y="1996"/>
                </a:lnTo>
                <a:lnTo>
                  <a:pt x="588" y="1999"/>
                </a:lnTo>
                <a:lnTo>
                  <a:pt x="587" y="2003"/>
                </a:lnTo>
                <a:lnTo>
                  <a:pt x="587" y="2007"/>
                </a:lnTo>
                <a:lnTo>
                  <a:pt x="585" y="2008"/>
                </a:lnTo>
                <a:lnTo>
                  <a:pt x="582" y="2010"/>
                </a:lnTo>
                <a:lnTo>
                  <a:pt x="582" y="2013"/>
                </a:lnTo>
                <a:lnTo>
                  <a:pt x="579" y="2016"/>
                </a:lnTo>
                <a:lnTo>
                  <a:pt x="579" y="2019"/>
                </a:lnTo>
                <a:lnTo>
                  <a:pt x="578" y="2019"/>
                </a:lnTo>
                <a:lnTo>
                  <a:pt x="568" y="2020"/>
                </a:lnTo>
                <a:lnTo>
                  <a:pt x="557" y="2019"/>
                </a:lnTo>
                <a:lnTo>
                  <a:pt x="550" y="2019"/>
                </a:lnTo>
                <a:lnTo>
                  <a:pt x="548" y="2019"/>
                </a:lnTo>
                <a:lnTo>
                  <a:pt x="537" y="2019"/>
                </a:lnTo>
                <a:lnTo>
                  <a:pt x="528" y="2019"/>
                </a:lnTo>
                <a:lnTo>
                  <a:pt x="528" y="2019"/>
                </a:lnTo>
                <a:lnTo>
                  <a:pt x="517" y="2017"/>
                </a:lnTo>
                <a:lnTo>
                  <a:pt x="508" y="2017"/>
                </a:lnTo>
                <a:lnTo>
                  <a:pt x="497" y="2017"/>
                </a:lnTo>
                <a:lnTo>
                  <a:pt x="488" y="2017"/>
                </a:lnTo>
                <a:lnTo>
                  <a:pt x="477" y="2016"/>
                </a:lnTo>
                <a:lnTo>
                  <a:pt x="468" y="2016"/>
                </a:lnTo>
                <a:lnTo>
                  <a:pt x="463" y="2014"/>
                </a:lnTo>
                <a:lnTo>
                  <a:pt x="463" y="2008"/>
                </a:lnTo>
                <a:lnTo>
                  <a:pt x="466" y="2003"/>
                </a:lnTo>
                <a:lnTo>
                  <a:pt x="469" y="1997"/>
                </a:lnTo>
                <a:lnTo>
                  <a:pt x="469" y="1991"/>
                </a:lnTo>
                <a:lnTo>
                  <a:pt x="465" y="1988"/>
                </a:lnTo>
                <a:lnTo>
                  <a:pt x="460" y="1985"/>
                </a:lnTo>
                <a:lnTo>
                  <a:pt x="457" y="1980"/>
                </a:lnTo>
                <a:lnTo>
                  <a:pt x="454" y="1976"/>
                </a:lnTo>
                <a:lnTo>
                  <a:pt x="449" y="1971"/>
                </a:lnTo>
                <a:lnTo>
                  <a:pt x="447" y="1966"/>
                </a:lnTo>
                <a:lnTo>
                  <a:pt x="446" y="1960"/>
                </a:lnTo>
                <a:lnTo>
                  <a:pt x="446" y="1955"/>
                </a:lnTo>
                <a:lnTo>
                  <a:pt x="449" y="1951"/>
                </a:lnTo>
                <a:lnTo>
                  <a:pt x="452" y="1946"/>
                </a:lnTo>
                <a:lnTo>
                  <a:pt x="455" y="1945"/>
                </a:lnTo>
                <a:lnTo>
                  <a:pt x="457" y="1943"/>
                </a:lnTo>
                <a:lnTo>
                  <a:pt x="463" y="1940"/>
                </a:lnTo>
                <a:lnTo>
                  <a:pt x="468" y="1937"/>
                </a:lnTo>
                <a:lnTo>
                  <a:pt x="472" y="1935"/>
                </a:lnTo>
                <a:lnTo>
                  <a:pt x="477" y="1932"/>
                </a:lnTo>
                <a:lnTo>
                  <a:pt x="482" y="1929"/>
                </a:lnTo>
                <a:lnTo>
                  <a:pt x="486" y="1926"/>
                </a:lnTo>
                <a:lnTo>
                  <a:pt x="491" y="1923"/>
                </a:lnTo>
                <a:lnTo>
                  <a:pt x="494" y="1918"/>
                </a:lnTo>
                <a:lnTo>
                  <a:pt x="497" y="1912"/>
                </a:lnTo>
                <a:lnTo>
                  <a:pt x="497" y="1909"/>
                </a:lnTo>
                <a:lnTo>
                  <a:pt x="497" y="1904"/>
                </a:lnTo>
                <a:lnTo>
                  <a:pt x="497" y="1898"/>
                </a:lnTo>
                <a:lnTo>
                  <a:pt x="496" y="1892"/>
                </a:lnTo>
                <a:lnTo>
                  <a:pt x="496" y="1886"/>
                </a:lnTo>
                <a:lnTo>
                  <a:pt x="496" y="1878"/>
                </a:lnTo>
                <a:lnTo>
                  <a:pt x="497" y="1872"/>
                </a:lnTo>
                <a:lnTo>
                  <a:pt x="497" y="1867"/>
                </a:lnTo>
                <a:lnTo>
                  <a:pt x="497" y="1861"/>
                </a:lnTo>
                <a:lnTo>
                  <a:pt x="499" y="1857"/>
                </a:lnTo>
                <a:lnTo>
                  <a:pt x="497" y="1850"/>
                </a:lnTo>
                <a:lnTo>
                  <a:pt x="494" y="1846"/>
                </a:lnTo>
                <a:lnTo>
                  <a:pt x="488" y="1843"/>
                </a:lnTo>
                <a:lnTo>
                  <a:pt x="482" y="1843"/>
                </a:lnTo>
                <a:lnTo>
                  <a:pt x="475" y="1843"/>
                </a:lnTo>
                <a:lnTo>
                  <a:pt x="469" y="1844"/>
                </a:lnTo>
                <a:lnTo>
                  <a:pt x="463" y="1846"/>
                </a:lnTo>
                <a:lnTo>
                  <a:pt x="455" y="1847"/>
                </a:lnTo>
                <a:lnTo>
                  <a:pt x="452" y="1847"/>
                </a:lnTo>
                <a:lnTo>
                  <a:pt x="444" y="1847"/>
                </a:lnTo>
                <a:lnTo>
                  <a:pt x="438" y="1844"/>
                </a:lnTo>
                <a:lnTo>
                  <a:pt x="432" y="1843"/>
                </a:lnTo>
                <a:lnTo>
                  <a:pt x="427" y="1839"/>
                </a:lnTo>
                <a:lnTo>
                  <a:pt x="423" y="1836"/>
                </a:lnTo>
                <a:lnTo>
                  <a:pt x="418" y="1832"/>
                </a:lnTo>
                <a:lnTo>
                  <a:pt x="417" y="1832"/>
                </a:lnTo>
                <a:lnTo>
                  <a:pt x="413" y="1829"/>
                </a:lnTo>
                <a:lnTo>
                  <a:pt x="410" y="1824"/>
                </a:lnTo>
                <a:lnTo>
                  <a:pt x="409" y="1819"/>
                </a:lnTo>
                <a:lnTo>
                  <a:pt x="406" y="1813"/>
                </a:lnTo>
                <a:lnTo>
                  <a:pt x="403" y="1809"/>
                </a:lnTo>
                <a:lnTo>
                  <a:pt x="398" y="1805"/>
                </a:lnTo>
                <a:lnTo>
                  <a:pt x="392" y="1805"/>
                </a:lnTo>
                <a:lnTo>
                  <a:pt x="387" y="1805"/>
                </a:lnTo>
                <a:lnTo>
                  <a:pt x="381" y="1804"/>
                </a:lnTo>
                <a:lnTo>
                  <a:pt x="375" y="1801"/>
                </a:lnTo>
                <a:lnTo>
                  <a:pt x="373" y="1795"/>
                </a:lnTo>
                <a:lnTo>
                  <a:pt x="372" y="1788"/>
                </a:lnTo>
                <a:lnTo>
                  <a:pt x="370" y="1782"/>
                </a:lnTo>
                <a:lnTo>
                  <a:pt x="367" y="1779"/>
                </a:lnTo>
                <a:lnTo>
                  <a:pt x="361" y="1775"/>
                </a:lnTo>
                <a:lnTo>
                  <a:pt x="359" y="1775"/>
                </a:lnTo>
                <a:lnTo>
                  <a:pt x="359" y="1773"/>
                </a:lnTo>
                <a:lnTo>
                  <a:pt x="358" y="1773"/>
                </a:lnTo>
                <a:lnTo>
                  <a:pt x="358" y="1771"/>
                </a:lnTo>
                <a:lnTo>
                  <a:pt x="351" y="1770"/>
                </a:lnTo>
                <a:lnTo>
                  <a:pt x="344" y="1768"/>
                </a:lnTo>
                <a:lnTo>
                  <a:pt x="339" y="1765"/>
                </a:lnTo>
                <a:lnTo>
                  <a:pt x="336" y="1761"/>
                </a:lnTo>
                <a:lnTo>
                  <a:pt x="334" y="1754"/>
                </a:lnTo>
                <a:lnTo>
                  <a:pt x="333" y="1748"/>
                </a:lnTo>
                <a:lnTo>
                  <a:pt x="333" y="1742"/>
                </a:lnTo>
                <a:lnTo>
                  <a:pt x="330" y="1736"/>
                </a:lnTo>
                <a:lnTo>
                  <a:pt x="327" y="1733"/>
                </a:lnTo>
                <a:lnTo>
                  <a:pt x="320" y="1730"/>
                </a:lnTo>
                <a:lnTo>
                  <a:pt x="316" y="1727"/>
                </a:lnTo>
                <a:lnTo>
                  <a:pt x="311" y="1725"/>
                </a:lnTo>
                <a:lnTo>
                  <a:pt x="305" y="1720"/>
                </a:lnTo>
                <a:lnTo>
                  <a:pt x="300" y="1717"/>
                </a:lnTo>
                <a:lnTo>
                  <a:pt x="296" y="1714"/>
                </a:lnTo>
                <a:lnTo>
                  <a:pt x="293" y="1711"/>
                </a:lnTo>
                <a:lnTo>
                  <a:pt x="289" y="1705"/>
                </a:lnTo>
                <a:lnTo>
                  <a:pt x="288" y="1699"/>
                </a:lnTo>
                <a:lnTo>
                  <a:pt x="286" y="1693"/>
                </a:lnTo>
                <a:lnTo>
                  <a:pt x="283" y="1688"/>
                </a:lnTo>
                <a:lnTo>
                  <a:pt x="280" y="1685"/>
                </a:lnTo>
                <a:lnTo>
                  <a:pt x="274" y="1682"/>
                </a:lnTo>
                <a:lnTo>
                  <a:pt x="269" y="1679"/>
                </a:lnTo>
                <a:lnTo>
                  <a:pt x="265" y="1676"/>
                </a:lnTo>
                <a:lnTo>
                  <a:pt x="260" y="1672"/>
                </a:lnTo>
                <a:lnTo>
                  <a:pt x="255" y="1669"/>
                </a:lnTo>
                <a:lnTo>
                  <a:pt x="249" y="1668"/>
                </a:lnTo>
                <a:lnTo>
                  <a:pt x="248" y="1668"/>
                </a:lnTo>
                <a:lnTo>
                  <a:pt x="241" y="1665"/>
                </a:lnTo>
                <a:lnTo>
                  <a:pt x="237" y="1663"/>
                </a:lnTo>
                <a:lnTo>
                  <a:pt x="234" y="1659"/>
                </a:lnTo>
                <a:lnTo>
                  <a:pt x="232" y="1652"/>
                </a:lnTo>
                <a:lnTo>
                  <a:pt x="229" y="1648"/>
                </a:lnTo>
                <a:lnTo>
                  <a:pt x="228" y="1642"/>
                </a:lnTo>
                <a:lnTo>
                  <a:pt x="224" y="1637"/>
                </a:lnTo>
                <a:lnTo>
                  <a:pt x="220" y="1634"/>
                </a:lnTo>
                <a:lnTo>
                  <a:pt x="215" y="1629"/>
                </a:lnTo>
                <a:lnTo>
                  <a:pt x="210" y="1626"/>
                </a:lnTo>
                <a:lnTo>
                  <a:pt x="204" y="1624"/>
                </a:lnTo>
                <a:lnTo>
                  <a:pt x="200" y="1621"/>
                </a:lnTo>
                <a:lnTo>
                  <a:pt x="195" y="1618"/>
                </a:lnTo>
                <a:lnTo>
                  <a:pt x="190" y="1614"/>
                </a:lnTo>
                <a:lnTo>
                  <a:pt x="190" y="1606"/>
                </a:lnTo>
                <a:lnTo>
                  <a:pt x="190" y="1601"/>
                </a:lnTo>
                <a:lnTo>
                  <a:pt x="187" y="1595"/>
                </a:lnTo>
                <a:lnTo>
                  <a:pt x="184" y="1590"/>
                </a:lnTo>
                <a:lnTo>
                  <a:pt x="183" y="1586"/>
                </a:lnTo>
                <a:lnTo>
                  <a:pt x="183" y="1580"/>
                </a:lnTo>
                <a:lnTo>
                  <a:pt x="183" y="1575"/>
                </a:lnTo>
                <a:lnTo>
                  <a:pt x="181" y="1569"/>
                </a:lnTo>
                <a:lnTo>
                  <a:pt x="178" y="1566"/>
                </a:lnTo>
                <a:lnTo>
                  <a:pt x="173" y="1561"/>
                </a:lnTo>
                <a:lnTo>
                  <a:pt x="169" y="1558"/>
                </a:lnTo>
                <a:lnTo>
                  <a:pt x="162" y="1555"/>
                </a:lnTo>
                <a:lnTo>
                  <a:pt x="156" y="1553"/>
                </a:lnTo>
                <a:lnTo>
                  <a:pt x="149" y="1552"/>
                </a:lnTo>
                <a:lnTo>
                  <a:pt x="144" y="1552"/>
                </a:lnTo>
                <a:lnTo>
                  <a:pt x="141" y="1552"/>
                </a:lnTo>
                <a:lnTo>
                  <a:pt x="138" y="1552"/>
                </a:lnTo>
                <a:lnTo>
                  <a:pt x="135" y="1553"/>
                </a:lnTo>
                <a:lnTo>
                  <a:pt x="127" y="1553"/>
                </a:lnTo>
                <a:lnTo>
                  <a:pt x="124" y="1553"/>
                </a:lnTo>
                <a:lnTo>
                  <a:pt x="118" y="1550"/>
                </a:lnTo>
                <a:lnTo>
                  <a:pt x="113" y="1547"/>
                </a:lnTo>
                <a:lnTo>
                  <a:pt x="108" y="1544"/>
                </a:lnTo>
                <a:lnTo>
                  <a:pt x="105" y="1539"/>
                </a:lnTo>
                <a:lnTo>
                  <a:pt x="102" y="1535"/>
                </a:lnTo>
                <a:lnTo>
                  <a:pt x="100" y="1530"/>
                </a:lnTo>
                <a:lnTo>
                  <a:pt x="97" y="1524"/>
                </a:lnTo>
                <a:lnTo>
                  <a:pt x="96" y="1519"/>
                </a:lnTo>
                <a:lnTo>
                  <a:pt x="94" y="1512"/>
                </a:lnTo>
                <a:lnTo>
                  <a:pt x="91" y="1508"/>
                </a:lnTo>
                <a:lnTo>
                  <a:pt x="88" y="1504"/>
                </a:lnTo>
                <a:lnTo>
                  <a:pt x="87" y="1496"/>
                </a:lnTo>
                <a:lnTo>
                  <a:pt x="87" y="1490"/>
                </a:lnTo>
                <a:lnTo>
                  <a:pt x="88" y="1487"/>
                </a:lnTo>
                <a:lnTo>
                  <a:pt x="88" y="1479"/>
                </a:lnTo>
                <a:lnTo>
                  <a:pt x="87" y="1473"/>
                </a:lnTo>
                <a:lnTo>
                  <a:pt x="85" y="1467"/>
                </a:lnTo>
                <a:lnTo>
                  <a:pt x="87" y="1459"/>
                </a:lnTo>
                <a:lnTo>
                  <a:pt x="90" y="1454"/>
                </a:lnTo>
                <a:lnTo>
                  <a:pt x="93" y="1450"/>
                </a:lnTo>
                <a:lnTo>
                  <a:pt x="96" y="1444"/>
                </a:lnTo>
                <a:lnTo>
                  <a:pt x="99" y="1437"/>
                </a:lnTo>
                <a:lnTo>
                  <a:pt x="99" y="1431"/>
                </a:lnTo>
                <a:lnTo>
                  <a:pt x="97" y="1425"/>
                </a:lnTo>
                <a:lnTo>
                  <a:pt x="96" y="1419"/>
                </a:lnTo>
                <a:lnTo>
                  <a:pt x="93" y="1416"/>
                </a:lnTo>
                <a:lnTo>
                  <a:pt x="88" y="1411"/>
                </a:lnTo>
                <a:lnTo>
                  <a:pt x="83" y="1408"/>
                </a:lnTo>
                <a:lnTo>
                  <a:pt x="80" y="1403"/>
                </a:lnTo>
                <a:lnTo>
                  <a:pt x="76" y="1400"/>
                </a:lnTo>
                <a:lnTo>
                  <a:pt x="73" y="1397"/>
                </a:lnTo>
                <a:lnTo>
                  <a:pt x="68" y="1392"/>
                </a:lnTo>
                <a:lnTo>
                  <a:pt x="65" y="1389"/>
                </a:lnTo>
                <a:lnTo>
                  <a:pt x="65" y="1389"/>
                </a:lnTo>
                <a:lnTo>
                  <a:pt x="62" y="1385"/>
                </a:lnTo>
                <a:lnTo>
                  <a:pt x="57" y="1382"/>
                </a:lnTo>
                <a:lnTo>
                  <a:pt x="54" y="1377"/>
                </a:lnTo>
                <a:lnTo>
                  <a:pt x="49" y="1372"/>
                </a:lnTo>
                <a:lnTo>
                  <a:pt x="46" y="1368"/>
                </a:lnTo>
                <a:lnTo>
                  <a:pt x="43" y="1365"/>
                </a:lnTo>
                <a:lnTo>
                  <a:pt x="39" y="1362"/>
                </a:lnTo>
                <a:lnTo>
                  <a:pt x="32" y="1358"/>
                </a:lnTo>
                <a:lnTo>
                  <a:pt x="28" y="1355"/>
                </a:lnTo>
                <a:lnTo>
                  <a:pt x="23" y="1352"/>
                </a:lnTo>
                <a:lnTo>
                  <a:pt x="17" y="1349"/>
                </a:lnTo>
                <a:lnTo>
                  <a:pt x="11" y="1346"/>
                </a:lnTo>
                <a:lnTo>
                  <a:pt x="6" y="1343"/>
                </a:lnTo>
                <a:lnTo>
                  <a:pt x="4" y="1340"/>
                </a:lnTo>
                <a:lnTo>
                  <a:pt x="3" y="1334"/>
                </a:lnTo>
                <a:lnTo>
                  <a:pt x="1" y="1328"/>
                </a:lnTo>
                <a:lnTo>
                  <a:pt x="1" y="1323"/>
                </a:lnTo>
                <a:lnTo>
                  <a:pt x="1" y="1317"/>
                </a:lnTo>
                <a:lnTo>
                  <a:pt x="1" y="1312"/>
                </a:lnTo>
                <a:lnTo>
                  <a:pt x="0" y="1306"/>
                </a:lnTo>
                <a:lnTo>
                  <a:pt x="0" y="1300"/>
                </a:lnTo>
                <a:lnTo>
                  <a:pt x="1" y="1295"/>
                </a:lnTo>
                <a:lnTo>
                  <a:pt x="6" y="1289"/>
                </a:lnTo>
                <a:lnTo>
                  <a:pt x="4" y="1283"/>
                </a:lnTo>
                <a:lnTo>
                  <a:pt x="6" y="1278"/>
                </a:lnTo>
                <a:lnTo>
                  <a:pt x="11" y="1272"/>
                </a:lnTo>
                <a:lnTo>
                  <a:pt x="15" y="1267"/>
                </a:lnTo>
                <a:lnTo>
                  <a:pt x="23" y="1264"/>
                </a:lnTo>
                <a:lnTo>
                  <a:pt x="26" y="1256"/>
                </a:lnTo>
                <a:lnTo>
                  <a:pt x="34" y="1253"/>
                </a:lnTo>
                <a:lnTo>
                  <a:pt x="40" y="1247"/>
                </a:lnTo>
                <a:lnTo>
                  <a:pt x="46" y="1246"/>
                </a:lnTo>
                <a:lnTo>
                  <a:pt x="52" y="1244"/>
                </a:lnTo>
                <a:lnTo>
                  <a:pt x="59" y="1244"/>
                </a:lnTo>
                <a:lnTo>
                  <a:pt x="65" y="1242"/>
                </a:lnTo>
                <a:lnTo>
                  <a:pt x="68" y="1238"/>
                </a:lnTo>
                <a:lnTo>
                  <a:pt x="70" y="1232"/>
                </a:lnTo>
                <a:lnTo>
                  <a:pt x="71" y="1225"/>
                </a:lnTo>
                <a:lnTo>
                  <a:pt x="74" y="1219"/>
                </a:lnTo>
                <a:lnTo>
                  <a:pt x="82" y="1215"/>
                </a:lnTo>
                <a:lnTo>
                  <a:pt x="88" y="1210"/>
                </a:lnTo>
                <a:lnTo>
                  <a:pt x="93" y="1205"/>
                </a:lnTo>
                <a:lnTo>
                  <a:pt x="96" y="1198"/>
                </a:lnTo>
                <a:lnTo>
                  <a:pt x="99" y="1193"/>
                </a:lnTo>
                <a:lnTo>
                  <a:pt x="99" y="1187"/>
                </a:lnTo>
                <a:lnTo>
                  <a:pt x="102" y="1181"/>
                </a:lnTo>
                <a:lnTo>
                  <a:pt x="104" y="1174"/>
                </a:lnTo>
                <a:lnTo>
                  <a:pt x="104" y="1167"/>
                </a:lnTo>
                <a:lnTo>
                  <a:pt x="104" y="1162"/>
                </a:lnTo>
                <a:lnTo>
                  <a:pt x="104" y="1156"/>
                </a:lnTo>
                <a:lnTo>
                  <a:pt x="104" y="1151"/>
                </a:lnTo>
                <a:lnTo>
                  <a:pt x="104" y="1150"/>
                </a:lnTo>
                <a:lnTo>
                  <a:pt x="104" y="1143"/>
                </a:lnTo>
                <a:lnTo>
                  <a:pt x="107" y="1139"/>
                </a:lnTo>
                <a:lnTo>
                  <a:pt x="105" y="1134"/>
                </a:lnTo>
                <a:lnTo>
                  <a:pt x="104" y="1126"/>
                </a:lnTo>
                <a:lnTo>
                  <a:pt x="102" y="1122"/>
                </a:lnTo>
                <a:lnTo>
                  <a:pt x="97" y="1116"/>
                </a:lnTo>
                <a:lnTo>
                  <a:pt x="97" y="1113"/>
                </a:lnTo>
                <a:lnTo>
                  <a:pt x="97" y="1111"/>
                </a:lnTo>
                <a:lnTo>
                  <a:pt x="99" y="1106"/>
                </a:lnTo>
                <a:lnTo>
                  <a:pt x="100" y="1099"/>
                </a:lnTo>
                <a:lnTo>
                  <a:pt x="104" y="1092"/>
                </a:lnTo>
                <a:lnTo>
                  <a:pt x="108" y="1091"/>
                </a:lnTo>
                <a:lnTo>
                  <a:pt x="114" y="1092"/>
                </a:lnTo>
                <a:lnTo>
                  <a:pt x="119" y="1088"/>
                </a:lnTo>
                <a:lnTo>
                  <a:pt x="121" y="1077"/>
                </a:lnTo>
                <a:lnTo>
                  <a:pt x="122" y="1071"/>
                </a:lnTo>
                <a:lnTo>
                  <a:pt x="127" y="1069"/>
                </a:lnTo>
                <a:lnTo>
                  <a:pt x="133" y="1066"/>
                </a:lnTo>
                <a:lnTo>
                  <a:pt x="138" y="1063"/>
                </a:lnTo>
                <a:lnTo>
                  <a:pt x="139" y="1063"/>
                </a:lnTo>
                <a:lnTo>
                  <a:pt x="142" y="1055"/>
                </a:lnTo>
                <a:lnTo>
                  <a:pt x="144" y="1049"/>
                </a:lnTo>
                <a:lnTo>
                  <a:pt x="144" y="1044"/>
                </a:lnTo>
                <a:lnTo>
                  <a:pt x="145" y="1038"/>
                </a:lnTo>
                <a:lnTo>
                  <a:pt x="149" y="1032"/>
                </a:lnTo>
                <a:lnTo>
                  <a:pt x="152" y="1027"/>
                </a:lnTo>
                <a:lnTo>
                  <a:pt x="156" y="1023"/>
                </a:lnTo>
                <a:lnTo>
                  <a:pt x="162" y="1020"/>
                </a:lnTo>
                <a:lnTo>
                  <a:pt x="169" y="1020"/>
                </a:lnTo>
                <a:lnTo>
                  <a:pt x="175" y="1014"/>
                </a:lnTo>
                <a:lnTo>
                  <a:pt x="178" y="1009"/>
                </a:lnTo>
                <a:lnTo>
                  <a:pt x="178" y="1003"/>
                </a:lnTo>
                <a:lnTo>
                  <a:pt x="183" y="997"/>
                </a:lnTo>
                <a:lnTo>
                  <a:pt x="187" y="992"/>
                </a:lnTo>
                <a:lnTo>
                  <a:pt x="189" y="986"/>
                </a:lnTo>
                <a:lnTo>
                  <a:pt x="190" y="981"/>
                </a:lnTo>
                <a:lnTo>
                  <a:pt x="190" y="976"/>
                </a:lnTo>
                <a:lnTo>
                  <a:pt x="189" y="970"/>
                </a:lnTo>
                <a:lnTo>
                  <a:pt x="189" y="964"/>
                </a:lnTo>
                <a:lnTo>
                  <a:pt x="186" y="959"/>
                </a:lnTo>
                <a:lnTo>
                  <a:pt x="197" y="955"/>
                </a:lnTo>
                <a:lnTo>
                  <a:pt x="198" y="953"/>
                </a:lnTo>
                <a:lnTo>
                  <a:pt x="198" y="953"/>
                </a:lnTo>
                <a:lnTo>
                  <a:pt x="200" y="955"/>
                </a:lnTo>
                <a:lnTo>
                  <a:pt x="200" y="955"/>
                </a:lnTo>
                <a:lnTo>
                  <a:pt x="200" y="955"/>
                </a:lnTo>
                <a:lnTo>
                  <a:pt x="201" y="955"/>
                </a:lnTo>
                <a:lnTo>
                  <a:pt x="201" y="955"/>
                </a:lnTo>
                <a:lnTo>
                  <a:pt x="201" y="956"/>
                </a:lnTo>
                <a:lnTo>
                  <a:pt x="201" y="956"/>
                </a:lnTo>
                <a:lnTo>
                  <a:pt x="203" y="956"/>
                </a:lnTo>
                <a:lnTo>
                  <a:pt x="203" y="956"/>
                </a:lnTo>
                <a:lnTo>
                  <a:pt x="203" y="958"/>
                </a:lnTo>
                <a:lnTo>
                  <a:pt x="204" y="958"/>
                </a:lnTo>
                <a:lnTo>
                  <a:pt x="204" y="958"/>
                </a:lnTo>
                <a:lnTo>
                  <a:pt x="206" y="958"/>
                </a:lnTo>
                <a:lnTo>
                  <a:pt x="206" y="959"/>
                </a:lnTo>
                <a:lnTo>
                  <a:pt x="206" y="959"/>
                </a:lnTo>
                <a:lnTo>
                  <a:pt x="207" y="959"/>
                </a:lnTo>
                <a:lnTo>
                  <a:pt x="207" y="959"/>
                </a:lnTo>
                <a:lnTo>
                  <a:pt x="207" y="959"/>
                </a:lnTo>
                <a:lnTo>
                  <a:pt x="209" y="959"/>
                </a:lnTo>
                <a:lnTo>
                  <a:pt x="209" y="959"/>
                </a:lnTo>
                <a:lnTo>
                  <a:pt x="210" y="959"/>
                </a:lnTo>
                <a:lnTo>
                  <a:pt x="210" y="959"/>
                </a:lnTo>
                <a:lnTo>
                  <a:pt x="210" y="959"/>
                </a:lnTo>
                <a:lnTo>
                  <a:pt x="212" y="959"/>
                </a:lnTo>
                <a:lnTo>
                  <a:pt x="212" y="959"/>
                </a:lnTo>
                <a:lnTo>
                  <a:pt x="212" y="959"/>
                </a:lnTo>
                <a:lnTo>
                  <a:pt x="214" y="959"/>
                </a:lnTo>
                <a:lnTo>
                  <a:pt x="214" y="959"/>
                </a:lnTo>
                <a:lnTo>
                  <a:pt x="214" y="959"/>
                </a:lnTo>
                <a:lnTo>
                  <a:pt x="214" y="959"/>
                </a:lnTo>
                <a:lnTo>
                  <a:pt x="215" y="959"/>
                </a:lnTo>
                <a:lnTo>
                  <a:pt x="215" y="959"/>
                </a:lnTo>
                <a:lnTo>
                  <a:pt x="215" y="959"/>
                </a:lnTo>
                <a:lnTo>
                  <a:pt x="217" y="959"/>
                </a:lnTo>
                <a:lnTo>
                  <a:pt x="217" y="961"/>
                </a:lnTo>
                <a:lnTo>
                  <a:pt x="217" y="961"/>
                </a:lnTo>
                <a:lnTo>
                  <a:pt x="217" y="961"/>
                </a:lnTo>
                <a:lnTo>
                  <a:pt x="218" y="961"/>
                </a:lnTo>
                <a:lnTo>
                  <a:pt x="218" y="961"/>
                </a:lnTo>
                <a:lnTo>
                  <a:pt x="220" y="961"/>
                </a:lnTo>
                <a:lnTo>
                  <a:pt x="220" y="961"/>
                </a:lnTo>
                <a:lnTo>
                  <a:pt x="220" y="963"/>
                </a:lnTo>
                <a:lnTo>
                  <a:pt x="221" y="963"/>
                </a:lnTo>
                <a:lnTo>
                  <a:pt x="221" y="963"/>
                </a:lnTo>
                <a:lnTo>
                  <a:pt x="221" y="963"/>
                </a:lnTo>
                <a:lnTo>
                  <a:pt x="221" y="963"/>
                </a:lnTo>
                <a:lnTo>
                  <a:pt x="221" y="963"/>
                </a:lnTo>
                <a:lnTo>
                  <a:pt x="223" y="963"/>
                </a:lnTo>
                <a:lnTo>
                  <a:pt x="223" y="963"/>
                </a:lnTo>
                <a:lnTo>
                  <a:pt x="223" y="961"/>
                </a:lnTo>
                <a:lnTo>
                  <a:pt x="224" y="961"/>
                </a:lnTo>
                <a:lnTo>
                  <a:pt x="224" y="961"/>
                </a:lnTo>
                <a:lnTo>
                  <a:pt x="226" y="961"/>
                </a:lnTo>
                <a:lnTo>
                  <a:pt x="226" y="963"/>
                </a:lnTo>
                <a:lnTo>
                  <a:pt x="226" y="963"/>
                </a:lnTo>
                <a:lnTo>
                  <a:pt x="226" y="963"/>
                </a:lnTo>
                <a:lnTo>
                  <a:pt x="226" y="964"/>
                </a:lnTo>
                <a:lnTo>
                  <a:pt x="228" y="964"/>
                </a:lnTo>
                <a:lnTo>
                  <a:pt x="228" y="964"/>
                </a:lnTo>
                <a:lnTo>
                  <a:pt x="228" y="964"/>
                </a:lnTo>
                <a:lnTo>
                  <a:pt x="229" y="964"/>
                </a:lnTo>
                <a:lnTo>
                  <a:pt x="229" y="964"/>
                </a:lnTo>
                <a:lnTo>
                  <a:pt x="231" y="964"/>
                </a:lnTo>
                <a:lnTo>
                  <a:pt x="231" y="966"/>
                </a:lnTo>
                <a:lnTo>
                  <a:pt x="231" y="966"/>
                </a:lnTo>
                <a:lnTo>
                  <a:pt x="232" y="966"/>
                </a:lnTo>
                <a:lnTo>
                  <a:pt x="232" y="966"/>
                </a:lnTo>
                <a:lnTo>
                  <a:pt x="232" y="967"/>
                </a:lnTo>
                <a:lnTo>
                  <a:pt x="232" y="967"/>
                </a:lnTo>
                <a:lnTo>
                  <a:pt x="232" y="967"/>
                </a:lnTo>
                <a:lnTo>
                  <a:pt x="232" y="969"/>
                </a:lnTo>
                <a:lnTo>
                  <a:pt x="232" y="969"/>
                </a:lnTo>
                <a:lnTo>
                  <a:pt x="232" y="970"/>
                </a:lnTo>
                <a:lnTo>
                  <a:pt x="234" y="970"/>
                </a:lnTo>
                <a:lnTo>
                  <a:pt x="234" y="970"/>
                </a:lnTo>
                <a:lnTo>
                  <a:pt x="234" y="969"/>
                </a:lnTo>
                <a:lnTo>
                  <a:pt x="235" y="969"/>
                </a:lnTo>
                <a:lnTo>
                  <a:pt x="235" y="969"/>
                </a:lnTo>
                <a:lnTo>
                  <a:pt x="235" y="969"/>
                </a:lnTo>
                <a:lnTo>
                  <a:pt x="235" y="967"/>
                </a:lnTo>
                <a:lnTo>
                  <a:pt x="237" y="967"/>
                </a:lnTo>
                <a:lnTo>
                  <a:pt x="237" y="967"/>
                </a:lnTo>
                <a:lnTo>
                  <a:pt x="237" y="967"/>
                </a:lnTo>
                <a:lnTo>
                  <a:pt x="238" y="967"/>
                </a:lnTo>
                <a:lnTo>
                  <a:pt x="238" y="966"/>
                </a:lnTo>
                <a:lnTo>
                  <a:pt x="238" y="966"/>
                </a:lnTo>
                <a:lnTo>
                  <a:pt x="238" y="966"/>
                </a:lnTo>
                <a:lnTo>
                  <a:pt x="238" y="964"/>
                </a:lnTo>
                <a:lnTo>
                  <a:pt x="240" y="964"/>
                </a:lnTo>
                <a:lnTo>
                  <a:pt x="240" y="964"/>
                </a:lnTo>
                <a:lnTo>
                  <a:pt x="240" y="964"/>
                </a:lnTo>
                <a:lnTo>
                  <a:pt x="240" y="963"/>
                </a:lnTo>
                <a:lnTo>
                  <a:pt x="241" y="963"/>
                </a:lnTo>
                <a:lnTo>
                  <a:pt x="241" y="963"/>
                </a:lnTo>
                <a:lnTo>
                  <a:pt x="241" y="963"/>
                </a:lnTo>
                <a:lnTo>
                  <a:pt x="241" y="963"/>
                </a:lnTo>
                <a:lnTo>
                  <a:pt x="241" y="963"/>
                </a:lnTo>
                <a:lnTo>
                  <a:pt x="241" y="964"/>
                </a:lnTo>
                <a:lnTo>
                  <a:pt x="241" y="963"/>
                </a:lnTo>
                <a:lnTo>
                  <a:pt x="243" y="963"/>
                </a:lnTo>
                <a:lnTo>
                  <a:pt x="243" y="963"/>
                </a:lnTo>
                <a:lnTo>
                  <a:pt x="243" y="963"/>
                </a:lnTo>
                <a:lnTo>
                  <a:pt x="245" y="963"/>
                </a:lnTo>
                <a:lnTo>
                  <a:pt x="245" y="961"/>
                </a:lnTo>
                <a:lnTo>
                  <a:pt x="245" y="961"/>
                </a:lnTo>
                <a:lnTo>
                  <a:pt x="246" y="961"/>
                </a:lnTo>
                <a:lnTo>
                  <a:pt x="246" y="963"/>
                </a:lnTo>
                <a:lnTo>
                  <a:pt x="245" y="963"/>
                </a:lnTo>
                <a:lnTo>
                  <a:pt x="246" y="963"/>
                </a:lnTo>
                <a:lnTo>
                  <a:pt x="246" y="964"/>
                </a:lnTo>
                <a:lnTo>
                  <a:pt x="246" y="964"/>
                </a:lnTo>
                <a:lnTo>
                  <a:pt x="246" y="966"/>
                </a:lnTo>
                <a:lnTo>
                  <a:pt x="246" y="966"/>
                </a:lnTo>
                <a:lnTo>
                  <a:pt x="248" y="967"/>
                </a:lnTo>
                <a:lnTo>
                  <a:pt x="248" y="967"/>
                </a:lnTo>
                <a:lnTo>
                  <a:pt x="248" y="967"/>
                </a:lnTo>
                <a:lnTo>
                  <a:pt x="249" y="967"/>
                </a:lnTo>
                <a:lnTo>
                  <a:pt x="249" y="967"/>
                </a:lnTo>
                <a:lnTo>
                  <a:pt x="251" y="969"/>
                </a:lnTo>
                <a:lnTo>
                  <a:pt x="251" y="969"/>
                </a:lnTo>
                <a:lnTo>
                  <a:pt x="251" y="969"/>
                </a:lnTo>
                <a:lnTo>
                  <a:pt x="252" y="969"/>
                </a:lnTo>
                <a:lnTo>
                  <a:pt x="252" y="970"/>
                </a:lnTo>
                <a:lnTo>
                  <a:pt x="254" y="970"/>
                </a:lnTo>
                <a:lnTo>
                  <a:pt x="254" y="970"/>
                </a:lnTo>
                <a:lnTo>
                  <a:pt x="255" y="970"/>
                </a:lnTo>
                <a:lnTo>
                  <a:pt x="255" y="970"/>
                </a:lnTo>
                <a:lnTo>
                  <a:pt x="257" y="970"/>
                </a:lnTo>
                <a:lnTo>
                  <a:pt x="257" y="970"/>
                </a:lnTo>
                <a:lnTo>
                  <a:pt x="257" y="970"/>
                </a:lnTo>
                <a:lnTo>
                  <a:pt x="259" y="970"/>
                </a:lnTo>
                <a:lnTo>
                  <a:pt x="259" y="970"/>
                </a:lnTo>
                <a:lnTo>
                  <a:pt x="259" y="970"/>
                </a:lnTo>
                <a:lnTo>
                  <a:pt x="260" y="970"/>
                </a:lnTo>
                <a:lnTo>
                  <a:pt x="260" y="970"/>
                </a:lnTo>
                <a:lnTo>
                  <a:pt x="260" y="970"/>
                </a:lnTo>
                <a:lnTo>
                  <a:pt x="262" y="970"/>
                </a:lnTo>
                <a:lnTo>
                  <a:pt x="262" y="970"/>
                </a:lnTo>
                <a:lnTo>
                  <a:pt x="262" y="970"/>
                </a:lnTo>
                <a:lnTo>
                  <a:pt x="263" y="970"/>
                </a:lnTo>
                <a:lnTo>
                  <a:pt x="263" y="970"/>
                </a:lnTo>
                <a:lnTo>
                  <a:pt x="263" y="970"/>
                </a:lnTo>
                <a:lnTo>
                  <a:pt x="265" y="970"/>
                </a:lnTo>
                <a:lnTo>
                  <a:pt x="265" y="970"/>
                </a:lnTo>
                <a:lnTo>
                  <a:pt x="265" y="970"/>
                </a:lnTo>
                <a:lnTo>
                  <a:pt x="266" y="970"/>
                </a:lnTo>
                <a:lnTo>
                  <a:pt x="266" y="970"/>
                </a:lnTo>
                <a:lnTo>
                  <a:pt x="268" y="970"/>
                </a:lnTo>
                <a:lnTo>
                  <a:pt x="268" y="970"/>
                </a:lnTo>
                <a:lnTo>
                  <a:pt x="269" y="970"/>
                </a:lnTo>
                <a:lnTo>
                  <a:pt x="269" y="970"/>
                </a:lnTo>
                <a:lnTo>
                  <a:pt x="271" y="970"/>
                </a:lnTo>
                <a:lnTo>
                  <a:pt x="271" y="972"/>
                </a:lnTo>
                <a:lnTo>
                  <a:pt x="271" y="972"/>
                </a:lnTo>
                <a:lnTo>
                  <a:pt x="272" y="972"/>
                </a:lnTo>
                <a:lnTo>
                  <a:pt x="272" y="972"/>
                </a:lnTo>
                <a:lnTo>
                  <a:pt x="274" y="972"/>
                </a:lnTo>
                <a:lnTo>
                  <a:pt x="274" y="972"/>
                </a:lnTo>
                <a:lnTo>
                  <a:pt x="276" y="972"/>
                </a:lnTo>
                <a:lnTo>
                  <a:pt x="276" y="972"/>
                </a:lnTo>
                <a:lnTo>
                  <a:pt x="277" y="972"/>
                </a:lnTo>
                <a:lnTo>
                  <a:pt x="277" y="972"/>
                </a:lnTo>
                <a:lnTo>
                  <a:pt x="279" y="972"/>
                </a:lnTo>
                <a:lnTo>
                  <a:pt x="279" y="972"/>
                </a:lnTo>
                <a:lnTo>
                  <a:pt x="280" y="972"/>
                </a:lnTo>
                <a:lnTo>
                  <a:pt x="280" y="970"/>
                </a:lnTo>
                <a:lnTo>
                  <a:pt x="280" y="970"/>
                </a:lnTo>
                <a:lnTo>
                  <a:pt x="282" y="970"/>
                </a:lnTo>
                <a:lnTo>
                  <a:pt x="282" y="970"/>
                </a:lnTo>
                <a:lnTo>
                  <a:pt x="283" y="970"/>
                </a:lnTo>
                <a:lnTo>
                  <a:pt x="283" y="970"/>
                </a:lnTo>
                <a:lnTo>
                  <a:pt x="285" y="970"/>
                </a:lnTo>
                <a:lnTo>
                  <a:pt x="285" y="970"/>
                </a:lnTo>
                <a:lnTo>
                  <a:pt x="285" y="970"/>
                </a:lnTo>
                <a:lnTo>
                  <a:pt x="286" y="970"/>
                </a:lnTo>
                <a:lnTo>
                  <a:pt x="286" y="970"/>
                </a:lnTo>
                <a:lnTo>
                  <a:pt x="286" y="972"/>
                </a:lnTo>
                <a:lnTo>
                  <a:pt x="286" y="972"/>
                </a:lnTo>
                <a:lnTo>
                  <a:pt x="286" y="972"/>
                </a:lnTo>
                <a:lnTo>
                  <a:pt x="288" y="972"/>
                </a:lnTo>
                <a:lnTo>
                  <a:pt x="288" y="972"/>
                </a:lnTo>
                <a:lnTo>
                  <a:pt x="289" y="972"/>
                </a:lnTo>
                <a:lnTo>
                  <a:pt x="289" y="972"/>
                </a:lnTo>
                <a:lnTo>
                  <a:pt x="291" y="972"/>
                </a:lnTo>
                <a:lnTo>
                  <a:pt x="291" y="972"/>
                </a:lnTo>
                <a:lnTo>
                  <a:pt x="291" y="972"/>
                </a:lnTo>
                <a:lnTo>
                  <a:pt x="293" y="972"/>
                </a:lnTo>
                <a:lnTo>
                  <a:pt x="293" y="972"/>
                </a:lnTo>
                <a:lnTo>
                  <a:pt x="293" y="973"/>
                </a:lnTo>
                <a:lnTo>
                  <a:pt x="291" y="973"/>
                </a:lnTo>
                <a:lnTo>
                  <a:pt x="293" y="973"/>
                </a:lnTo>
                <a:lnTo>
                  <a:pt x="293" y="975"/>
                </a:lnTo>
                <a:lnTo>
                  <a:pt x="294" y="975"/>
                </a:lnTo>
                <a:lnTo>
                  <a:pt x="294" y="975"/>
                </a:lnTo>
                <a:lnTo>
                  <a:pt x="296" y="975"/>
                </a:lnTo>
                <a:lnTo>
                  <a:pt x="296" y="975"/>
                </a:lnTo>
                <a:lnTo>
                  <a:pt x="296" y="975"/>
                </a:lnTo>
                <a:lnTo>
                  <a:pt x="296" y="976"/>
                </a:lnTo>
                <a:lnTo>
                  <a:pt x="296" y="975"/>
                </a:lnTo>
                <a:lnTo>
                  <a:pt x="297" y="975"/>
                </a:lnTo>
                <a:lnTo>
                  <a:pt x="297" y="975"/>
                </a:lnTo>
                <a:lnTo>
                  <a:pt x="297" y="976"/>
                </a:lnTo>
                <a:lnTo>
                  <a:pt x="299" y="976"/>
                </a:lnTo>
                <a:lnTo>
                  <a:pt x="299" y="976"/>
                </a:lnTo>
                <a:lnTo>
                  <a:pt x="299" y="976"/>
                </a:lnTo>
                <a:lnTo>
                  <a:pt x="300" y="976"/>
                </a:lnTo>
                <a:lnTo>
                  <a:pt x="300" y="976"/>
                </a:lnTo>
                <a:lnTo>
                  <a:pt x="300" y="978"/>
                </a:lnTo>
                <a:lnTo>
                  <a:pt x="299" y="978"/>
                </a:lnTo>
                <a:lnTo>
                  <a:pt x="299" y="978"/>
                </a:lnTo>
                <a:lnTo>
                  <a:pt x="299" y="980"/>
                </a:lnTo>
                <a:lnTo>
                  <a:pt x="299" y="980"/>
                </a:lnTo>
                <a:lnTo>
                  <a:pt x="297" y="981"/>
                </a:lnTo>
                <a:lnTo>
                  <a:pt x="299" y="981"/>
                </a:lnTo>
                <a:lnTo>
                  <a:pt x="299" y="981"/>
                </a:lnTo>
                <a:lnTo>
                  <a:pt x="299" y="981"/>
                </a:lnTo>
                <a:lnTo>
                  <a:pt x="300" y="981"/>
                </a:lnTo>
                <a:lnTo>
                  <a:pt x="300" y="981"/>
                </a:lnTo>
                <a:lnTo>
                  <a:pt x="300" y="981"/>
                </a:lnTo>
                <a:lnTo>
                  <a:pt x="302" y="981"/>
                </a:lnTo>
                <a:lnTo>
                  <a:pt x="302" y="981"/>
                </a:lnTo>
                <a:lnTo>
                  <a:pt x="303" y="981"/>
                </a:lnTo>
                <a:lnTo>
                  <a:pt x="303" y="981"/>
                </a:lnTo>
                <a:lnTo>
                  <a:pt x="303" y="983"/>
                </a:lnTo>
                <a:lnTo>
                  <a:pt x="303" y="983"/>
                </a:lnTo>
                <a:lnTo>
                  <a:pt x="303" y="984"/>
                </a:lnTo>
                <a:lnTo>
                  <a:pt x="305" y="984"/>
                </a:lnTo>
                <a:lnTo>
                  <a:pt x="305" y="983"/>
                </a:lnTo>
                <a:lnTo>
                  <a:pt x="305" y="983"/>
                </a:lnTo>
                <a:lnTo>
                  <a:pt x="307" y="983"/>
                </a:lnTo>
                <a:lnTo>
                  <a:pt x="307" y="983"/>
                </a:lnTo>
                <a:lnTo>
                  <a:pt x="308" y="983"/>
                </a:lnTo>
                <a:lnTo>
                  <a:pt x="308" y="983"/>
                </a:lnTo>
                <a:lnTo>
                  <a:pt x="308" y="984"/>
                </a:lnTo>
                <a:lnTo>
                  <a:pt x="308" y="984"/>
                </a:lnTo>
                <a:lnTo>
                  <a:pt x="307" y="984"/>
                </a:lnTo>
                <a:lnTo>
                  <a:pt x="307" y="986"/>
                </a:lnTo>
                <a:lnTo>
                  <a:pt x="307" y="986"/>
                </a:lnTo>
                <a:lnTo>
                  <a:pt x="307" y="987"/>
                </a:lnTo>
                <a:lnTo>
                  <a:pt x="307" y="987"/>
                </a:lnTo>
                <a:lnTo>
                  <a:pt x="307" y="989"/>
                </a:lnTo>
                <a:lnTo>
                  <a:pt x="307" y="989"/>
                </a:lnTo>
                <a:lnTo>
                  <a:pt x="307" y="989"/>
                </a:lnTo>
                <a:lnTo>
                  <a:pt x="307" y="990"/>
                </a:lnTo>
                <a:lnTo>
                  <a:pt x="307" y="990"/>
                </a:lnTo>
                <a:lnTo>
                  <a:pt x="307" y="992"/>
                </a:lnTo>
                <a:lnTo>
                  <a:pt x="307" y="992"/>
                </a:lnTo>
                <a:lnTo>
                  <a:pt x="307" y="992"/>
                </a:lnTo>
                <a:lnTo>
                  <a:pt x="307" y="992"/>
                </a:lnTo>
                <a:lnTo>
                  <a:pt x="307" y="993"/>
                </a:lnTo>
                <a:lnTo>
                  <a:pt x="307" y="993"/>
                </a:lnTo>
                <a:lnTo>
                  <a:pt x="308" y="993"/>
                </a:lnTo>
                <a:lnTo>
                  <a:pt x="308" y="993"/>
                </a:lnTo>
                <a:lnTo>
                  <a:pt x="310" y="993"/>
                </a:lnTo>
                <a:lnTo>
                  <a:pt x="310" y="995"/>
                </a:lnTo>
                <a:lnTo>
                  <a:pt x="310" y="995"/>
                </a:lnTo>
                <a:lnTo>
                  <a:pt x="310" y="995"/>
                </a:lnTo>
                <a:lnTo>
                  <a:pt x="310" y="995"/>
                </a:lnTo>
                <a:lnTo>
                  <a:pt x="310" y="995"/>
                </a:lnTo>
                <a:lnTo>
                  <a:pt x="310" y="995"/>
                </a:lnTo>
                <a:lnTo>
                  <a:pt x="310" y="995"/>
                </a:lnTo>
                <a:lnTo>
                  <a:pt x="310" y="997"/>
                </a:lnTo>
                <a:lnTo>
                  <a:pt x="310" y="997"/>
                </a:lnTo>
                <a:lnTo>
                  <a:pt x="311" y="997"/>
                </a:lnTo>
                <a:lnTo>
                  <a:pt x="311" y="998"/>
                </a:lnTo>
                <a:lnTo>
                  <a:pt x="311" y="998"/>
                </a:lnTo>
                <a:lnTo>
                  <a:pt x="311" y="998"/>
                </a:lnTo>
                <a:lnTo>
                  <a:pt x="311" y="1000"/>
                </a:lnTo>
                <a:lnTo>
                  <a:pt x="311" y="1000"/>
                </a:lnTo>
                <a:lnTo>
                  <a:pt x="311" y="1001"/>
                </a:lnTo>
                <a:lnTo>
                  <a:pt x="311" y="1001"/>
                </a:lnTo>
                <a:lnTo>
                  <a:pt x="310" y="1001"/>
                </a:lnTo>
                <a:lnTo>
                  <a:pt x="310" y="1003"/>
                </a:lnTo>
                <a:lnTo>
                  <a:pt x="310" y="1003"/>
                </a:lnTo>
                <a:lnTo>
                  <a:pt x="310" y="1003"/>
                </a:lnTo>
                <a:lnTo>
                  <a:pt x="310" y="1004"/>
                </a:lnTo>
                <a:lnTo>
                  <a:pt x="311" y="1004"/>
                </a:lnTo>
                <a:lnTo>
                  <a:pt x="311" y="1004"/>
                </a:lnTo>
                <a:lnTo>
                  <a:pt x="311" y="1006"/>
                </a:lnTo>
                <a:lnTo>
                  <a:pt x="311" y="1006"/>
                </a:lnTo>
                <a:lnTo>
                  <a:pt x="310" y="1006"/>
                </a:lnTo>
                <a:lnTo>
                  <a:pt x="310" y="1006"/>
                </a:lnTo>
                <a:lnTo>
                  <a:pt x="311" y="1006"/>
                </a:lnTo>
                <a:lnTo>
                  <a:pt x="311" y="1007"/>
                </a:lnTo>
                <a:lnTo>
                  <a:pt x="311" y="1007"/>
                </a:lnTo>
                <a:lnTo>
                  <a:pt x="310" y="1007"/>
                </a:lnTo>
                <a:lnTo>
                  <a:pt x="310" y="1009"/>
                </a:lnTo>
                <a:lnTo>
                  <a:pt x="310" y="1009"/>
                </a:lnTo>
                <a:lnTo>
                  <a:pt x="308" y="1009"/>
                </a:lnTo>
                <a:lnTo>
                  <a:pt x="308" y="1009"/>
                </a:lnTo>
                <a:lnTo>
                  <a:pt x="308" y="1010"/>
                </a:lnTo>
                <a:lnTo>
                  <a:pt x="307" y="1010"/>
                </a:lnTo>
                <a:lnTo>
                  <a:pt x="307" y="1010"/>
                </a:lnTo>
                <a:lnTo>
                  <a:pt x="307" y="1010"/>
                </a:lnTo>
                <a:lnTo>
                  <a:pt x="307" y="1012"/>
                </a:lnTo>
                <a:lnTo>
                  <a:pt x="307" y="1012"/>
                </a:lnTo>
                <a:lnTo>
                  <a:pt x="307" y="1012"/>
                </a:lnTo>
                <a:lnTo>
                  <a:pt x="308" y="1014"/>
                </a:lnTo>
                <a:lnTo>
                  <a:pt x="308" y="1014"/>
                </a:lnTo>
                <a:lnTo>
                  <a:pt x="308" y="1014"/>
                </a:lnTo>
                <a:lnTo>
                  <a:pt x="308" y="1015"/>
                </a:lnTo>
                <a:lnTo>
                  <a:pt x="308" y="1015"/>
                </a:lnTo>
                <a:lnTo>
                  <a:pt x="308" y="1015"/>
                </a:lnTo>
                <a:lnTo>
                  <a:pt x="310" y="1015"/>
                </a:lnTo>
                <a:lnTo>
                  <a:pt x="310" y="1015"/>
                </a:lnTo>
                <a:lnTo>
                  <a:pt x="311" y="1015"/>
                </a:lnTo>
                <a:lnTo>
                  <a:pt x="311" y="1017"/>
                </a:lnTo>
                <a:lnTo>
                  <a:pt x="311" y="1017"/>
                </a:lnTo>
                <a:lnTo>
                  <a:pt x="313" y="1017"/>
                </a:lnTo>
                <a:lnTo>
                  <a:pt x="313" y="1015"/>
                </a:lnTo>
                <a:lnTo>
                  <a:pt x="313" y="1015"/>
                </a:lnTo>
                <a:lnTo>
                  <a:pt x="313" y="1015"/>
                </a:lnTo>
                <a:lnTo>
                  <a:pt x="314" y="1015"/>
                </a:lnTo>
                <a:lnTo>
                  <a:pt x="314" y="1014"/>
                </a:lnTo>
                <a:lnTo>
                  <a:pt x="314" y="1014"/>
                </a:lnTo>
                <a:lnTo>
                  <a:pt x="316" y="1014"/>
                </a:lnTo>
                <a:lnTo>
                  <a:pt x="316" y="1014"/>
                </a:lnTo>
                <a:lnTo>
                  <a:pt x="316" y="1014"/>
                </a:lnTo>
                <a:lnTo>
                  <a:pt x="317" y="1014"/>
                </a:lnTo>
                <a:lnTo>
                  <a:pt x="317" y="1014"/>
                </a:lnTo>
                <a:lnTo>
                  <a:pt x="317" y="1014"/>
                </a:lnTo>
                <a:lnTo>
                  <a:pt x="319" y="1014"/>
                </a:lnTo>
                <a:lnTo>
                  <a:pt x="319" y="1014"/>
                </a:lnTo>
                <a:lnTo>
                  <a:pt x="319" y="1014"/>
                </a:lnTo>
                <a:lnTo>
                  <a:pt x="319" y="1014"/>
                </a:lnTo>
                <a:lnTo>
                  <a:pt x="319" y="1012"/>
                </a:lnTo>
                <a:lnTo>
                  <a:pt x="319" y="1012"/>
                </a:lnTo>
                <a:lnTo>
                  <a:pt x="319" y="1012"/>
                </a:lnTo>
                <a:lnTo>
                  <a:pt x="319" y="1012"/>
                </a:lnTo>
                <a:lnTo>
                  <a:pt x="319" y="1010"/>
                </a:lnTo>
                <a:lnTo>
                  <a:pt x="317" y="1010"/>
                </a:lnTo>
                <a:lnTo>
                  <a:pt x="317" y="1010"/>
                </a:lnTo>
                <a:lnTo>
                  <a:pt x="319" y="1010"/>
                </a:lnTo>
                <a:lnTo>
                  <a:pt x="319" y="1009"/>
                </a:lnTo>
                <a:lnTo>
                  <a:pt x="319" y="1009"/>
                </a:lnTo>
                <a:lnTo>
                  <a:pt x="319" y="1009"/>
                </a:lnTo>
                <a:lnTo>
                  <a:pt x="319" y="1009"/>
                </a:lnTo>
                <a:lnTo>
                  <a:pt x="319" y="1007"/>
                </a:lnTo>
                <a:lnTo>
                  <a:pt x="319" y="1007"/>
                </a:lnTo>
                <a:lnTo>
                  <a:pt x="319" y="1006"/>
                </a:lnTo>
                <a:lnTo>
                  <a:pt x="320" y="1006"/>
                </a:lnTo>
                <a:lnTo>
                  <a:pt x="320" y="1006"/>
                </a:lnTo>
                <a:lnTo>
                  <a:pt x="322" y="1006"/>
                </a:lnTo>
                <a:lnTo>
                  <a:pt x="322" y="1004"/>
                </a:lnTo>
                <a:lnTo>
                  <a:pt x="322" y="1004"/>
                </a:lnTo>
                <a:lnTo>
                  <a:pt x="322" y="1003"/>
                </a:lnTo>
                <a:lnTo>
                  <a:pt x="322" y="1003"/>
                </a:lnTo>
                <a:lnTo>
                  <a:pt x="320" y="1003"/>
                </a:lnTo>
                <a:lnTo>
                  <a:pt x="320" y="1001"/>
                </a:lnTo>
                <a:lnTo>
                  <a:pt x="319" y="1001"/>
                </a:lnTo>
                <a:lnTo>
                  <a:pt x="319" y="1000"/>
                </a:lnTo>
                <a:lnTo>
                  <a:pt x="319" y="1000"/>
                </a:lnTo>
                <a:lnTo>
                  <a:pt x="319" y="998"/>
                </a:lnTo>
                <a:lnTo>
                  <a:pt x="320" y="998"/>
                </a:lnTo>
                <a:lnTo>
                  <a:pt x="320" y="998"/>
                </a:lnTo>
                <a:lnTo>
                  <a:pt x="320" y="997"/>
                </a:lnTo>
                <a:lnTo>
                  <a:pt x="320" y="997"/>
                </a:lnTo>
                <a:lnTo>
                  <a:pt x="320" y="997"/>
                </a:lnTo>
                <a:lnTo>
                  <a:pt x="322" y="997"/>
                </a:lnTo>
                <a:lnTo>
                  <a:pt x="322" y="997"/>
                </a:lnTo>
                <a:lnTo>
                  <a:pt x="324" y="995"/>
                </a:lnTo>
                <a:lnTo>
                  <a:pt x="324" y="995"/>
                </a:lnTo>
                <a:lnTo>
                  <a:pt x="324" y="995"/>
                </a:lnTo>
                <a:lnTo>
                  <a:pt x="324" y="993"/>
                </a:lnTo>
                <a:lnTo>
                  <a:pt x="324" y="993"/>
                </a:lnTo>
                <a:lnTo>
                  <a:pt x="324" y="992"/>
                </a:lnTo>
                <a:lnTo>
                  <a:pt x="324" y="992"/>
                </a:lnTo>
                <a:lnTo>
                  <a:pt x="324" y="992"/>
                </a:lnTo>
                <a:lnTo>
                  <a:pt x="325" y="992"/>
                </a:lnTo>
                <a:lnTo>
                  <a:pt x="325" y="990"/>
                </a:lnTo>
                <a:lnTo>
                  <a:pt x="325" y="990"/>
                </a:lnTo>
                <a:lnTo>
                  <a:pt x="324" y="990"/>
                </a:lnTo>
                <a:lnTo>
                  <a:pt x="324" y="989"/>
                </a:lnTo>
                <a:lnTo>
                  <a:pt x="324" y="989"/>
                </a:lnTo>
                <a:lnTo>
                  <a:pt x="324" y="987"/>
                </a:lnTo>
                <a:lnTo>
                  <a:pt x="324" y="987"/>
                </a:lnTo>
                <a:lnTo>
                  <a:pt x="324" y="987"/>
                </a:lnTo>
                <a:lnTo>
                  <a:pt x="324" y="986"/>
                </a:lnTo>
                <a:lnTo>
                  <a:pt x="324" y="986"/>
                </a:lnTo>
                <a:lnTo>
                  <a:pt x="324" y="984"/>
                </a:lnTo>
                <a:lnTo>
                  <a:pt x="324" y="984"/>
                </a:lnTo>
                <a:lnTo>
                  <a:pt x="324" y="984"/>
                </a:lnTo>
                <a:lnTo>
                  <a:pt x="325" y="984"/>
                </a:lnTo>
                <a:lnTo>
                  <a:pt x="325" y="983"/>
                </a:lnTo>
                <a:lnTo>
                  <a:pt x="324" y="983"/>
                </a:lnTo>
                <a:lnTo>
                  <a:pt x="324" y="983"/>
                </a:lnTo>
                <a:lnTo>
                  <a:pt x="324" y="983"/>
                </a:lnTo>
                <a:lnTo>
                  <a:pt x="324" y="981"/>
                </a:lnTo>
                <a:lnTo>
                  <a:pt x="324" y="981"/>
                </a:lnTo>
                <a:lnTo>
                  <a:pt x="324" y="981"/>
                </a:lnTo>
                <a:lnTo>
                  <a:pt x="324" y="980"/>
                </a:lnTo>
                <a:lnTo>
                  <a:pt x="324" y="980"/>
                </a:lnTo>
                <a:lnTo>
                  <a:pt x="324" y="978"/>
                </a:lnTo>
                <a:lnTo>
                  <a:pt x="324" y="978"/>
                </a:lnTo>
                <a:lnTo>
                  <a:pt x="324" y="976"/>
                </a:lnTo>
                <a:lnTo>
                  <a:pt x="324" y="976"/>
                </a:lnTo>
                <a:lnTo>
                  <a:pt x="324" y="976"/>
                </a:lnTo>
                <a:lnTo>
                  <a:pt x="324" y="976"/>
                </a:lnTo>
                <a:lnTo>
                  <a:pt x="324" y="975"/>
                </a:lnTo>
                <a:lnTo>
                  <a:pt x="324" y="975"/>
                </a:lnTo>
                <a:lnTo>
                  <a:pt x="325" y="975"/>
                </a:lnTo>
                <a:lnTo>
                  <a:pt x="325" y="973"/>
                </a:lnTo>
                <a:lnTo>
                  <a:pt x="325" y="973"/>
                </a:lnTo>
                <a:lnTo>
                  <a:pt x="324" y="972"/>
                </a:lnTo>
                <a:lnTo>
                  <a:pt x="324" y="972"/>
                </a:lnTo>
                <a:lnTo>
                  <a:pt x="324" y="970"/>
                </a:lnTo>
                <a:lnTo>
                  <a:pt x="324" y="970"/>
                </a:lnTo>
                <a:lnTo>
                  <a:pt x="325" y="970"/>
                </a:lnTo>
                <a:lnTo>
                  <a:pt x="325" y="969"/>
                </a:lnTo>
                <a:lnTo>
                  <a:pt x="325" y="970"/>
                </a:lnTo>
                <a:lnTo>
                  <a:pt x="327" y="969"/>
                </a:lnTo>
                <a:lnTo>
                  <a:pt x="327" y="969"/>
                </a:lnTo>
                <a:lnTo>
                  <a:pt x="325" y="969"/>
                </a:lnTo>
                <a:lnTo>
                  <a:pt x="327" y="967"/>
                </a:lnTo>
                <a:lnTo>
                  <a:pt x="327" y="967"/>
                </a:lnTo>
                <a:lnTo>
                  <a:pt x="327" y="967"/>
                </a:lnTo>
                <a:lnTo>
                  <a:pt x="328" y="967"/>
                </a:lnTo>
                <a:lnTo>
                  <a:pt x="328" y="966"/>
                </a:lnTo>
                <a:lnTo>
                  <a:pt x="328" y="966"/>
                </a:lnTo>
                <a:lnTo>
                  <a:pt x="328" y="966"/>
                </a:lnTo>
                <a:lnTo>
                  <a:pt x="328" y="964"/>
                </a:lnTo>
                <a:lnTo>
                  <a:pt x="328" y="964"/>
                </a:lnTo>
                <a:lnTo>
                  <a:pt x="328" y="964"/>
                </a:lnTo>
                <a:lnTo>
                  <a:pt x="328" y="963"/>
                </a:lnTo>
                <a:lnTo>
                  <a:pt x="328" y="963"/>
                </a:lnTo>
                <a:lnTo>
                  <a:pt x="330" y="963"/>
                </a:lnTo>
                <a:lnTo>
                  <a:pt x="330" y="963"/>
                </a:lnTo>
                <a:lnTo>
                  <a:pt x="328" y="963"/>
                </a:lnTo>
                <a:lnTo>
                  <a:pt x="328" y="963"/>
                </a:lnTo>
                <a:lnTo>
                  <a:pt x="327" y="963"/>
                </a:lnTo>
                <a:lnTo>
                  <a:pt x="327" y="961"/>
                </a:lnTo>
                <a:lnTo>
                  <a:pt x="328" y="961"/>
                </a:lnTo>
                <a:lnTo>
                  <a:pt x="328" y="961"/>
                </a:lnTo>
                <a:lnTo>
                  <a:pt x="328" y="959"/>
                </a:lnTo>
                <a:lnTo>
                  <a:pt x="328" y="959"/>
                </a:lnTo>
                <a:lnTo>
                  <a:pt x="330" y="959"/>
                </a:lnTo>
                <a:lnTo>
                  <a:pt x="330" y="959"/>
                </a:lnTo>
                <a:lnTo>
                  <a:pt x="330" y="959"/>
                </a:lnTo>
                <a:lnTo>
                  <a:pt x="330" y="959"/>
                </a:lnTo>
                <a:lnTo>
                  <a:pt x="331" y="959"/>
                </a:lnTo>
                <a:lnTo>
                  <a:pt x="331" y="958"/>
                </a:lnTo>
                <a:lnTo>
                  <a:pt x="331" y="958"/>
                </a:lnTo>
                <a:lnTo>
                  <a:pt x="331" y="956"/>
                </a:lnTo>
                <a:lnTo>
                  <a:pt x="331" y="956"/>
                </a:lnTo>
                <a:lnTo>
                  <a:pt x="331" y="955"/>
                </a:lnTo>
                <a:lnTo>
                  <a:pt x="331" y="955"/>
                </a:lnTo>
                <a:lnTo>
                  <a:pt x="331" y="953"/>
                </a:lnTo>
                <a:lnTo>
                  <a:pt x="333" y="953"/>
                </a:lnTo>
                <a:lnTo>
                  <a:pt x="333" y="953"/>
                </a:lnTo>
                <a:lnTo>
                  <a:pt x="333" y="952"/>
                </a:lnTo>
                <a:lnTo>
                  <a:pt x="333" y="952"/>
                </a:lnTo>
                <a:lnTo>
                  <a:pt x="333" y="950"/>
                </a:lnTo>
                <a:lnTo>
                  <a:pt x="333" y="950"/>
                </a:lnTo>
                <a:lnTo>
                  <a:pt x="333" y="950"/>
                </a:lnTo>
                <a:lnTo>
                  <a:pt x="333" y="949"/>
                </a:lnTo>
                <a:lnTo>
                  <a:pt x="333" y="949"/>
                </a:lnTo>
                <a:lnTo>
                  <a:pt x="334" y="947"/>
                </a:lnTo>
                <a:lnTo>
                  <a:pt x="334" y="947"/>
                </a:lnTo>
                <a:lnTo>
                  <a:pt x="334" y="945"/>
                </a:lnTo>
                <a:lnTo>
                  <a:pt x="334" y="945"/>
                </a:lnTo>
                <a:lnTo>
                  <a:pt x="334" y="945"/>
                </a:lnTo>
                <a:lnTo>
                  <a:pt x="334" y="944"/>
                </a:lnTo>
                <a:lnTo>
                  <a:pt x="334" y="944"/>
                </a:lnTo>
                <a:lnTo>
                  <a:pt x="334" y="942"/>
                </a:lnTo>
                <a:lnTo>
                  <a:pt x="334" y="942"/>
                </a:lnTo>
                <a:lnTo>
                  <a:pt x="336" y="942"/>
                </a:lnTo>
                <a:lnTo>
                  <a:pt x="336" y="941"/>
                </a:lnTo>
                <a:lnTo>
                  <a:pt x="336" y="941"/>
                </a:lnTo>
                <a:lnTo>
                  <a:pt x="336" y="941"/>
                </a:lnTo>
                <a:lnTo>
                  <a:pt x="336" y="941"/>
                </a:lnTo>
                <a:lnTo>
                  <a:pt x="336" y="939"/>
                </a:lnTo>
                <a:lnTo>
                  <a:pt x="336" y="939"/>
                </a:lnTo>
                <a:lnTo>
                  <a:pt x="336" y="938"/>
                </a:lnTo>
                <a:lnTo>
                  <a:pt x="336" y="938"/>
                </a:lnTo>
                <a:lnTo>
                  <a:pt x="338" y="938"/>
                </a:lnTo>
                <a:lnTo>
                  <a:pt x="338" y="936"/>
                </a:lnTo>
                <a:lnTo>
                  <a:pt x="338" y="936"/>
                </a:lnTo>
                <a:lnTo>
                  <a:pt x="338" y="935"/>
                </a:lnTo>
                <a:lnTo>
                  <a:pt x="338" y="935"/>
                </a:lnTo>
                <a:lnTo>
                  <a:pt x="338" y="935"/>
                </a:lnTo>
                <a:lnTo>
                  <a:pt x="338" y="933"/>
                </a:lnTo>
                <a:lnTo>
                  <a:pt x="338" y="933"/>
                </a:lnTo>
                <a:lnTo>
                  <a:pt x="338" y="932"/>
                </a:lnTo>
                <a:lnTo>
                  <a:pt x="339" y="932"/>
                </a:lnTo>
                <a:lnTo>
                  <a:pt x="339" y="930"/>
                </a:lnTo>
                <a:lnTo>
                  <a:pt x="339" y="930"/>
                </a:lnTo>
                <a:lnTo>
                  <a:pt x="339" y="928"/>
                </a:lnTo>
                <a:lnTo>
                  <a:pt x="339" y="928"/>
                </a:lnTo>
                <a:lnTo>
                  <a:pt x="339" y="928"/>
                </a:lnTo>
                <a:lnTo>
                  <a:pt x="339" y="927"/>
                </a:lnTo>
                <a:lnTo>
                  <a:pt x="339" y="927"/>
                </a:lnTo>
                <a:lnTo>
                  <a:pt x="339" y="925"/>
                </a:lnTo>
                <a:lnTo>
                  <a:pt x="339" y="925"/>
                </a:lnTo>
                <a:lnTo>
                  <a:pt x="339" y="925"/>
                </a:lnTo>
                <a:lnTo>
                  <a:pt x="339" y="924"/>
                </a:lnTo>
                <a:lnTo>
                  <a:pt x="339" y="924"/>
                </a:lnTo>
                <a:lnTo>
                  <a:pt x="341" y="922"/>
                </a:lnTo>
                <a:lnTo>
                  <a:pt x="341" y="922"/>
                </a:lnTo>
                <a:lnTo>
                  <a:pt x="341" y="922"/>
                </a:lnTo>
                <a:lnTo>
                  <a:pt x="341" y="921"/>
                </a:lnTo>
                <a:lnTo>
                  <a:pt x="341" y="921"/>
                </a:lnTo>
                <a:lnTo>
                  <a:pt x="341" y="921"/>
                </a:lnTo>
                <a:lnTo>
                  <a:pt x="341" y="919"/>
                </a:lnTo>
                <a:lnTo>
                  <a:pt x="341" y="919"/>
                </a:lnTo>
                <a:lnTo>
                  <a:pt x="341" y="918"/>
                </a:lnTo>
                <a:lnTo>
                  <a:pt x="342" y="918"/>
                </a:lnTo>
                <a:lnTo>
                  <a:pt x="342" y="918"/>
                </a:lnTo>
                <a:lnTo>
                  <a:pt x="342" y="916"/>
                </a:lnTo>
                <a:lnTo>
                  <a:pt x="342" y="916"/>
                </a:lnTo>
                <a:lnTo>
                  <a:pt x="342" y="915"/>
                </a:lnTo>
                <a:lnTo>
                  <a:pt x="342" y="915"/>
                </a:lnTo>
                <a:lnTo>
                  <a:pt x="342" y="915"/>
                </a:lnTo>
                <a:lnTo>
                  <a:pt x="342" y="913"/>
                </a:lnTo>
                <a:lnTo>
                  <a:pt x="342" y="913"/>
                </a:lnTo>
                <a:lnTo>
                  <a:pt x="344" y="913"/>
                </a:lnTo>
                <a:lnTo>
                  <a:pt x="344" y="911"/>
                </a:lnTo>
                <a:lnTo>
                  <a:pt x="344" y="911"/>
                </a:lnTo>
                <a:lnTo>
                  <a:pt x="344" y="910"/>
                </a:lnTo>
                <a:lnTo>
                  <a:pt x="344" y="910"/>
                </a:lnTo>
                <a:lnTo>
                  <a:pt x="344" y="910"/>
                </a:lnTo>
                <a:lnTo>
                  <a:pt x="344" y="908"/>
                </a:lnTo>
                <a:lnTo>
                  <a:pt x="344" y="908"/>
                </a:lnTo>
                <a:lnTo>
                  <a:pt x="344" y="907"/>
                </a:lnTo>
                <a:lnTo>
                  <a:pt x="344" y="907"/>
                </a:lnTo>
                <a:lnTo>
                  <a:pt x="345" y="907"/>
                </a:lnTo>
                <a:lnTo>
                  <a:pt x="345" y="905"/>
                </a:lnTo>
                <a:lnTo>
                  <a:pt x="345" y="905"/>
                </a:lnTo>
                <a:lnTo>
                  <a:pt x="345" y="904"/>
                </a:lnTo>
                <a:lnTo>
                  <a:pt x="345" y="904"/>
                </a:lnTo>
                <a:lnTo>
                  <a:pt x="345" y="904"/>
                </a:lnTo>
                <a:lnTo>
                  <a:pt x="345" y="904"/>
                </a:lnTo>
                <a:lnTo>
                  <a:pt x="345" y="902"/>
                </a:lnTo>
                <a:lnTo>
                  <a:pt x="345" y="902"/>
                </a:lnTo>
                <a:lnTo>
                  <a:pt x="347" y="902"/>
                </a:lnTo>
                <a:lnTo>
                  <a:pt x="347" y="901"/>
                </a:lnTo>
                <a:lnTo>
                  <a:pt x="347" y="901"/>
                </a:lnTo>
                <a:lnTo>
                  <a:pt x="347" y="899"/>
                </a:lnTo>
                <a:lnTo>
                  <a:pt x="347" y="899"/>
                </a:lnTo>
                <a:lnTo>
                  <a:pt x="347" y="899"/>
                </a:lnTo>
                <a:lnTo>
                  <a:pt x="347" y="898"/>
                </a:lnTo>
                <a:lnTo>
                  <a:pt x="347" y="898"/>
                </a:lnTo>
                <a:lnTo>
                  <a:pt x="347" y="896"/>
                </a:lnTo>
                <a:lnTo>
                  <a:pt x="348" y="896"/>
                </a:lnTo>
                <a:lnTo>
                  <a:pt x="348" y="894"/>
                </a:lnTo>
                <a:lnTo>
                  <a:pt x="348" y="894"/>
                </a:lnTo>
                <a:lnTo>
                  <a:pt x="348" y="893"/>
                </a:lnTo>
                <a:lnTo>
                  <a:pt x="348" y="893"/>
                </a:lnTo>
                <a:lnTo>
                  <a:pt x="348" y="893"/>
                </a:lnTo>
                <a:lnTo>
                  <a:pt x="348" y="891"/>
                </a:lnTo>
                <a:lnTo>
                  <a:pt x="348" y="891"/>
                </a:lnTo>
                <a:lnTo>
                  <a:pt x="348" y="890"/>
                </a:lnTo>
                <a:lnTo>
                  <a:pt x="350" y="890"/>
                </a:lnTo>
                <a:lnTo>
                  <a:pt x="350" y="890"/>
                </a:lnTo>
                <a:lnTo>
                  <a:pt x="350" y="888"/>
                </a:lnTo>
                <a:lnTo>
                  <a:pt x="350" y="888"/>
                </a:lnTo>
                <a:lnTo>
                  <a:pt x="350" y="887"/>
                </a:lnTo>
                <a:lnTo>
                  <a:pt x="350" y="887"/>
                </a:lnTo>
                <a:lnTo>
                  <a:pt x="350" y="885"/>
                </a:lnTo>
                <a:lnTo>
                  <a:pt x="350" y="885"/>
                </a:lnTo>
                <a:lnTo>
                  <a:pt x="351" y="885"/>
                </a:lnTo>
                <a:lnTo>
                  <a:pt x="351" y="885"/>
                </a:lnTo>
                <a:lnTo>
                  <a:pt x="351" y="884"/>
                </a:lnTo>
                <a:lnTo>
                  <a:pt x="351" y="884"/>
                </a:lnTo>
                <a:lnTo>
                  <a:pt x="351" y="882"/>
                </a:lnTo>
                <a:lnTo>
                  <a:pt x="351" y="882"/>
                </a:lnTo>
                <a:lnTo>
                  <a:pt x="351" y="882"/>
                </a:lnTo>
                <a:lnTo>
                  <a:pt x="351" y="881"/>
                </a:lnTo>
                <a:lnTo>
                  <a:pt x="351" y="881"/>
                </a:lnTo>
                <a:lnTo>
                  <a:pt x="353" y="879"/>
                </a:lnTo>
                <a:lnTo>
                  <a:pt x="353" y="879"/>
                </a:lnTo>
                <a:lnTo>
                  <a:pt x="353" y="877"/>
                </a:lnTo>
                <a:lnTo>
                  <a:pt x="353" y="877"/>
                </a:lnTo>
                <a:lnTo>
                  <a:pt x="353" y="876"/>
                </a:lnTo>
                <a:lnTo>
                  <a:pt x="353" y="876"/>
                </a:lnTo>
                <a:lnTo>
                  <a:pt x="353" y="874"/>
                </a:lnTo>
                <a:lnTo>
                  <a:pt x="353" y="874"/>
                </a:lnTo>
                <a:lnTo>
                  <a:pt x="355" y="874"/>
                </a:lnTo>
                <a:lnTo>
                  <a:pt x="355" y="873"/>
                </a:lnTo>
                <a:lnTo>
                  <a:pt x="355" y="873"/>
                </a:lnTo>
                <a:lnTo>
                  <a:pt x="355" y="871"/>
                </a:lnTo>
                <a:lnTo>
                  <a:pt x="355" y="871"/>
                </a:lnTo>
                <a:lnTo>
                  <a:pt x="355" y="870"/>
                </a:lnTo>
                <a:lnTo>
                  <a:pt x="355" y="870"/>
                </a:lnTo>
                <a:lnTo>
                  <a:pt x="355" y="868"/>
                </a:lnTo>
                <a:lnTo>
                  <a:pt x="356" y="868"/>
                </a:lnTo>
                <a:lnTo>
                  <a:pt x="356" y="868"/>
                </a:lnTo>
                <a:lnTo>
                  <a:pt x="356" y="867"/>
                </a:lnTo>
                <a:lnTo>
                  <a:pt x="356" y="867"/>
                </a:lnTo>
                <a:lnTo>
                  <a:pt x="356" y="867"/>
                </a:lnTo>
                <a:lnTo>
                  <a:pt x="356" y="867"/>
                </a:lnTo>
                <a:lnTo>
                  <a:pt x="356" y="865"/>
                </a:lnTo>
                <a:lnTo>
                  <a:pt x="356" y="865"/>
                </a:lnTo>
                <a:lnTo>
                  <a:pt x="356" y="864"/>
                </a:lnTo>
                <a:lnTo>
                  <a:pt x="356" y="864"/>
                </a:lnTo>
                <a:lnTo>
                  <a:pt x="358" y="864"/>
                </a:lnTo>
                <a:lnTo>
                  <a:pt x="358" y="862"/>
                </a:lnTo>
                <a:lnTo>
                  <a:pt x="358" y="862"/>
                </a:lnTo>
                <a:lnTo>
                  <a:pt x="358" y="860"/>
                </a:lnTo>
                <a:lnTo>
                  <a:pt x="358" y="860"/>
                </a:lnTo>
                <a:lnTo>
                  <a:pt x="358" y="859"/>
                </a:lnTo>
                <a:lnTo>
                  <a:pt x="358" y="859"/>
                </a:lnTo>
                <a:lnTo>
                  <a:pt x="358" y="857"/>
                </a:lnTo>
                <a:lnTo>
                  <a:pt x="359" y="857"/>
                </a:lnTo>
                <a:lnTo>
                  <a:pt x="359" y="857"/>
                </a:lnTo>
                <a:lnTo>
                  <a:pt x="359" y="856"/>
                </a:lnTo>
                <a:lnTo>
                  <a:pt x="359" y="856"/>
                </a:lnTo>
                <a:lnTo>
                  <a:pt x="359" y="854"/>
                </a:lnTo>
                <a:lnTo>
                  <a:pt x="359" y="854"/>
                </a:lnTo>
                <a:lnTo>
                  <a:pt x="359" y="854"/>
                </a:lnTo>
                <a:lnTo>
                  <a:pt x="359" y="853"/>
                </a:lnTo>
                <a:lnTo>
                  <a:pt x="359" y="853"/>
                </a:lnTo>
                <a:lnTo>
                  <a:pt x="359" y="851"/>
                </a:lnTo>
                <a:lnTo>
                  <a:pt x="359" y="851"/>
                </a:lnTo>
                <a:lnTo>
                  <a:pt x="359" y="850"/>
                </a:lnTo>
                <a:lnTo>
                  <a:pt x="359" y="850"/>
                </a:lnTo>
                <a:lnTo>
                  <a:pt x="361" y="850"/>
                </a:lnTo>
                <a:lnTo>
                  <a:pt x="361" y="848"/>
                </a:lnTo>
                <a:lnTo>
                  <a:pt x="361" y="848"/>
                </a:lnTo>
                <a:lnTo>
                  <a:pt x="361" y="848"/>
                </a:lnTo>
                <a:lnTo>
                  <a:pt x="361" y="846"/>
                </a:lnTo>
                <a:lnTo>
                  <a:pt x="361" y="846"/>
                </a:lnTo>
                <a:lnTo>
                  <a:pt x="361" y="846"/>
                </a:lnTo>
                <a:lnTo>
                  <a:pt x="361" y="845"/>
                </a:lnTo>
                <a:lnTo>
                  <a:pt x="361" y="845"/>
                </a:lnTo>
                <a:lnTo>
                  <a:pt x="362" y="845"/>
                </a:lnTo>
                <a:lnTo>
                  <a:pt x="362" y="843"/>
                </a:lnTo>
                <a:lnTo>
                  <a:pt x="362" y="843"/>
                </a:lnTo>
                <a:lnTo>
                  <a:pt x="362" y="842"/>
                </a:lnTo>
                <a:lnTo>
                  <a:pt x="362" y="842"/>
                </a:lnTo>
                <a:lnTo>
                  <a:pt x="362" y="842"/>
                </a:lnTo>
                <a:lnTo>
                  <a:pt x="362" y="840"/>
                </a:lnTo>
                <a:lnTo>
                  <a:pt x="362" y="840"/>
                </a:lnTo>
                <a:lnTo>
                  <a:pt x="362" y="839"/>
                </a:lnTo>
                <a:lnTo>
                  <a:pt x="362" y="839"/>
                </a:lnTo>
                <a:lnTo>
                  <a:pt x="364" y="839"/>
                </a:lnTo>
                <a:lnTo>
                  <a:pt x="364" y="837"/>
                </a:lnTo>
                <a:lnTo>
                  <a:pt x="364" y="837"/>
                </a:lnTo>
                <a:lnTo>
                  <a:pt x="364" y="836"/>
                </a:lnTo>
                <a:lnTo>
                  <a:pt x="364" y="836"/>
                </a:lnTo>
                <a:lnTo>
                  <a:pt x="364" y="836"/>
                </a:lnTo>
                <a:lnTo>
                  <a:pt x="364" y="834"/>
                </a:lnTo>
                <a:lnTo>
                  <a:pt x="364" y="834"/>
                </a:lnTo>
                <a:lnTo>
                  <a:pt x="365" y="834"/>
                </a:lnTo>
                <a:lnTo>
                  <a:pt x="365" y="833"/>
                </a:lnTo>
                <a:lnTo>
                  <a:pt x="365" y="833"/>
                </a:lnTo>
                <a:lnTo>
                  <a:pt x="365" y="831"/>
                </a:lnTo>
                <a:lnTo>
                  <a:pt x="365" y="831"/>
                </a:lnTo>
                <a:lnTo>
                  <a:pt x="365" y="831"/>
                </a:lnTo>
                <a:lnTo>
                  <a:pt x="365" y="829"/>
                </a:lnTo>
                <a:lnTo>
                  <a:pt x="365" y="829"/>
                </a:lnTo>
                <a:lnTo>
                  <a:pt x="365" y="829"/>
                </a:lnTo>
                <a:lnTo>
                  <a:pt x="365" y="828"/>
                </a:lnTo>
                <a:lnTo>
                  <a:pt x="364" y="828"/>
                </a:lnTo>
                <a:lnTo>
                  <a:pt x="364" y="828"/>
                </a:lnTo>
                <a:lnTo>
                  <a:pt x="364" y="826"/>
                </a:lnTo>
                <a:lnTo>
                  <a:pt x="364" y="826"/>
                </a:lnTo>
                <a:lnTo>
                  <a:pt x="364" y="826"/>
                </a:lnTo>
                <a:lnTo>
                  <a:pt x="364" y="825"/>
                </a:lnTo>
                <a:lnTo>
                  <a:pt x="362" y="825"/>
                </a:lnTo>
                <a:lnTo>
                  <a:pt x="362" y="825"/>
                </a:lnTo>
                <a:lnTo>
                  <a:pt x="362" y="823"/>
                </a:lnTo>
                <a:lnTo>
                  <a:pt x="362" y="823"/>
                </a:lnTo>
                <a:lnTo>
                  <a:pt x="362" y="822"/>
                </a:lnTo>
                <a:lnTo>
                  <a:pt x="361" y="822"/>
                </a:lnTo>
                <a:lnTo>
                  <a:pt x="361" y="820"/>
                </a:lnTo>
                <a:lnTo>
                  <a:pt x="361" y="820"/>
                </a:lnTo>
                <a:lnTo>
                  <a:pt x="361" y="819"/>
                </a:lnTo>
                <a:lnTo>
                  <a:pt x="361" y="819"/>
                </a:lnTo>
                <a:lnTo>
                  <a:pt x="359" y="819"/>
                </a:lnTo>
                <a:lnTo>
                  <a:pt x="359" y="817"/>
                </a:lnTo>
                <a:lnTo>
                  <a:pt x="359" y="817"/>
                </a:lnTo>
                <a:lnTo>
                  <a:pt x="359" y="817"/>
                </a:lnTo>
                <a:lnTo>
                  <a:pt x="359" y="816"/>
                </a:lnTo>
                <a:lnTo>
                  <a:pt x="359" y="816"/>
                </a:lnTo>
                <a:lnTo>
                  <a:pt x="359" y="816"/>
                </a:lnTo>
                <a:lnTo>
                  <a:pt x="359" y="814"/>
                </a:lnTo>
                <a:lnTo>
                  <a:pt x="359" y="814"/>
                </a:lnTo>
                <a:lnTo>
                  <a:pt x="358" y="812"/>
                </a:lnTo>
                <a:lnTo>
                  <a:pt x="358" y="812"/>
                </a:lnTo>
                <a:lnTo>
                  <a:pt x="358" y="811"/>
                </a:lnTo>
                <a:lnTo>
                  <a:pt x="358" y="811"/>
                </a:lnTo>
                <a:lnTo>
                  <a:pt x="358" y="811"/>
                </a:lnTo>
                <a:lnTo>
                  <a:pt x="358" y="811"/>
                </a:lnTo>
                <a:lnTo>
                  <a:pt x="358" y="811"/>
                </a:lnTo>
                <a:lnTo>
                  <a:pt x="358" y="809"/>
                </a:lnTo>
                <a:lnTo>
                  <a:pt x="358" y="809"/>
                </a:lnTo>
                <a:lnTo>
                  <a:pt x="359" y="809"/>
                </a:lnTo>
                <a:lnTo>
                  <a:pt x="359" y="808"/>
                </a:lnTo>
                <a:lnTo>
                  <a:pt x="359" y="808"/>
                </a:lnTo>
                <a:lnTo>
                  <a:pt x="359" y="808"/>
                </a:lnTo>
                <a:lnTo>
                  <a:pt x="359" y="806"/>
                </a:lnTo>
                <a:lnTo>
                  <a:pt x="359" y="806"/>
                </a:lnTo>
                <a:lnTo>
                  <a:pt x="359" y="806"/>
                </a:lnTo>
                <a:lnTo>
                  <a:pt x="359" y="805"/>
                </a:lnTo>
                <a:lnTo>
                  <a:pt x="361" y="805"/>
                </a:lnTo>
                <a:lnTo>
                  <a:pt x="361" y="803"/>
                </a:lnTo>
                <a:lnTo>
                  <a:pt x="361" y="803"/>
                </a:lnTo>
                <a:lnTo>
                  <a:pt x="361" y="803"/>
                </a:lnTo>
                <a:lnTo>
                  <a:pt x="361" y="802"/>
                </a:lnTo>
                <a:lnTo>
                  <a:pt x="362" y="802"/>
                </a:lnTo>
                <a:lnTo>
                  <a:pt x="362" y="800"/>
                </a:lnTo>
                <a:lnTo>
                  <a:pt x="362" y="800"/>
                </a:lnTo>
                <a:lnTo>
                  <a:pt x="362" y="799"/>
                </a:lnTo>
                <a:lnTo>
                  <a:pt x="364" y="799"/>
                </a:lnTo>
                <a:lnTo>
                  <a:pt x="364" y="797"/>
                </a:lnTo>
                <a:lnTo>
                  <a:pt x="364" y="797"/>
                </a:lnTo>
                <a:lnTo>
                  <a:pt x="364" y="797"/>
                </a:lnTo>
                <a:lnTo>
                  <a:pt x="364" y="795"/>
                </a:lnTo>
                <a:lnTo>
                  <a:pt x="365" y="795"/>
                </a:lnTo>
                <a:lnTo>
                  <a:pt x="365" y="795"/>
                </a:lnTo>
                <a:lnTo>
                  <a:pt x="365" y="794"/>
                </a:lnTo>
                <a:lnTo>
                  <a:pt x="365" y="794"/>
                </a:lnTo>
                <a:lnTo>
                  <a:pt x="365" y="794"/>
                </a:lnTo>
                <a:lnTo>
                  <a:pt x="365" y="792"/>
                </a:lnTo>
                <a:lnTo>
                  <a:pt x="367" y="792"/>
                </a:lnTo>
                <a:lnTo>
                  <a:pt x="367" y="792"/>
                </a:lnTo>
                <a:lnTo>
                  <a:pt x="367" y="792"/>
                </a:lnTo>
                <a:lnTo>
                  <a:pt x="367" y="792"/>
                </a:lnTo>
                <a:lnTo>
                  <a:pt x="367" y="791"/>
                </a:lnTo>
                <a:lnTo>
                  <a:pt x="367" y="791"/>
                </a:lnTo>
                <a:lnTo>
                  <a:pt x="368" y="791"/>
                </a:lnTo>
                <a:lnTo>
                  <a:pt x="368" y="789"/>
                </a:lnTo>
                <a:lnTo>
                  <a:pt x="368" y="789"/>
                </a:lnTo>
                <a:lnTo>
                  <a:pt x="368" y="789"/>
                </a:lnTo>
                <a:lnTo>
                  <a:pt x="368" y="788"/>
                </a:lnTo>
                <a:lnTo>
                  <a:pt x="368" y="788"/>
                </a:lnTo>
                <a:lnTo>
                  <a:pt x="370" y="788"/>
                </a:lnTo>
                <a:lnTo>
                  <a:pt x="370" y="786"/>
                </a:lnTo>
                <a:lnTo>
                  <a:pt x="370" y="786"/>
                </a:lnTo>
                <a:lnTo>
                  <a:pt x="370" y="786"/>
                </a:lnTo>
                <a:lnTo>
                  <a:pt x="370" y="785"/>
                </a:lnTo>
                <a:lnTo>
                  <a:pt x="372" y="785"/>
                </a:lnTo>
                <a:lnTo>
                  <a:pt x="372" y="783"/>
                </a:lnTo>
                <a:lnTo>
                  <a:pt x="372" y="783"/>
                </a:lnTo>
                <a:lnTo>
                  <a:pt x="372" y="782"/>
                </a:lnTo>
                <a:lnTo>
                  <a:pt x="373" y="782"/>
                </a:lnTo>
                <a:lnTo>
                  <a:pt x="373" y="780"/>
                </a:lnTo>
                <a:lnTo>
                  <a:pt x="373" y="780"/>
                </a:lnTo>
                <a:lnTo>
                  <a:pt x="373" y="780"/>
                </a:lnTo>
                <a:lnTo>
                  <a:pt x="373" y="778"/>
                </a:lnTo>
                <a:lnTo>
                  <a:pt x="375" y="778"/>
                </a:lnTo>
                <a:lnTo>
                  <a:pt x="375" y="777"/>
                </a:lnTo>
                <a:lnTo>
                  <a:pt x="375" y="777"/>
                </a:lnTo>
                <a:lnTo>
                  <a:pt x="375" y="777"/>
                </a:lnTo>
                <a:lnTo>
                  <a:pt x="375" y="775"/>
                </a:lnTo>
                <a:lnTo>
                  <a:pt x="376" y="775"/>
                </a:lnTo>
                <a:lnTo>
                  <a:pt x="376" y="775"/>
                </a:lnTo>
                <a:lnTo>
                  <a:pt x="376" y="774"/>
                </a:lnTo>
                <a:lnTo>
                  <a:pt x="376" y="774"/>
                </a:lnTo>
                <a:lnTo>
                  <a:pt x="376" y="774"/>
                </a:lnTo>
                <a:lnTo>
                  <a:pt x="376" y="774"/>
                </a:lnTo>
                <a:lnTo>
                  <a:pt x="378" y="774"/>
                </a:lnTo>
                <a:lnTo>
                  <a:pt x="378" y="772"/>
                </a:lnTo>
                <a:lnTo>
                  <a:pt x="378" y="772"/>
                </a:lnTo>
                <a:lnTo>
                  <a:pt x="378" y="772"/>
                </a:lnTo>
                <a:lnTo>
                  <a:pt x="378" y="771"/>
                </a:lnTo>
                <a:lnTo>
                  <a:pt x="378" y="771"/>
                </a:lnTo>
                <a:lnTo>
                  <a:pt x="379" y="769"/>
                </a:lnTo>
                <a:lnTo>
                  <a:pt x="379" y="769"/>
                </a:lnTo>
                <a:lnTo>
                  <a:pt x="379" y="768"/>
                </a:lnTo>
                <a:lnTo>
                  <a:pt x="379" y="768"/>
                </a:lnTo>
                <a:lnTo>
                  <a:pt x="379" y="766"/>
                </a:lnTo>
                <a:lnTo>
                  <a:pt x="379" y="766"/>
                </a:lnTo>
                <a:lnTo>
                  <a:pt x="379" y="765"/>
                </a:lnTo>
                <a:lnTo>
                  <a:pt x="379" y="765"/>
                </a:lnTo>
                <a:lnTo>
                  <a:pt x="379" y="763"/>
                </a:lnTo>
                <a:lnTo>
                  <a:pt x="379" y="763"/>
                </a:lnTo>
                <a:lnTo>
                  <a:pt x="379" y="763"/>
                </a:lnTo>
                <a:lnTo>
                  <a:pt x="379" y="761"/>
                </a:lnTo>
                <a:lnTo>
                  <a:pt x="379" y="761"/>
                </a:lnTo>
                <a:lnTo>
                  <a:pt x="381" y="760"/>
                </a:lnTo>
                <a:lnTo>
                  <a:pt x="381" y="760"/>
                </a:lnTo>
                <a:lnTo>
                  <a:pt x="381" y="758"/>
                </a:lnTo>
                <a:lnTo>
                  <a:pt x="381" y="758"/>
                </a:lnTo>
                <a:lnTo>
                  <a:pt x="381" y="757"/>
                </a:lnTo>
                <a:lnTo>
                  <a:pt x="381" y="757"/>
                </a:lnTo>
                <a:lnTo>
                  <a:pt x="381" y="757"/>
                </a:lnTo>
                <a:lnTo>
                  <a:pt x="381" y="755"/>
                </a:lnTo>
                <a:lnTo>
                  <a:pt x="382" y="755"/>
                </a:lnTo>
                <a:lnTo>
                  <a:pt x="382" y="754"/>
                </a:lnTo>
                <a:lnTo>
                  <a:pt x="382" y="754"/>
                </a:lnTo>
                <a:lnTo>
                  <a:pt x="382" y="752"/>
                </a:lnTo>
                <a:lnTo>
                  <a:pt x="382" y="752"/>
                </a:lnTo>
                <a:lnTo>
                  <a:pt x="382" y="752"/>
                </a:lnTo>
                <a:lnTo>
                  <a:pt x="384" y="752"/>
                </a:lnTo>
                <a:lnTo>
                  <a:pt x="384" y="752"/>
                </a:lnTo>
                <a:lnTo>
                  <a:pt x="384" y="752"/>
                </a:lnTo>
                <a:lnTo>
                  <a:pt x="384" y="754"/>
                </a:lnTo>
                <a:lnTo>
                  <a:pt x="386" y="754"/>
                </a:lnTo>
                <a:lnTo>
                  <a:pt x="386" y="754"/>
                </a:lnTo>
                <a:lnTo>
                  <a:pt x="387" y="754"/>
                </a:lnTo>
                <a:lnTo>
                  <a:pt x="387" y="755"/>
                </a:lnTo>
                <a:lnTo>
                  <a:pt x="387" y="755"/>
                </a:lnTo>
                <a:lnTo>
                  <a:pt x="387" y="755"/>
                </a:lnTo>
                <a:lnTo>
                  <a:pt x="389" y="755"/>
                </a:lnTo>
                <a:lnTo>
                  <a:pt x="389" y="757"/>
                </a:lnTo>
                <a:lnTo>
                  <a:pt x="389" y="757"/>
                </a:lnTo>
                <a:lnTo>
                  <a:pt x="390" y="757"/>
                </a:lnTo>
                <a:lnTo>
                  <a:pt x="390" y="757"/>
                </a:lnTo>
                <a:lnTo>
                  <a:pt x="392" y="757"/>
                </a:lnTo>
                <a:lnTo>
                  <a:pt x="392" y="758"/>
                </a:lnTo>
                <a:lnTo>
                  <a:pt x="392" y="758"/>
                </a:lnTo>
                <a:lnTo>
                  <a:pt x="392" y="758"/>
                </a:lnTo>
                <a:lnTo>
                  <a:pt x="393" y="758"/>
                </a:lnTo>
                <a:lnTo>
                  <a:pt x="393" y="760"/>
                </a:lnTo>
                <a:lnTo>
                  <a:pt x="395" y="760"/>
                </a:lnTo>
                <a:lnTo>
                  <a:pt x="395" y="760"/>
                </a:lnTo>
                <a:lnTo>
                  <a:pt x="395" y="760"/>
                </a:lnTo>
                <a:lnTo>
                  <a:pt x="395" y="761"/>
                </a:lnTo>
                <a:lnTo>
                  <a:pt x="396" y="761"/>
                </a:lnTo>
                <a:lnTo>
                  <a:pt x="396" y="761"/>
                </a:lnTo>
                <a:lnTo>
                  <a:pt x="396" y="761"/>
                </a:lnTo>
                <a:lnTo>
                  <a:pt x="396" y="761"/>
                </a:lnTo>
                <a:lnTo>
                  <a:pt x="396" y="760"/>
                </a:lnTo>
                <a:lnTo>
                  <a:pt x="396" y="760"/>
                </a:lnTo>
                <a:lnTo>
                  <a:pt x="396" y="760"/>
                </a:lnTo>
                <a:lnTo>
                  <a:pt x="396" y="760"/>
                </a:lnTo>
                <a:lnTo>
                  <a:pt x="396" y="758"/>
                </a:lnTo>
                <a:lnTo>
                  <a:pt x="396" y="758"/>
                </a:lnTo>
                <a:lnTo>
                  <a:pt x="396" y="758"/>
                </a:lnTo>
                <a:lnTo>
                  <a:pt x="396" y="757"/>
                </a:lnTo>
                <a:lnTo>
                  <a:pt x="396" y="757"/>
                </a:lnTo>
                <a:lnTo>
                  <a:pt x="396" y="757"/>
                </a:lnTo>
                <a:lnTo>
                  <a:pt x="395" y="757"/>
                </a:lnTo>
                <a:lnTo>
                  <a:pt x="395" y="755"/>
                </a:lnTo>
                <a:lnTo>
                  <a:pt x="395" y="755"/>
                </a:lnTo>
                <a:lnTo>
                  <a:pt x="395" y="754"/>
                </a:lnTo>
                <a:lnTo>
                  <a:pt x="395" y="754"/>
                </a:lnTo>
                <a:lnTo>
                  <a:pt x="395" y="754"/>
                </a:lnTo>
                <a:lnTo>
                  <a:pt x="395" y="752"/>
                </a:lnTo>
                <a:lnTo>
                  <a:pt x="395" y="752"/>
                </a:lnTo>
                <a:lnTo>
                  <a:pt x="393" y="752"/>
                </a:lnTo>
                <a:lnTo>
                  <a:pt x="393" y="751"/>
                </a:lnTo>
                <a:lnTo>
                  <a:pt x="393" y="751"/>
                </a:lnTo>
                <a:lnTo>
                  <a:pt x="395" y="751"/>
                </a:lnTo>
                <a:lnTo>
                  <a:pt x="393" y="751"/>
                </a:lnTo>
                <a:lnTo>
                  <a:pt x="393" y="749"/>
                </a:lnTo>
                <a:lnTo>
                  <a:pt x="395" y="749"/>
                </a:lnTo>
                <a:lnTo>
                  <a:pt x="395" y="749"/>
                </a:lnTo>
                <a:lnTo>
                  <a:pt x="395" y="748"/>
                </a:lnTo>
                <a:lnTo>
                  <a:pt x="395" y="748"/>
                </a:lnTo>
                <a:lnTo>
                  <a:pt x="395" y="746"/>
                </a:lnTo>
                <a:lnTo>
                  <a:pt x="395" y="746"/>
                </a:lnTo>
                <a:lnTo>
                  <a:pt x="395" y="744"/>
                </a:lnTo>
                <a:lnTo>
                  <a:pt x="395" y="744"/>
                </a:lnTo>
                <a:lnTo>
                  <a:pt x="395" y="743"/>
                </a:lnTo>
                <a:lnTo>
                  <a:pt x="395" y="743"/>
                </a:lnTo>
                <a:lnTo>
                  <a:pt x="395" y="741"/>
                </a:lnTo>
                <a:lnTo>
                  <a:pt x="395" y="741"/>
                </a:lnTo>
                <a:lnTo>
                  <a:pt x="395" y="741"/>
                </a:lnTo>
                <a:lnTo>
                  <a:pt x="395" y="740"/>
                </a:lnTo>
                <a:lnTo>
                  <a:pt x="395" y="740"/>
                </a:lnTo>
                <a:lnTo>
                  <a:pt x="396" y="740"/>
                </a:lnTo>
                <a:lnTo>
                  <a:pt x="396" y="738"/>
                </a:lnTo>
                <a:lnTo>
                  <a:pt x="396" y="738"/>
                </a:lnTo>
                <a:lnTo>
                  <a:pt x="396" y="738"/>
                </a:lnTo>
                <a:lnTo>
                  <a:pt x="396" y="738"/>
                </a:lnTo>
                <a:lnTo>
                  <a:pt x="396" y="737"/>
                </a:lnTo>
                <a:lnTo>
                  <a:pt x="396" y="737"/>
                </a:lnTo>
                <a:lnTo>
                  <a:pt x="396" y="735"/>
                </a:lnTo>
                <a:lnTo>
                  <a:pt x="396" y="735"/>
                </a:lnTo>
                <a:lnTo>
                  <a:pt x="396" y="734"/>
                </a:lnTo>
                <a:lnTo>
                  <a:pt x="396" y="734"/>
                </a:lnTo>
                <a:lnTo>
                  <a:pt x="396" y="732"/>
                </a:lnTo>
                <a:lnTo>
                  <a:pt x="396" y="732"/>
                </a:lnTo>
                <a:lnTo>
                  <a:pt x="398" y="732"/>
                </a:lnTo>
                <a:lnTo>
                  <a:pt x="398" y="730"/>
                </a:lnTo>
                <a:lnTo>
                  <a:pt x="398" y="730"/>
                </a:lnTo>
                <a:lnTo>
                  <a:pt x="398" y="730"/>
                </a:lnTo>
                <a:lnTo>
                  <a:pt x="398" y="729"/>
                </a:lnTo>
                <a:lnTo>
                  <a:pt x="398" y="729"/>
                </a:lnTo>
                <a:lnTo>
                  <a:pt x="398" y="727"/>
                </a:lnTo>
                <a:lnTo>
                  <a:pt x="398" y="727"/>
                </a:lnTo>
                <a:lnTo>
                  <a:pt x="398" y="727"/>
                </a:lnTo>
                <a:lnTo>
                  <a:pt x="399" y="727"/>
                </a:lnTo>
                <a:lnTo>
                  <a:pt x="399" y="726"/>
                </a:lnTo>
                <a:lnTo>
                  <a:pt x="399" y="727"/>
                </a:lnTo>
                <a:lnTo>
                  <a:pt x="399" y="726"/>
                </a:lnTo>
                <a:lnTo>
                  <a:pt x="401" y="726"/>
                </a:lnTo>
                <a:lnTo>
                  <a:pt x="401" y="726"/>
                </a:lnTo>
                <a:lnTo>
                  <a:pt x="401" y="726"/>
                </a:lnTo>
                <a:lnTo>
                  <a:pt x="403" y="724"/>
                </a:lnTo>
                <a:lnTo>
                  <a:pt x="403" y="724"/>
                </a:lnTo>
                <a:lnTo>
                  <a:pt x="403" y="723"/>
                </a:lnTo>
                <a:lnTo>
                  <a:pt x="403" y="723"/>
                </a:lnTo>
                <a:lnTo>
                  <a:pt x="403" y="723"/>
                </a:lnTo>
                <a:lnTo>
                  <a:pt x="403" y="721"/>
                </a:lnTo>
                <a:lnTo>
                  <a:pt x="403" y="721"/>
                </a:lnTo>
                <a:lnTo>
                  <a:pt x="403" y="720"/>
                </a:lnTo>
                <a:lnTo>
                  <a:pt x="403" y="720"/>
                </a:lnTo>
                <a:lnTo>
                  <a:pt x="401" y="720"/>
                </a:lnTo>
                <a:lnTo>
                  <a:pt x="401" y="720"/>
                </a:lnTo>
                <a:lnTo>
                  <a:pt x="401" y="720"/>
                </a:lnTo>
                <a:lnTo>
                  <a:pt x="401" y="718"/>
                </a:lnTo>
                <a:lnTo>
                  <a:pt x="401" y="718"/>
                </a:lnTo>
                <a:lnTo>
                  <a:pt x="399" y="718"/>
                </a:lnTo>
                <a:lnTo>
                  <a:pt x="401" y="718"/>
                </a:lnTo>
                <a:lnTo>
                  <a:pt x="401" y="717"/>
                </a:lnTo>
                <a:lnTo>
                  <a:pt x="401" y="717"/>
                </a:lnTo>
                <a:lnTo>
                  <a:pt x="401" y="715"/>
                </a:lnTo>
                <a:lnTo>
                  <a:pt x="401" y="715"/>
                </a:lnTo>
                <a:lnTo>
                  <a:pt x="401" y="715"/>
                </a:lnTo>
                <a:lnTo>
                  <a:pt x="401" y="713"/>
                </a:lnTo>
                <a:lnTo>
                  <a:pt x="401" y="713"/>
                </a:lnTo>
                <a:lnTo>
                  <a:pt x="401" y="712"/>
                </a:lnTo>
                <a:lnTo>
                  <a:pt x="401" y="712"/>
                </a:lnTo>
                <a:lnTo>
                  <a:pt x="403" y="710"/>
                </a:lnTo>
                <a:lnTo>
                  <a:pt x="403" y="710"/>
                </a:lnTo>
                <a:lnTo>
                  <a:pt x="401" y="710"/>
                </a:lnTo>
                <a:lnTo>
                  <a:pt x="401" y="709"/>
                </a:lnTo>
                <a:lnTo>
                  <a:pt x="401" y="709"/>
                </a:lnTo>
                <a:lnTo>
                  <a:pt x="399" y="709"/>
                </a:lnTo>
                <a:lnTo>
                  <a:pt x="399" y="707"/>
                </a:lnTo>
                <a:lnTo>
                  <a:pt x="399" y="707"/>
                </a:lnTo>
                <a:lnTo>
                  <a:pt x="399" y="707"/>
                </a:lnTo>
                <a:lnTo>
                  <a:pt x="398" y="707"/>
                </a:lnTo>
                <a:lnTo>
                  <a:pt x="398" y="706"/>
                </a:lnTo>
                <a:lnTo>
                  <a:pt x="398" y="706"/>
                </a:lnTo>
                <a:lnTo>
                  <a:pt x="398" y="704"/>
                </a:lnTo>
                <a:lnTo>
                  <a:pt x="398" y="704"/>
                </a:lnTo>
                <a:lnTo>
                  <a:pt x="398" y="703"/>
                </a:lnTo>
                <a:lnTo>
                  <a:pt x="398" y="703"/>
                </a:lnTo>
                <a:lnTo>
                  <a:pt x="398" y="701"/>
                </a:lnTo>
                <a:lnTo>
                  <a:pt x="396" y="701"/>
                </a:lnTo>
                <a:lnTo>
                  <a:pt x="396" y="701"/>
                </a:lnTo>
                <a:lnTo>
                  <a:pt x="396" y="701"/>
                </a:lnTo>
                <a:lnTo>
                  <a:pt x="396" y="701"/>
                </a:lnTo>
                <a:lnTo>
                  <a:pt x="395" y="700"/>
                </a:lnTo>
                <a:lnTo>
                  <a:pt x="395" y="700"/>
                </a:lnTo>
                <a:lnTo>
                  <a:pt x="395" y="698"/>
                </a:lnTo>
                <a:lnTo>
                  <a:pt x="395" y="698"/>
                </a:lnTo>
                <a:lnTo>
                  <a:pt x="395" y="698"/>
                </a:lnTo>
                <a:lnTo>
                  <a:pt x="395" y="696"/>
                </a:lnTo>
                <a:lnTo>
                  <a:pt x="393" y="696"/>
                </a:lnTo>
                <a:lnTo>
                  <a:pt x="393" y="698"/>
                </a:lnTo>
                <a:lnTo>
                  <a:pt x="393" y="698"/>
                </a:lnTo>
                <a:lnTo>
                  <a:pt x="392" y="698"/>
                </a:lnTo>
                <a:lnTo>
                  <a:pt x="392" y="698"/>
                </a:lnTo>
                <a:lnTo>
                  <a:pt x="390" y="698"/>
                </a:lnTo>
                <a:lnTo>
                  <a:pt x="390" y="698"/>
                </a:lnTo>
                <a:lnTo>
                  <a:pt x="390" y="696"/>
                </a:lnTo>
                <a:lnTo>
                  <a:pt x="389" y="696"/>
                </a:lnTo>
                <a:lnTo>
                  <a:pt x="389" y="696"/>
                </a:lnTo>
                <a:lnTo>
                  <a:pt x="389" y="696"/>
                </a:lnTo>
                <a:lnTo>
                  <a:pt x="389" y="696"/>
                </a:lnTo>
                <a:lnTo>
                  <a:pt x="387" y="696"/>
                </a:lnTo>
                <a:lnTo>
                  <a:pt x="387" y="695"/>
                </a:lnTo>
                <a:lnTo>
                  <a:pt x="386" y="695"/>
                </a:lnTo>
                <a:lnTo>
                  <a:pt x="386" y="695"/>
                </a:lnTo>
                <a:lnTo>
                  <a:pt x="386" y="695"/>
                </a:lnTo>
                <a:lnTo>
                  <a:pt x="384" y="695"/>
                </a:lnTo>
                <a:lnTo>
                  <a:pt x="384" y="695"/>
                </a:lnTo>
                <a:lnTo>
                  <a:pt x="382" y="695"/>
                </a:lnTo>
                <a:lnTo>
                  <a:pt x="382" y="695"/>
                </a:lnTo>
                <a:lnTo>
                  <a:pt x="381" y="695"/>
                </a:lnTo>
                <a:lnTo>
                  <a:pt x="381" y="695"/>
                </a:lnTo>
                <a:lnTo>
                  <a:pt x="379" y="693"/>
                </a:lnTo>
                <a:lnTo>
                  <a:pt x="379" y="693"/>
                </a:lnTo>
                <a:lnTo>
                  <a:pt x="379" y="693"/>
                </a:lnTo>
                <a:lnTo>
                  <a:pt x="379" y="693"/>
                </a:lnTo>
                <a:lnTo>
                  <a:pt x="378" y="693"/>
                </a:lnTo>
                <a:lnTo>
                  <a:pt x="378" y="692"/>
                </a:lnTo>
                <a:lnTo>
                  <a:pt x="376" y="692"/>
                </a:lnTo>
                <a:lnTo>
                  <a:pt x="376" y="692"/>
                </a:lnTo>
                <a:lnTo>
                  <a:pt x="376" y="692"/>
                </a:lnTo>
                <a:lnTo>
                  <a:pt x="375" y="692"/>
                </a:lnTo>
                <a:lnTo>
                  <a:pt x="375" y="690"/>
                </a:lnTo>
                <a:lnTo>
                  <a:pt x="375" y="690"/>
                </a:lnTo>
                <a:lnTo>
                  <a:pt x="373" y="690"/>
                </a:lnTo>
                <a:lnTo>
                  <a:pt x="373" y="690"/>
                </a:lnTo>
                <a:lnTo>
                  <a:pt x="373" y="690"/>
                </a:lnTo>
                <a:lnTo>
                  <a:pt x="372" y="690"/>
                </a:lnTo>
                <a:lnTo>
                  <a:pt x="372" y="689"/>
                </a:lnTo>
                <a:lnTo>
                  <a:pt x="372" y="689"/>
                </a:lnTo>
                <a:lnTo>
                  <a:pt x="370" y="689"/>
                </a:lnTo>
                <a:lnTo>
                  <a:pt x="370" y="689"/>
                </a:lnTo>
                <a:lnTo>
                  <a:pt x="370" y="689"/>
                </a:lnTo>
                <a:lnTo>
                  <a:pt x="370" y="689"/>
                </a:lnTo>
                <a:lnTo>
                  <a:pt x="370" y="687"/>
                </a:lnTo>
                <a:lnTo>
                  <a:pt x="372" y="687"/>
                </a:lnTo>
                <a:lnTo>
                  <a:pt x="372" y="686"/>
                </a:lnTo>
                <a:lnTo>
                  <a:pt x="372" y="686"/>
                </a:lnTo>
                <a:lnTo>
                  <a:pt x="372" y="684"/>
                </a:lnTo>
                <a:lnTo>
                  <a:pt x="372" y="684"/>
                </a:lnTo>
                <a:lnTo>
                  <a:pt x="372" y="683"/>
                </a:lnTo>
                <a:lnTo>
                  <a:pt x="372" y="683"/>
                </a:lnTo>
                <a:lnTo>
                  <a:pt x="372" y="683"/>
                </a:lnTo>
                <a:lnTo>
                  <a:pt x="373" y="683"/>
                </a:lnTo>
                <a:lnTo>
                  <a:pt x="373" y="683"/>
                </a:lnTo>
                <a:lnTo>
                  <a:pt x="372" y="683"/>
                </a:lnTo>
                <a:lnTo>
                  <a:pt x="372" y="681"/>
                </a:lnTo>
                <a:lnTo>
                  <a:pt x="372" y="681"/>
                </a:lnTo>
                <a:lnTo>
                  <a:pt x="372" y="681"/>
                </a:lnTo>
                <a:lnTo>
                  <a:pt x="372" y="679"/>
                </a:lnTo>
                <a:lnTo>
                  <a:pt x="372" y="679"/>
                </a:lnTo>
                <a:lnTo>
                  <a:pt x="372" y="678"/>
                </a:lnTo>
                <a:lnTo>
                  <a:pt x="372" y="678"/>
                </a:lnTo>
                <a:lnTo>
                  <a:pt x="372" y="676"/>
                </a:lnTo>
                <a:lnTo>
                  <a:pt x="372" y="676"/>
                </a:lnTo>
                <a:lnTo>
                  <a:pt x="372" y="676"/>
                </a:lnTo>
                <a:lnTo>
                  <a:pt x="372" y="675"/>
                </a:lnTo>
                <a:lnTo>
                  <a:pt x="373" y="675"/>
                </a:lnTo>
                <a:lnTo>
                  <a:pt x="373" y="675"/>
                </a:lnTo>
                <a:lnTo>
                  <a:pt x="373" y="675"/>
                </a:lnTo>
                <a:lnTo>
                  <a:pt x="373" y="675"/>
                </a:lnTo>
                <a:lnTo>
                  <a:pt x="373" y="673"/>
                </a:lnTo>
                <a:lnTo>
                  <a:pt x="372" y="673"/>
                </a:lnTo>
                <a:lnTo>
                  <a:pt x="372" y="673"/>
                </a:lnTo>
                <a:lnTo>
                  <a:pt x="372" y="673"/>
                </a:lnTo>
                <a:lnTo>
                  <a:pt x="372" y="672"/>
                </a:lnTo>
                <a:lnTo>
                  <a:pt x="370" y="672"/>
                </a:lnTo>
                <a:lnTo>
                  <a:pt x="370" y="672"/>
                </a:lnTo>
                <a:lnTo>
                  <a:pt x="370" y="672"/>
                </a:lnTo>
                <a:lnTo>
                  <a:pt x="370" y="670"/>
                </a:lnTo>
                <a:lnTo>
                  <a:pt x="368" y="670"/>
                </a:lnTo>
                <a:lnTo>
                  <a:pt x="368" y="670"/>
                </a:lnTo>
                <a:lnTo>
                  <a:pt x="368" y="670"/>
                </a:lnTo>
                <a:lnTo>
                  <a:pt x="368" y="669"/>
                </a:lnTo>
                <a:lnTo>
                  <a:pt x="367" y="669"/>
                </a:lnTo>
                <a:lnTo>
                  <a:pt x="367" y="669"/>
                </a:lnTo>
                <a:lnTo>
                  <a:pt x="367" y="669"/>
                </a:lnTo>
                <a:lnTo>
                  <a:pt x="367" y="667"/>
                </a:lnTo>
                <a:lnTo>
                  <a:pt x="365" y="667"/>
                </a:lnTo>
                <a:lnTo>
                  <a:pt x="365" y="667"/>
                </a:lnTo>
                <a:lnTo>
                  <a:pt x="365" y="667"/>
                </a:lnTo>
                <a:lnTo>
                  <a:pt x="365" y="666"/>
                </a:lnTo>
                <a:lnTo>
                  <a:pt x="364" y="666"/>
                </a:lnTo>
                <a:lnTo>
                  <a:pt x="364" y="666"/>
                </a:lnTo>
                <a:lnTo>
                  <a:pt x="364" y="666"/>
                </a:lnTo>
                <a:lnTo>
                  <a:pt x="364" y="664"/>
                </a:lnTo>
                <a:lnTo>
                  <a:pt x="362" y="664"/>
                </a:lnTo>
                <a:lnTo>
                  <a:pt x="362" y="664"/>
                </a:lnTo>
                <a:lnTo>
                  <a:pt x="362" y="664"/>
                </a:lnTo>
                <a:lnTo>
                  <a:pt x="362" y="664"/>
                </a:lnTo>
                <a:lnTo>
                  <a:pt x="361" y="664"/>
                </a:lnTo>
                <a:lnTo>
                  <a:pt x="361" y="662"/>
                </a:lnTo>
                <a:lnTo>
                  <a:pt x="361" y="662"/>
                </a:lnTo>
                <a:lnTo>
                  <a:pt x="359" y="662"/>
                </a:lnTo>
                <a:lnTo>
                  <a:pt x="359" y="661"/>
                </a:lnTo>
                <a:lnTo>
                  <a:pt x="359" y="661"/>
                </a:lnTo>
                <a:lnTo>
                  <a:pt x="358" y="659"/>
                </a:lnTo>
                <a:lnTo>
                  <a:pt x="358" y="659"/>
                </a:lnTo>
                <a:lnTo>
                  <a:pt x="358" y="659"/>
                </a:lnTo>
                <a:lnTo>
                  <a:pt x="358" y="658"/>
                </a:lnTo>
                <a:lnTo>
                  <a:pt x="356" y="658"/>
                </a:lnTo>
                <a:lnTo>
                  <a:pt x="356" y="658"/>
                </a:lnTo>
                <a:lnTo>
                  <a:pt x="355" y="656"/>
                </a:lnTo>
                <a:lnTo>
                  <a:pt x="355" y="656"/>
                </a:lnTo>
                <a:lnTo>
                  <a:pt x="353" y="655"/>
                </a:lnTo>
                <a:lnTo>
                  <a:pt x="353" y="655"/>
                </a:lnTo>
                <a:lnTo>
                  <a:pt x="353" y="655"/>
                </a:lnTo>
                <a:lnTo>
                  <a:pt x="351" y="655"/>
                </a:lnTo>
                <a:lnTo>
                  <a:pt x="351" y="653"/>
                </a:lnTo>
                <a:lnTo>
                  <a:pt x="351" y="653"/>
                </a:lnTo>
                <a:lnTo>
                  <a:pt x="351" y="653"/>
                </a:lnTo>
                <a:lnTo>
                  <a:pt x="350" y="652"/>
                </a:lnTo>
                <a:lnTo>
                  <a:pt x="350" y="652"/>
                </a:lnTo>
                <a:lnTo>
                  <a:pt x="348" y="650"/>
                </a:lnTo>
                <a:lnTo>
                  <a:pt x="348" y="650"/>
                </a:lnTo>
                <a:lnTo>
                  <a:pt x="348" y="650"/>
                </a:lnTo>
                <a:lnTo>
                  <a:pt x="347" y="650"/>
                </a:lnTo>
                <a:lnTo>
                  <a:pt x="347" y="649"/>
                </a:lnTo>
                <a:lnTo>
                  <a:pt x="347" y="649"/>
                </a:lnTo>
                <a:lnTo>
                  <a:pt x="347" y="649"/>
                </a:lnTo>
                <a:lnTo>
                  <a:pt x="345" y="649"/>
                </a:lnTo>
                <a:lnTo>
                  <a:pt x="345" y="647"/>
                </a:lnTo>
                <a:lnTo>
                  <a:pt x="345" y="647"/>
                </a:lnTo>
                <a:lnTo>
                  <a:pt x="345" y="647"/>
                </a:lnTo>
                <a:lnTo>
                  <a:pt x="344" y="647"/>
                </a:lnTo>
                <a:lnTo>
                  <a:pt x="344" y="645"/>
                </a:lnTo>
                <a:lnTo>
                  <a:pt x="344" y="645"/>
                </a:lnTo>
                <a:lnTo>
                  <a:pt x="344" y="645"/>
                </a:lnTo>
                <a:lnTo>
                  <a:pt x="342" y="645"/>
                </a:lnTo>
                <a:lnTo>
                  <a:pt x="342" y="645"/>
                </a:lnTo>
                <a:lnTo>
                  <a:pt x="342" y="645"/>
                </a:lnTo>
                <a:lnTo>
                  <a:pt x="342" y="644"/>
                </a:lnTo>
                <a:lnTo>
                  <a:pt x="341" y="644"/>
                </a:lnTo>
                <a:lnTo>
                  <a:pt x="341" y="644"/>
                </a:lnTo>
                <a:lnTo>
                  <a:pt x="341" y="644"/>
                </a:lnTo>
                <a:lnTo>
                  <a:pt x="341" y="642"/>
                </a:lnTo>
                <a:lnTo>
                  <a:pt x="339" y="642"/>
                </a:lnTo>
                <a:lnTo>
                  <a:pt x="339" y="642"/>
                </a:lnTo>
                <a:lnTo>
                  <a:pt x="339" y="642"/>
                </a:lnTo>
                <a:lnTo>
                  <a:pt x="339" y="641"/>
                </a:lnTo>
                <a:lnTo>
                  <a:pt x="339" y="641"/>
                </a:lnTo>
                <a:lnTo>
                  <a:pt x="339" y="641"/>
                </a:lnTo>
                <a:lnTo>
                  <a:pt x="338" y="641"/>
                </a:lnTo>
                <a:lnTo>
                  <a:pt x="338" y="639"/>
                </a:lnTo>
                <a:lnTo>
                  <a:pt x="338" y="639"/>
                </a:lnTo>
                <a:lnTo>
                  <a:pt x="338" y="639"/>
                </a:lnTo>
                <a:lnTo>
                  <a:pt x="336" y="639"/>
                </a:lnTo>
                <a:lnTo>
                  <a:pt x="336" y="638"/>
                </a:lnTo>
                <a:lnTo>
                  <a:pt x="336" y="638"/>
                </a:lnTo>
                <a:lnTo>
                  <a:pt x="336" y="638"/>
                </a:lnTo>
                <a:lnTo>
                  <a:pt x="334" y="638"/>
                </a:lnTo>
                <a:lnTo>
                  <a:pt x="334" y="636"/>
                </a:lnTo>
                <a:lnTo>
                  <a:pt x="334" y="636"/>
                </a:lnTo>
                <a:lnTo>
                  <a:pt x="334" y="636"/>
                </a:lnTo>
                <a:lnTo>
                  <a:pt x="333" y="636"/>
                </a:lnTo>
                <a:lnTo>
                  <a:pt x="333" y="635"/>
                </a:lnTo>
                <a:lnTo>
                  <a:pt x="333" y="635"/>
                </a:lnTo>
                <a:lnTo>
                  <a:pt x="333" y="635"/>
                </a:lnTo>
                <a:lnTo>
                  <a:pt x="331" y="635"/>
                </a:lnTo>
                <a:lnTo>
                  <a:pt x="331" y="633"/>
                </a:lnTo>
                <a:lnTo>
                  <a:pt x="331" y="633"/>
                </a:lnTo>
                <a:lnTo>
                  <a:pt x="331" y="633"/>
                </a:lnTo>
                <a:lnTo>
                  <a:pt x="330" y="633"/>
                </a:lnTo>
                <a:lnTo>
                  <a:pt x="330" y="632"/>
                </a:lnTo>
                <a:lnTo>
                  <a:pt x="330" y="632"/>
                </a:lnTo>
                <a:lnTo>
                  <a:pt x="330" y="632"/>
                </a:lnTo>
                <a:lnTo>
                  <a:pt x="328" y="632"/>
                </a:lnTo>
                <a:lnTo>
                  <a:pt x="328" y="630"/>
                </a:lnTo>
                <a:lnTo>
                  <a:pt x="328" y="630"/>
                </a:lnTo>
                <a:lnTo>
                  <a:pt x="328" y="630"/>
                </a:lnTo>
                <a:lnTo>
                  <a:pt x="327" y="630"/>
                </a:lnTo>
                <a:lnTo>
                  <a:pt x="327" y="628"/>
                </a:lnTo>
                <a:lnTo>
                  <a:pt x="327" y="628"/>
                </a:lnTo>
                <a:lnTo>
                  <a:pt x="327" y="628"/>
                </a:lnTo>
                <a:lnTo>
                  <a:pt x="325" y="628"/>
                </a:lnTo>
                <a:lnTo>
                  <a:pt x="325" y="627"/>
                </a:lnTo>
                <a:lnTo>
                  <a:pt x="325" y="627"/>
                </a:lnTo>
                <a:lnTo>
                  <a:pt x="325" y="627"/>
                </a:lnTo>
                <a:lnTo>
                  <a:pt x="324" y="627"/>
                </a:lnTo>
                <a:lnTo>
                  <a:pt x="324" y="627"/>
                </a:lnTo>
                <a:lnTo>
                  <a:pt x="322" y="625"/>
                </a:lnTo>
                <a:lnTo>
                  <a:pt x="322" y="625"/>
                </a:lnTo>
                <a:lnTo>
                  <a:pt x="320" y="624"/>
                </a:lnTo>
                <a:lnTo>
                  <a:pt x="320" y="624"/>
                </a:lnTo>
                <a:lnTo>
                  <a:pt x="320" y="622"/>
                </a:lnTo>
                <a:lnTo>
                  <a:pt x="319" y="622"/>
                </a:lnTo>
                <a:lnTo>
                  <a:pt x="319" y="622"/>
                </a:lnTo>
                <a:lnTo>
                  <a:pt x="319" y="621"/>
                </a:lnTo>
                <a:lnTo>
                  <a:pt x="317" y="621"/>
                </a:lnTo>
                <a:lnTo>
                  <a:pt x="317" y="619"/>
                </a:lnTo>
                <a:lnTo>
                  <a:pt x="316" y="619"/>
                </a:lnTo>
                <a:lnTo>
                  <a:pt x="316" y="619"/>
                </a:lnTo>
                <a:lnTo>
                  <a:pt x="316" y="619"/>
                </a:lnTo>
                <a:lnTo>
                  <a:pt x="316" y="618"/>
                </a:lnTo>
                <a:lnTo>
                  <a:pt x="314" y="618"/>
                </a:lnTo>
                <a:lnTo>
                  <a:pt x="314" y="618"/>
                </a:lnTo>
                <a:lnTo>
                  <a:pt x="314" y="618"/>
                </a:lnTo>
                <a:lnTo>
                  <a:pt x="314" y="616"/>
                </a:lnTo>
                <a:lnTo>
                  <a:pt x="313" y="616"/>
                </a:lnTo>
                <a:lnTo>
                  <a:pt x="313" y="616"/>
                </a:lnTo>
                <a:lnTo>
                  <a:pt x="313" y="616"/>
                </a:lnTo>
                <a:lnTo>
                  <a:pt x="313" y="614"/>
                </a:lnTo>
                <a:lnTo>
                  <a:pt x="311" y="614"/>
                </a:lnTo>
                <a:lnTo>
                  <a:pt x="311" y="614"/>
                </a:lnTo>
                <a:lnTo>
                  <a:pt x="311" y="614"/>
                </a:lnTo>
                <a:lnTo>
                  <a:pt x="311" y="613"/>
                </a:lnTo>
                <a:lnTo>
                  <a:pt x="310" y="613"/>
                </a:lnTo>
                <a:lnTo>
                  <a:pt x="310" y="613"/>
                </a:lnTo>
                <a:lnTo>
                  <a:pt x="310" y="613"/>
                </a:lnTo>
                <a:lnTo>
                  <a:pt x="310" y="611"/>
                </a:lnTo>
                <a:lnTo>
                  <a:pt x="308" y="611"/>
                </a:lnTo>
                <a:lnTo>
                  <a:pt x="308" y="611"/>
                </a:lnTo>
                <a:lnTo>
                  <a:pt x="308" y="611"/>
                </a:lnTo>
                <a:lnTo>
                  <a:pt x="308" y="610"/>
                </a:lnTo>
                <a:lnTo>
                  <a:pt x="307" y="610"/>
                </a:lnTo>
                <a:lnTo>
                  <a:pt x="307" y="610"/>
                </a:lnTo>
                <a:lnTo>
                  <a:pt x="307" y="610"/>
                </a:lnTo>
                <a:lnTo>
                  <a:pt x="307" y="608"/>
                </a:lnTo>
                <a:lnTo>
                  <a:pt x="305" y="608"/>
                </a:lnTo>
                <a:lnTo>
                  <a:pt x="305" y="608"/>
                </a:lnTo>
                <a:lnTo>
                  <a:pt x="305" y="608"/>
                </a:lnTo>
                <a:lnTo>
                  <a:pt x="305" y="608"/>
                </a:lnTo>
                <a:lnTo>
                  <a:pt x="303" y="608"/>
                </a:lnTo>
                <a:lnTo>
                  <a:pt x="303" y="607"/>
                </a:lnTo>
                <a:lnTo>
                  <a:pt x="303" y="607"/>
                </a:lnTo>
                <a:lnTo>
                  <a:pt x="303" y="607"/>
                </a:lnTo>
                <a:lnTo>
                  <a:pt x="302" y="607"/>
                </a:lnTo>
                <a:lnTo>
                  <a:pt x="302" y="605"/>
                </a:lnTo>
                <a:lnTo>
                  <a:pt x="302" y="605"/>
                </a:lnTo>
                <a:lnTo>
                  <a:pt x="302" y="605"/>
                </a:lnTo>
                <a:lnTo>
                  <a:pt x="300" y="605"/>
                </a:lnTo>
                <a:lnTo>
                  <a:pt x="300" y="604"/>
                </a:lnTo>
                <a:lnTo>
                  <a:pt x="300" y="604"/>
                </a:lnTo>
                <a:lnTo>
                  <a:pt x="300" y="604"/>
                </a:lnTo>
                <a:lnTo>
                  <a:pt x="300" y="604"/>
                </a:lnTo>
                <a:lnTo>
                  <a:pt x="300" y="602"/>
                </a:lnTo>
                <a:lnTo>
                  <a:pt x="299" y="602"/>
                </a:lnTo>
                <a:lnTo>
                  <a:pt x="299" y="602"/>
                </a:lnTo>
                <a:lnTo>
                  <a:pt x="299" y="602"/>
                </a:lnTo>
                <a:lnTo>
                  <a:pt x="299" y="601"/>
                </a:lnTo>
                <a:lnTo>
                  <a:pt x="297" y="601"/>
                </a:lnTo>
                <a:lnTo>
                  <a:pt x="297" y="601"/>
                </a:lnTo>
                <a:lnTo>
                  <a:pt x="297" y="601"/>
                </a:lnTo>
                <a:lnTo>
                  <a:pt x="297" y="599"/>
                </a:lnTo>
                <a:lnTo>
                  <a:pt x="296" y="599"/>
                </a:lnTo>
                <a:lnTo>
                  <a:pt x="296" y="599"/>
                </a:lnTo>
                <a:lnTo>
                  <a:pt x="296" y="599"/>
                </a:lnTo>
                <a:lnTo>
                  <a:pt x="296" y="597"/>
                </a:lnTo>
                <a:lnTo>
                  <a:pt x="294" y="597"/>
                </a:lnTo>
                <a:lnTo>
                  <a:pt x="294" y="597"/>
                </a:lnTo>
                <a:lnTo>
                  <a:pt x="294" y="597"/>
                </a:lnTo>
                <a:lnTo>
                  <a:pt x="294" y="596"/>
                </a:lnTo>
                <a:lnTo>
                  <a:pt x="293" y="596"/>
                </a:lnTo>
                <a:lnTo>
                  <a:pt x="293" y="596"/>
                </a:lnTo>
                <a:lnTo>
                  <a:pt x="293" y="596"/>
                </a:lnTo>
                <a:lnTo>
                  <a:pt x="293" y="594"/>
                </a:lnTo>
                <a:lnTo>
                  <a:pt x="291" y="594"/>
                </a:lnTo>
                <a:lnTo>
                  <a:pt x="293" y="594"/>
                </a:lnTo>
                <a:lnTo>
                  <a:pt x="293" y="593"/>
                </a:lnTo>
                <a:lnTo>
                  <a:pt x="293" y="593"/>
                </a:lnTo>
                <a:lnTo>
                  <a:pt x="293" y="591"/>
                </a:lnTo>
                <a:lnTo>
                  <a:pt x="293" y="591"/>
                </a:lnTo>
                <a:lnTo>
                  <a:pt x="293" y="591"/>
                </a:lnTo>
                <a:lnTo>
                  <a:pt x="293" y="590"/>
                </a:lnTo>
                <a:lnTo>
                  <a:pt x="293" y="590"/>
                </a:lnTo>
                <a:lnTo>
                  <a:pt x="293" y="590"/>
                </a:lnTo>
                <a:lnTo>
                  <a:pt x="294" y="590"/>
                </a:lnTo>
                <a:lnTo>
                  <a:pt x="294" y="588"/>
                </a:lnTo>
                <a:lnTo>
                  <a:pt x="294" y="588"/>
                </a:lnTo>
                <a:lnTo>
                  <a:pt x="294" y="587"/>
                </a:lnTo>
                <a:lnTo>
                  <a:pt x="294" y="587"/>
                </a:lnTo>
                <a:lnTo>
                  <a:pt x="294" y="587"/>
                </a:lnTo>
                <a:lnTo>
                  <a:pt x="294" y="585"/>
                </a:lnTo>
                <a:lnTo>
                  <a:pt x="294" y="585"/>
                </a:lnTo>
                <a:lnTo>
                  <a:pt x="294" y="584"/>
                </a:lnTo>
                <a:lnTo>
                  <a:pt x="296" y="584"/>
                </a:lnTo>
                <a:lnTo>
                  <a:pt x="296" y="584"/>
                </a:lnTo>
                <a:lnTo>
                  <a:pt x="296" y="582"/>
                </a:lnTo>
                <a:lnTo>
                  <a:pt x="296" y="582"/>
                </a:lnTo>
                <a:lnTo>
                  <a:pt x="296" y="580"/>
                </a:lnTo>
                <a:lnTo>
                  <a:pt x="296" y="580"/>
                </a:lnTo>
                <a:lnTo>
                  <a:pt x="296" y="580"/>
                </a:lnTo>
                <a:lnTo>
                  <a:pt x="296" y="579"/>
                </a:lnTo>
                <a:lnTo>
                  <a:pt x="296" y="579"/>
                </a:lnTo>
                <a:lnTo>
                  <a:pt x="296" y="577"/>
                </a:lnTo>
                <a:lnTo>
                  <a:pt x="297" y="577"/>
                </a:lnTo>
                <a:lnTo>
                  <a:pt x="297" y="577"/>
                </a:lnTo>
                <a:lnTo>
                  <a:pt x="297" y="576"/>
                </a:lnTo>
                <a:lnTo>
                  <a:pt x="297" y="576"/>
                </a:lnTo>
                <a:lnTo>
                  <a:pt x="297" y="576"/>
                </a:lnTo>
                <a:lnTo>
                  <a:pt x="297" y="574"/>
                </a:lnTo>
                <a:lnTo>
                  <a:pt x="297" y="574"/>
                </a:lnTo>
                <a:lnTo>
                  <a:pt x="297" y="573"/>
                </a:lnTo>
                <a:lnTo>
                  <a:pt x="297" y="573"/>
                </a:lnTo>
                <a:lnTo>
                  <a:pt x="299" y="573"/>
                </a:lnTo>
                <a:lnTo>
                  <a:pt x="299" y="571"/>
                </a:lnTo>
                <a:lnTo>
                  <a:pt x="299" y="571"/>
                </a:lnTo>
                <a:lnTo>
                  <a:pt x="299" y="571"/>
                </a:lnTo>
                <a:lnTo>
                  <a:pt x="299" y="570"/>
                </a:lnTo>
                <a:lnTo>
                  <a:pt x="299" y="570"/>
                </a:lnTo>
                <a:lnTo>
                  <a:pt x="299" y="570"/>
                </a:lnTo>
                <a:lnTo>
                  <a:pt x="299" y="568"/>
                </a:lnTo>
                <a:lnTo>
                  <a:pt x="299" y="568"/>
                </a:lnTo>
                <a:lnTo>
                  <a:pt x="299" y="567"/>
                </a:lnTo>
                <a:lnTo>
                  <a:pt x="300" y="567"/>
                </a:lnTo>
                <a:lnTo>
                  <a:pt x="300" y="567"/>
                </a:lnTo>
                <a:lnTo>
                  <a:pt x="300" y="565"/>
                </a:lnTo>
                <a:lnTo>
                  <a:pt x="299" y="565"/>
                </a:lnTo>
                <a:lnTo>
                  <a:pt x="299" y="565"/>
                </a:lnTo>
                <a:lnTo>
                  <a:pt x="299" y="563"/>
                </a:lnTo>
                <a:lnTo>
                  <a:pt x="299" y="563"/>
                </a:lnTo>
                <a:lnTo>
                  <a:pt x="299" y="562"/>
                </a:lnTo>
                <a:lnTo>
                  <a:pt x="297" y="562"/>
                </a:lnTo>
                <a:lnTo>
                  <a:pt x="297" y="562"/>
                </a:lnTo>
                <a:lnTo>
                  <a:pt x="296" y="562"/>
                </a:lnTo>
                <a:lnTo>
                  <a:pt x="296" y="562"/>
                </a:lnTo>
                <a:lnTo>
                  <a:pt x="296" y="562"/>
                </a:lnTo>
                <a:lnTo>
                  <a:pt x="296" y="560"/>
                </a:lnTo>
                <a:lnTo>
                  <a:pt x="296" y="560"/>
                </a:lnTo>
                <a:lnTo>
                  <a:pt x="294" y="560"/>
                </a:lnTo>
                <a:lnTo>
                  <a:pt x="294" y="559"/>
                </a:lnTo>
                <a:lnTo>
                  <a:pt x="294" y="559"/>
                </a:lnTo>
                <a:lnTo>
                  <a:pt x="294" y="559"/>
                </a:lnTo>
                <a:lnTo>
                  <a:pt x="293" y="557"/>
                </a:lnTo>
                <a:lnTo>
                  <a:pt x="293" y="557"/>
                </a:lnTo>
                <a:lnTo>
                  <a:pt x="291" y="557"/>
                </a:lnTo>
                <a:lnTo>
                  <a:pt x="291" y="557"/>
                </a:lnTo>
                <a:lnTo>
                  <a:pt x="289" y="557"/>
                </a:lnTo>
                <a:lnTo>
                  <a:pt x="289" y="557"/>
                </a:lnTo>
                <a:lnTo>
                  <a:pt x="289" y="557"/>
                </a:lnTo>
                <a:lnTo>
                  <a:pt x="288" y="557"/>
                </a:lnTo>
                <a:lnTo>
                  <a:pt x="288" y="557"/>
                </a:lnTo>
                <a:lnTo>
                  <a:pt x="288" y="557"/>
                </a:lnTo>
                <a:lnTo>
                  <a:pt x="286" y="557"/>
                </a:lnTo>
                <a:lnTo>
                  <a:pt x="286" y="556"/>
                </a:lnTo>
                <a:lnTo>
                  <a:pt x="286" y="556"/>
                </a:lnTo>
                <a:lnTo>
                  <a:pt x="286" y="554"/>
                </a:lnTo>
                <a:lnTo>
                  <a:pt x="285" y="554"/>
                </a:lnTo>
                <a:lnTo>
                  <a:pt x="285" y="554"/>
                </a:lnTo>
                <a:lnTo>
                  <a:pt x="285" y="554"/>
                </a:lnTo>
                <a:lnTo>
                  <a:pt x="285" y="554"/>
                </a:lnTo>
                <a:lnTo>
                  <a:pt x="283" y="554"/>
                </a:lnTo>
                <a:lnTo>
                  <a:pt x="283" y="553"/>
                </a:lnTo>
                <a:lnTo>
                  <a:pt x="283" y="553"/>
                </a:lnTo>
                <a:lnTo>
                  <a:pt x="282" y="553"/>
                </a:lnTo>
                <a:lnTo>
                  <a:pt x="282" y="553"/>
                </a:lnTo>
                <a:lnTo>
                  <a:pt x="282" y="553"/>
                </a:lnTo>
                <a:lnTo>
                  <a:pt x="280" y="553"/>
                </a:lnTo>
                <a:lnTo>
                  <a:pt x="280" y="551"/>
                </a:lnTo>
                <a:lnTo>
                  <a:pt x="280" y="551"/>
                </a:lnTo>
                <a:lnTo>
                  <a:pt x="280" y="551"/>
                </a:lnTo>
                <a:lnTo>
                  <a:pt x="279" y="551"/>
                </a:lnTo>
                <a:lnTo>
                  <a:pt x="279" y="551"/>
                </a:lnTo>
                <a:lnTo>
                  <a:pt x="277" y="551"/>
                </a:lnTo>
                <a:lnTo>
                  <a:pt x="277" y="550"/>
                </a:lnTo>
                <a:lnTo>
                  <a:pt x="277" y="550"/>
                </a:lnTo>
                <a:lnTo>
                  <a:pt x="276" y="548"/>
                </a:lnTo>
                <a:lnTo>
                  <a:pt x="276" y="548"/>
                </a:lnTo>
                <a:lnTo>
                  <a:pt x="276" y="546"/>
                </a:lnTo>
                <a:lnTo>
                  <a:pt x="276" y="546"/>
                </a:lnTo>
                <a:lnTo>
                  <a:pt x="276" y="546"/>
                </a:lnTo>
                <a:lnTo>
                  <a:pt x="276" y="545"/>
                </a:lnTo>
                <a:lnTo>
                  <a:pt x="274" y="545"/>
                </a:lnTo>
                <a:lnTo>
                  <a:pt x="274" y="545"/>
                </a:lnTo>
                <a:lnTo>
                  <a:pt x="274" y="543"/>
                </a:lnTo>
                <a:lnTo>
                  <a:pt x="274" y="543"/>
                </a:lnTo>
                <a:lnTo>
                  <a:pt x="274" y="542"/>
                </a:lnTo>
                <a:lnTo>
                  <a:pt x="274" y="542"/>
                </a:lnTo>
                <a:lnTo>
                  <a:pt x="276" y="542"/>
                </a:lnTo>
                <a:lnTo>
                  <a:pt x="276" y="540"/>
                </a:lnTo>
                <a:lnTo>
                  <a:pt x="274" y="540"/>
                </a:lnTo>
                <a:lnTo>
                  <a:pt x="274" y="540"/>
                </a:lnTo>
                <a:lnTo>
                  <a:pt x="274" y="539"/>
                </a:lnTo>
                <a:lnTo>
                  <a:pt x="274" y="539"/>
                </a:lnTo>
                <a:lnTo>
                  <a:pt x="274" y="539"/>
                </a:lnTo>
                <a:lnTo>
                  <a:pt x="274" y="537"/>
                </a:lnTo>
                <a:lnTo>
                  <a:pt x="274" y="537"/>
                </a:lnTo>
                <a:lnTo>
                  <a:pt x="274" y="536"/>
                </a:lnTo>
                <a:lnTo>
                  <a:pt x="274" y="536"/>
                </a:lnTo>
                <a:lnTo>
                  <a:pt x="274" y="536"/>
                </a:lnTo>
                <a:lnTo>
                  <a:pt x="274" y="534"/>
                </a:lnTo>
                <a:lnTo>
                  <a:pt x="274" y="534"/>
                </a:lnTo>
                <a:lnTo>
                  <a:pt x="274" y="534"/>
                </a:lnTo>
                <a:lnTo>
                  <a:pt x="274" y="533"/>
                </a:lnTo>
                <a:lnTo>
                  <a:pt x="274" y="533"/>
                </a:lnTo>
                <a:lnTo>
                  <a:pt x="274" y="531"/>
                </a:lnTo>
                <a:lnTo>
                  <a:pt x="274" y="531"/>
                </a:lnTo>
                <a:lnTo>
                  <a:pt x="274" y="531"/>
                </a:lnTo>
                <a:lnTo>
                  <a:pt x="272" y="531"/>
                </a:lnTo>
                <a:lnTo>
                  <a:pt x="272" y="529"/>
                </a:lnTo>
                <a:lnTo>
                  <a:pt x="274" y="529"/>
                </a:lnTo>
                <a:lnTo>
                  <a:pt x="274" y="528"/>
                </a:lnTo>
                <a:lnTo>
                  <a:pt x="272" y="528"/>
                </a:lnTo>
                <a:lnTo>
                  <a:pt x="272" y="526"/>
                </a:lnTo>
                <a:lnTo>
                  <a:pt x="272" y="526"/>
                </a:lnTo>
                <a:lnTo>
                  <a:pt x="272" y="526"/>
                </a:lnTo>
                <a:lnTo>
                  <a:pt x="272" y="525"/>
                </a:lnTo>
                <a:lnTo>
                  <a:pt x="272" y="525"/>
                </a:lnTo>
                <a:lnTo>
                  <a:pt x="272" y="525"/>
                </a:lnTo>
                <a:lnTo>
                  <a:pt x="272" y="523"/>
                </a:lnTo>
                <a:lnTo>
                  <a:pt x="274" y="523"/>
                </a:lnTo>
                <a:lnTo>
                  <a:pt x="274" y="523"/>
                </a:lnTo>
                <a:lnTo>
                  <a:pt x="274" y="522"/>
                </a:lnTo>
                <a:lnTo>
                  <a:pt x="274" y="522"/>
                </a:lnTo>
                <a:lnTo>
                  <a:pt x="274" y="522"/>
                </a:lnTo>
                <a:lnTo>
                  <a:pt x="274" y="520"/>
                </a:lnTo>
                <a:lnTo>
                  <a:pt x="276" y="520"/>
                </a:lnTo>
                <a:lnTo>
                  <a:pt x="276" y="520"/>
                </a:lnTo>
                <a:lnTo>
                  <a:pt x="276" y="519"/>
                </a:lnTo>
                <a:lnTo>
                  <a:pt x="276" y="519"/>
                </a:lnTo>
                <a:lnTo>
                  <a:pt x="276" y="519"/>
                </a:lnTo>
                <a:lnTo>
                  <a:pt x="276" y="517"/>
                </a:lnTo>
                <a:lnTo>
                  <a:pt x="277" y="517"/>
                </a:lnTo>
                <a:lnTo>
                  <a:pt x="277" y="517"/>
                </a:lnTo>
                <a:lnTo>
                  <a:pt x="277" y="517"/>
                </a:lnTo>
                <a:lnTo>
                  <a:pt x="277" y="517"/>
                </a:lnTo>
                <a:lnTo>
                  <a:pt x="277" y="516"/>
                </a:lnTo>
                <a:lnTo>
                  <a:pt x="277" y="516"/>
                </a:lnTo>
                <a:lnTo>
                  <a:pt x="277" y="514"/>
                </a:lnTo>
                <a:lnTo>
                  <a:pt x="277" y="514"/>
                </a:lnTo>
                <a:lnTo>
                  <a:pt x="277" y="512"/>
                </a:lnTo>
                <a:lnTo>
                  <a:pt x="277" y="512"/>
                </a:lnTo>
                <a:lnTo>
                  <a:pt x="277" y="511"/>
                </a:lnTo>
                <a:lnTo>
                  <a:pt x="277" y="511"/>
                </a:lnTo>
                <a:lnTo>
                  <a:pt x="276" y="511"/>
                </a:lnTo>
                <a:lnTo>
                  <a:pt x="276" y="509"/>
                </a:lnTo>
                <a:lnTo>
                  <a:pt x="276" y="509"/>
                </a:lnTo>
                <a:lnTo>
                  <a:pt x="276" y="508"/>
                </a:lnTo>
                <a:lnTo>
                  <a:pt x="276" y="508"/>
                </a:lnTo>
                <a:lnTo>
                  <a:pt x="276" y="506"/>
                </a:lnTo>
                <a:lnTo>
                  <a:pt x="276" y="506"/>
                </a:lnTo>
                <a:lnTo>
                  <a:pt x="276" y="505"/>
                </a:lnTo>
                <a:lnTo>
                  <a:pt x="276" y="505"/>
                </a:lnTo>
                <a:lnTo>
                  <a:pt x="276" y="503"/>
                </a:lnTo>
                <a:lnTo>
                  <a:pt x="276" y="503"/>
                </a:lnTo>
                <a:lnTo>
                  <a:pt x="276" y="502"/>
                </a:lnTo>
                <a:lnTo>
                  <a:pt x="276" y="502"/>
                </a:lnTo>
                <a:lnTo>
                  <a:pt x="276" y="502"/>
                </a:lnTo>
                <a:lnTo>
                  <a:pt x="276" y="500"/>
                </a:lnTo>
                <a:lnTo>
                  <a:pt x="276" y="500"/>
                </a:lnTo>
                <a:lnTo>
                  <a:pt x="276" y="498"/>
                </a:lnTo>
                <a:lnTo>
                  <a:pt x="274" y="498"/>
                </a:lnTo>
                <a:lnTo>
                  <a:pt x="274" y="498"/>
                </a:lnTo>
                <a:lnTo>
                  <a:pt x="274" y="497"/>
                </a:lnTo>
                <a:lnTo>
                  <a:pt x="274" y="497"/>
                </a:lnTo>
                <a:lnTo>
                  <a:pt x="274" y="495"/>
                </a:lnTo>
                <a:lnTo>
                  <a:pt x="276" y="495"/>
                </a:lnTo>
                <a:lnTo>
                  <a:pt x="276" y="495"/>
                </a:lnTo>
                <a:lnTo>
                  <a:pt x="276" y="494"/>
                </a:lnTo>
                <a:lnTo>
                  <a:pt x="274" y="494"/>
                </a:lnTo>
                <a:lnTo>
                  <a:pt x="274" y="494"/>
                </a:lnTo>
                <a:lnTo>
                  <a:pt x="274" y="492"/>
                </a:lnTo>
                <a:lnTo>
                  <a:pt x="274" y="492"/>
                </a:lnTo>
                <a:lnTo>
                  <a:pt x="274" y="491"/>
                </a:lnTo>
                <a:lnTo>
                  <a:pt x="272" y="491"/>
                </a:lnTo>
                <a:lnTo>
                  <a:pt x="272" y="491"/>
                </a:lnTo>
                <a:lnTo>
                  <a:pt x="272" y="491"/>
                </a:lnTo>
                <a:lnTo>
                  <a:pt x="272" y="489"/>
                </a:lnTo>
                <a:lnTo>
                  <a:pt x="271" y="489"/>
                </a:lnTo>
                <a:lnTo>
                  <a:pt x="271" y="489"/>
                </a:lnTo>
                <a:lnTo>
                  <a:pt x="271" y="488"/>
                </a:lnTo>
                <a:lnTo>
                  <a:pt x="271" y="488"/>
                </a:lnTo>
                <a:lnTo>
                  <a:pt x="271" y="488"/>
                </a:lnTo>
                <a:lnTo>
                  <a:pt x="271" y="486"/>
                </a:lnTo>
                <a:lnTo>
                  <a:pt x="269" y="486"/>
                </a:lnTo>
                <a:lnTo>
                  <a:pt x="269" y="486"/>
                </a:lnTo>
                <a:lnTo>
                  <a:pt x="269" y="485"/>
                </a:lnTo>
                <a:lnTo>
                  <a:pt x="269" y="485"/>
                </a:lnTo>
                <a:lnTo>
                  <a:pt x="269" y="485"/>
                </a:lnTo>
                <a:lnTo>
                  <a:pt x="269" y="483"/>
                </a:lnTo>
                <a:lnTo>
                  <a:pt x="268" y="483"/>
                </a:lnTo>
                <a:lnTo>
                  <a:pt x="268" y="481"/>
                </a:lnTo>
                <a:lnTo>
                  <a:pt x="268" y="481"/>
                </a:lnTo>
                <a:lnTo>
                  <a:pt x="268" y="481"/>
                </a:lnTo>
                <a:lnTo>
                  <a:pt x="268" y="480"/>
                </a:lnTo>
                <a:lnTo>
                  <a:pt x="266" y="480"/>
                </a:lnTo>
                <a:lnTo>
                  <a:pt x="266" y="480"/>
                </a:lnTo>
                <a:lnTo>
                  <a:pt x="266" y="480"/>
                </a:lnTo>
                <a:lnTo>
                  <a:pt x="266" y="478"/>
                </a:lnTo>
                <a:lnTo>
                  <a:pt x="265" y="478"/>
                </a:lnTo>
                <a:lnTo>
                  <a:pt x="265" y="478"/>
                </a:lnTo>
                <a:lnTo>
                  <a:pt x="265" y="478"/>
                </a:lnTo>
                <a:lnTo>
                  <a:pt x="265" y="477"/>
                </a:lnTo>
                <a:lnTo>
                  <a:pt x="263" y="477"/>
                </a:lnTo>
                <a:lnTo>
                  <a:pt x="263" y="477"/>
                </a:lnTo>
                <a:lnTo>
                  <a:pt x="263" y="477"/>
                </a:lnTo>
                <a:lnTo>
                  <a:pt x="263" y="475"/>
                </a:lnTo>
                <a:lnTo>
                  <a:pt x="263" y="475"/>
                </a:lnTo>
                <a:lnTo>
                  <a:pt x="263" y="474"/>
                </a:lnTo>
                <a:lnTo>
                  <a:pt x="263" y="474"/>
                </a:lnTo>
                <a:lnTo>
                  <a:pt x="263" y="472"/>
                </a:lnTo>
                <a:lnTo>
                  <a:pt x="263" y="472"/>
                </a:lnTo>
                <a:lnTo>
                  <a:pt x="263" y="471"/>
                </a:lnTo>
                <a:lnTo>
                  <a:pt x="263" y="471"/>
                </a:lnTo>
                <a:lnTo>
                  <a:pt x="263" y="469"/>
                </a:lnTo>
                <a:lnTo>
                  <a:pt x="263" y="469"/>
                </a:lnTo>
                <a:lnTo>
                  <a:pt x="263" y="468"/>
                </a:lnTo>
                <a:lnTo>
                  <a:pt x="263" y="468"/>
                </a:lnTo>
                <a:lnTo>
                  <a:pt x="263" y="468"/>
                </a:lnTo>
                <a:lnTo>
                  <a:pt x="262" y="468"/>
                </a:lnTo>
                <a:lnTo>
                  <a:pt x="262" y="466"/>
                </a:lnTo>
                <a:lnTo>
                  <a:pt x="262" y="466"/>
                </a:lnTo>
                <a:lnTo>
                  <a:pt x="262" y="466"/>
                </a:lnTo>
                <a:lnTo>
                  <a:pt x="262" y="464"/>
                </a:lnTo>
                <a:lnTo>
                  <a:pt x="262" y="464"/>
                </a:lnTo>
                <a:lnTo>
                  <a:pt x="262" y="463"/>
                </a:lnTo>
                <a:lnTo>
                  <a:pt x="263" y="463"/>
                </a:lnTo>
                <a:lnTo>
                  <a:pt x="263" y="461"/>
                </a:lnTo>
                <a:lnTo>
                  <a:pt x="263" y="461"/>
                </a:lnTo>
                <a:lnTo>
                  <a:pt x="263" y="461"/>
                </a:lnTo>
                <a:lnTo>
                  <a:pt x="263" y="461"/>
                </a:lnTo>
                <a:lnTo>
                  <a:pt x="263" y="460"/>
                </a:lnTo>
                <a:lnTo>
                  <a:pt x="263" y="460"/>
                </a:lnTo>
                <a:lnTo>
                  <a:pt x="263" y="458"/>
                </a:lnTo>
                <a:lnTo>
                  <a:pt x="265" y="458"/>
                </a:lnTo>
                <a:lnTo>
                  <a:pt x="265" y="458"/>
                </a:lnTo>
                <a:lnTo>
                  <a:pt x="265" y="457"/>
                </a:lnTo>
                <a:lnTo>
                  <a:pt x="265" y="457"/>
                </a:lnTo>
                <a:lnTo>
                  <a:pt x="265" y="457"/>
                </a:lnTo>
                <a:lnTo>
                  <a:pt x="265" y="455"/>
                </a:lnTo>
                <a:lnTo>
                  <a:pt x="265" y="455"/>
                </a:lnTo>
                <a:lnTo>
                  <a:pt x="265" y="454"/>
                </a:lnTo>
                <a:lnTo>
                  <a:pt x="266" y="454"/>
                </a:lnTo>
                <a:lnTo>
                  <a:pt x="266" y="454"/>
                </a:lnTo>
                <a:lnTo>
                  <a:pt x="266" y="454"/>
                </a:lnTo>
                <a:lnTo>
                  <a:pt x="266" y="452"/>
                </a:lnTo>
                <a:lnTo>
                  <a:pt x="268" y="452"/>
                </a:lnTo>
                <a:lnTo>
                  <a:pt x="268" y="452"/>
                </a:lnTo>
                <a:lnTo>
                  <a:pt x="268" y="452"/>
                </a:lnTo>
                <a:lnTo>
                  <a:pt x="269" y="451"/>
                </a:lnTo>
                <a:lnTo>
                  <a:pt x="269" y="451"/>
                </a:lnTo>
                <a:lnTo>
                  <a:pt x="269" y="451"/>
                </a:lnTo>
                <a:lnTo>
                  <a:pt x="271" y="451"/>
                </a:lnTo>
                <a:lnTo>
                  <a:pt x="271" y="449"/>
                </a:lnTo>
                <a:lnTo>
                  <a:pt x="271" y="449"/>
                </a:lnTo>
                <a:lnTo>
                  <a:pt x="271" y="447"/>
                </a:lnTo>
                <a:lnTo>
                  <a:pt x="271" y="447"/>
                </a:lnTo>
                <a:lnTo>
                  <a:pt x="271" y="447"/>
                </a:lnTo>
                <a:lnTo>
                  <a:pt x="272" y="446"/>
                </a:lnTo>
                <a:lnTo>
                  <a:pt x="272" y="446"/>
                </a:lnTo>
                <a:lnTo>
                  <a:pt x="272" y="444"/>
                </a:lnTo>
                <a:lnTo>
                  <a:pt x="272" y="444"/>
                </a:lnTo>
                <a:lnTo>
                  <a:pt x="272" y="444"/>
                </a:lnTo>
                <a:lnTo>
                  <a:pt x="272" y="443"/>
                </a:lnTo>
                <a:lnTo>
                  <a:pt x="272" y="443"/>
                </a:lnTo>
                <a:lnTo>
                  <a:pt x="272" y="443"/>
                </a:lnTo>
                <a:lnTo>
                  <a:pt x="272" y="443"/>
                </a:lnTo>
                <a:lnTo>
                  <a:pt x="272" y="441"/>
                </a:lnTo>
                <a:lnTo>
                  <a:pt x="272" y="441"/>
                </a:lnTo>
                <a:lnTo>
                  <a:pt x="271" y="441"/>
                </a:lnTo>
                <a:lnTo>
                  <a:pt x="271" y="440"/>
                </a:lnTo>
                <a:lnTo>
                  <a:pt x="271" y="440"/>
                </a:lnTo>
                <a:lnTo>
                  <a:pt x="271" y="440"/>
                </a:lnTo>
                <a:lnTo>
                  <a:pt x="271" y="438"/>
                </a:lnTo>
                <a:lnTo>
                  <a:pt x="269" y="438"/>
                </a:lnTo>
                <a:lnTo>
                  <a:pt x="269" y="438"/>
                </a:lnTo>
                <a:lnTo>
                  <a:pt x="269" y="437"/>
                </a:lnTo>
                <a:lnTo>
                  <a:pt x="269" y="437"/>
                </a:lnTo>
                <a:lnTo>
                  <a:pt x="269" y="435"/>
                </a:lnTo>
                <a:lnTo>
                  <a:pt x="271" y="435"/>
                </a:lnTo>
                <a:lnTo>
                  <a:pt x="271" y="435"/>
                </a:lnTo>
                <a:lnTo>
                  <a:pt x="271" y="435"/>
                </a:lnTo>
                <a:lnTo>
                  <a:pt x="271" y="434"/>
                </a:lnTo>
                <a:lnTo>
                  <a:pt x="271" y="270"/>
                </a:lnTo>
                <a:lnTo>
                  <a:pt x="226" y="0"/>
                </a:lnTo>
                <a:lnTo>
                  <a:pt x="234" y="0"/>
                </a:lnTo>
                <a:lnTo>
                  <a:pt x="241" y="0"/>
                </a:lnTo>
                <a:lnTo>
                  <a:pt x="248" y="0"/>
                </a:lnTo>
                <a:lnTo>
                  <a:pt x="255" y="0"/>
                </a:lnTo>
                <a:lnTo>
                  <a:pt x="263" y="0"/>
                </a:lnTo>
                <a:lnTo>
                  <a:pt x="271" y="0"/>
                </a:lnTo>
                <a:lnTo>
                  <a:pt x="279" y="0"/>
                </a:lnTo>
                <a:lnTo>
                  <a:pt x="285" y="0"/>
                </a:lnTo>
                <a:lnTo>
                  <a:pt x="293" y="0"/>
                </a:lnTo>
                <a:lnTo>
                  <a:pt x="293" y="0"/>
                </a:lnTo>
                <a:close/>
              </a:path>
            </a:pathLst>
          </a:custGeom>
          <a:solidFill>
            <a:schemeClr val="accent2">
              <a:lumMod val="75000"/>
            </a:schemeClr>
          </a:solid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TextBox 11"/>
          <p:cNvSpPr txBox="1"/>
          <p:nvPr/>
        </p:nvSpPr>
        <p:spPr>
          <a:xfrm>
            <a:off x="1595070" y="1324161"/>
            <a:ext cx="1195513" cy="707886"/>
          </a:xfrm>
          <a:prstGeom prst="rect">
            <a:avLst/>
          </a:prstGeom>
          <a:noFill/>
        </p:spPr>
        <p:txBody>
          <a:bodyPr wrap="square" rtlCol="0">
            <a:spAutoFit/>
          </a:bodyPr>
          <a:lstStyle/>
          <a:p>
            <a:pPr algn="ctr"/>
            <a:r>
              <a:rPr lang="en-US" sz="2000" b="1" dirty="0" smtClean="0">
                <a:solidFill>
                  <a:prstClr val="black"/>
                </a:solidFill>
              </a:rPr>
              <a:t>Northern</a:t>
            </a:r>
          </a:p>
          <a:p>
            <a:pPr algn="ctr"/>
            <a:r>
              <a:rPr lang="en-US" sz="2000" b="1" dirty="0" smtClean="0">
                <a:solidFill>
                  <a:prstClr val="black"/>
                </a:solidFill>
              </a:rPr>
              <a:t>4%</a:t>
            </a:r>
            <a:endParaRPr lang="en-US" sz="2000" b="1" dirty="0">
              <a:solidFill>
                <a:prstClr val="black"/>
              </a:solidFill>
            </a:endParaRPr>
          </a:p>
        </p:txBody>
      </p:sp>
      <p:sp>
        <p:nvSpPr>
          <p:cNvPr id="13" name="TextBox 12"/>
          <p:cNvSpPr txBox="1"/>
          <p:nvPr/>
        </p:nvSpPr>
        <p:spPr>
          <a:xfrm>
            <a:off x="1356456" y="3273374"/>
            <a:ext cx="1195513" cy="707886"/>
          </a:xfrm>
          <a:prstGeom prst="rect">
            <a:avLst/>
          </a:prstGeom>
          <a:noFill/>
        </p:spPr>
        <p:txBody>
          <a:bodyPr wrap="square" rtlCol="0">
            <a:spAutoFit/>
          </a:bodyPr>
          <a:lstStyle/>
          <a:p>
            <a:pPr algn="ctr"/>
            <a:r>
              <a:rPr lang="en-US" sz="2000" b="1" dirty="0" smtClean="0">
                <a:solidFill>
                  <a:prstClr val="black"/>
                </a:solidFill>
              </a:rPr>
              <a:t>Central</a:t>
            </a:r>
          </a:p>
          <a:p>
            <a:pPr algn="ctr"/>
            <a:r>
              <a:rPr lang="en-US" sz="2000" b="1" dirty="0" smtClean="0">
                <a:solidFill>
                  <a:prstClr val="black"/>
                </a:solidFill>
              </a:rPr>
              <a:t>9%</a:t>
            </a:r>
            <a:endParaRPr lang="en-US" sz="2000" b="1" dirty="0">
              <a:solidFill>
                <a:prstClr val="black"/>
              </a:solidFill>
            </a:endParaRPr>
          </a:p>
        </p:txBody>
      </p:sp>
      <p:sp>
        <p:nvSpPr>
          <p:cNvPr id="14" name="TextBox 13"/>
          <p:cNvSpPr txBox="1"/>
          <p:nvPr/>
        </p:nvSpPr>
        <p:spPr>
          <a:xfrm>
            <a:off x="2471674" y="5273797"/>
            <a:ext cx="1195513" cy="707886"/>
          </a:xfrm>
          <a:prstGeom prst="rect">
            <a:avLst/>
          </a:prstGeom>
          <a:noFill/>
        </p:spPr>
        <p:txBody>
          <a:bodyPr wrap="square" rtlCol="0">
            <a:spAutoFit/>
          </a:bodyPr>
          <a:lstStyle/>
          <a:p>
            <a:pPr algn="ctr"/>
            <a:r>
              <a:rPr lang="en-US" sz="2000" b="1" dirty="0" smtClean="0">
                <a:solidFill>
                  <a:prstClr val="white"/>
                </a:solidFill>
              </a:rPr>
              <a:t>Southern</a:t>
            </a:r>
          </a:p>
          <a:p>
            <a:pPr algn="ctr"/>
            <a:r>
              <a:rPr lang="en-US" sz="2000" b="1" dirty="0" smtClean="0">
                <a:solidFill>
                  <a:prstClr val="white"/>
                </a:solidFill>
              </a:rPr>
              <a:t>28%</a:t>
            </a:r>
            <a:endParaRPr lang="en-US" sz="2000" b="1" dirty="0">
              <a:solidFill>
                <a:prstClr val="white"/>
              </a:solidFill>
            </a:endParaRPr>
          </a:p>
        </p:txBody>
      </p:sp>
    </p:spTree>
    <p:extLst>
      <p:ext uri="{BB962C8B-B14F-4D97-AF65-F5344CB8AC3E}">
        <p14:creationId xmlns:p14="http://schemas.microsoft.com/office/powerpoint/2010/main" val="385868453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Key Findings</a:t>
            </a:r>
            <a:endParaRPr lang="en-GB" dirty="0"/>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GB" b="1" dirty="0" smtClean="0">
                <a:solidFill>
                  <a:schemeClr val="accent4"/>
                </a:solidFill>
              </a:rPr>
              <a:t>87% </a:t>
            </a:r>
            <a:r>
              <a:rPr lang="en-GB" dirty="0" smtClean="0"/>
              <a:t>of women know that mosquito nets </a:t>
            </a:r>
            <a:r>
              <a:rPr lang="en-GB" b="1" dirty="0" smtClean="0">
                <a:solidFill>
                  <a:schemeClr val="accent4"/>
                </a:solidFill>
              </a:rPr>
              <a:t>prevent malaria</a:t>
            </a:r>
            <a:r>
              <a:rPr lang="en-GB" dirty="0" smtClean="0"/>
              <a:t>.</a:t>
            </a:r>
          </a:p>
          <a:p>
            <a:pPr>
              <a:spcBef>
                <a:spcPts val="0"/>
              </a:spcBef>
              <a:spcAft>
                <a:spcPts val="1800"/>
              </a:spcAft>
              <a:buClr>
                <a:schemeClr val="tx1"/>
              </a:buClr>
            </a:pPr>
            <a:r>
              <a:rPr lang="en-GB" b="1" dirty="0" smtClean="0">
                <a:solidFill>
                  <a:schemeClr val="accent4"/>
                </a:solidFill>
              </a:rPr>
              <a:t>71% </a:t>
            </a:r>
            <a:r>
              <a:rPr lang="en-GB" dirty="0" smtClean="0"/>
              <a:t>of women know that </a:t>
            </a:r>
            <a:r>
              <a:rPr lang="en-GB" b="1" dirty="0" smtClean="0">
                <a:solidFill>
                  <a:schemeClr val="accent4"/>
                </a:solidFill>
              </a:rPr>
              <a:t>fever is a symptom </a:t>
            </a:r>
            <a:r>
              <a:rPr lang="en-GB" dirty="0" smtClean="0"/>
              <a:t>of malaria. </a:t>
            </a:r>
          </a:p>
          <a:p>
            <a:pPr>
              <a:spcBef>
                <a:spcPts val="0"/>
              </a:spcBef>
              <a:spcAft>
                <a:spcPts val="1800"/>
              </a:spcAft>
              <a:buClr>
                <a:schemeClr val="tx1"/>
              </a:buClr>
            </a:pPr>
            <a:r>
              <a:rPr lang="en-GB" b="1" dirty="0" smtClean="0">
                <a:solidFill>
                  <a:schemeClr val="accent4"/>
                </a:solidFill>
              </a:rPr>
              <a:t>31% </a:t>
            </a:r>
            <a:r>
              <a:rPr lang="en-GB" dirty="0" smtClean="0"/>
              <a:t>of women have </a:t>
            </a:r>
            <a:r>
              <a:rPr lang="en-GB" b="1" dirty="0" smtClean="0">
                <a:solidFill>
                  <a:schemeClr val="accent4"/>
                </a:solidFill>
              </a:rPr>
              <a:t>seen or heard a message about malaria in the past 6 months</a:t>
            </a:r>
            <a:r>
              <a:rPr lang="en-GB" dirty="0" smtClean="0"/>
              <a:t>.</a:t>
            </a:r>
          </a:p>
          <a:p>
            <a:pPr>
              <a:spcBef>
                <a:spcPts val="0"/>
              </a:spcBef>
              <a:spcAft>
                <a:spcPts val="1800"/>
              </a:spcAft>
              <a:buClr>
                <a:schemeClr val="tx1"/>
              </a:buClr>
            </a:pPr>
            <a:r>
              <a:rPr lang="en-GB" b="1" dirty="0" smtClean="0">
                <a:solidFill>
                  <a:schemeClr val="accent4"/>
                </a:solidFill>
              </a:rPr>
              <a:t>Government clinics or hospitals</a:t>
            </a:r>
            <a:r>
              <a:rPr lang="en-GB" b="1" dirty="0" smtClean="0">
                <a:solidFill>
                  <a:schemeClr val="accent5"/>
                </a:solidFill>
              </a:rPr>
              <a:t> </a:t>
            </a:r>
            <a:r>
              <a:rPr lang="en-GB" dirty="0" smtClean="0"/>
              <a:t>are the most common source of </a:t>
            </a:r>
            <a:r>
              <a:rPr lang="en-GB" b="1" dirty="0" smtClean="0">
                <a:solidFill>
                  <a:schemeClr val="accent4"/>
                </a:solidFill>
              </a:rPr>
              <a:t>malaria messages</a:t>
            </a:r>
            <a:r>
              <a:rPr lang="en-GB" dirty="0" smtClean="0"/>
              <a:t>.</a:t>
            </a:r>
          </a:p>
          <a:p>
            <a:pPr>
              <a:spcBef>
                <a:spcPts val="0"/>
              </a:spcBef>
              <a:spcAft>
                <a:spcPts val="1800"/>
              </a:spcAft>
              <a:buClr>
                <a:schemeClr val="tx1"/>
              </a:buClr>
            </a:pPr>
            <a:r>
              <a:rPr lang="en-US" dirty="0"/>
              <a:t>A higher percentage of women in the </a:t>
            </a:r>
            <a:r>
              <a:rPr lang="en-US" b="1" dirty="0">
                <a:solidFill>
                  <a:schemeClr val="accent4"/>
                </a:solidFill>
              </a:rPr>
              <a:t>Southern region </a:t>
            </a:r>
            <a:r>
              <a:rPr lang="en-US" dirty="0"/>
              <a:t>reported </a:t>
            </a:r>
            <a:r>
              <a:rPr lang="en-US" b="1" dirty="0">
                <a:solidFill>
                  <a:schemeClr val="accent4"/>
                </a:solidFill>
              </a:rPr>
              <a:t>using a mosquito net for fishing </a:t>
            </a:r>
            <a:r>
              <a:rPr lang="en-US" dirty="0"/>
              <a:t>than women in the </a:t>
            </a:r>
            <a:r>
              <a:rPr lang="en-US" b="1" dirty="0">
                <a:solidFill>
                  <a:schemeClr val="accent4"/>
                </a:solidFill>
              </a:rPr>
              <a:t>Northern region </a:t>
            </a:r>
            <a:r>
              <a:rPr lang="en-US" dirty="0"/>
              <a:t>(</a:t>
            </a:r>
            <a:r>
              <a:rPr lang="en-US" b="1" dirty="0">
                <a:solidFill>
                  <a:schemeClr val="accent4"/>
                </a:solidFill>
              </a:rPr>
              <a:t>28% </a:t>
            </a:r>
            <a:r>
              <a:rPr lang="en-US" b="1" dirty="0" smtClean="0">
                <a:solidFill>
                  <a:schemeClr val="accent4"/>
                </a:solidFill>
              </a:rPr>
              <a:t>vs. </a:t>
            </a:r>
            <a:r>
              <a:rPr lang="en-US" b="1" dirty="0">
                <a:solidFill>
                  <a:schemeClr val="accent4"/>
                </a:solidFill>
              </a:rPr>
              <a:t>4</a:t>
            </a:r>
            <a:r>
              <a:rPr lang="en-US" b="1" dirty="0" smtClean="0">
                <a:solidFill>
                  <a:schemeClr val="accent4"/>
                </a:solidFill>
              </a:rPr>
              <a:t>%</a:t>
            </a:r>
            <a:r>
              <a:rPr lang="en-US" dirty="0" smtClean="0"/>
              <a:t>).</a:t>
            </a:r>
            <a:endParaRPr lang="en-US" dirty="0"/>
          </a:p>
          <a:p>
            <a:pPr>
              <a:spcBef>
                <a:spcPts val="0"/>
              </a:spcBef>
              <a:spcAft>
                <a:spcPts val="1800"/>
              </a:spcAft>
              <a:buClr>
                <a:schemeClr val="tx1"/>
              </a:buClr>
            </a:pPr>
            <a:endParaRPr lang="en-GB" dirty="0" smtClean="0"/>
          </a:p>
          <a:p>
            <a:pPr>
              <a:spcBef>
                <a:spcPts val="0"/>
              </a:spcBef>
              <a:spcAft>
                <a:spcPts val="1800"/>
              </a:spcAft>
              <a:buClr>
                <a:schemeClr val="tx1"/>
              </a:buClr>
            </a:pPr>
            <a:endParaRPr lang="en-GB"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Biomarkers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smtClean="0"/>
              <a:t>Protocol for testing was approved by the National Health Sciences Research Committee in Malawi and ICF’s Institutional Review Board.</a:t>
            </a:r>
          </a:p>
          <a:p>
            <a:pPr>
              <a:spcBef>
                <a:spcPts val="0"/>
              </a:spcBef>
              <a:spcAft>
                <a:spcPts val="1200"/>
              </a:spcAft>
            </a:pPr>
            <a:r>
              <a:rPr lang="en-GB" sz="3200" dirty="0" smtClean="0"/>
              <a:t>Informed consent was obtained from parents/guardians.</a:t>
            </a:r>
          </a:p>
          <a:p>
            <a:pPr>
              <a:spcBef>
                <a:spcPts val="0"/>
              </a:spcBef>
              <a:spcAft>
                <a:spcPts val="1200"/>
              </a:spcAft>
            </a:pPr>
            <a:r>
              <a:rPr lang="en-GB" sz="3200" dirty="0" smtClean="0"/>
              <a:t>Data collection teams included laboratory technicians who carried out testing and a nurse who provided malaria medications for children who tested positive for malaria, in accordance with the appropriate treatment protocols. </a:t>
            </a:r>
          </a:p>
          <a:p>
            <a:pPr marL="0" indent="0">
              <a:spcBef>
                <a:spcPts val="0"/>
              </a:spcBef>
              <a:spcAft>
                <a:spcPts val="1200"/>
              </a:spcAft>
              <a:buNone/>
            </a:pPr>
            <a:endParaRPr lang="en-GB" sz="3200" noProof="0" dirty="0" smtClean="0"/>
          </a:p>
        </p:txBody>
      </p:sp>
    </p:spTree>
    <p:extLst>
      <p:ext uri="{BB962C8B-B14F-4D97-AF65-F5344CB8AC3E}">
        <p14:creationId xmlns:p14="http://schemas.microsoft.com/office/powerpoint/2010/main" val="40300381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Custom Design">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Custom Design">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Theme">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Malawi MIS 2017">
      <a:dk1>
        <a:sysClr val="windowText" lastClr="000000"/>
      </a:dk1>
      <a:lt1>
        <a:sysClr val="window" lastClr="FFFFFF"/>
      </a:lt1>
      <a:dk2>
        <a:srgbClr val="323232"/>
      </a:dk2>
      <a:lt2>
        <a:srgbClr val="E3DED1"/>
      </a:lt2>
      <a:accent1>
        <a:srgbClr val="9B9A9A"/>
      </a:accent1>
      <a:accent2>
        <a:srgbClr val="526D40"/>
      </a:accent2>
      <a:accent3>
        <a:srgbClr val="595959"/>
      </a:accent3>
      <a:accent4>
        <a:srgbClr val="591B0D"/>
      </a:accent4>
      <a:accent5>
        <a:srgbClr val="A9C298"/>
      </a:accent5>
      <a:accent6>
        <a:srgbClr val="A9391E"/>
      </a:accent6>
      <a:hlink>
        <a:srgbClr val="7CA262"/>
      </a:hlink>
      <a:folHlink>
        <a:srgbClr val="EA867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492</TotalTime>
  <Words>4899</Words>
  <Application>Microsoft Office PowerPoint</Application>
  <PresentationFormat>On-screen Show (4:3)</PresentationFormat>
  <Paragraphs>496</Paragraphs>
  <Slides>85</Slides>
  <Notes>58</Notes>
  <HiddenSlides>0</HiddenSlides>
  <MMClips>0</MMClips>
  <ScaleCrop>false</ScaleCrop>
  <HeadingPairs>
    <vt:vector size="6" baseType="variant">
      <vt:variant>
        <vt:lpstr>Fonts Used</vt:lpstr>
      </vt:variant>
      <vt:variant>
        <vt:i4>2</vt:i4>
      </vt:variant>
      <vt:variant>
        <vt:lpstr>Theme</vt:lpstr>
      </vt:variant>
      <vt:variant>
        <vt:i4>9</vt:i4>
      </vt:variant>
      <vt:variant>
        <vt:lpstr>Slide Titles</vt:lpstr>
      </vt:variant>
      <vt:variant>
        <vt:i4>85</vt:i4>
      </vt:variant>
    </vt:vector>
  </HeadingPairs>
  <TitlesOfParts>
    <vt:vector size="96" baseType="lpstr">
      <vt:lpstr>Arial</vt:lpstr>
      <vt:lpstr>Calibri</vt:lpstr>
      <vt:lpstr>Office Theme</vt:lpstr>
      <vt:lpstr>Custom Design</vt:lpstr>
      <vt:lpstr>1_Custom Design</vt:lpstr>
      <vt:lpstr>1_Office Theme</vt:lpstr>
      <vt:lpstr>2_Custom Design</vt:lpstr>
      <vt:lpstr>2_Office Theme</vt:lpstr>
      <vt:lpstr>3_Custom Design</vt:lpstr>
      <vt:lpstr>3_Office Theme</vt:lpstr>
      <vt:lpstr>4_Office Theme</vt:lpstr>
      <vt:lpstr>PowerPoint Presentation</vt:lpstr>
      <vt:lpstr>PowerPoint Presentation</vt:lpstr>
      <vt:lpstr>Objective</vt:lpstr>
      <vt:lpstr>The Survey</vt:lpstr>
      <vt:lpstr>Sample Design</vt:lpstr>
      <vt:lpstr>Questionnaires</vt:lpstr>
      <vt:lpstr>Household Questionnaire</vt:lpstr>
      <vt:lpstr>Woman’s Questionnaire</vt:lpstr>
      <vt:lpstr>Biomarkers</vt:lpstr>
      <vt:lpstr>Anaemia Testing</vt:lpstr>
      <vt:lpstr>Malaria Testing</vt:lpstr>
      <vt:lpstr>Main Survey Training</vt:lpstr>
      <vt:lpstr>Fieldwork and Data Processing</vt:lpstr>
      <vt:lpstr>Results of Household and  Individual Interviews</vt:lpstr>
      <vt:lpstr>MMIS Publications, Data, and Digital Tools</vt:lpstr>
      <vt:lpstr>PowerPoint Presentation</vt:lpstr>
      <vt:lpstr>PowerPoint Presentation</vt:lpstr>
      <vt:lpstr>Malawi’s Households</vt:lpstr>
      <vt:lpstr>Drinking Water</vt:lpstr>
      <vt:lpstr>Sanitation</vt:lpstr>
      <vt:lpstr>Electricity</vt:lpstr>
      <vt:lpstr>Household Durable Goods and Possessions</vt:lpstr>
      <vt:lpstr>Wealth Index</vt:lpstr>
      <vt:lpstr>Wealth Index</vt:lpstr>
      <vt:lpstr>PowerPoint Presentation</vt:lpstr>
      <vt:lpstr>Women’s Education</vt:lpstr>
      <vt:lpstr>Literacy</vt:lpstr>
      <vt:lpstr>Key Findings</vt:lpstr>
      <vt:lpstr>PowerPoint Presentation</vt:lpstr>
      <vt:lpstr>PowerPoint Presentation</vt:lpstr>
      <vt:lpstr>Ownership of Mosquito Nets</vt:lpstr>
      <vt:lpstr>ITN Ownership by Wealth</vt:lpstr>
      <vt:lpstr>ITN Ownership by Region</vt:lpstr>
      <vt:lpstr>Trends in ITN Ownership</vt:lpstr>
      <vt:lpstr>Source of Mosquito Net</vt:lpstr>
      <vt:lpstr>Household Ownership of ITNs</vt:lpstr>
      <vt:lpstr>ITN Access and Use</vt:lpstr>
      <vt:lpstr>Trends in ITN Access and Use</vt:lpstr>
      <vt:lpstr>Use of ITNs</vt:lpstr>
      <vt:lpstr>Children’s Use of ITNs  by Region</vt:lpstr>
      <vt:lpstr>Pregnant Women’s Use of ITNs by Region</vt:lpstr>
      <vt:lpstr>Trends in ITN Use among  Children and Pregnant Women</vt:lpstr>
      <vt:lpstr>PowerPoint Presentation</vt:lpstr>
      <vt:lpstr>Intermittent Preventive Treatment  during Pregnancy (IPTp)</vt:lpstr>
      <vt:lpstr>Trends in IPTp</vt:lpstr>
      <vt:lpstr>PowerPoint Presentation</vt:lpstr>
      <vt:lpstr>Colour Preference by Residence</vt:lpstr>
      <vt:lpstr>Trends in Colour Preference</vt:lpstr>
      <vt:lpstr>Shape Preference by Residence</vt:lpstr>
      <vt:lpstr>Trends in Shape Preference</vt:lpstr>
      <vt:lpstr>Key Findings</vt:lpstr>
      <vt:lpstr>PowerPoint Presentation</vt:lpstr>
      <vt:lpstr>PowerPoint Presentation</vt:lpstr>
      <vt:lpstr>Fever in Children</vt:lpstr>
      <vt:lpstr>Trends in Care Seeking for Fever  by Source of Care</vt:lpstr>
      <vt:lpstr>Trends in Diagnostic Testing of  Children with Fever</vt:lpstr>
      <vt:lpstr>Type of Antimalarial Drugs</vt:lpstr>
      <vt:lpstr>PowerPoint Presentation</vt:lpstr>
      <vt:lpstr>Testing Coverage Rates</vt:lpstr>
      <vt:lpstr>Prevalence of Low Haemoglobin  in Children by Age </vt:lpstr>
      <vt:lpstr>Prevalence of Low Haemoglobin by Region</vt:lpstr>
      <vt:lpstr>Prevalence of Low Haemoglobin by Wealth</vt:lpstr>
      <vt:lpstr>Trends in Prevalence of Low Haemoglobin</vt:lpstr>
      <vt:lpstr>PowerPoint Presentation</vt:lpstr>
      <vt:lpstr>Rapid Diagnostic Test vs. Microscopy</vt:lpstr>
      <vt:lpstr>Malaria Prevalence by Age</vt:lpstr>
      <vt:lpstr>Rapid Diagnostic Test vs. Microscopy</vt:lpstr>
      <vt:lpstr>Malaria Prevalence by Residence</vt:lpstr>
      <vt:lpstr>Malaria Prevalence  by Region</vt:lpstr>
      <vt:lpstr>Malaria Prevalence by Mother’s Education</vt:lpstr>
      <vt:lpstr>Malaria Prevalence by Wealth</vt:lpstr>
      <vt:lpstr>Trends in Malaria Prevalence</vt:lpstr>
      <vt:lpstr>Malaria Species by Microscopy</vt:lpstr>
      <vt:lpstr>Key Findings</vt:lpstr>
      <vt:lpstr>PowerPoint Presentation</vt:lpstr>
      <vt:lpstr>PowerPoint Presentation</vt:lpstr>
      <vt:lpstr>Knowledge of Malaria</vt:lpstr>
      <vt:lpstr>Exposure to Malaria Messages by Residence</vt:lpstr>
      <vt:lpstr>Exposure to Recent Malaria Messages</vt:lpstr>
      <vt:lpstr>Source of Malaria Messages</vt:lpstr>
      <vt:lpstr>Exposure to Malaria Messages at Government Clinics/Hospitals by Wealth</vt:lpstr>
      <vt:lpstr>Specific Malaria Messages</vt:lpstr>
      <vt:lpstr>Mosquito Net Misuse</vt:lpstr>
      <vt:lpstr>Mosquito Nets Misuse for Fishing by Region</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Zweimueller, Sally</cp:lastModifiedBy>
  <cp:revision>47</cp:revision>
  <dcterms:created xsi:type="dcterms:W3CDTF">2017-05-18T16:43:03Z</dcterms:created>
  <dcterms:modified xsi:type="dcterms:W3CDTF">2018-05-14T15:52:15Z</dcterms:modified>
</cp:coreProperties>
</file>