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7" r:id="rId2"/>
    <p:sldId id="258" r:id="rId3"/>
    <p:sldId id="266" r:id="rId4"/>
    <p:sldId id="286" r:id="rId5"/>
    <p:sldId id="311" r:id="rId6"/>
    <p:sldId id="313" r:id="rId7"/>
    <p:sldId id="308" r:id="rId8"/>
    <p:sldId id="312" r:id="rId9"/>
    <p:sldId id="306" r:id="rId10"/>
    <p:sldId id="269" r:id="rId11"/>
    <p:sldId id="272" r:id="rId12"/>
    <p:sldId id="273" r:id="rId13"/>
    <p:sldId id="307" r:id="rId1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84113" autoAdjust="0"/>
  </p:normalViewPr>
  <p:slideViewPr>
    <p:cSldViewPr>
      <p:cViewPr>
        <p:scale>
          <a:sx n="80" d="100"/>
          <a:sy n="80" d="100"/>
        </p:scale>
        <p:origin x="-324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45</c:v>
                </c:pt>
                <c:pt idx="1">
                  <c:v>32.6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37.200000000000003</c:v>
                </c:pt>
                <c:pt idx="1">
                  <c:v>27.2</c:v>
                </c:pt>
                <c:pt idx="2">
                  <c:v>7.9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53</c:v>
                </c:pt>
                <c:pt idx="1">
                  <c:v>38</c:v>
                </c:pt>
                <c:pt idx="2">
                  <c:v>13</c:v>
                </c:pt>
              </c:numCache>
            </c:numRef>
          </c:val>
        </c:ser>
        <c:dLbls>
          <c:showVal val="1"/>
        </c:dLbls>
        <c:gapWidth val="100"/>
        <c:overlap val="-10"/>
        <c:axId val="71463680"/>
        <c:axId val="71465216"/>
      </c:barChart>
      <c:catAx>
        <c:axId val="714636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71465216"/>
        <c:crosses val="autoZero"/>
        <c:auto val="1"/>
        <c:lblAlgn val="ctr"/>
        <c:lblOffset val="100"/>
      </c:catAx>
      <c:valAx>
        <c:axId val="71465216"/>
        <c:scaling>
          <c:orientation val="minMax"/>
        </c:scaling>
        <c:delete val="1"/>
        <c:axPos val="l"/>
        <c:numFmt formatCode="0" sourceLinked="1"/>
        <c:tickLblPos val="none"/>
        <c:crossAx val="7146368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936849907650539"/>
          <c:y val="3.0866359269839376E-2"/>
          <c:w val="0.72365619228152278"/>
          <c:h val="0.9691336407301605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4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Guinea 2205</c:v>
                </c:pt>
                <c:pt idx="1">
                  <c:v>Burkina Faso 2003</c:v>
                </c:pt>
                <c:pt idx="2">
                  <c:v>Nigeria 2008*</c:v>
                </c:pt>
                <c:pt idx="3">
                  <c:v>Senegal 2005</c:v>
                </c:pt>
                <c:pt idx="4">
                  <c:v>Ghana 2008</c:v>
                </c:pt>
                <c:pt idx="5">
                  <c:v>Sierra Leone 2008</c:v>
                </c:pt>
                <c:pt idx="6">
                  <c:v>Niger 2006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3.5</c:v>
                </c:pt>
                <c:pt idx="1">
                  <c:v>5.3</c:v>
                </c:pt>
                <c:pt idx="2">
                  <c:v>8</c:v>
                </c:pt>
                <c:pt idx="3">
                  <c:v>20.2</c:v>
                </c:pt>
                <c:pt idx="4">
                  <c:v>32.6</c:v>
                </c:pt>
                <c:pt idx="5">
                  <c:v>37</c:v>
                </c:pt>
                <c:pt idx="6">
                  <c:v>43</c:v>
                </c:pt>
              </c:numCache>
            </c:numRef>
          </c:val>
        </c:ser>
        <c:dLbls>
          <c:showVal val="1"/>
        </c:dLbls>
        <c:gapWidth val="75"/>
        <c:overlap val="-5"/>
        <c:axId val="104282752"/>
        <c:axId val="104292736"/>
      </c:barChart>
      <c:catAx>
        <c:axId val="10428275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104292736"/>
        <c:crosses val="autoZero"/>
        <c:auto val="1"/>
        <c:lblAlgn val="ctr"/>
        <c:lblOffset val="100"/>
      </c:catAx>
      <c:valAx>
        <c:axId val="104292736"/>
        <c:scaling>
          <c:orientation val="minMax"/>
        </c:scaling>
        <c:delete val="1"/>
        <c:axPos val="b"/>
        <c:numFmt formatCode="0" sourceLinked="1"/>
        <c:tickLblPos val="none"/>
        <c:crossAx val="104282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GDHS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At least one net</c:v>
                </c:pt>
                <c:pt idx="1">
                  <c:v>One ITN</c:v>
                </c:pt>
                <c:pt idx="2">
                  <c:v>More than one ITN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18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 GDHS</c:v>
                </c:pt>
              </c:strCache>
            </c:strRef>
          </c:tx>
          <c:spPr>
            <a:solidFill>
              <a:schemeClr val="bg1">
                <a:lumMod val="50000"/>
                <a:lumOff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At least one net</c:v>
                </c:pt>
                <c:pt idx="1">
                  <c:v>One ITN</c:v>
                </c:pt>
                <c:pt idx="2">
                  <c:v>More than one ITN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45</c:v>
                </c:pt>
                <c:pt idx="1">
                  <c:v>33</c:v>
                </c:pt>
                <c:pt idx="2">
                  <c:v>11</c:v>
                </c:pt>
              </c:numCache>
            </c:numRef>
          </c:val>
        </c:ser>
        <c:dLbls>
          <c:showVal val="1"/>
        </c:dLbls>
        <c:gapWidth val="100"/>
        <c:overlap val="-10"/>
        <c:axId val="101903744"/>
        <c:axId val="101905536"/>
      </c:barChart>
      <c:catAx>
        <c:axId val="1019037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101905536"/>
        <c:crosses val="autoZero"/>
        <c:auto val="1"/>
        <c:lblAlgn val="ctr"/>
        <c:lblOffset val="100"/>
      </c:catAx>
      <c:valAx>
        <c:axId val="101905536"/>
        <c:scaling>
          <c:orientation val="minMax"/>
        </c:scaling>
        <c:delete val="1"/>
        <c:axPos val="l"/>
        <c:numFmt formatCode="General" sourceLinked="1"/>
        <c:tickLblPos val="none"/>
        <c:crossAx val="10190374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tx2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87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41</c:v>
                </c:pt>
                <c:pt idx="1">
                  <c:v>26</c:v>
                </c:pt>
                <c:pt idx="2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five</c:v>
                </c:pt>
                <c:pt idx="1">
                  <c:v>Women 15-49</c:v>
                </c:pt>
                <c:pt idx="2">
                  <c:v>Pregnant women 15-49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28.2</c:v>
                </c:pt>
                <c:pt idx="1">
                  <c:v>17.399999999999999</c:v>
                </c:pt>
                <c:pt idx="2">
                  <c:v>19.899999999999999</c:v>
                </c:pt>
              </c:numCache>
            </c:numRef>
          </c:val>
        </c:ser>
        <c:dLbls>
          <c:showVal val="1"/>
        </c:dLbls>
        <c:gapWidth val="75"/>
        <c:overlap val="-5"/>
        <c:axId val="102077568"/>
        <c:axId val="102079104"/>
      </c:barChart>
      <c:catAx>
        <c:axId val="102077568"/>
        <c:scaling>
          <c:orientation val="minMax"/>
        </c:scaling>
        <c:axPos val="b"/>
        <c:majorTickMark val="none"/>
        <c:tickLblPos val="nextTo"/>
        <c:crossAx val="102079104"/>
        <c:crosses val="autoZero"/>
        <c:auto val="1"/>
        <c:lblAlgn val="ctr"/>
        <c:lblOffset val="100"/>
      </c:catAx>
      <c:valAx>
        <c:axId val="102079104"/>
        <c:scaling>
          <c:orientation val="minMax"/>
        </c:scaling>
        <c:delete val="1"/>
        <c:axPos val="l"/>
        <c:numFmt formatCode="0" sourceLinked="1"/>
        <c:tickLblPos val="none"/>
        <c:crossAx val="102077568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2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2003 GDHS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5</c:v>
                </c:pt>
                <c:pt idx="1">
                  <c:v>Women 15-49</c:v>
                </c:pt>
                <c:pt idx="2">
                  <c:v>Preganant women 15-49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GDHS</c:v>
                </c:pt>
              </c:strCache>
            </c:strRef>
          </c:tx>
          <c:spPr>
            <a:solidFill>
              <a:schemeClr val="bg1">
                <a:lumMod val="50000"/>
                <a:lumOff val="50000"/>
              </a:schemeClr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Children under 5</c:v>
                </c:pt>
                <c:pt idx="1">
                  <c:v>Women 15-49</c:v>
                </c:pt>
                <c:pt idx="2">
                  <c:v>Preganant women 15-49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28</c:v>
                </c:pt>
                <c:pt idx="1">
                  <c:v>17</c:v>
                </c:pt>
                <c:pt idx="2">
                  <c:v>20</c:v>
                </c:pt>
              </c:numCache>
            </c:numRef>
          </c:val>
        </c:ser>
        <c:dLbls>
          <c:showVal val="1"/>
        </c:dLbls>
        <c:gapWidth val="100"/>
        <c:overlap val="-10"/>
        <c:axId val="113926912"/>
        <c:axId val="113928448"/>
      </c:barChart>
      <c:catAx>
        <c:axId val="1139269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113928448"/>
        <c:crosses val="autoZero"/>
        <c:auto val="1"/>
        <c:lblAlgn val="ctr"/>
        <c:lblOffset val="100"/>
      </c:catAx>
      <c:valAx>
        <c:axId val="113928448"/>
        <c:scaling>
          <c:orientation val="minMax"/>
        </c:scaling>
        <c:delete val="1"/>
        <c:axPos val="l"/>
        <c:numFmt formatCode="General" sourceLinked="1"/>
        <c:tickLblPos val="none"/>
        <c:crossAx val="11392691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chemeClr val="tx2"/>
              </a:solidFill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Took any antimalarial drug</c:v>
                </c:pt>
                <c:pt idx="1">
                  <c:v>Took any SP/ Fansidar/ Malafan</c:v>
                </c:pt>
                <c:pt idx="2">
                  <c:v>Took any SP/ Fansidar/ Malafan during an ANC visit</c:v>
                </c:pt>
                <c:pt idx="3">
                  <c:v>Took 2+ doses of SP/ Fansidar/ Malafan during an ANC visit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65</c:v>
                </c:pt>
                <c:pt idx="1">
                  <c:v>58</c:v>
                </c:pt>
                <c:pt idx="2">
                  <c:v>56</c:v>
                </c:pt>
                <c:pt idx="3">
                  <c:v>44</c:v>
                </c:pt>
              </c:numCache>
            </c:numRef>
          </c:val>
        </c:ser>
        <c:dLbls>
          <c:showVal val="1"/>
        </c:dLbls>
        <c:gapWidth val="75"/>
        <c:overlap val="-5"/>
        <c:axId val="113969408"/>
        <c:axId val="113987584"/>
      </c:barChart>
      <c:catAx>
        <c:axId val="1139694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solidFill>
                  <a:schemeClr val="tx2"/>
                </a:solidFill>
              </a:defRPr>
            </a:pPr>
            <a:endParaRPr lang="en-US"/>
          </a:p>
        </c:txPr>
        <c:crossAx val="113987584"/>
        <c:crosses val="autoZero"/>
        <c:auto val="1"/>
        <c:lblAlgn val="ctr"/>
        <c:lblOffset val="100"/>
        <c:tickLblSkip val="1"/>
        <c:tickMarkSkip val="1"/>
      </c:catAx>
      <c:valAx>
        <c:axId val="113987584"/>
        <c:scaling>
          <c:orientation val="minMax"/>
          <c:max val="90"/>
        </c:scaling>
        <c:delete val="1"/>
        <c:axPos val="l"/>
        <c:numFmt formatCode="0" sourceLinked="1"/>
        <c:tickLblPos val="none"/>
        <c:crossAx val="11396940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4.4934152967721137E-2"/>
          <c:y val="0"/>
          <c:w val="0.99611398963730058"/>
          <c:h val="0.7214022140221402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Children with fever in the 2 weeks before the survey</c:v>
                </c:pt>
                <c:pt idx="1">
                  <c:v>Took antimalarial drugs</c:v>
                </c:pt>
                <c:pt idx="2">
                  <c:v>Took antimalarial drugs same or next day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20</c:v>
                </c:pt>
                <c:pt idx="1">
                  <c:v>43</c:v>
                </c:pt>
                <c:pt idx="2">
                  <c:v>24</c:v>
                </c:pt>
              </c:numCache>
            </c:numRef>
          </c:val>
        </c:ser>
        <c:gapWidth val="125"/>
        <c:overlap val="-10"/>
        <c:axId val="104295808"/>
        <c:axId val="113935872"/>
      </c:barChart>
      <c:catAx>
        <c:axId val="1042958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600">
                <a:solidFill>
                  <a:schemeClr val="tx2"/>
                </a:solidFill>
              </a:defRPr>
            </a:pPr>
            <a:endParaRPr lang="en-US"/>
          </a:p>
        </c:txPr>
        <c:crossAx val="113935872"/>
        <c:crosses val="autoZero"/>
        <c:auto val="1"/>
        <c:lblAlgn val="ctr"/>
        <c:lblOffset val="100"/>
        <c:tickLblSkip val="1"/>
        <c:tickMarkSkip val="1"/>
      </c:catAx>
      <c:valAx>
        <c:axId val="113935872"/>
        <c:scaling>
          <c:orientation val="minMax"/>
          <c:max val="50"/>
          <c:min val="0"/>
        </c:scaling>
        <c:delete val="1"/>
        <c:axPos val="l"/>
        <c:numFmt formatCode="0" sourceLinked="1"/>
        <c:tickLblPos val="none"/>
        <c:crossAx val="104295808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70854-C220-49B3-8E04-551D1E284477}" type="datetimeFigureOut">
              <a:rPr lang="en-US" smtClean="0"/>
              <a:pPr/>
              <a:t>8/31/2009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0E475-1915-4037-AE48-A70AD2E433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3029FE-0F69-48A6-BCB4-A77380E6E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dirty="0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2D150-462E-485C-AC56-A161ACFE517E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B58B39-70DF-46F0-855C-BEEBD06339F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E5BB31-5291-4052-9794-E9878E099FC1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err="1" smtClean="0"/>
              <a:t>Chloroquine</a:t>
            </a:r>
            <a:r>
              <a:rPr lang="en-US" baseline="0" noProof="0" dirty="0" smtClean="0"/>
              <a:t> was discontinued in 2003 due to </a:t>
            </a:r>
            <a:r>
              <a:rPr lang="en-US" baseline="0" noProof="0" dirty="0" err="1" smtClean="0"/>
              <a:t>chloroquine</a:t>
            </a:r>
            <a:r>
              <a:rPr lang="en-US" baseline="0" noProof="0" dirty="0" smtClean="0"/>
              <a:t>-resistance, but it is still being used to treat almost 1 in 10 children.</a:t>
            </a:r>
            <a:endParaRPr lang="en-US" noProof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521B-92BB-4DC6-981A-F646243FF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870B-855F-4A5B-A1AC-3D015FF8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E8CE-3527-4071-99B7-EE29CDB49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8652-423D-4446-A38B-CB4436CCD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A7F-ECA6-4704-994D-B330AA1E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959C-DE3D-4A40-864D-BDDEFD9B5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D7B84-E473-400C-BA9C-4E671773A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B032-267E-4A57-AD7D-3AE00B3DA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89D27-381A-486A-AA56-C138469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B8EA-55ED-42D3-AD1B-B60A9BBE2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4EC05-F501-4CED-A520-8A05753D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9D16F7-BB27-475A-8BDF-2ED08B5B6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2"/>
                </a:solidFill>
                <a:latin typeface="Calibri" pitchFamily="34" charset="0"/>
              </a:rPr>
              <a:t>Malaria</a:t>
            </a:r>
            <a:endParaRPr lang="en-US" b="1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  <a:latin typeface="Calibri" pitchFamily="34" charset="0"/>
              </a:rPr>
              <a:t>2008 Ghana Demographic and Health Survey</a:t>
            </a:r>
            <a:endParaRPr lang="en-US" dirty="0">
              <a:solidFill>
                <a:schemeClr val="bg2"/>
              </a:solidFill>
              <a:latin typeface="Calibri" pitchFamily="34" charset="0"/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tx2"/>
                </a:solidFill>
              </a:rPr>
              <a:t>Intermittent Preventive Treatment for Pregnant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2057400"/>
          <a:ext cx="8382000" cy="455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1447800"/>
            <a:ext cx="3505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tx2"/>
                </a:solidFill>
                <a:latin typeface="Calibri" pitchFamily="34" charset="0"/>
              </a:rPr>
              <a:t>of </a:t>
            </a: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women age 15-49 with a live birth in the past 2 years</a:t>
            </a:r>
            <a:endParaRPr lang="en-US" i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tx2"/>
                </a:solidFill>
              </a:rPr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828800"/>
          <a:ext cx="9144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3716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Percent </a:t>
            </a:r>
            <a:r>
              <a:rPr lang="en-US" i="1" dirty="0">
                <a:solidFill>
                  <a:schemeClr val="tx2"/>
                </a:solidFill>
                <a:latin typeface="Calibri" pitchFamily="34" charset="0"/>
              </a:rPr>
              <a:t>of children under age 5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486400" y="18288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solidFill>
                  <a:schemeClr val="tx2"/>
                </a:solidFill>
                <a:latin typeface="Calibri" pitchFamily="34" charset="0"/>
              </a:rPr>
              <a:t>Among those with </a:t>
            </a: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fever</a:t>
            </a:r>
            <a:endParaRPr lang="en-US" i="1" dirty="0">
              <a:solidFill>
                <a:schemeClr val="tx2"/>
              </a:solidFill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5791200" y="2286000"/>
            <a:ext cx="1828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tx2"/>
                </a:solidFill>
              </a:rPr>
              <a:t>Type of Antimalarial Drugs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85800" y="1524000"/>
            <a:ext cx="74676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  <a:latin typeface="Calibri" pitchFamily="34" charset="0"/>
              </a:rPr>
              <a:t>Among the children with </a:t>
            </a:r>
            <a:r>
              <a:rPr lang="en-US" sz="3200" b="1" dirty="0" smtClean="0">
                <a:solidFill>
                  <a:schemeClr val="tx2"/>
                </a:solidFill>
                <a:latin typeface="Calibri" pitchFamily="34" charset="0"/>
              </a:rPr>
              <a:t>fever: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22% took ACT (</a:t>
            </a:r>
            <a:r>
              <a:rPr lang="en-US" sz="3200" dirty="0" err="1" smtClean="0">
                <a:solidFill>
                  <a:schemeClr val="tx2"/>
                </a:solidFill>
                <a:latin typeface="Calibri" pitchFamily="34" charset="0"/>
              </a:rPr>
              <a:t>Artemisinin</a:t>
            </a: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 Combination Therapy)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9% took </a:t>
            </a:r>
            <a:r>
              <a:rPr lang="en-US" sz="3200" dirty="0" err="1" smtClean="0">
                <a:solidFill>
                  <a:schemeClr val="tx2"/>
                </a:solidFill>
                <a:latin typeface="Calibri" pitchFamily="34" charset="0"/>
              </a:rPr>
              <a:t>Chloroquine</a:t>
            </a:r>
            <a:endParaRPr lang="en-US" sz="3200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4% took SP/Fansidar/</a:t>
            </a:r>
            <a:r>
              <a:rPr lang="en-US" sz="3200" dirty="0" err="1" smtClean="0">
                <a:solidFill>
                  <a:schemeClr val="tx2"/>
                </a:solidFill>
                <a:latin typeface="Calibri" pitchFamily="34" charset="0"/>
              </a:rPr>
              <a:t>Malafan</a:t>
            </a:r>
            <a:endParaRPr lang="en-US" sz="3200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2% took Quinine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tx2"/>
                </a:solidFill>
                <a:latin typeface="Calibri" pitchFamily="34" charset="0"/>
              </a:rPr>
              <a:t>2% took </a:t>
            </a:r>
            <a:r>
              <a:rPr lang="en-US" sz="3200" dirty="0" err="1" smtClean="0">
                <a:solidFill>
                  <a:schemeClr val="tx2"/>
                </a:solidFill>
                <a:latin typeface="Calibri" pitchFamily="34" charset="0"/>
              </a:rPr>
              <a:t>Camoquine</a:t>
            </a:r>
            <a:endParaRPr lang="en-US" sz="3200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chemeClr val="tx2"/>
                </a:solidFill>
              </a:rPr>
              <a:t>Key Findings</a:t>
            </a:r>
            <a:endParaRPr lang="en-US" sz="4000" dirty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8153400" cy="5029200"/>
          </a:xfrm>
        </p:spPr>
        <p:txBody>
          <a:bodyPr/>
          <a:lstStyle/>
          <a:p>
            <a:r>
              <a:rPr lang="en-US" sz="2600" b="1" dirty="0" smtClean="0">
                <a:solidFill>
                  <a:schemeClr val="tx2"/>
                </a:solidFill>
              </a:rPr>
              <a:t>33% </a:t>
            </a:r>
            <a:r>
              <a:rPr lang="en-US" sz="2600" dirty="0" smtClean="0">
                <a:solidFill>
                  <a:schemeClr val="tx2"/>
                </a:solidFill>
              </a:rPr>
              <a:t>of households own at least one insecticide-treated nets (ITN)—a dramatic increase from 2003 when only </a:t>
            </a:r>
            <a:r>
              <a:rPr lang="en-US" sz="2600" b="1" dirty="0" smtClean="0">
                <a:solidFill>
                  <a:schemeClr val="tx2"/>
                </a:solidFill>
              </a:rPr>
              <a:t>3%</a:t>
            </a:r>
            <a:r>
              <a:rPr lang="en-US" sz="2600" dirty="0" smtClean="0">
                <a:solidFill>
                  <a:schemeClr val="tx2"/>
                </a:solidFill>
              </a:rPr>
              <a:t> of households owned an </a:t>
            </a:r>
            <a:r>
              <a:rPr lang="en-US" sz="2600" dirty="0" smtClean="0">
                <a:solidFill>
                  <a:schemeClr val="tx2"/>
                </a:solidFill>
              </a:rPr>
              <a:t>ITN.</a:t>
            </a:r>
            <a:endParaRPr lang="en-US" sz="2600" dirty="0" smtClean="0">
              <a:solidFill>
                <a:schemeClr val="tx2"/>
              </a:solidFill>
            </a:endParaRPr>
          </a:p>
          <a:p>
            <a:r>
              <a:rPr lang="en-US" sz="2600" b="1" dirty="0" smtClean="0">
                <a:solidFill>
                  <a:schemeClr val="tx2"/>
                </a:solidFill>
              </a:rPr>
              <a:t>28% </a:t>
            </a:r>
            <a:r>
              <a:rPr lang="en-US" sz="2600" dirty="0" smtClean="0">
                <a:solidFill>
                  <a:schemeClr val="tx2"/>
                </a:solidFill>
              </a:rPr>
              <a:t>of children and </a:t>
            </a:r>
            <a:r>
              <a:rPr lang="en-US" sz="2600" b="1" dirty="0" smtClean="0">
                <a:solidFill>
                  <a:schemeClr val="tx2"/>
                </a:solidFill>
              </a:rPr>
              <a:t>20% </a:t>
            </a:r>
            <a:r>
              <a:rPr lang="en-US" sz="2600" dirty="0" smtClean="0">
                <a:solidFill>
                  <a:schemeClr val="tx2"/>
                </a:solidFill>
              </a:rPr>
              <a:t>of pregnant women slept under an ITN the night before the </a:t>
            </a:r>
            <a:r>
              <a:rPr lang="en-US" sz="2600" dirty="0" smtClean="0">
                <a:solidFill>
                  <a:schemeClr val="tx2"/>
                </a:solidFill>
              </a:rPr>
              <a:t>survey.</a:t>
            </a:r>
            <a:endParaRPr lang="en-US" sz="2600" dirty="0" smtClean="0">
              <a:solidFill>
                <a:schemeClr val="tx2"/>
              </a:solidFill>
            </a:endParaRPr>
          </a:p>
          <a:p>
            <a:r>
              <a:rPr lang="en-US" sz="2600" b="1" dirty="0" smtClean="0">
                <a:solidFill>
                  <a:schemeClr val="tx2"/>
                </a:solidFill>
              </a:rPr>
              <a:t>65% </a:t>
            </a:r>
            <a:r>
              <a:rPr lang="en-US" sz="2600" dirty="0" smtClean="0">
                <a:solidFill>
                  <a:schemeClr val="tx2"/>
                </a:solidFill>
              </a:rPr>
              <a:t>of pregnant women took any antimalarial drug; </a:t>
            </a:r>
            <a:r>
              <a:rPr lang="en-US" sz="2600" b="1" dirty="0" smtClean="0">
                <a:solidFill>
                  <a:schemeClr val="tx2"/>
                </a:solidFill>
              </a:rPr>
              <a:t>44% </a:t>
            </a:r>
            <a:r>
              <a:rPr lang="en-US" sz="2600" dirty="0" smtClean="0">
                <a:solidFill>
                  <a:schemeClr val="tx2"/>
                </a:solidFill>
              </a:rPr>
              <a:t>took the recommend 2+ doses of SP/Fansidar during ANC </a:t>
            </a:r>
            <a:r>
              <a:rPr lang="en-US" sz="2600" dirty="0" smtClean="0">
                <a:solidFill>
                  <a:schemeClr val="tx2"/>
                </a:solidFill>
              </a:rPr>
              <a:t>visits.</a:t>
            </a:r>
            <a:endParaRPr lang="en-US" sz="2600" b="1" dirty="0" smtClean="0">
              <a:solidFill>
                <a:schemeClr val="tx2"/>
              </a:solidFill>
            </a:endParaRPr>
          </a:p>
          <a:p>
            <a:r>
              <a:rPr lang="en-US" sz="2600" b="1" dirty="0" smtClean="0">
                <a:solidFill>
                  <a:schemeClr val="tx2"/>
                </a:solidFill>
              </a:rPr>
              <a:t>20% </a:t>
            </a:r>
            <a:r>
              <a:rPr lang="en-US" sz="2600" dirty="0" smtClean="0">
                <a:solidFill>
                  <a:schemeClr val="tx2"/>
                </a:solidFill>
              </a:rPr>
              <a:t>of children had a fever in the two weeks before the survey—</a:t>
            </a:r>
            <a:r>
              <a:rPr lang="en-US" sz="2600" b="1" dirty="0" smtClean="0">
                <a:solidFill>
                  <a:schemeClr val="tx2"/>
                </a:solidFill>
              </a:rPr>
              <a:t>43%</a:t>
            </a:r>
            <a:r>
              <a:rPr lang="en-US" sz="2600" dirty="0" smtClean="0">
                <a:solidFill>
                  <a:schemeClr val="tx2"/>
                </a:solidFill>
              </a:rPr>
              <a:t> of these children took antimalarial drugs, but only </a:t>
            </a:r>
            <a:r>
              <a:rPr lang="en-US" sz="2600" b="1" dirty="0" smtClean="0">
                <a:solidFill>
                  <a:schemeClr val="tx2"/>
                </a:solidFill>
              </a:rPr>
              <a:t>22%</a:t>
            </a:r>
            <a:r>
              <a:rPr lang="en-US" sz="2600" dirty="0" smtClean="0">
                <a:solidFill>
                  <a:schemeClr val="tx2"/>
                </a:solidFill>
              </a:rPr>
              <a:t> took </a:t>
            </a:r>
            <a:r>
              <a:rPr lang="en-US" sz="2600" b="1" dirty="0" smtClean="0">
                <a:solidFill>
                  <a:schemeClr val="tx2"/>
                </a:solidFill>
              </a:rPr>
              <a:t>ACT</a:t>
            </a:r>
            <a:r>
              <a:rPr lang="en-US" sz="2600" dirty="0" smtClean="0">
                <a:solidFill>
                  <a:schemeClr val="tx2"/>
                </a:solidFill>
              </a:rPr>
              <a:t>, the recommended </a:t>
            </a:r>
            <a:r>
              <a:rPr lang="en-US" sz="2600" dirty="0" smtClean="0">
                <a:solidFill>
                  <a:schemeClr val="tx2"/>
                </a:solidFill>
              </a:rPr>
              <a:t>treatment.</a:t>
            </a:r>
            <a:endParaRPr lang="en-US" sz="2600" dirty="0" smtClean="0">
              <a:solidFill>
                <a:schemeClr val="tx2"/>
              </a:solidFill>
            </a:endParaRPr>
          </a:p>
          <a:p>
            <a:endParaRPr lang="en-US" sz="2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bg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bg1"/>
                </a:solidFill>
              </a:rPr>
              <a:t>Malaria Diagnosis and Treatment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905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>
                <a:solidFill>
                  <a:schemeClr val="bg1"/>
                </a:solidFill>
              </a:rPr>
              <a:t>Ownership of ITNs by Region</a:t>
            </a:r>
          </a:p>
        </p:txBody>
      </p:sp>
      <p:sp>
        <p:nvSpPr>
          <p:cNvPr id="8195" name="Text Box 45"/>
          <p:cNvSpPr txBox="1">
            <a:spLocks noChangeArrowheads="1"/>
          </p:cNvSpPr>
          <p:nvPr/>
        </p:nvSpPr>
        <p:spPr bwMode="auto">
          <a:xfrm>
            <a:off x="5715000" y="3810000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households with at least one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ITN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943600" y="2133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33%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5" name="Group 20"/>
          <p:cNvGrpSpPr>
            <a:grpSpLocks noChangeAspect="1"/>
          </p:cNvGrpSpPr>
          <p:nvPr/>
        </p:nvGrpSpPr>
        <p:grpSpPr bwMode="auto">
          <a:xfrm>
            <a:off x="990600" y="991152"/>
            <a:ext cx="3992179" cy="5453571"/>
            <a:chOff x="999" y="748"/>
            <a:chExt cx="2322" cy="3172"/>
          </a:xfrm>
        </p:grpSpPr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3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3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3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3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29%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38%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33%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46%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30%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How does Ghana Compare?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6858000" y="3048000"/>
            <a:ext cx="762000" cy="457200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Percent of </a:t>
            </a:r>
            <a:r>
              <a:rPr lang="en-US" i="1" dirty="0">
                <a:solidFill>
                  <a:schemeClr val="tx2"/>
                </a:solidFill>
                <a:latin typeface="Calibri" pitchFamily="34" charset="0"/>
              </a:rPr>
              <a:t>households with at least one </a:t>
            </a: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ITN</a:t>
            </a:r>
            <a:endParaRPr lang="en-US" i="1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9400" y="6488668"/>
            <a:ext cx="2057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+mn-lt"/>
              </a:rPr>
              <a:t>*Preliminary data</a:t>
            </a:r>
            <a:endParaRPr lang="en-US" sz="160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Trends in Ownership of ITNs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Use of Mosquito Nets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2"/>
                </a:solidFill>
              </a:rPr>
              <a:t>Trends in Use of ITNs</a:t>
            </a:r>
            <a:endParaRPr lang="en-US" sz="3600" dirty="0">
              <a:solidFill>
                <a:schemeClr val="tx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>
                <a:solidFill>
                  <a:schemeClr val="tx2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>
                <a:solidFill>
                  <a:schemeClr val="tx2"/>
                </a:solidFill>
              </a:rPr>
              <a:t>Malaria Diagnosis and Treatment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350</Words>
  <Application>Microsoft Office PowerPoint</Application>
  <PresentationFormat>On-screen Show (4:3)</PresentationFormat>
  <Paragraphs>68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Malaria</vt:lpstr>
      <vt:lpstr>Slide 2</vt:lpstr>
      <vt:lpstr>Ownership of Mosquito Nets</vt:lpstr>
      <vt:lpstr>Ownership of ITNs by Region</vt:lpstr>
      <vt:lpstr>How does Ghana Compare?</vt:lpstr>
      <vt:lpstr>Trends in Ownership of ITNs</vt:lpstr>
      <vt:lpstr>Use of Mosquito Nets</vt:lpstr>
      <vt:lpstr>Trends in Use of ITNs</vt:lpstr>
      <vt:lpstr>Slide 9</vt:lpstr>
      <vt:lpstr>Intermittent Preventive Treatment for Pregnant Women</vt:lpstr>
      <vt:lpstr>Treatment of Fever in Children</vt:lpstr>
      <vt:lpstr>Type of Antimalarial Drugs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Hannah Guedenet</cp:lastModifiedBy>
  <cp:revision>89</cp:revision>
  <dcterms:created xsi:type="dcterms:W3CDTF">2005-10-17T15:21:39Z</dcterms:created>
  <dcterms:modified xsi:type="dcterms:W3CDTF">2009-08-31T21:00:05Z</dcterms:modified>
</cp:coreProperties>
</file>