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2"/>
  </p:notesMasterIdLst>
  <p:handoutMasterIdLst>
    <p:handoutMasterId r:id="rId23"/>
  </p:handoutMasterIdLst>
  <p:sldIdLst>
    <p:sldId id="27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7" r:id="rId10"/>
    <p:sldId id="266" r:id="rId11"/>
    <p:sldId id="267" r:id="rId12"/>
    <p:sldId id="268" r:id="rId13"/>
    <p:sldId id="269" r:id="rId14"/>
    <p:sldId id="270" r:id="rId15"/>
    <p:sldId id="271" r:id="rId16"/>
    <p:sldId id="280" r:id="rId17"/>
    <p:sldId id="279" r:id="rId18"/>
    <p:sldId id="278" r:id="rId19"/>
    <p:sldId id="273" r:id="rId20"/>
    <p:sldId id="274" r:id="rId2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09" autoAdjust="0"/>
    <p:restoredTop sz="86283" autoAdjust="0"/>
  </p:normalViewPr>
  <p:slideViewPr>
    <p:cSldViewPr>
      <p:cViewPr varScale="1">
        <p:scale>
          <a:sx n="75" d="100"/>
          <a:sy n="75" d="100"/>
        </p:scale>
        <p:origin x="-25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242652100919915E-4"/>
          <c:y val="4.8434687185369023E-2"/>
          <c:w val="0.96324074074074051"/>
          <c:h val="0.6903632094895413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accent1"/>
              </a:solidFill>
            </c:spPr>
          </c:dPt>
          <c:dPt>
            <c:idx val="6"/>
            <c:spPr>
              <a:solidFill>
                <a:schemeClr val="accent6"/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 midwife</c:v>
                </c:pt>
                <c:pt idx="2">
                  <c:v>Auxiliary midwife</c:v>
                </c:pt>
                <c:pt idx="3">
                  <c:v>Community health officer/ nurse</c:v>
                </c:pt>
                <c:pt idx="4">
                  <c:v>TBA</c:v>
                </c:pt>
                <c:pt idx="5">
                  <c:v>No one</c:v>
                </c:pt>
                <c:pt idx="6">
                  <c:v>Any skilled provider*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24</c:v>
                </c:pt>
                <c:pt idx="1">
                  <c:v>63</c:v>
                </c:pt>
                <c:pt idx="2">
                  <c:v>3.4</c:v>
                </c:pt>
                <c:pt idx="3">
                  <c:v>5.4</c:v>
                </c:pt>
                <c:pt idx="5">
                  <c:v>3.5</c:v>
                </c:pt>
                <c:pt idx="6">
                  <c:v>95</c:v>
                </c:pt>
              </c:numCache>
            </c:numRef>
          </c:val>
        </c:ser>
        <c:dLbls>
          <c:showVal val="1"/>
        </c:dLbls>
        <c:gapWidth val="75"/>
        <c:axId val="81547264"/>
        <c:axId val="81548800"/>
      </c:barChart>
      <c:catAx>
        <c:axId val="8154726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 rot="0" vert="horz" anchor="b" anchorCtr="1"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81548800"/>
        <c:crosses val="autoZero"/>
        <c:lblAlgn val="ctr"/>
        <c:lblOffset val="150"/>
        <c:tickLblSkip val="1"/>
        <c:tickMarkSkip val="2"/>
      </c:catAx>
      <c:valAx>
        <c:axId val="8154880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1547264"/>
        <c:crossesAt val="1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368850682655515E-2"/>
          <c:y val="0.12452310648669018"/>
          <c:w val="0.95433672855113261"/>
          <c:h val="0.6943348414321137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1988 GDHS</c:v>
                </c:pt>
                <c:pt idx="1">
                  <c:v>1993 GDHS</c:v>
                </c:pt>
                <c:pt idx="2">
                  <c:v>1998 GDHS</c:v>
                </c:pt>
                <c:pt idx="3">
                  <c:v>2003 GDHS</c:v>
                </c:pt>
                <c:pt idx="4">
                  <c:v>2008 GDHS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82.3</c:v>
                </c:pt>
                <c:pt idx="1">
                  <c:v>85.7</c:v>
                </c:pt>
                <c:pt idx="2">
                  <c:v>87.5</c:v>
                </c:pt>
                <c:pt idx="3">
                  <c:v>91.9</c:v>
                </c:pt>
                <c:pt idx="4">
                  <c:v>95</c:v>
                </c:pt>
              </c:numCache>
            </c:numRef>
          </c:val>
        </c:ser>
        <c:gapWidth val="75"/>
        <c:axId val="107740160"/>
        <c:axId val="108909312"/>
      </c:barChart>
      <c:catAx>
        <c:axId val="1077401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08909312"/>
        <c:crosses val="autoZero"/>
        <c:auto val="1"/>
        <c:lblAlgn val="ctr"/>
        <c:lblOffset val="100"/>
        <c:tickLblSkip val="1"/>
        <c:tickMarkSkip val="1"/>
      </c:catAx>
      <c:valAx>
        <c:axId val="108909312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7740160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496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48</c:v>
                </c:pt>
                <c:pt idx="1">
                  <c:v>9</c:v>
                </c:pt>
                <c:pt idx="2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67</c:v>
                </c:pt>
                <c:pt idx="1">
                  <c:v>16</c:v>
                </c:pt>
                <c:pt idx="2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37</c:v>
                </c:pt>
                <c:pt idx="1">
                  <c:v>5</c:v>
                </c:pt>
                <c:pt idx="2">
                  <c:v>58</c:v>
                </c:pt>
              </c:numCache>
            </c:numRef>
          </c:val>
        </c:ser>
        <c:dLbls>
          <c:showVal val="1"/>
        </c:dLbls>
        <c:gapWidth val="75"/>
        <c:overlap val="-5"/>
        <c:axId val="111839872"/>
        <c:axId val="112538752"/>
      </c:barChart>
      <c:catAx>
        <c:axId val="1118398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2538752"/>
        <c:crosses val="autoZero"/>
        <c:auto val="1"/>
        <c:lblAlgn val="ctr"/>
        <c:lblOffset val="100"/>
        <c:tickLblSkip val="1"/>
        <c:tickMarkSkip val="1"/>
      </c:catAx>
      <c:valAx>
        <c:axId val="112538752"/>
        <c:scaling>
          <c:orientation val="minMax"/>
        </c:scaling>
        <c:delete val="1"/>
        <c:axPos val="l"/>
        <c:numFmt formatCode="0" sourceLinked="1"/>
        <c:tickLblPos val="none"/>
        <c:crossAx val="1118398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4123321945648223"/>
          <c:y val="8.5514892607277113E-2"/>
          <c:w val="0.68080522170766256"/>
          <c:h val="0.900469027955343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>
                <c:manualLayout>
                  <c:x val="-0.10556793833543333"/>
                  <c:y val="-0.1840023972370933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Nurse/</a:t>
                    </a:r>
                  </a:p>
                  <a:p>
                    <a:r>
                      <a:rPr lang="en-US" dirty="0" smtClean="0"/>
                      <a:t>midwife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>
                        <a:solidFill>
                          <a:schemeClr val="bg2"/>
                        </a:solidFill>
                      </a:rPr>
                      <a:t>Relative</a:t>
                    </a:r>
                    <a:r>
                      <a:rPr lang="en-US" smtClean="0">
                        <a:solidFill>
                          <a:schemeClr val="bg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smtClean="0">
                        <a:solidFill>
                          <a:schemeClr val="bg2"/>
                        </a:solidFill>
                      </a:rPr>
                      <a:t>other</a:t>
                    </a:r>
                    <a:r>
                      <a:rPr lang="en-US">
                        <a:solidFill>
                          <a:schemeClr val="bg2"/>
                        </a:solidFill>
                      </a:rPr>
                      <a:t>
8%</a:t>
                    </a: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Doctor</c:v>
                </c:pt>
                <c:pt idx="1">
                  <c:v>Nurse/midwife</c:v>
                </c:pt>
                <c:pt idx="2">
                  <c:v>Auxiliary midwife</c:v>
                </c:pt>
                <c:pt idx="3">
                  <c:v>Community health officer/nurse</c:v>
                </c:pt>
                <c:pt idx="4">
                  <c:v>TBA</c:v>
                </c:pt>
                <c:pt idx="5">
                  <c:v>Relative/other</c:v>
                </c:pt>
                <c:pt idx="6">
                  <c:v>No one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11</c:v>
                </c:pt>
                <c:pt idx="1">
                  <c:v>44</c:v>
                </c:pt>
                <c:pt idx="2">
                  <c:v>2.4</c:v>
                </c:pt>
                <c:pt idx="3">
                  <c:v>1.5</c:v>
                </c:pt>
                <c:pt idx="4">
                  <c:v>30.299999999999986</c:v>
                </c:pt>
                <c:pt idx="5">
                  <c:v>8</c:v>
                </c:pt>
                <c:pt idx="6" formatCode="General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24"/>
      </c:pieChart>
    </c:plotArea>
    <c:plotVisOnly val="1"/>
    <c:dispBlanksAs val="zero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156908665105385"/>
          <c:y val="2.1459227467811468E-2"/>
          <c:w val="0.67330210772833721"/>
          <c:h val="0.957081545064377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8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Mali 2006</c:v>
                </c:pt>
                <c:pt idx="2">
                  <c:v>Burkina Faso 2003</c:v>
                </c:pt>
                <c:pt idx="3">
                  <c:v>Guinea 2005</c:v>
                </c:pt>
                <c:pt idx="4">
                  <c:v>Nigeria 2008*</c:v>
                </c:pt>
                <c:pt idx="5">
                  <c:v>Sierra Leone 2008</c:v>
                </c:pt>
                <c:pt idx="6">
                  <c:v>Liberia 2007</c:v>
                </c:pt>
                <c:pt idx="7">
                  <c:v>Senegal 2005</c:v>
                </c:pt>
                <c:pt idx="8">
                  <c:v>Ghana 2008</c:v>
                </c:pt>
                <c:pt idx="9">
                  <c:v>Benin 2006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17.7</c:v>
                </c:pt>
                <c:pt idx="1">
                  <c:v>26.799999999999986</c:v>
                </c:pt>
                <c:pt idx="2">
                  <c:v>37.9</c:v>
                </c:pt>
                <c:pt idx="3">
                  <c:v>38.1</c:v>
                </c:pt>
                <c:pt idx="4">
                  <c:v>38.9</c:v>
                </c:pt>
                <c:pt idx="5">
                  <c:v>42.4</c:v>
                </c:pt>
                <c:pt idx="6">
                  <c:v>46.3</c:v>
                </c:pt>
                <c:pt idx="7">
                  <c:v>51.900000000000006</c:v>
                </c:pt>
                <c:pt idx="8">
                  <c:v>58.7</c:v>
                </c:pt>
                <c:pt idx="9">
                  <c:v>77.7</c:v>
                </c:pt>
              </c:numCache>
            </c:numRef>
          </c:val>
        </c:ser>
        <c:dLbls>
          <c:showVal val="1"/>
        </c:dLbls>
        <c:gapWidth val="75"/>
        <c:overlap val="-5"/>
        <c:axId val="87394560"/>
        <c:axId val="87408640"/>
      </c:barChart>
      <c:catAx>
        <c:axId val="8739456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7408640"/>
        <c:crosses val="autoZero"/>
        <c:auto val="1"/>
        <c:lblAlgn val="ctr"/>
        <c:lblOffset val="100"/>
        <c:tickLblSkip val="1"/>
        <c:tickMarkSkip val="100"/>
      </c:catAx>
      <c:valAx>
        <c:axId val="87408640"/>
        <c:scaling>
          <c:orientation val="minMax"/>
        </c:scaling>
        <c:delete val="1"/>
        <c:axPos val="b"/>
        <c:numFmt formatCode="0" sourceLinked="1"/>
        <c:tickLblPos val="none"/>
        <c:crossAx val="873945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47E-2"/>
          <c:y val="8.0669916260467545E-2"/>
          <c:w val="0.93675447387258748"/>
          <c:h val="0.743005249343835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36</c:v>
                </c:pt>
                <c:pt idx="1">
                  <c:v>55</c:v>
                </c:pt>
                <c:pt idx="2">
                  <c:v>74</c:v>
                </c:pt>
                <c:pt idx="3">
                  <c:v>92</c:v>
                </c:pt>
              </c:numCache>
            </c:numRef>
          </c:val>
        </c:ser>
        <c:gapWidth val="75"/>
        <c:axId val="88072576"/>
        <c:axId val="88074112"/>
      </c:barChart>
      <c:catAx>
        <c:axId val="880725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8074112"/>
        <c:crosses val="autoZero"/>
        <c:auto val="1"/>
        <c:lblAlgn val="ctr"/>
        <c:lblOffset val="100"/>
        <c:tickLblSkip val="1"/>
        <c:tickMarkSkip val="1"/>
      </c:catAx>
      <c:valAx>
        <c:axId val="88074112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8807257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39E-2"/>
          <c:y val="0.17286937901942226"/>
          <c:w val="0.96604938271604934"/>
          <c:h val="0.6387618270654151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1988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Antenatal care from skilled provider</c:v>
                </c:pt>
                <c:pt idx="1">
                  <c:v>One or more tetanus toxoid injections</c:v>
                </c:pt>
                <c:pt idx="2">
                  <c:v>Medically assisted delivery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82</c:v>
                </c:pt>
                <c:pt idx="1">
                  <c:v>70</c:v>
                </c:pt>
                <c:pt idx="2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1993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Antenatal care from skilled provider</c:v>
                </c:pt>
                <c:pt idx="1">
                  <c:v>One or more tetanus toxoid injections</c:v>
                </c:pt>
                <c:pt idx="2">
                  <c:v>Medically assisted delivery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86</c:v>
                </c:pt>
                <c:pt idx="1">
                  <c:v>77</c:v>
                </c:pt>
                <c:pt idx="2">
                  <c:v>44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1998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Antenatal care from skilled provider</c:v>
                </c:pt>
                <c:pt idx="1">
                  <c:v>One or more tetanus toxoid injections</c:v>
                </c:pt>
                <c:pt idx="2">
                  <c:v>Medically assisted delivery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89</c:v>
                </c:pt>
                <c:pt idx="1">
                  <c:v>81</c:v>
                </c:pt>
                <c:pt idx="2">
                  <c:v>44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2003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Antenatal care from skilled provider</c:v>
                </c:pt>
                <c:pt idx="1">
                  <c:v>One or more tetanus toxoid injections</c:v>
                </c:pt>
                <c:pt idx="2">
                  <c:v>Medically assisted delivery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92</c:v>
                </c:pt>
                <c:pt idx="1">
                  <c:v>84</c:v>
                </c:pt>
                <c:pt idx="2">
                  <c:v>47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2008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Antenatal care from skilled provider</c:v>
                </c:pt>
                <c:pt idx="1">
                  <c:v>One or more tetanus toxoid injections</c:v>
                </c:pt>
                <c:pt idx="2">
                  <c:v>Medically assisted delivery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95</c:v>
                </c:pt>
                <c:pt idx="1">
                  <c:v>88</c:v>
                </c:pt>
                <c:pt idx="2">
                  <c:v>59</c:v>
                </c:pt>
              </c:numCache>
            </c:numRef>
          </c:val>
        </c:ser>
        <c:dLbls>
          <c:showVal val="1"/>
        </c:dLbls>
        <c:gapWidth val="100"/>
        <c:overlap val="-10"/>
        <c:axId val="88823680"/>
        <c:axId val="88825216"/>
      </c:barChart>
      <c:catAx>
        <c:axId val="88823680"/>
        <c:scaling>
          <c:orientation val="minMax"/>
        </c:scaling>
        <c:axPos val="b"/>
        <c:majorTickMark val="none"/>
        <c:tickLblPos val="nextTo"/>
        <c:crossAx val="88825216"/>
        <c:crosses val="autoZero"/>
        <c:auto val="1"/>
        <c:lblAlgn val="ctr"/>
        <c:lblOffset val="100"/>
      </c:catAx>
      <c:valAx>
        <c:axId val="88825216"/>
        <c:scaling>
          <c:orientation val="minMax"/>
        </c:scaling>
        <c:delete val="1"/>
        <c:axPos val="l"/>
        <c:numFmt formatCode="General" sourceLinked="1"/>
        <c:tickLblPos val="none"/>
        <c:crossAx val="888236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49297423887588138"/>
          <c:y val="1.6949152542372881E-2"/>
          <c:w val="0.46993450471469"/>
          <c:h val="0.96610169491525422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accent2"/>
            </a:solidFill>
          </c:spPr>
          <c:dPt>
            <c:idx val="0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At least one problem</c:v>
                </c:pt>
                <c:pt idx="1">
                  <c:v>Concern no drugs available</c:v>
                </c:pt>
                <c:pt idx="2">
                  <c:v>Concern no provider available</c:v>
                </c:pt>
                <c:pt idx="3">
                  <c:v>Concern no female provider available</c:v>
                </c:pt>
                <c:pt idx="4">
                  <c:v>Not wanting to go alone</c:v>
                </c:pt>
                <c:pt idx="5">
                  <c:v>Having to take transport</c:v>
                </c:pt>
                <c:pt idx="6">
                  <c:v>Distance to health facility</c:v>
                </c:pt>
                <c:pt idx="7">
                  <c:v>Getting money for treatment</c:v>
                </c:pt>
                <c:pt idx="8">
                  <c:v>Getting permission to go for treatment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74</c:v>
                </c:pt>
                <c:pt idx="1">
                  <c:v>45</c:v>
                </c:pt>
                <c:pt idx="2">
                  <c:v>44</c:v>
                </c:pt>
                <c:pt idx="3">
                  <c:v>22</c:v>
                </c:pt>
                <c:pt idx="4">
                  <c:v>18</c:v>
                </c:pt>
                <c:pt idx="5">
                  <c:v>25</c:v>
                </c:pt>
                <c:pt idx="6">
                  <c:v>26</c:v>
                </c:pt>
                <c:pt idx="7">
                  <c:v>45</c:v>
                </c:pt>
                <c:pt idx="8">
                  <c:v>7</c:v>
                </c:pt>
              </c:numCache>
            </c:numRef>
          </c:val>
        </c:ser>
        <c:dLbls>
          <c:showVal val="1"/>
        </c:dLbls>
        <c:gapWidth val="75"/>
        <c:axId val="89068288"/>
        <c:axId val="89069824"/>
      </c:barChart>
      <c:catAx>
        <c:axId val="8906828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9069824"/>
        <c:crosses val="autoZero"/>
        <c:auto val="1"/>
        <c:lblAlgn val="ctr"/>
        <c:lblOffset val="100"/>
        <c:tickLblSkip val="1"/>
        <c:tickMarkSkip val="1"/>
      </c:catAx>
      <c:valAx>
        <c:axId val="89069824"/>
        <c:scaling>
          <c:orientation val="minMax"/>
        </c:scaling>
        <c:delete val="1"/>
        <c:axPos val="b"/>
        <c:numFmt formatCode="0" sourceLinked="1"/>
        <c:tickLblPos val="none"/>
        <c:crossAx val="89068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0.77064</cdr:x>
      <cdr:y>0.85714</cdr:y>
    </cdr:from>
    <cdr:to>
      <cdr:x>0.86239</cdr:x>
      <cdr:y>0.94643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00800" y="3657600"/>
          <a:ext cx="7620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428EB3-2CAB-46A7-AF06-96F9BB5D3BC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8630D-F625-4C62-AA42-06E247D0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0FA55-499F-4015-8C80-669BBFF5BF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CB85F-EF7B-4D47-A673-C9820B933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11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This is an increase 2003 when 47% of women received assistance</a:t>
            </a:r>
            <a:r>
              <a:rPr lang="en-US" baseline="0" noProof="0" dirty="0" smtClean="0"/>
              <a:t> during delivery.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There were also large increases by regions. The largest increases were in the Western (22% points) and Central (16% points) regions.</a:t>
            </a:r>
            <a:endParaRPr lang="en-US" noProof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12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7E6FF-620F-4883-8063-1F28DE789224}" type="slidenum">
              <a:rPr lang="en-US"/>
              <a:pPr/>
              <a:t>13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14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D7E6FF-620F-4883-8063-1F28DE789224}" type="slidenum">
              <a:rPr lang="en-US"/>
              <a:pPr/>
              <a:t>16</a:t>
            </a:fld>
            <a:endParaRPr lang="en-US"/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18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having to take transport,</a:t>
            </a:r>
            <a:r>
              <a:rPr lang="en-US" baseline="0" dirty="0" smtClean="0"/>
              <a:t> there is a large disparity between poor and wealthy women. Only 13% of women in the highest </a:t>
            </a:r>
            <a:r>
              <a:rPr lang="en-US" baseline="0" smtClean="0"/>
              <a:t>wealth quintile cited </a:t>
            </a:r>
            <a:r>
              <a:rPr lang="en-US" baseline="0" dirty="0" smtClean="0"/>
              <a:t>this as a problem, compared with 50% of the poorest women.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2003, 6% of women did not receive any ANC.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A4F205-B1AF-4AE7-9E06-B20EA6EDE271}" type="slidenum">
              <a:rPr lang="en-US"/>
              <a:pPr/>
              <a:t>4</a:t>
            </a:fld>
            <a:endParaRPr lang="en-US"/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r>
              <a:rPr lang="en-US" noProof="0" dirty="0" smtClean="0"/>
              <a:t>There have </a:t>
            </a:r>
            <a:r>
              <a:rPr lang="en-US" baseline="0" noProof="0" dirty="0" smtClean="0"/>
              <a:t>been remarkable changes in ANC in some regions since 2003. For example, the percent of women who received no antenatal care has declined in many regions: 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Upper West</a:t>
            </a:r>
          </a:p>
          <a:p>
            <a:r>
              <a:rPr lang="en-US" baseline="0" noProof="0" dirty="0" smtClean="0"/>
              <a:t>2003-9%</a:t>
            </a:r>
          </a:p>
          <a:p>
            <a:r>
              <a:rPr lang="en-US" baseline="0" noProof="0" dirty="0" smtClean="0"/>
              <a:t>2008-2%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Northern</a:t>
            </a:r>
          </a:p>
          <a:p>
            <a:r>
              <a:rPr lang="en-US" baseline="0" noProof="0" dirty="0" smtClean="0"/>
              <a:t>2003-16%</a:t>
            </a:r>
          </a:p>
          <a:p>
            <a:r>
              <a:rPr lang="en-US" baseline="0" noProof="0" dirty="0" smtClean="0"/>
              <a:t>2008-3%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Upper East </a:t>
            </a:r>
          </a:p>
          <a:p>
            <a:r>
              <a:rPr lang="en-US" baseline="0" noProof="0" dirty="0" smtClean="0"/>
              <a:t>2003-14%</a:t>
            </a:r>
          </a:p>
          <a:p>
            <a:r>
              <a:rPr lang="en-US" baseline="0" noProof="0" smtClean="0"/>
              <a:t>2008-4%</a:t>
            </a:r>
            <a:endParaRPr lang="en-US" noProof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E46ECC-A61D-4310-836D-CFFE6FC451DF}" type="slidenum">
              <a:rPr lang="en-US"/>
              <a:pPr/>
              <a:t>5</a:t>
            </a:fld>
            <a:endParaRPr lang="en-US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</a:t>
            </a:r>
            <a:r>
              <a:rPr lang="en-US" baseline="0" dirty="0" smtClean="0"/>
              <a:t> the 2003 GDHS, 46% of women had their first ANC visit in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 trimester, and 69% had 4 or more ANC visits.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Only 69%</a:t>
            </a:r>
            <a:r>
              <a:rPr lang="en-US" baseline="0" dirty="0" smtClean="0"/>
              <a:t> of women in the Northern and Upper West regions took iron tablets and syrup.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Being informed of signs of pregnancy complications increases with education and wealth.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8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Large differences by region—61% of women in Upper West are protected versus 81% of women in Volta. Protection also increases with education </a:t>
            </a:r>
            <a:r>
              <a:rPr lang="en-US" baseline="0" smtClean="0"/>
              <a:t>and wealth.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9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10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E36E-B3C0-4C9D-B476-15ED549A524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4F3C-20C8-48F0-B62D-C416BA345A3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5229-5564-4630-A27D-61BDE4E46AD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21AB-CF14-4236-B244-3C1E30EEB8E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66E9-FDDE-403C-A262-0867C80BB76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D235-8BFF-4354-8ED9-67A65A95091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DB3-FFD9-4444-A0C8-85F4174E138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C59A-1DA7-441C-9E6D-506B1AD2419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811A-015E-454B-B687-A218F92C1F3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B4C9-274E-45FC-8322-7918262EB09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CE33-3C83-45D4-86F2-53A53FB775E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C11B-3CA0-44AC-9AF1-1F170B88AD5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</a:rPr>
              <a:t>Maternal Health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2008 Ghana Demographic and Health Survey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447800"/>
            <a:ext cx="22860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 dirty="0" smtClean="0">
                <a:solidFill>
                  <a:schemeClr val="bg1"/>
                </a:solidFill>
              </a:rPr>
              <a:t>Percent distribution of live births in the five years before the survey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381000" y="990600"/>
          <a:ext cx="6956345" cy="5564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</a:t>
            </a:r>
            <a:r>
              <a:rPr lang="en-US" i="1" dirty="0">
                <a:solidFill>
                  <a:schemeClr val="bg1"/>
                </a:solidFill>
              </a:rPr>
              <a:t>of births in the past 5 </a:t>
            </a:r>
            <a:r>
              <a:rPr lang="en-US" i="1" dirty="0" smtClean="0">
                <a:solidFill>
                  <a:schemeClr val="bg1"/>
                </a:solidFill>
              </a:rPr>
              <a:t>years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9400" y="1752600"/>
            <a:ext cx="2209800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59% </a:t>
            </a:r>
            <a:r>
              <a:rPr lang="en-US" sz="2000" dirty="0" smtClean="0">
                <a:solidFill>
                  <a:schemeClr val="bg1"/>
                </a:solidFill>
              </a:rPr>
              <a:t>of births were delivered by a skilled provider.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6334780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midwife, auxiliary midwife, and community health officer/nurse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Ghana Compare?</a:t>
            </a:r>
            <a:endParaRPr lang="en-US" sz="3600" dirty="0"/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33400" y="1143000"/>
          <a:ext cx="8212138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5638800" y="57912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>
                <a:solidFill>
                  <a:schemeClr val="bg1"/>
                </a:solidFill>
              </a:rPr>
              <a:t>Percent distribution </a:t>
            </a:r>
            <a:r>
              <a:rPr lang="en-US" sz="1600" i="1" dirty="0">
                <a:solidFill>
                  <a:schemeClr val="bg1"/>
                </a:solidFill>
              </a:rPr>
              <a:t>of </a:t>
            </a:r>
            <a:r>
              <a:rPr lang="en-US" sz="1600" i="1" dirty="0" smtClean="0">
                <a:solidFill>
                  <a:schemeClr val="bg1"/>
                </a:solidFill>
              </a:rPr>
              <a:t>live births </a:t>
            </a:r>
            <a:r>
              <a:rPr lang="en-US" sz="1600" i="1" dirty="0">
                <a:solidFill>
                  <a:schemeClr val="bg1"/>
                </a:solidFill>
              </a:rPr>
              <a:t>in the past 5 years </a:t>
            </a:r>
            <a:r>
              <a:rPr lang="en-US" sz="1600" i="1" dirty="0" smtClean="0">
                <a:solidFill>
                  <a:schemeClr val="bg1"/>
                </a:solidFill>
              </a:rPr>
              <a:t>assisted </a:t>
            </a:r>
            <a:r>
              <a:rPr lang="en-US" sz="1600" i="1" dirty="0">
                <a:solidFill>
                  <a:schemeClr val="bg1"/>
                </a:solidFill>
              </a:rPr>
              <a:t>at delivery by a </a:t>
            </a:r>
            <a:r>
              <a:rPr lang="en-US" sz="1600" i="1" dirty="0" smtClean="0">
                <a:solidFill>
                  <a:schemeClr val="bg1"/>
                </a:solidFill>
              </a:rPr>
              <a:t>skilled provider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6582696" y="1818968"/>
            <a:ext cx="838200" cy="457200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3" name="Rectangle 33"/>
          <p:cNvSpPr>
            <a:spLocks noGrp="1" noChangeArrowheads="1"/>
          </p:cNvSpPr>
          <p:nvPr>
            <p:ph type="title"/>
          </p:nvPr>
        </p:nvSpPr>
        <p:spPr>
          <a:xfrm>
            <a:off x="4876800" y="1124708"/>
            <a:ext cx="4114800" cy="1782763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Delivery </a:t>
            </a:r>
            <a:r>
              <a:rPr lang="en-US" sz="3600" dirty="0" smtClean="0"/>
              <a:t>by Skilled Provider by Region</a:t>
            </a:r>
            <a:endParaRPr lang="en-US" sz="3600" dirty="0"/>
          </a:p>
        </p:txBody>
      </p:sp>
      <p:sp>
        <p:nvSpPr>
          <p:cNvPr id="117805" name="Text Box 45"/>
          <p:cNvSpPr txBox="1">
            <a:spLocks noChangeArrowheads="1"/>
          </p:cNvSpPr>
          <p:nvPr/>
        </p:nvSpPr>
        <p:spPr bwMode="auto">
          <a:xfrm>
            <a:off x="5791200" y="4736271"/>
            <a:ext cx="22860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</a:t>
            </a:r>
            <a:r>
              <a:rPr lang="en-US" i="1" dirty="0">
                <a:solidFill>
                  <a:schemeClr val="bg1"/>
                </a:solidFill>
              </a:rPr>
              <a:t>live births in the past five years assisted by a </a:t>
            </a:r>
            <a:r>
              <a:rPr lang="en-US" i="1" dirty="0" smtClean="0">
                <a:solidFill>
                  <a:schemeClr val="bg1"/>
                </a:solidFill>
              </a:rPr>
              <a:t>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0" name="AutoShape 67"/>
          <p:cNvSpPr>
            <a:spLocks noChangeAspect="1" noChangeArrowheads="1" noTextEdit="1"/>
          </p:cNvSpPr>
          <p:nvPr/>
        </p:nvSpPr>
        <p:spPr bwMode="auto">
          <a:xfrm>
            <a:off x="609600" y="914400"/>
            <a:ext cx="528955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905500" y="3498706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Ghana: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59%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7" name="Group 20"/>
          <p:cNvGrpSpPr>
            <a:grpSpLocks noChangeAspect="1"/>
          </p:cNvGrpSpPr>
          <p:nvPr/>
        </p:nvGrpSpPr>
        <p:grpSpPr bwMode="auto">
          <a:xfrm>
            <a:off x="914400" y="871029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5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5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54%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66%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62%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61%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46%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54%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47%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84%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267200" y="6334780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midwife, auxiliary midwife, and community health officer/nurse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solidFill>
                  <a:schemeClr val="tx2"/>
                </a:solidFill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tx2"/>
                </a:solidFill>
              </a:rPr>
              <a:t>Percent distribution of </a:t>
            </a:r>
            <a:r>
              <a:rPr lang="en-US" i="1" dirty="0">
                <a:solidFill>
                  <a:schemeClr val="tx2"/>
                </a:solidFill>
              </a:rPr>
              <a:t>live births in the past five years assisted by a </a:t>
            </a:r>
            <a:r>
              <a:rPr lang="en-US" i="1" dirty="0" smtClean="0">
                <a:solidFill>
                  <a:schemeClr val="tx2"/>
                </a:solidFill>
              </a:rPr>
              <a:t>skilled provider*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67200" y="6334780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midwife, auxiliary midwife, and community health officer/nurse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47%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68%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2 days after delivery</a:t>
            </a:r>
          </a:p>
          <a:p>
            <a:r>
              <a:rPr lang="en-US" b="1" dirty="0" smtClean="0"/>
              <a:t>23%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</a:t>
            </a:r>
            <a:endParaRPr lang="en-US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93" name="Rectangle 33"/>
          <p:cNvSpPr>
            <a:spLocks noGrp="1" noChangeArrowheads="1"/>
          </p:cNvSpPr>
          <p:nvPr>
            <p:ph type="title"/>
          </p:nvPr>
        </p:nvSpPr>
        <p:spPr>
          <a:xfrm>
            <a:off x="5029200" y="966793"/>
            <a:ext cx="3810000" cy="1477963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 smtClean="0"/>
              <a:t>Postnatal Care by Region</a:t>
            </a:r>
            <a:endParaRPr lang="en-US" sz="3600" dirty="0"/>
          </a:p>
        </p:txBody>
      </p:sp>
      <p:sp>
        <p:nvSpPr>
          <p:cNvPr id="117805" name="Text Box 45"/>
          <p:cNvSpPr txBox="1">
            <a:spLocks noChangeArrowheads="1"/>
          </p:cNvSpPr>
          <p:nvPr/>
        </p:nvSpPr>
        <p:spPr bwMode="auto">
          <a:xfrm>
            <a:off x="5791200" y="4578356"/>
            <a:ext cx="2286000" cy="984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of women who had NO postnatal check-up within 41 days of delivery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0" name="AutoShape 67"/>
          <p:cNvSpPr>
            <a:spLocks noChangeAspect="1" noChangeArrowheads="1" noTextEdit="1"/>
          </p:cNvSpPr>
          <p:nvPr/>
        </p:nvSpPr>
        <p:spPr bwMode="auto">
          <a:xfrm>
            <a:off x="457200" y="762000"/>
            <a:ext cx="5289550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905500" y="3188391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Ghana: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23%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 bwMode="auto">
          <a:xfrm>
            <a:off x="838200" y="762000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40%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33%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14%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31%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17%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18%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26%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18%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Trends in Maternal Health Indicators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002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2895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Problems Accessing Health </a:t>
            </a:r>
            <a:r>
              <a:rPr lang="en-US" sz="4000" dirty="0" smtClean="0"/>
              <a:t>Care</a:t>
            </a:r>
            <a:endParaRPr lang="en-US" sz="4000" dirty="0"/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143000"/>
          <a:ext cx="822960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4495800" y="6172200"/>
            <a:ext cx="403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</a:rPr>
              <a:t>Percent </a:t>
            </a:r>
            <a:r>
              <a:rPr lang="en-US" sz="1600" i="1" dirty="0">
                <a:solidFill>
                  <a:schemeClr val="bg1"/>
                </a:solidFill>
              </a:rPr>
              <a:t>of women who report they have serious problems accessing in health care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95%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(doctor, nurse, midwife, auxiliary midwife, and community health officer/nurse)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57%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42%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59%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23%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</a:t>
            </a:r>
            <a:r>
              <a:rPr lang="en-US" sz="2800" dirty="0" smtClean="0"/>
              <a:t>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74%</a:t>
            </a:r>
            <a:r>
              <a:rPr lang="en-US" sz="2800" dirty="0" smtClean="0"/>
              <a:t> </a:t>
            </a:r>
            <a:r>
              <a:rPr lang="en-US" sz="2800" dirty="0"/>
              <a:t>of women </a:t>
            </a:r>
            <a:r>
              <a:rPr lang="en-US" sz="2800" dirty="0" smtClean="0"/>
              <a:t>experienced </a:t>
            </a:r>
            <a:r>
              <a:rPr lang="en-US" sz="2800" dirty="0"/>
              <a:t>at least </a:t>
            </a:r>
            <a:r>
              <a:rPr lang="en-US" sz="2800" b="1" dirty="0" smtClean="0"/>
              <a:t>one problem </a:t>
            </a:r>
            <a:r>
              <a:rPr lang="en-US" sz="2800" b="1" dirty="0"/>
              <a:t>accessing health </a:t>
            </a:r>
            <a:r>
              <a:rPr lang="en-US" sz="2800" b="1" dirty="0" smtClean="0"/>
              <a:t>care</a:t>
            </a:r>
          </a:p>
          <a:p>
            <a:pPr lvl="1">
              <a:lnSpc>
                <a:spcPct val="90000"/>
              </a:lnSpc>
            </a:pPr>
            <a:r>
              <a:rPr lang="en-US" sz="2400" b="1" dirty="0" smtClean="0"/>
              <a:t>Getting money for treatment concerns that no drugs would be available or that no provider would be available </a:t>
            </a:r>
            <a:r>
              <a:rPr lang="en-US" sz="2400" dirty="0" smtClean="0"/>
              <a:t>were the most common problems reported.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7526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</a:t>
            </a:r>
            <a:r>
              <a:rPr lang="en-US" i="1" dirty="0">
                <a:solidFill>
                  <a:schemeClr val="bg1"/>
                </a:solidFill>
              </a:rPr>
              <a:t>of women with a live birth in the past five </a:t>
            </a:r>
            <a:r>
              <a:rPr lang="en-US" i="1" dirty="0" smtClean="0">
                <a:solidFill>
                  <a:schemeClr val="bg1"/>
                </a:solidFill>
              </a:rPr>
              <a:t>years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0" y="6334780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midwife, auxiliary midwife, and community health officer/nurse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487680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&lt;1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350838"/>
            <a:ext cx="3810000" cy="2163762"/>
          </a:xfrm>
          <a:noFill/>
          <a:ln/>
        </p:spPr>
        <p:txBody>
          <a:bodyPr>
            <a:noAutofit/>
          </a:bodyPr>
          <a:lstStyle/>
          <a:p>
            <a:r>
              <a:rPr lang="en-US" sz="3600" dirty="0"/>
              <a:t>Antenatal Care from a </a:t>
            </a:r>
            <a:r>
              <a:rPr lang="en-US" sz="3600" dirty="0" smtClean="0"/>
              <a:t>Skilled Provider by Region</a:t>
            </a:r>
            <a:endParaRPr lang="en-US" sz="3600" dirty="0"/>
          </a:p>
        </p:txBody>
      </p:sp>
      <p:sp>
        <p:nvSpPr>
          <p:cNvPr id="115757" name="Text Box 45"/>
          <p:cNvSpPr txBox="1">
            <a:spLocks noChangeArrowheads="1"/>
          </p:cNvSpPr>
          <p:nvPr/>
        </p:nvSpPr>
        <p:spPr bwMode="auto">
          <a:xfrm>
            <a:off x="5524500" y="4343400"/>
            <a:ext cx="2514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</a:t>
            </a:r>
            <a:r>
              <a:rPr lang="en-US" i="1" dirty="0">
                <a:solidFill>
                  <a:schemeClr val="bg1"/>
                </a:solidFill>
              </a:rPr>
              <a:t>of women with a live birth in the past five </a:t>
            </a:r>
            <a:r>
              <a:rPr lang="en-US" i="1" dirty="0" smtClean="0">
                <a:solidFill>
                  <a:schemeClr val="bg1"/>
                </a:solidFill>
              </a:rPr>
              <a:t>years who received antenatal care from a 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29300" y="3105835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Ghana: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95%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67200" y="6334780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midwife, auxiliary midwife, and community health officer/nurse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7" name="Group 20"/>
          <p:cNvGrpSpPr>
            <a:grpSpLocks noChangeAspect="1"/>
          </p:cNvGrpSpPr>
          <p:nvPr/>
        </p:nvGrpSpPr>
        <p:grpSpPr bwMode="auto">
          <a:xfrm>
            <a:off x="685800" y="685800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96%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91%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97%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96%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96%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96%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98%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92%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8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96%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96%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847012" cy="10668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 smtClean="0"/>
              <a:t>Trends in Antenatal Care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7526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1447800"/>
            <a:ext cx="3733800" cy="7571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1600" i="1" dirty="0" smtClean="0">
                <a:solidFill>
                  <a:schemeClr val="bg1"/>
                </a:solidFill>
              </a:rPr>
              <a:t>Percent </a:t>
            </a:r>
            <a:r>
              <a:rPr lang="en-US" sz="1600" i="1" dirty="0">
                <a:solidFill>
                  <a:schemeClr val="bg1"/>
                </a:solidFill>
              </a:rPr>
              <a:t>of women with a birth in the past 5 years who received antenatal care from a </a:t>
            </a:r>
            <a:r>
              <a:rPr lang="en-US" sz="1600" i="1" dirty="0" smtClean="0">
                <a:solidFill>
                  <a:schemeClr val="bg1"/>
                </a:solidFill>
              </a:rPr>
              <a:t>skilled provider*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6334780"/>
            <a:ext cx="556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midwife, and auxiliary midwife. Community health officer/nurse added to definition in 2008.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55%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78%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bg1"/>
              </a:buClr>
            </a:pPr>
            <a:r>
              <a:rPr lang="en-US" sz="2800" b="1" dirty="0" smtClean="0"/>
              <a:t>87%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35%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pPr>
              <a:buClr>
                <a:schemeClr val="bg1"/>
              </a:buClr>
            </a:pPr>
            <a:r>
              <a:rPr lang="en-US" sz="2800" b="1" dirty="0" smtClean="0"/>
              <a:t>68%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97%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97%</a:t>
            </a:r>
            <a:r>
              <a:rPr lang="en-US" sz="2800" dirty="0" smtClean="0"/>
              <a:t> were </a:t>
            </a:r>
            <a:r>
              <a:rPr lang="en-US" sz="2800" b="1" dirty="0" smtClean="0"/>
              <a:t>weighed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90%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</a:t>
            </a:r>
            <a:r>
              <a:rPr lang="en-US" sz="2800" dirty="0" smtClean="0"/>
              <a:t>and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bg1"/>
              </a:buClr>
            </a:pPr>
            <a:endParaRPr lang="en-US" sz="2800" b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</a:pPr>
            <a:r>
              <a:rPr lang="en-US" b="1" dirty="0" smtClean="0"/>
              <a:t>72%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dirty="0" smtClean="0"/>
              <a:t>Their mothers: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Received two or more TT injections </a:t>
            </a:r>
            <a:r>
              <a:rPr lang="en-US" dirty="0" smtClean="0"/>
              <a:t>(</a:t>
            </a:r>
            <a:r>
              <a:rPr lang="en-US" b="1" dirty="0" smtClean="0"/>
              <a:t>56%</a:t>
            </a:r>
            <a:r>
              <a:rPr lang="en-US" dirty="0" smtClean="0"/>
              <a:t>), </a:t>
            </a:r>
            <a:r>
              <a:rPr lang="en-US" dirty="0"/>
              <a:t>or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Received one TT injection, plus one additional injection in the 10 years prior to the pregnancy, or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Received at least five lifetime TT injections</a:t>
            </a:r>
          </a:p>
          <a:p>
            <a:pPr lvl="1">
              <a:lnSpc>
                <a:spcPct val="90000"/>
              </a:lnSpc>
            </a:pP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Problems accessing health care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</TotalTime>
  <Words>1095</Words>
  <Application>Microsoft Office PowerPoint</Application>
  <PresentationFormat>On-screen Show (4:3)</PresentationFormat>
  <Paragraphs>186</Paragraphs>
  <Slides>20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Maternal Health</vt:lpstr>
      <vt:lpstr>Slide 2</vt:lpstr>
      <vt:lpstr>Antenatal Care</vt:lpstr>
      <vt:lpstr>Antenatal Care from a Skilled Provider by Region</vt:lpstr>
      <vt:lpstr>Trends in Antenatal Care</vt:lpstr>
      <vt:lpstr>Timing of Antenatal Care and  Number of Visits</vt:lpstr>
      <vt:lpstr>Components of Antenatal Care</vt:lpstr>
      <vt:lpstr>Tetanus Toxoid Injections</vt:lpstr>
      <vt:lpstr>Slide 9</vt:lpstr>
      <vt:lpstr>Place of Delivery</vt:lpstr>
      <vt:lpstr>Assistance During Delivery</vt:lpstr>
      <vt:lpstr>How Does Ghana Compare?</vt:lpstr>
      <vt:lpstr>Delivery by Skilled Provider by Region</vt:lpstr>
      <vt:lpstr>Slide 14</vt:lpstr>
      <vt:lpstr>Postnatal Care</vt:lpstr>
      <vt:lpstr>Postnatal Care by Region</vt:lpstr>
      <vt:lpstr>Trends in Maternal Health Indicators</vt:lpstr>
      <vt:lpstr>Slide 18</vt:lpstr>
      <vt:lpstr>Problems Accessing Health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68</cp:revision>
  <dcterms:created xsi:type="dcterms:W3CDTF">2008-03-04T17:38:56Z</dcterms:created>
  <dcterms:modified xsi:type="dcterms:W3CDTF">2012-05-09T14:57:05Z</dcterms:modified>
</cp:coreProperties>
</file>