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2" r:id="rId2"/>
    <p:sldId id="319" r:id="rId3"/>
    <p:sldId id="300" r:id="rId4"/>
    <p:sldId id="302" r:id="rId5"/>
    <p:sldId id="320" r:id="rId6"/>
    <p:sldId id="311" r:id="rId7"/>
    <p:sldId id="323" r:id="rId8"/>
    <p:sldId id="307" r:id="rId9"/>
    <p:sldId id="308" r:id="rId10"/>
    <p:sldId id="309" r:id="rId11"/>
    <p:sldId id="314" r:id="rId12"/>
    <p:sldId id="316" r:id="rId13"/>
    <p:sldId id="318" r:id="rId1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6600"/>
    <a:srgbClr val="003300"/>
    <a:srgbClr val="333399"/>
    <a:srgbClr val="FFFF00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98" autoAdjust="0"/>
  </p:normalViewPr>
  <p:slideViewPr>
    <p:cSldViewPr>
      <p:cViewPr>
        <p:scale>
          <a:sx n="80" d="100"/>
          <a:sy n="80" d="100"/>
        </p:scale>
        <p:origin x="-1037" y="-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0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0762883-179A-409A-B48F-C14AB446FF0E}" type="datetimeFigureOut">
              <a:rPr lang="en-US"/>
              <a:pPr>
                <a:defRPr/>
              </a:pPr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29675"/>
            <a:ext cx="2972421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E3500CB-C37D-438A-9EC9-E1C902FAE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027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421" y="4416426"/>
            <a:ext cx="548515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027" y="8829675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18ACA6-1545-4643-AE6E-0B591803D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59D6CA-882B-40B9-8F3B-262D9ADEF9F5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B20B5B-EEDE-4A95-9A89-BC69AC26622E}" type="slidenum">
              <a:rPr lang="en-US" smtClean="0">
                <a:latin typeface="Arial" pitchFamily="34" charset="0"/>
                <a:cs typeface="Arial" pitchFamily="34" charset="0"/>
              </a:rPr>
              <a:pPr/>
              <a:t>12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DD4A5C-0C6C-4700-9502-4139AE9FEAFA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 lIns="89730" tIns="44865" rIns="89730" bIns="44865"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18ACA6-1545-4643-AE6E-0B591803DE2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973EF4-05D0-43E6-B2F8-1A07B8F6DFF6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26015-995B-4E27-AA43-070447383E3D}" type="slidenum">
              <a:rPr lang="en-US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B99AB7-5D36-4B85-98C9-68B385AE5DBD}" type="slidenum">
              <a:rPr lang="en-US" smtClean="0">
                <a:latin typeface="Arial" pitchFamily="34" charset="0"/>
                <a:cs typeface="Arial" pitchFamily="34" charset="0"/>
              </a:rPr>
              <a:pPr/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D8BDAD-5D82-47FC-B9CD-B31047B7C94F}" type="slidenum">
              <a:rPr lang="en-US" smtClean="0">
                <a:latin typeface="Arial" pitchFamily="34" charset="0"/>
                <a:cs typeface="Arial" pitchFamily="34" charset="0"/>
              </a:rPr>
              <a:pPr/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E39EE0-E2F3-470B-A70E-E07CCA82D65D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7B8774-C7E7-4168-9ACA-1EC43BCFE5C7}" type="slidenum">
              <a:rPr lang="en-US" smtClean="0">
                <a:latin typeface="Arial" pitchFamily="34" charset="0"/>
                <a:cs typeface="Arial" pitchFamily="34" charset="0"/>
              </a:rPr>
              <a:pPr/>
              <a:t>10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A53656-7AB0-4F40-BD5C-03C8845C93AA}" type="slidenum">
              <a:rPr lang="en-US" smtClean="0">
                <a:latin typeface="Arial" pitchFamily="34" charset="0"/>
                <a:cs typeface="Arial" pitchFamily="34" charset="0"/>
              </a:rPr>
              <a:pPr/>
              <a:t>11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11" y="4416426"/>
            <a:ext cx="5028579" cy="4183063"/>
          </a:xfrm>
          <a:noFill/>
          <a:ln/>
        </p:spPr>
        <p:txBody>
          <a:bodyPr/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42D86-CBC5-4C5D-8307-D3FABFE119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95BD6-52E3-40F1-AD95-C23AE588E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D77F9-0411-48E6-9E95-99F9DF4DC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09B5F-7C31-4662-B91D-2475E27236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40F25-E2BA-4B08-83A5-F5612616D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2DC17-3CFF-4B63-973B-7C1996614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DEA40-7AF4-4C8F-993F-B38E90D967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A8C9D-5698-4DDB-B937-FED514143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55933-0577-40C0-B87D-71D0D71C6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79BBA-3BB9-4183-83E2-12A5C23FA5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8A408-D02F-4FDF-B1D6-442A7A5CA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3C3DD-8B47-4A4A-BE20-766D5B0320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CEDC9-FACF-4728-8698-D6F9672AFE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FFFF8-65AD-4632-AFC8-F064EF1AF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477000"/>
            <a:ext cx="457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46D134B-EB9B-405E-8BB9-B3ADE8229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ChangeArrowheads="1"/>
          </p:cNvSpPr>
          <p:nvPr/>
        </p:nvSpPr>
        <p:spPr bwMode="auto">
          <a:xfrm>
            <a:off x="533400" y="533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>
                <a:solidFill>
                  <a:schemeClr val="bg2"/>
                </a:solidFill>
                <a:latin typeface="Calibri" pitchFamily="34" charset="0"/>
              </a:rPr>
              <a:t>Introduction and Methodology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>
                <a:solidFill>
                  <a:schemeClr val="bg2"/>
                </a:solidFill>
                <a:latin typeface="+mn-lt"/>
                <a:cs typeface="+mn-cs"/>
              </a:rPr>
              <a:t>2008 </a:t>
            </a:r>
            <a:r>
              <a:rPr lang="en-US" sz="3200" kern="0" dirty="0" smtClean="0">
                <a:solidFill>
                  <a:schemeClr val="bg2"/>
                </a:solidFill>
                <a:latin typeface="+mn-lt"/>
                <a:cs typeface="+mn-cs"/>
              </a:rPr>
              <a:t>Ghana </a:t>
            </a:r>
            <a:r>
              <a:rPr lang="en-US" sz="3200" kern="0" dirty="0">
                <a:solidFill>
                  <a:schemeClr val="bg2"/>
                </a:solidFill>
                <a:latin typeface="+mn-lt"/>
                <a:cs typeface="+mn-cs"/>
              </a:rPr>
              <a:t>Demographic and Health Survey</a:t>
            </a:r>
          </a:p>
        </p:txBody>
      </p:sp>
      <p:pic>
        <p:nvPicPr>
          <p:cNvPr id="14" name="Picture 13" descr="motif for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12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Questionnaires: Man’s Questionnaire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229600" cy="2286000"/>
          </a:xfrm>
        </p:spPr>
        <p:txBody>
          <a:bodyPr/>
          <a:lstStyle/>
          <a:p>
            <a:pPr algn="ctr" eaLnBrk="1" hangingPunct="1">
              <a:spcAft>
                <a:spcPct val="50000"/>
              </a:spcAft>
              <a:buFontTx/>
              <a:buNone/>
            </a:pPr>
            <a:r>
              <a:rPr lang="en-US" smtClean="0"/>
              <a:t>	Covers many of the same issues as in the Woman’s Questionnaire, except for reproductive history, maternal and child health, and nutrition.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Survey Timeline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Survey training: </a:t>
            </a:r>
            <a:r>
              <a:rPr lang="en-US" b="1" dirty="0" smtClean="0"/>
              <a:t>August 2008</a:t>
            </a:r>
            <a:endParaRPr lang="en-US" dirty="0" smtClean="0">
              <a:solidFill>
                <a:schemeClr val="bg2"/>
              </a:solidFill>
            </a:endParaRPr>
          </a:p>
          <a:p>
            <a:r>
              <a:rPr lang="en-US" b="1" dirty="0" smtClean="0"/>
              <a:t>160 persons </a:t>
            </a:r>
            <a:r>
              <a:rPr lang="en-US" dirty="0" smtClean="0"/>
              <a:t>trained as field staff: supervisors, field editors, interviewers, and quality control personnel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Fieldwork and Data Processing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ct val="70000"/>
              </a:spcAft>
            </a:pPr>
            <a:r>
              <a:rPr lang="en-US" sz="2800" dirty="0" smtClean="0"/>
              <a:t>Total of </a:t>
            </a:r>
            <a:r>
              <a:rPr lang="en-US" sz="2800" b="1" dirty="0" smtClean="0"/>
              <a:t>23 teams </a:t>
            </a:r>
            <a:r>
              <a:rPr lang="en-US" sz="2800" dirty="0" smtClean="0"/>
              <a:t>(team supervisor, 1 editor, 2 female interviewers, 2 male interviewers, and a driver)</a:t>
            </a:r>
          </a:p>
          <a:p>
            <a:pPr eaLnBrk="1" hangingPunct="1">
              <a:spcAft>
                <a:spcPct val="70000"/>
              </a:spcAft>
            </a:pPr>
            <a:r>
              <a:rPr lang="en-US" sz="2900" dirty="0" smtClean="0"/>
              <a:t>Fieldwork conducted from </a:t>
            </a:r>
            <a:r>
              <a:rPr lang="en-US" sz="2900" b="1" dirty="0" smtClean="0"/>
              <a:t>September-November 2008</a:t>
            </a:r>
          </a:p>
          <a:p>
            <a:pPr eaLnBrk="1" hangingPunct="1">
              <a:spcAft>
                <a:spcPct val="70000"/>
              </a:spcAft>
            </a:pPr>
            <a:r>
              <a:rPr lang="en-US" sz="2900" dirty="0" smtClean="0"/>
              <a:t>Data Processing: </a:t>
            </a:r>
            <a:r>
              <a:rPr lang="en-US" sz="2900" b="1" dirty="0" smtClean="0"/>
              <a:t>completed in February 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20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sz="3600" dirty="0" smtClean="0"/>
              <a:t>Results of the household </a:t>
            </a:r>
            <a:br>
              <a:rPr lang="en-US" sz="3600" dirty="0" smtClean="0"/>
            </a:br>
            <a:r>
              <a:rPr lang="en-US" sz="3600" dirty="0" smtClean="0"/>
              <a:t>and individual interviews </a:t>
            </a:r>
            <a: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3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15363" name="Group 5"/>
          <p:cNvGrpSpPr>
            <a:grpSpLocks/>
          </p:cNvGrpSpPr>
          <p:nvPr/>
        </p:nvGrpSpPr>
        <p:grpSpPr bwMode="auto">
          <a:xfrm>
            <a:off x="1692275" y="1558925"/>
            <a:ext cx="6061075" cy="1947863"/>
            <a:chOff x="1392" y="1007"/>
            <a:chExt cx="3818" cy="1675"/>
          </a:xfrm>
        </p:grpSpPr>
        <p:sp>
          <p:nvSpPr>
            <p:cNvPr id="15370" name="Text Box 6"/>
            <p:cNvSpPr txBox="1">
              <a:spLocks noChangeArrowheads="1"/>
            </p:cNvSpPr>
            <p:nvPr/>
          </p:nvSpPr>
          <p:spPr bwMode="auto">
            <a:xfrm>
              <a:off x="1392" y="1007"/>
              <a:ext cx="2536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Calibri" pitchFamily="34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2400" dirty="0">
                  <a:solidFill>
                    <a:schemeClr val="bg1"/>
                  </a:solidFill>
                  <a:latin typeface="Calibri" pitchFamily="34" charset="0"/>
                </a:rPr>
                <a:t>Households Occupied</a:t>
              </a:r>
              <a:endParaRPr lang="en-GB" sz="2400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GB" sz="2400" dirty="0">
                  <a:solidFill>
                    <a:schemeClr val="bg1"/>
                  </a:solidFill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dirty="0">
                <a:solidFill>
                  <a:schemeClr val="bg1"/>
                </a:solidFill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solidFill>
                    <a:schemeClr val="bg1"/>
                  </a:solidFill>
                </a:rPr>
                <a:t> 	</a:t>
              </a:r>
              <a:r>
                <a:rPr lang="en-GB" sz="2400" dirty="0">
                  <a:solidFill>
                    <a:schemeClr val="bg1"/>
                  </a:solidFill>
                  <a:latin typeface="Calibri" pitchFamily="34" charset="0"/>
                </a:rPr>
                <a:t>Response </a:t>
              </a:r>
              <a:r>
                <a:rPr lang="en-US" sz="2400" dirty="0">
                  <a:solidFill>
                    <a:schemeClr val="bg1"/>
                  </a:solidFill>
                  <a:latin typeface="Calibri" pitchFamily="34" charset="0"/>
                </a:rPr>
                <a:t>r</a:t>
              </a:r>
              <a:r>
                <a:rPr lang="en-GB" sz="2400" dirty="0">
                  <a:solidFill>
                    <a:schemeClr val="bg1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2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710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bg1"/>
                  </a:solidFill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12,323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11,913</a:t>
              </a:r>
              <a:endParaRPr lang="en-GB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11,778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40000"/>
                </a:lnSpc>
              </a:pPr>
              <a:endParaRPr lang="en-US" sz="2400" b="1" dirty="0">
                <a:solidFill>
                  <a:schemeClr val="bg1"/>
                </a:solidFill>
              </a:endParaRPr>
            </a:p>
            <a:p>
              <a:pPr algn="r" eaLnBrk="0" hangingPunct="0">
                <a:lnSpc>
                  <a:spcPct val="90000"/>
                </a:lnSpc>
              </a:pPr>
              <a:r>
                <a:rPr lang="en-US" sz="2400" b="1" dirty="0">
                  <a:solidFill>
                    <a:schemeClr val="bg1"/>
                  </a:solidFill>
                </a:rPr>
                <a:t> 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99%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/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364" name="Group 8"/>
          <p:cNvGrpSpPr>
            <a:grpSpLocks/>
          </p:cNvGrpSpPr>
          <p:nvPr/>
        </p:nvGrpSpPr>
        <p:grpSpPr bwMode="auto">
          <a:xfrm>
            <a:off x="1768475" y="3429000"/>
            <a:ext cx="6003925" cy="1311275"/>
            <a:chOff x="1392" y="2186"/>
            <a:chExt cx="3782" cy="826"/>
          </a:xfrm>
        </p:grpSpPr>
        <p:sp>
          <p:nvSpPr>
            <p:cNvPr id="15368" name="Text Box 9"/>
            <p:cNvSpPr txBox="1">
              <a:spLocks noChangeArrowheads="1"/>
            </p:cNvSpPr>
            <p:nvPr/>
          </p:nvSpPr>
          <p:spPr bwMode="auto">
            <a:xfrm>
              <a:off x="1392" y="2226"/>
              <a:ext cx="2443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Eligible Women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Women Interviewed</a:t>
              </a:r>
              <a:r>
                <a:rPr lang="en-GB" sz="2400">
                  <a:solidFill>
                    <a:schemeClr val="bg1"/>
                  </a:solidFill>
                </a:rPr>
                <a:t>		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  	Response </a:t>
              </a:r>
              <a:r>
                <a:rPr lang="en-US" sz="2400">
                  <a:solidFill>
                    <a:schemeClr val="bg1"/>
                  </a:solidFill>
                  <a:latin typeface="Calibri" pitchFamily="34" charset="0"/>
                </a:rPr>
                <a:t>r</a:t>
              </a: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ate (%)</a:t>
              </a: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464" y="2186"/>
              <a:ext cx="710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+mn-lt"/>
                  <a:cs typeface="Arial" charset="0"/>
                </a:rPr>
                <a:t>   </a:t>
              </a:r>
              <a:r>
                <a:rPr lang="en-US" sz="2400" b="1" dirty="0" smtClean="0">
                  <a:solidFill>
                    <a:schemeClr val="bg1"/>
                  </a:solidFill>
                  <a:latin typeface="+mn-lt"/>
                  <a:cs typeface="Arial" charset="0"/>
                </a:rPr>
                <a:t>5,096</a:t>
              </a:r>
              <a:endParaRPr lang="en-US" sz="2400" b="1" dirty="0">
                <a:solidFill>
                  <a:schemeClr val="bg1"/>
                </a:solidFill>
                <a:latin typeface="+mn-lt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  <a:cs typeface="Arial" charset="0"/>
                </a:rPr>
                <a:t>  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  <a:cs typeface="Arial" charset="0"/>
                </a:rPr>
                <a:t>4,916</a:t>
              </a:r>
              <a:endParaRPr lang="en-GB" sz="2400" b="1" dirty="0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130000"/>
                </a:lnSpc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Calibri" pitchFamily="34" charset="0"/>
                  <a:cs typeface="Arial" charset="0"/>
                </a:rPr>
                <a:t>    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  <a:cs typeface="Arial" charset="0"/>
                </a:rPr>
                <a:t>97%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15365" name="Group 11"/>
          <p:cNvGrpSpPr>
            <a:grpSpLocks/>
          </p:cNvGrpSpPr>
          <p:nvPr/>
        </p:nvGrpSpPr>
        <p:grpSpPr bwMode="auto">
          <a:xfrm>
            <a:off x="1785938" y="5094288"/>
            <a:ext cx="5910262" cy="1617662"/>
            <a:chOff x="1382" y="3379"/>
            <a:chExt cx="3723" cy="1019"/>
          </a:xfrm>
        </p:grpSpPr>
        <p:sp>
          <p:nvSpPr>
            <p:cNvPr id="15366" name="Text Box 12"/>
            <p:cNvSpPr txBox="1">
              <a:spLocks noChangeArrowheads="1"/>
            </p:cNvSpPr>
            <p:nvPr/>
          </p:nvSpPr>
          <p:spPr bwMode="auto">
            <a:xfrm>
              <a:off x="1382" y="3379"/>
              <a:ext cx="2139" cy="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Eligible Men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Men Interviewed</a:t>
              </a:r>
            </a:p>
            <a:p>
              <a:pPr eaLnBrk="0" hangingPunct="0">
                <a:lnSpc>
                  <a:spcPct val="80000"/>
                </a:lnSpc>
              </a:pPr>
              <a:endParaRPr lang="en-GB" sz="240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50000"/>
                </a:lnSpc>
              </a:pPr>
              <a:r>
                <a:rPr lang="en-GB" sz="2400">
                  <a:solidFill>
                    <a:schemeClr val="bg1"/>
                  </a:solidFill>
                  <a:latin typeface="Calibri" pitchFamily="34" charset="0"/>
                </a:rPr>
                <a:t>  	Response rate (%)</a:t>
              </a:r>
            </a:p>
          </p:txBody>
        </p:sp>
        <p:sp>
          <p:nvSpPr>
            <p:cNvPr id="15367" name="Text Box 13"/>
            <p:cNvSpPr txBox="1">
              <a:spLocks noChangeArrowheads="1"/>
            </p:cNvSpPr>
            <p:nvPr/>
          </p:nvSpPr>
          <p:spPr bwMode="auto">
            <a:xfrm>
              <a:off x="4546" y="3386"/>
              <a:ext cx="559" cy="1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4,769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/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4,568</a:t>
              </a:r>
              <a:endParaRPr lang="en-US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</a:rPr>
                <a:t>  </a:t>
              </a:r>
              <a:r>
                <a:rPr lang="en-US" sz="2400" b="1" dirty="0" smtClean="0">
                  <a:solidFill>
                    <a:schemeClr val="bg1"/>
                  </a:solidFill>
                  <a:latin typeface="Calibri" pitchFamily="34" charset="0"/>
                </a:rPr>
                <a:t>96%</a:t>
              </a:r>
              <a:endParaRPr lang="en-GB" sz="2400" b="1" dirty="0">
                <a:solidFill>
                  <a:schemeClr val="bg1"/>
                </a:solidFill>
                <a:latin typeface="Calibri" pitchFamily="34" charset="0"/>
              </a:endParaRPr>
            </a:p>
            <a:p>
              <a:pPr eaLnBrk="0" hangingPunct="0"/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4495800"/>
            <a:ext cx="9144000" cy="2362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4800" y="0"/>
            <a:ext cx="853440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600" dirty="0" smtClean="0">
                <a:solidFill>
                  <a:schemeClr val="bg1"/>
                </a:solidFill>
                <a:latin typeface="+mj-lt"/>
              </a:rPr>
              <a:t>The 2008 Ghana Demographic and Health Survey (GDHS) was carried out by the Ghana Statistical Service and the Ghana Health Service. </a:t>
            </a:r>
            <a:br>
              <a:rPr lang="en-GB" sz="2600" dirty="0" smtClean="0">
                <a:solidFill>
                  <a:schemeClr val="bg1"/>
                </a:solidFill>
                <a:latin typeface="+mj-lt"/>
              </a:rPr>
            </a:br>
            <a:endParaRPr lang="en-GB" sz="26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GB" sz="2600" dirty="0" smtClean="0">
                <a:solidFill>
                  <a:schemeClr val="bg1"/>
                </a:solidFill>
                <a:latin typeface="+mj-lt"/>
              </a:rPr>
              <a:t>Funding for the survey came from the United States Agency for International Development (USAID) and the Government of Ghana. </a:t>
            </a:r>
          </a:p>
          <a:p>
            <a:pPr algn="ctr"/>
            <a:endParaRPr lang="en-GB" sz="26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GB" sz="2600" dirty="0" smtClean="0">
                <a:solidFill>
                  <a:schemeClr val="bg1"/>
                </a:solidFill>
                <a:latin typeface="+mj-lt"/>
              </a:rPr>
              <a:t>Local costs for the survey were partially funded by: Ministry of Health (MOH), The Ghana Statistical Service (GSS), The Ghana AIDS Commission (GAC), UNICEF, UNFPA and DANIDA.</a:t>
            </a:r>
            <a:endParaRPr lang="en-GB" sz="2600" dirty="0">
              <a:solidFill>
                <a:schemeClr val="bg1"/>
              </a:solidFill>
              <a:latin typeface="+mj-lt"/>
              <a:cs typeface="Arial" charset="0"/>
            </a:endParaRPr>
          </a:p>
        </p:txBody>
      </p:sp>
      <p:pic>
        <p:nvPicPr>
          <p:cNvPr id="4" name="Picture 3" descr="Ghana_DHS_log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724400"/>
            <a:ext cx="5989320" cy="1691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Players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3000" dirty="0" smtClean="0"/>
              <a:t>GDHS was carried out by the Ghana Statistical Service (GSS) and the Ghana Health Service (GHS).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endParaRPr lang="en-US" sz="3000" dirty="0" smtClean="0"/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3000" dirty="0" smtClean="0"/>
              <a:t>ICF Macro, an ICF International company, provided technical assistance through every phase of the survey through the worldwide MEASURE DHS </a:t>
            </a:r>
            <a:r>
              <a:rPr lang="en-US" sz="3000" dirty="0" err="1" smtClean="0"/>
              <a:t>programme</a:t>
            </a:r>
            <a:r>
              <a:rPr lang="en-US" sz="3000" dirty="0" smtClean="0"/>
              <a:t>.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endParaRPr lang="en-US" sz="3000" b="1" dirty="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GB" sz="3000" dirty="0" smtClean="0"/>
              <a:t>Provide estimates of basic demographic and health indicators, especially fertility, childhood mortality and morbidity.  </a:t>
            </a:r>
          </a:p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GB" sz="3000" dirty="0" smtClean="0"/>
              <a:t>Provide data on HIV-related knowledge, attitudes, and behaviours and biomarkers (anthropometry and anaemia).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Survey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276600"/>
          </a:xfrm>
        </p:spPr>
        <p:txBody>
          <a:bodyPr/>
          <a:lstStyle/>
          <a:p>
            <a:pPr eaLnBrk="1" hangingPunct="1"/>
            <a:r>
              <a:rPr lang="en-GB" dirty="0" smtClean="0"/>
              <a:t>The G</a:t>
            </a:r>
            <a:r>
              <a:rPr lang="en-US" dirty="0" smtClean="0"/>
              <a:t>D</a:t>
            </a:r>
            <a:r>
              <a:rPr lang="en-GB" dirty="0" smtClean="0"/>
              <a:t>HS sample is a nationally representative sample.</a:t>
            </a:r>
          </a:p>
          <a:p>
            <a:pPr eaLnBrk="1" hangingPunct="1"/>
            <a:r>
              <a:rPr lang="en-US" dirty="0" smtClean="0"/>
              <a:t>It</a:t>
            </a:r>
            <a:r>
              <a:rPr lang="en-GB" dirty="0" smtClean="0"/>
              <a:t> </a:t>
            </a:r>
            <a:r>
              <a:rPr lang="en-US" dirty="0" smtClean="0"/>
              <a:t>was designed to provide estimates for the whole country, for urban and rural areas, and for each of 10 regions.</a:t>
            </a:r>
          </a:p>
          <a:p>
            <a:pPr eaLnBrk="1" hangingPunct="1">
              <a:buFontTx/>
              <a:buNone/>
            </a:pPr>
            <a:endParaRPr lang="en-US" i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Sample Design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752601"/>
            <a:ext cx="8610600" cy="4495800"/>
          </a:xfrm>
        </p:spPr>
        <p:txBody>
          <a:bodyPr/>
          <a:lstStyle/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Sampling frame: </a:t>
            </a:r>
            <a:r>
              <a:rPr lang="en-US" sz="2800" dirty="0" smtClean="0"/>
              <a:t>2000 Ghana Population and Housing Census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First stage: </a:t>
            </a:r>
            <a:r>
              <a:rPr lang="en-US" sz="2800" dirty="0" smtClean="0"/>
              <a:t>412 clusters selected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Second stage: </a:t>
            </a:r>
            <a:r>
              <a:rPr lang="en-US" sz="2800" dirty="0" smtClean="0"/>
              <a:t>30 households from each cluster selected, though once cluster was not interviewed due to security concerns; final sample of 12,323 households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/>
              <a:t>Selected households were visited and interviewed; all women age 15-49 were interviewed and men age 15-59 were interviewed in half of the households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/>
              <a:t>	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err="1" smtClean="0"/>
              <a:t>Anaemia</a:t>
            </a:r>
            <a:r>
              <a:rPr lang="en-US" dirty="0" smtClean="0"/>
              <a:t> Testing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4525963"/>
          </a:xfrm>
        </p:spPr>
        <p:txBody>
          <a:bodyPr/>
          <a:lstStyle/>
          <a:p>
            <a:r>
              <a:rPr lang="en-GB" sz="2800" b="1" dirty="0" smtClean="0"/>
              <a:t>Women age 15-49 and children age 6-59 months </a:t>
            </a:r>
            <a:r>
              <a:rPr lang="en-GB" sz="2800" dirty="0" smtClean="0"/>
              <a:t>in half of the households selected were tested for anaemia.</a:t>
            </a:r>
          </a:p>
          <a:p>
            <a:r>
              <a:rPr lang="en-GB" sz="2800" dirty="0" smtClean="0"/>
              <a:t>Protocol was approved by the ICF Macro Institutional Review Board (IRB) and the Ghana Health Service Ethical Review Committee</a:t>
            </a:r>
          </a:p>
          <a:p>
            <a:r>
              <a:rPr lang="en-GB" sz="2800" dirty="0" smtClean="0"/>
              <a:t>Used </a:t>
            </a:r>
            <a:r>
              <a:rPr lang="en-GB" sz="2800" dirty="0" err="1" smtClean="0"/>
              <a:t>HemoCue</a:t>
            </a:r>
            <a:r>
              <a:rPr lang="en-GB" sz="2800" dirty="0" smtClean="0"/>
              <a:t> system</a:t>
            </a:r>
          </a:p>
          <a:p>
            <a:r>
              <a:rPr lang="en-GB" sz="2800" dirty="0" smtClean="0"/>
              <a:t>Consent obtained</a:t>
            </a:r>
          </a:p>
          <a:p>
            <a:r>
              <a:rPr lang="en-GB" sz="2800" dirty="0" smtClean="0"/>
              <a:t>Referral form given to women and children with a haemoglobin level lower than the cut-off point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Questionnaires: Household Questionnaire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2296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Listed usual members and visitors to identify eligible individuals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Basic characteristics of each person in the household collected (age, sex, education, etc.)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Housing characteristics (access to water, sanitation facilities, floor/roof/wall materials,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Anthropometric measurements for children under five and women 15-49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err="1" smtClean="0"/>
              <a:t>Anaemia</a:t>
            </a:r>
            <a:r>
              <a:rPr lang="en-US" sz="2600" dirty="0" smtClean="0"/>
              <a:t> testing for women 15-49 and children 6-59 months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Malaria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Verbal autopsy selection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600" dirty="0" smtClean="0"/>
              <a:t>Domestic violence selection grid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Questionnaires: Woman’s Questionnaire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Background characteristics (age, education, literacy, employment, media exposure, etc.)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Marriage and sexual activity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Reproductive history and child mortality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Knowledge and use of family planning methods and fertility preferences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Antenatal and delivery care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Breastfeeding and infant and child feeding practices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Vaccinations and childhood illnesses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Awareness and behavior about HIV &amp; AIDS, TB, STIs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Domestic violence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Regenerative health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sz="2400" dirty="0" smtClean="0"/>
              <a:t>Tobacco and alcohol use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</TotalTime>
  <Words>543</Words>
  <Application>Microsoft Office PowerPoint</Application>
  <PresentationFormat>On-screen Show (4:3)</PresentationFormat>
  <Paragraphs>95</Paragraphs>
  <Slides>13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Slide 1</vt:lpstr>
      <vt:lpstr>Slide 2</vt:lpstr>
      <vt:lpstr>Key Players</vt:lpstr>
      <vt:lpstr>Objectives</vt:lpstr>
      <vt:lpstr>The Survey</vt:lpstr>
      <vt:lpstr>Sample Design</vt:lpstr>
      <vt:lpstr>Anaemia Testing</vt:lpstr>
      <vt:lpstr>Questionnaires: Household Questionnaire</vt:lpstr>
      <vt:lpstr>Questionnaires: Woman’s Questionnaire</vt:lpstr>
      <vt:lpstr>Questionnaires: Man’s Questionnaire</vt:lpstr>
      <vt:lpstr>Survey Timeline</vt:lpstr>
      <vt:lpstr>Fieldwork and Data Processing</vt:lpstr>
      <vt:lpstr>    Results of the household  and individual interviews  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Hannah Guedenet;Erica.Nybro</dc:creator>
  <cp:lastModifiedBy>Administrator</cp:lastModifiedBy>
  <cp:revision>119</cp:revision>
  <dcterms:created xsi:type="dcterms:W3CDTF">2005-10-11T14:32:07Z</dcterms:created>
  <dcterms:modified xsi:type="dcterms:W3CDTF">2012-06-14T21:35:35Z</dcterms:modified>
</cp:coreProperties>
</file>