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73" r:id="rId4"/>
    <p:sldId id="257" r:id="rId5"/>
    <p:sldId id="276" r:id="rId6"/>
    <p:sldId id="259" r:id="rId7"/>
    <p:sldId id="261" r:id="rId8"/>
    <p:sldId id="262" r:id="rId9"/>
    <p:sldId id="275" r:id="rId10"/>
    <p:sldId id="264" r:id="rId11"/>
    <p:sldId id="265" r:id="rId12"/>
    <p:sldId id="266" r:id="rId13"/>
    <p:sldId id="267" r:id="rId14"/>
    <p:sldId id="269" r:id="rId15"/>
    <p:sldId id="268" r:id="rId16"/>
    <p:sldId id="270" r:id="rId17"/>
    <p:sldId id="271" r:id="rId1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123" autoAdjust="0"/>
  </p:normalViewPr>
  <p:slideViewPr>
    <p:cSldViewPr>
      <p:cViewPr varScale="1">
        <p:scale>
          <a:sx n="76" d="100"/>
          <a:sy n="76" d="100"/>
        </p:scale>
        <p:origin x="-3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accent4"/>
              </a:solidFill>
            </c:spPr>
          </c:dPt>
          <c:dPt>
            <c:idx val="5"/>
            <c:spPr>
              <a:solidFill>
                <a:schemeClr val="accent4"/>
              </a:solidFill>
            </c:spPr>
          </c:dPt>
          <c:dPt>
            <c:idx val="6"/>
            <c:spPr>
              <a:solidFill>
                <a:schemeClr val="accent4"/>
              </a:solidFill>
            </c:spPr>
          </c:dPt>
          <c:dPt>
            <c:idx val="7"/>
            <c:spPr>
              <a:solidFill>
                <a:schemeClr val="accent4"/>
              </a:solidFill>
            </c:spPr>
          </c:dPt>
          <c:dPt>
            <c:idx val="8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9"/>
            <c:spPr>
              <a:solidFill>
                <a:schemeClr val="accent2"/>
              </a:solidFill>
            </c:spPr>
          </c:dPt>
          <c:dPt>
            <c:idx val="10"/>
            <c:spPr>
              <a:solidFill>
                <a:schemeClr val="accent5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96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Sheet1!$A$2:$A$13</c:f>
              <c:strCache>
                <c:ptCount val="12"/>
                <c:pt idx="0">
                  <c:v>BCG</c:v>
                </c:pt>
                <c:pt idx="1">
                  <c:v>DPT 1</c:v>
                </c:pt>
                <c:pt idx="2">
                  <c:v>DPT 2</c:v>
                </c:pt>
                <c:pt idx="3">
                  <c:v>DPT 3</c:v>
                </c:pt>
                <c:pt idx="4">
                  <c:v>Polio 0</c:v>
                </c:pt>
                <c:pt idx="5">
                  <c:v>Polio 1</c:v>
                </c:pt>
                <c:pt idx="6">
                  <c:v>Polio 2</c:v>
                </c:pt>
                <c:pt idx="7">
                  <c:v>Polio 3</c:v>
                </c:pt>
                <c:pt idx="8">
                  <c:v>Measles</c:v>
                </c:pt>
                <c:pt idx="9">
                  <c:v>Yellow fever</c:v>
                </c:pt>
                <c:pt idx="10">
                  <c:v>All basic</c:v>
                </c:pt>
                <c:pt idx="11">
                  <c:v>None</c:v>
                </c:pt>
              </c:strCache>
            </c:strRef>
          </c:cat>
          <c:val>
            <c:numRef>
              <c:f>Sheet1!$B$2:$B$13</c:f>
              <c:numCache>
                <c:formatCode>0</c:formatCode>
                <c:ptCount val="12"/>
                <c:pt idx="0">
                  <c:v>96</c:v>
                </c:pt>
                <c:pt idx="1">
                  <c:v>98</c:v>
                </c:pt>
                <c:pt idx="2">
                  <c:v>96</c:v>
                </c:pt>
                <c:pt idx="3">
                  <c:v>89</c:v>
                </c:pt>
                <c:pt idx="4">
                  <c:v>68</c:v>
                </c:pt>
                <c:pt idx="5">
                  <c:v>97</c:v>
                </c:pt>
                <c:pt idx="6">
                  <c:v>94</c:v>
                </c:pt>
                <c:pt idx="7">
                  <c:v>86</c:v>
                </c:pt>
                <c:pt idx="8">
                  <c:v>90</c:v>
                </c:pt>
                <c:pt idx="9">
                  <c:v>89</c:v>
                </c:pt>
                <c:pt idx="10">
                  <c:v>79</c:v>
                </c:pt>
                <c:pt idx="11">
                  <c:v>1</c:v>
                </c:pt>
              </c:numCache>
            </c:numRef>
          </c:val>
        </c:ser>
        <c:dLbls>
          <c:showVal val="1"/>
        </c:dLbls>
        <c:gapWidth val="75"/>
        <c:overlap val="-25"/>
        <c:axId val="77638272"/>
        <c:axId val="77644160"/>
      </c:barChart>
      <c:catAx>
        <c:axId val="776382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77644160"/>
        <c:crosses val="autoZero"/>
        <c:auto val="1"/>
        <c:lblAlgn val="ctr"/>
        <c:lblOffset val="100"/>
      </c:catAx>
      <c:valAx>
        <c:axId val="77644160"/>
        <c:scaling>
          <c:orientation val="minMax"/>
        </c:scaling>
        <c:delete val="1"/>
        <c:axPos val="l"/>
        <c:numFmt formatCode="0" sourceLinked="1"/>
        <c:tickLblPos val="none"/>
        <c:crossAx val="77638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GDHS 1988</c:v>
                </c:pt>
                <c:pt idx="1">
                  <c:v>GDHS 1993</c:v>
                </c:pt>
                <c:pt idx="2">
                  <c:v>GDHS 1998</c:v>
                </c:pt>
                <c:pt idx="3">
                  <c:v>GDHS 2003</c:v>
                </c:pt>
                <c:pt idx="4">
                  <c:v>GDHS 2008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47</c:v>
                </c:pt>
                <c:pt idx="1">
                  <c:v>55</c:v>
                </c:pt>
                <c:pt idx="2">
                  <c:v>62</c:v>
                </c:pt>
                <c:pt idx="3">
                  <c:v>69</c:v>
                </c:pt>
                <c:pt idx="4">
                  <c:v>79</c:v>
                </c:pt>
              </c:numCache>
            </c:numRef>
          </c:val>
        </c:ser>
        <c:dLbls>
          <c:showVal val="1"/>
        </c:dLbls>
        <c:gapWidth val="100"/>
        <c:overlap val="-25"/>
        <c:axId val="55214080"/>
        <c:axId val="55215616"/>
      </c:barChart>
      <c:catAx>
        <c:axId val="55214080"/>
        <c:scaling>
          <c:orientation val="minMax"/>
        </c:scaling>
        <c:axPos val="b"/>
        <c:numFmt formatCode="General" sourceLinked="1"/>
        <c:majorTickMark val="none"/>
        <c:tickLblPos val="nextTo"/>
        <c:crossAx val="55215616"/>
        <c:crosses val="autoZero"/>
        <c:auto val="1"/>
        <c:lblAlgn val="ctr"/>
        <c:lblOffset val="100"/>
      </c:catAx>
      <c:valAx>
        <c:axId val="55215616"/>
        <c:scaling>
          <c:orientation val="minMax"/>
        </c:scaling>
        <c:delete val="1"/>
        <c:axPos val="l"/>
        <c:numFmt formatCode="General" sourceLinked="1"/>
        <c:tickLblPos val="none"/>
        <c:crossAx val="552140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2635615656738597"/>
          <c:y val="1.5978111104567125E-2"/>
          <c:w val="0.69358740630394178"/>
          <c:h val="0.9421623457826325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dPt>
            <c:idx val="9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Nigeria 2008*</c:v>
                </c:pt>
                <c:pt idx="1">
                  <c:v>Niger 2006</c:v>
                </c:pt>
                <c:pt idx="2">
                  <c:v>Guinea 2005</c:v>
                </c:pt>
                <c:pt idx="3">
                  <c:v>Liberia 2007</c:v>
                </c:pt>
                <c:pt idx="4">
                  <c:v>Sierra Leone 2008</c:v>
                </c:pt>
                <c:pt idx="5">
                  <c:v>Benin 2006</c:v>
                </c:pt>
                <c:pt idx="6">
                  <c:v>Burkina Faso 2003</c:v>
                </c:pt>
                <c:pt idx="7">
                  <c:v>Mali 2006</c:v>
                </c:pt>
                <c:pt idx="8">
                  <c:v>Senegal 2005</c:v>
                </c:pt>
                <c:pt idx="9">
                  <c:v>Ghana 2008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22.7</c:v>
                </c:pt>
                <c:pt idx="1">
                  <c:v>29</c:v>
                </c:pt>
                <c:pt idx="2">
                  <c:v>37.200000000000003</c:v>
                </c:pt>
                <c:pt idx="3">
                  <c:v>39</c:v>
                </c:pt>
                <c:pt idx="4">
                  <c:v>39.800000000000004</c:v>
                </c:pt>
                <c:pt idx="5">
                  <c:v>41.7</c:v>
                </c:pt>
                <c:pt idx="6">
                  <c:v>43.9</c:v>
                </c:pt>
                <c:pt idx="7">
                  <c:v>48.2</c:v>
                </c:pt>
                <c:pt idx="8">
                  <c:v>58.7</c:v>
                </c:pt>
                <c:pt idx="9">
                  <c:v>79</c:v>
                </c:pt>
              </c:numCache>
            </c:numRef>
          </c:val>
        </c:ser>
        <c:dLbls>
          <c:showVal val="1"/>
        </c:dLbls>
        <c:gapWidth val="75"/>
        <c:overlap val="-25"/>
        <c:axId val="81196544"/>
        <c:axId val="81198080"/>
      </c:barChart>
      <c:catAx>
        <c:axId val="81196544"/>
        <c:scaling>
          <c:orientation val="minMax"/>
        </c:scaling>
        <c:axPos val="l"/>
        <c:numFmt formatCode="General" sourceLinked="1"/>
        <c:majorTickMark val="none"/>
        <c:tickLblPos val="nextTo"/>
        <c:crossAx val="81198080"/>
        <c:crosses val="autoZero"/>
        <c:auto val="1"/>
        <c:lblAlgn val="ctr"/>
        <c:lblOffset val="100"/>
      </c:catAx>
      <c:valAx>
        <c:axId val="81198080"/>
        <c:scaling>
          <c:orientation val="minMax"/>
        </c:scaling>
        <c:delete val="1"/>
        <c:axPos val="b"/>
        <c:numFmt formatCode="0" sourceLinked="1"/>
        <c:tickLblPos val="none"/>
        <c:crossAx val="811965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Middle/JSS</c:v>
                </c:pt>
                <c:pt idx="3">
                  <c:v>Secondary +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73</c:v>
                </c:pt>
                <c:pt idx="1">
                  <c:v>82</c:v>
                </c:pt>
                <c:pt idx="2">
                  <c:v>84</c:v>
                </c:pt>
                <c:pt idx="3" formatCode="General">
                  <c:v>74</c:v>
                </c:pt>
              </c:numCache>
            </c:numRef>
          </c:val>
        </c:ser>
        <c:dLbls>
          <c:showVal val="1"/>
        </c:dLbls>
        <c:gapWidth val="75"/>
        <c:overlap val="-25"/>
        <c:axId val="85319680"/>
        <c:axId val="85321216"/>
      </c:barChart>
      <c:catAx>
        <c:axId val="85319680"/>
        <c:scaling>
          <c:orientation val="minMax"/>
        </c:scaling>
        <c:axPos val="b"/>
        <c:majorTickMark val="none"/>
        <c:tickLblPos val="nextTo"/>
        <c:crossAx val="85321216"/>
        <c:crosses val="autoZero"/>
        <c:auto val="1"/>
        <c:lblAlgn val="ctr"/>
        <c:lblOffset val="100"/>
      </c:catAx>
      <c:valAx>
        <c:axId val="85321216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53196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75</c:v>
                </c:pt>
                <c:pt idx="1">
                  <c:v>77</c:v>
                </c:pt>
                <c:pt idx="2">
                  <c:v>75</c:v>
                </c:pt>
                <c:pt idx="3">
                  <c:v>86</c:v>
                </c:pt>
                <c:pt idx="4">
                  <c:v>84</c:v>
                </c:pt>
              </c:numCache>
            </c:numRef>
          </c:val>
        </c:ser>
        <c:dLbls>
          <c:showVal val="1"/>
        </c:dLbls>
        <c:gapWidth val="75"/>
        <c:overlap val="-25"/>
        <c:axId val="85382272"/>
        <c:axId val="85383808"/>
      </c:barChart>
      <c:catAx>
        <c:axId val="85382272"/>
        <c:scaling>
          <c:orientation val="minMax"/>
        </c:scaling>
        <c:axPos val="b"/>
        <c:majorTickMark val="none"/>
        <c:tickLblPos val="nextTo"/>
        <c:crossAx val="85383808"/>
        <c:crosses val="autoZero"/>
        <c:auto val="1"/>
        <c:lblAlgn val="ctr"/>
        <c:lblOffset val="100"/>
      </c:catAx>
      <c:valAx>
        <c:axId val="8538380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5382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12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Sheet1!$A$3:$A$7</c:f>
              <c:strCache>
                <c:ptCount val="5"/>
                <c:pt idx="0">
                  <c:v>36-47 mos</c:v>
                </c:pt>
                <c:pt idx="1">
                  <c:v>24-35 mos</c:v>
                </c:pt>
                <c:pt idx="2">
                  <c:v>12-23 mos</c:v>
                </c:pt>
                <c:pt idx="3">
                  <c:v>6-11 mos</c:v>
                </c:pt>
                <c:pt idx="4">
                  <c:v>&lt;6 mos</c:v>
                </c:pt>
              </c:strCache>
            </c:strRef>
          </c:cat>
          <c:val>
            <c:numRef>
              <c:f>Sheet1!$B$3:$B$7</c:f>
              <c:numCache>
                <c:formatCode>0</c:formatCode>
                <c:ptCount val="5"/>
                <c:pt idx="0">
                  <c:v>14.6</c:v>
                </c:pt>
                <c:pt idx="1">
                  <c:v>22.1</c:v>
                </c:pt>
                <c:pt idx="2">
                  <c:v>32.6</c:v>
                </c:pt>
                <c:pt idx="3">
                  <c:v>27.2</c:v>
                </c:pt>
                <c:pt idx="4">
                  <c:v>9.9</c:v>
                </c:pt>
              </c:numCache>
            </c:numRef>
          </c:val>
        </c:ser>
        <c:dLbls>
          <c:showVal val="1"/>
        </c:dLbls>
        <c:gapWidth val="75"/>
        <c:overlap val="-25"/>
        <c:axId val="90214400"/>
        <c:axId val="90215936"/>
      </c:barChart>
      <c:catAx>
        <c:axId val="90214400"/>
        <c:scaling>
          <c:orientation val="minMax"/>
        </c:scaling>
        <c:axPos val="l"/>
        <c:majorTickMark val="none"/>
        <c:tickLblPos val="nextTo"/>
        <c:crossAx val="90215936"/>
        <c:crosses val="autoZero"/>
        <c:auto val="1"/>
        <c:lblAlgn val="ctr"/>
        <c:lblOffset val="100"/>
      </c:catAx>
      <c:valAx>
        <c:axId val="90215936"/>
        <c:scaling>
          <c:orientation val="minMax"/>
        </c:scaling>
        <c:delete val="1"/>
        <c:axPos val="b"/>
        <c:numFmt formatCode="0" sourceLinked="1"/>
        <c:tickLblPos val="none"/>
        <c:crossAx val="90214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accent6"/>
              </a:solidFill>
            </c:spPr>
          </c:dPt>
          <c:dPt>
            <c:idx val="4"/>
            <c:spPr>
              <a:solidFill>
                <a:schemeClr val="accent4"/>
              </a:solidFill>
            </c:spPr>
          </c:dPt>
          <c:dPt>
            <c:idx val="5"/>
            <c:spPr>
              <a:solidFill>
                <a:schemeClr val="accent4"/>
              </a:solidFill>
            </c:spPr>
          </c:dPt>
          <c:dPt>
            <c:idx val="6"/>
            <c:spPr>
              <a:solidFill>
                <a:schemeClr val="accent4"/>
              </a:solidFill>
            </c:spPr>
          </c:dPt>
          <c:dPt>
            <c:idx val="7"/>
            <c:spPr>
              <a:solidFill>
                <a:schemeClr val="accent4"/>
              </a:solidFill>
            </c:spPr>
          </c:dPt>
          <c:dPt>
            <c:idx val="8"/>
            <c:spPr>
              <a:solidFill>
                <a:schemeClr val="accent3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remedy/other</c:v>
                </c:pt>
                <c:pt idx="2">
                  <c:v>Antibiotic drugs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Either ORS or RHF</c:v>
                </c:pt>
                <c:pt idx="6">
                  <c:v>Recommended home fluids (RHF)</c:v>
                </c:pt>
                <c:pt idx="7">
                  <c:v>ORS packets or pre-packaged liquid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12</c:v>
                </c:pt>
                <c:pt idx="1">
                  <c:v>28</c:v>
                </c:pt>
                <c:pt idx="2">
                  <c:v>35</c:v>
                </c:pt>
                <c:pt idx="3">
                  <c:v>67</c:v>
                </c:pt>
                <c:pt idx="4">
                  <c:v>38</c:v>
                </c:pt>
                <c:pt idx="5">
                  <c:v>52</c:v>
                </c:pt>
                <c:pt idx="6">
                  <c:v>13</c:v>
                </c:pt>
                <c:pt idx="7">
                  <c:v>45</c:v>
                </c:pt>
                <c:pt idx="8">
                  <c:v>41</c:v>
                </c:pt>
              </c:numCache>
            </c:numRef>
          </c:val>
        </c:ser>
        <c:dLbls>
          <c:showVal val="1"/>
        </c:dLbls>
        <c:gapWidth val="75"/>
        <c:overlap val="-25"/>
        <c:axId val="90303104"/>
        <c:axId val="90304896"/>
      </c:barChart>
      <c:catAx>
        <c:axId val="90303104"/>
        <c:scaling>
          <c:orientation val="minMax"/>
        </c:scaling>
        <c:axPos val="l"/>
        <c:majorTickMark val="none"/>
        <c:tickLblPos val="nextTo"/>
        <c:crossAx val="90304896"/>
        <c:crosses val="autoZero"/>
        <c:auto val="1"/>
        <c:lblAlgn val="ctr"/>
        <c:lblOffset val="100"/>
      </c:catAx>
      <c:valAx>
        <c:axId val="90304896"/>
        <c:scaling>
          <c:orientation val="minMax"/>
        </c:scaling>
        <c:delete val="1"/>
        <c:axPos val="b"/>
        <c:numFmt formatCode="0" sourceLinked="1"/>
        <c:tickLblPos val="none"/>
        <c:crossAx val="903031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7220472440944879E-2"/>
          <c:y val="9.7855433468783226E-2"/>
          <c:w val="0.75828632784538297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More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38%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/>
                      <a:t>Same 
</a:t>
                    </a:r>
                    <a:r>
                      <a:rPr lang="en-US" smtClean="0"/>
                      <a:t>35%</a:t>
                    </a:r>
                    <a:endParaRPr lang="en-US"/>
                  </a:p>
                </c:rich>
              </c:tx>
              <c:spPr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Some-what </a:t>
                    </a:r>
                    <a:r>
                      <a:rPr lang="en-US" dirty="0"/>
                      <a:t>less
</a:t>
                    </a:r>
                    <a:r>
                      <a:rPr lang="en-US" dirty="0" smtClean="0"/>
                      <a:t>16%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/>
                        </a:solidFill>
                      </a:defRPr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Much less
9%</a:t>
                    </a:r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37.6</c:v>
                </c:pt>
                <c:pt idx="1">
                  <c:v>35.300000000000004</c:v>
                </c:pt>
                <c:pt idx="2">
                  <c:v>16.100000000000001</c:v>
                </c:pt>
                <c:pt idx="3">
                  <c:v>9.1</c:v>
                </c:pt>
                <c:pt idx="4">
                  <c:v>1.1000000000000001</c:v>
                </c:pt>
              </c:numCache>
            </c:numRef>
          </c:val>
        </c:ser>
        <c:dLbls>
          <c:showCatName val="1"/>
          <c:showPercent val="1"/>
        </c:dLbls>
        <c:firstSliceAng val="155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3341118377151657E-2"/>
          <c:y val="0.11392614256414622"/>
          <c:w val="0.70687708527959936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/>
                      <a:t>Same</a:t>
                    </a:r>
                    <a:r>
                      <a:rPr lang="en-US"/>
                      <a:t>
</a:t>
                    </a:r>
                    <a:r>
                      <a:rPr lang="en-US" smtClean="0"/>
                      <a:t>29%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2"/>
                        </a:solidFill>
                      </a:rPr>
                      <a:t>Some-what </a:t>
                    </a:r>
                    <a:r>
                      <a:rPr lang="en-US" dirty="0">
                        <a:solidFill>
                          <a:schemeClr val="bg2"/>
                        </a:solidFill>
                      </a:rPr>
                      <a:t>less
</a:t>
                    </a:r>
                    <a:r>
                      <a:rPr lang="en-US" dirty="0" smtClean="0">
                        <a:solidFill>
                          <a:schemeClr val="bg2"/>
                        </a:solidFill>
                      </a:rPr>
                      <a:t>28%</a:t>
                    </a:r>
                    <a:endParaRPr lang="en-US" dirty="0">
                      <a:solidFill>
                        <a:schemeClr val="bg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Somewhat less</c:v>
                </c:pt>
                <c:pt idx="3">
                  <c:v>Much less</c:v>
                </c:pt>
                <c:pt idx="4">
                  <c:v>Stopped food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9</c:v>
                </c:pt>
                <c:pt idx="1">
                  <c:v>29</c:v>
                </c:pt>
                <c:pt idx="2">
                  <c:v>28</c:v>
                </c:pt>
                <c:pt idx="3">
                  <c:v>20</c:v>
                </c:pt>
                <c:pt idx="4">
                  <c:v>8</c:v>
                </c:pt>
                <c:pt idx="5">
                  <c:v>5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0.81739</cdr:x>
      <cdr:y>0.03106</cdr:y>
    </cdr:from>
    <cdr:to>
      <cdr:x>0.91304</cdr:x>
      <cdr:y>0.10993</cdr:y>
    </cdr:to>
    <cdr:sp macro="" textlink="">
      <cdr:nvSpPr>
        <cdr:cNvPr id="2" name="Left Arrow 1"/>
        <cdr:cNvSpPr/>
      </cdr:nvSpPr>
      <cdr:spPr>
        <a:xfrm xmlns:a="http://schemas.openxmlformats.org/drawingml/2006/main">
          <a:off x="7162800" y="152400"/>
          <a:ext cx="838181" cy="387012"/>
        </a:xfrm>
        <a:prstGeom xmlns:a="http://schemas.openxmlformats.org/drawingml/2006/main" prst="leftArrow">
          <a:avLst/>
        </a:prstGeom>
        <a:solidFill xmlns:a="http://schemas.openxmlformats.org/drawingml/2006/main">
          <a:schemeClr val="accent2"/>
        </a:solidFill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DA3CD-02D4-45C8-9172-93B1B47B54A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7710F-C218-4469-85A7-B549049375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8DBCA-2E87-4951-937F-1EEC80CC7E9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E01F2-AA07-4954-A5CA-7FA91AE7AC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Diarrhea is most common among children</a:t>
            </a:r>
            <a:r>
              <a:rPr lang="en-US" baseline="0" dirty="0" smtClean="0"/>
              <a:t> 12-23 months old.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Two-thirds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receive oral rehydration</a:t>
            </a:r>
            <a:r>
              <a:rPr lang="en-US" baseline="0" dirty="0" smtClean="0"/>
              <a:t> therapy or increased fluids.  12% receive no treatment.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is important to note that antibiotics are given to children whether or not they have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34% of children with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antibiotics and 38%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that was not bloody.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Children with</a:t>
            </a:r>
            <a:r>
              <a:rPr lang="en-US" baseline="0" dirty="0" smtClean="0"/>
              <a:t> diarrhea should receive more food and liquids than usual.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Child Health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 Ghana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Picture 3" descr="motif for p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33600"/>
            <a:ext cx="9144000" cy="1905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Acute Respiratory Infection (ARI)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762000" y="1676400"/>
            <a:ext cx="7772400" cy="3352800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6%</a:t>
            </a:r>
            <a:r>
              <a:rPr lang="en-US" dirty="0" smtClean="0"/>
              <a:t> of children under age 5 were ill with cough and rapid breathing, symptoms of ARI.</a:t>
            </a:r>
          </a:p>
          <a:p>
            <a:pPr marL="0" indent="0">
              <a:spcAft>
                <a:spcPct val="50000"/>
              </a:spcAft>
            </a:pPr>
            <a:r>
              <a:rPr lang="en-US" dirty="0" smtClean="0"/>
              <a:t> </a:t>
            </a:r>
            <a:r>
              <a:rPr lang="en-US" sz="2800" b="1" dirty="0" smtClean="0"/>
              <a:t>51% </a:t>
            </a:r>
            <a:r>
              <a:rPr lang="en-US" sz="2800" dirty="0" smtClean="0"/>
              <a:t>of these children were </a:t>
            </a:r>
            <a:r>
              <a:rPr lang="en-US" sz="2800" b="1" dirty="0" smtClean="0"/>
              <a:t>taken to a health facility </a:t>
            </a:r>
            <a:r>
              <a:rPr lang="en-US" sz="2800" dirty="0" smtClean="0"/>
              <a:t>or provider.</a:t>
            </a:r>
          </a:p>
          <a:p>
            <a:pPr marL="0" indent="0">
              <a:spcAft>
                <a:spcPct val="50000"/>
              </a:spcAft>
            </a:pPr>
            <a:r>
              <a:rPr lang="en-US" sz="2800" b="1" dirty="0" smtClean="0"/>
              <a:t> 24%</a:t>
            </a:r>
            <a:r>
              <a:rPr lang="en-US" sz="2800" dirty="0" smtClean="0"/>
              <a:t> were given </a:t>
            </a:r>
            <a:r>
              <a:rPr lang="en-US" sz="2800" b="1" dirty="0" smtClean="0"/>
              <a:t>antibiotics.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Fever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20%</a:t>
            </a:r>
            <a:r>
              <a:rPr lang="en-US" dirty="0" smtClean="0"/>
              <a:t> of children under age 5 had a fever.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US" b="1" dirty="0" smtClean="0"/>
              <a:t>51%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facility</a:t>
            </a:r>
            <a:r>
              <a:rPr lang="en-US" dirty="0" smtClean="0"/>
              <a:t> or provider.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43% </a:t>
            </a:r>
            <a:r>
              <a:rPr lang="en-US" dirty="0" smtClean="0"/>
              <a:t>were given </a:t>
            </a:r>
            <a:r>
              <a:rPr lang="en-US" b="1" dirty="0" smtClean="0"/>
              <a:t>antimalarial drugs</a:t>
            </a:r>
            <a:r>
              <a:rPr lang="en-US" dirty="0" smtClean="0"/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25% </a:t>
            </a:r>
            <a:r>
              <a:rPr lang="en-US" dirty="0" smtClean="0"/>
              <a:t>were given </a:t>
            </a:r>
            <a:r>
              <a:rPr lang="en-US" b="1" dirty="0" smtClean="0"/>
              <a:t>antibiotics</a:t>
            </a:r>
            <a:r>
              <a:rPr lang="en-US" dirty="0" smtClean="0"/>
              <a:t>.</a:t>
            </a:r>
            <a:endParaRPr lang="en-US" sz="4400" dirty="0" smtClean="0"/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smtClean="0"/>
              <a:t>Diarrhoea</a:t>
            </a:r>
            <a:endParaRPr lang="en-GB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20%</a:t>
            </a:r>
            <a:r>
              <a:rPr lang="en-GB" dirty="0" smtClean="0"/>
              <a:t> of children under age five had </a:t>
            </a:r>
            <a:r>
              <a:rPr lang="en-GB" b="1" dirty="0" smtClean="0"/>
              <a:t>diarrhoea </a:t>
            </a:r>
            <a:r>
              <a:rPr lang="en-GB" dirty="0" smtClean="0"/>
              <a:t>in the 2 weeks before the survey; </a:t>
            </a:r>
            <a:r>
              <a:rPr lang="en-GB" b="1" dirty="0" smtClean="0"/>
              <a:t>3% </a:t>
            </a:r>
            <a:r>
              <a:rPr lang="en-GB" dirty="0" smtClean="0"/>
              <a:t>had bloody diarrhoea.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GB" b="1" dirty="0" smtClean="0"/>
              <a:t>41% </a:t>
            </a:r>
            <a:r>
              <a:rPr lang="en-GB" dirty="0" smtClean="0"/>
              <a:t>of children with diarrhoea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/>
              <a:t>health provider.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Prevalence by Age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81200" y="57150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Knowledge of ORS Packets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819400"/>
            <a:ext cx="8229600" cy="16002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	90% </a:t>
            </a:r>
            <a:r>
              <a:rPr lang="en-US" dirty="0" smtClean="0"/>
              <a:t>of mothers </a:t>
            </a:r>
            <a:r>
              <a:rPr lang="en-US" b="1" dirty="0" smtClean="0"/>
              <a:t>know about ORS packets </a:t>
            </a:r>
            <a:r>
              <a:rPr lang="en-US" dirty="0" smtClean="0"/>
              <a:t>or ORS pre-packaged liquids to treat </a:t>
            </a:r>
            <a:r>
              <a:rPr lang="en-US" dirty="0" err="1" smtClean="0"/>
              <a:t>diarrhoea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Treatment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57600" y="58674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preceding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Feeding Practices During</a:t>
            </a:r>
            <a:endParaRPr lang="en-GB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Liquids Offered 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304800" y="1828800"/>
          <a:ext cx="41910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Food offered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</p:nvPr>
        </p:nvGraphicFramePr>
        <p:xfrm>
          <a:off x="4495800" y="1905000"/>
          <a:ext cx="44958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45% </a:t>
            </a:r>
            <a:r>
              <a:rPr lang="en-US" sz="2000" dirty="0" smtClean="0">
                <a:solidFill>
                  <a:schemeClr val="tx2"/>
                </a:solidFill>
              </a:rPr>
              <a:t>of children </a:t>
            </a:r>
            <a:r>
              <a:rPr lang="en-US" sz="2000" b="1" dirty="0" smtClean="0">
                <a:solidFill>
                  <a:schemeClr val="tx2"/>
                </a:solidFill>
              </a:rPr>
              <a:t>continued feeding </a:t>
            </a:r>
            <a:r>
              <a:rPr lang="en-US" sz="2000" dirty="0" smtClean="0">
                <a:solidFill>
                  <a:schemeClr val="tx2"/>
                </a:solidFill>
              </a:rPr>
              <a:t>and were given </a:t>
            </a:r>
            <a:r>
              <a:rPr lang="en-US" sz="2000" b="1" dirty="0" smtClean="0">
                <a:solidFill>
                  <a:schemeClr val="tx2"/>
                </a:solidFill>
              </a:rPr>
              <a:t>ORT</a:t>
            </a:r>
            <a:r>
              <a:rPr lang="en-US" sz="2000" dirty="0" smtClean="0">
                <a:solidFill>
                  <a:schemeClr val="tx2"/>
                </a:solidFill>
              </a:rPr>
              <a:t> and/or </a:t>
            </a:r>
            <a:r>
              <a:rPr lang="en-US" sz="2000" b="1" dirty="0" smtClean="0">
                <a:solidFill>
                  <a:schemeClr val="tx2"/>
                </a:solidFill>
              </a:rPr>
              <a:t>increased fluids</a:t>
            </a:r>
            <a:r>
              <a:rPr lang="en-US" sz="2000" dirty="0" smtClean="0">
                <a:solidFill>
                  <a:schemeClr val="tx2"/>
                </a:solidFill>
              </a:rPr>
              <a:t>, as recommended</a:t>
            </a:r>
            <a:endParaRPr lang="en-US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800" b="1" dirty="0" smtClean="0"/>
              <a:t>79%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vaccinations</a:t>
            </a:r>
          </a:p>
          <a:p>
            <a:r>
              <a:rPr lang="en-GB" sz="2800" dirty="0" smtClean="0"/>
              <a:t>Vaccination coverage has dramatically improved over the past 20 years—from </a:t>
            </a:r>
            <a:r>
              <a:rPr lang="en-GB" sz="2800" b="1" dirty="0" smtClean="0"/>
              <a:t>47%</a:t>
            </a:r>
            <a:r>
              <a:rPr lang="en-GB" sz="2800" dirty="0" smtClean="0"/>
              <a:t> in </a:t>
            </a:r>
            <a:r>
              <a:rPr lang="en-GB" sz="2800" b="1" dirty="0" smtClean="0"/>
              <a:t>1988</a:t>
            </a:r>
            <a:r>
              <a:rPr lang="en-GB" sz="2800" dirty="0" smtClean="0"/>
              <a:t> to </a:t>
            </a:r>
            <a:r>
              <a:rPr lang="en-GB" sz="2800" b="1" dirty="0" smtClean="0"/>
              <a:t>79%</a:t>
            </a:r>
            <a:r>
              <a:rPr lang="en-GB" sz="2800" dirty="0" smtClean="0"/>
              <a:t> in </a:t>
            </a:r>
            <a:r>
              <a:rPr lang="en-GB" sz="2800" b="1" dirty="0" smtClean="0"/>
              <a:t>2008</a:t>
            </a:r>
            <a:r>
              <a:rPr lang="en-GB" sz="2800" dirty="0" smtClean="0"/>
              <a:t>.</a:t>
            </a:r>
          </a:p>
          <a:p>
            <a:r>
              <a:rPr lang="en-GB" sz="2800" b="1" dirty="0" smtClean="0"/>
              <a:t>6% </a:t>
            </a:r>
            <a:r>
              <a:rPr lang="en-GB" sz="2800" dirty="0" smtClean="0"/>
              <a:t>of children had </a:t>
            </a:r>
            <a:r>
              <a:rPr lang="en-GB" sz="2800" b="1" dirty="0" smtClean="0"/>
              <a:t>symptoms of ARI </a:t>
            </a:r>
            <a:r>
              <a:rPr lang="en-GB" sz="2800" dirty="0" smtClean="0"/>
              <a:t>and</a:t>
            </a:r>
            <a:r>
              <a:rPr lang="en-GB" sz="2800" b="1" dirty="0" smtClean="0"/>
              <a:t> 20% </a:t>
            </a:r>
            <a:r>
              <a:rPr lang="en-GB" sz="2800" dirty="0" smtClean="0"/>
              <a:t>had </a:t>
            </a:r>
            <a:r>
              <a:rPr lang="en-GB" sz="2800" b="1" dirty="0" smtClean="0"/>
              <a:t>fever </a:t>
            </a:r>
            <a:r>
              <a:rPr lang="en-GB" sz="2800" dirty="0" smtClean="0"/>
              <a:t>in the 2 weeks before the survey.</a:t>
            </a:r>
          </a:p>
          <a:p>
            <a:r>
              <a:rPr lang="en-GB" sz="2800" b="1" dirty="0" smtClean="0"/>
              <a:t>20% </a:t>
            </a:r>
            <a:r>
              <a:rPr lang="en-GB" sz="2800" dirty="0" smtClean="0"/>
              <a:t>of children had </a:t>
            </a:r>
            <a:r>
              <a:rPr lang="en-GB" sz="2800" b="1" dirty="0" smtClean="0"/>
              <a:t>diarrhoea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41%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67%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ORT or increased fluids</a:t>
            </a: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981200"/>
            <a:ext cx="4419600" cy="220980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Vaccination Coverage</a:t>
            </a:r>
          </a:p>
          <a:p>
            <a:r>
              <a:rPr lang="en-US" sz="2800" dirty="0" smtClean="0"/>
              <a:t>Childhood Illnesses and Treatment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Full Immunisation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Children who have received: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BCG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Measles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DPT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/>
            <a:endParaRPr lang="en-GB" dirty="0" smtClean="0"/>
          </a:p>
          <a:p>
            <a:pPr lvl="1"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immunised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Childhood Vaccinations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144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vaccinated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Trends in </a:t>
            </a:r>
            <a:r>
              <a:rPr lang="en-US" sz="3600" smtClean="0"/>
              <a:t>Vaccination Coverage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4478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vaccinated</a:t>
            </a:r>
            <a:endParaRPr 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Ghana Compare?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52400" y="1143000"/>
          <a:ext cx="87630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38400" y="60960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vaccinated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6477000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 Preliminary data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Vaccination Coverage by Mother’s Education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676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vaccinated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Vaccination Coverage by Household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vaccinated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61722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172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Wealthiest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 flipV="1">
            <a:off x="2667000" y="6356866"/>
            <a:ext cx="3886200" cy="5834"/>
          </a:xfrm>
          <a:prstGeom prst="straightConnector1">
            <a:avLst/>
          </a:prstGeom>
          <a:ln>
            <a:solidFill>
              <a:schemeClr val="accent2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981200"/>
            <a:ext cx="4419600" cy="2209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Vaccination Coverage</a:t>
            </a:r>
          </a:p>
          <a:p>
            <a:r>
              <a:rPr lang="en-US" sz="2800" b="1" dirty="0" smtClean="0"/>
              <a:t>Childhood Illnesses and Treatment</a:t>
            </a: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hana DHS">
      <a:dk1>
        <a:srgbClr val="000000"/>
      </a:dk1>
      <a:lt1>
        <a:srgbClr val="690003"/>
      </a:lt1>
      <a:dk2>
        <a:srgbClr val="FFFFFF"/>
      </a:dk2>
      <a:lt2>
        <a:srgbClr val="000000"/>
      </a:lt2>
      <a:accent1>
        <a:srgbClr val="C20005"/>
      </a:accent1>
      <a:accent2>
        <a:srgbClr val="FFBA03"/>
      </a:accent2>
      <a:accent3>
        <a:srgbClr val="EDBBBB"/>
      </a:accent3>
      <a:accent4>
        <a:srgbClr val="748787"/>
      </a:accent4>
      <a:accent5>
        <a:srgbClr val="FFEBEB"/>
      </a:accent5>
      <a:accent6>
        <a:srgbClr val="000099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909</TotalTime>
  <Words>515</Words>
  <Application>Microsoft Office PowerPoint</Application>
  <PresentationFormat>On-screen Show (4:3)</PresentationFormat>
  <Paragraphs>77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Child Health</vt:lpstr>
      <vt:lpstr>Slide 2</vt:lpstr>
      <vt:lpstr>Full Immunisation</vt:lpstr>
      <vt:lpstr>Childhood Vaccinations</vt:lpstr>
      <vt:lpstr>Trends in Vaccination Coverage</vt:lpstr>
      <vt:lpstr>How Does Ghana Compare?</vt:lpstr>
      <vt:lpstr>Vaccination Coverage by Mother’s Education</vt:lpstr>
      <vt:lpstr>Vaccination Coverage by Household Wealth</vt:lpstr>
      <vt:lpstr>Slide 9</vt:lpstr>
      <vt:lpstr>Acute Respiratory Infection (ARI)</vt:lpstr>
      <vt:lpstr>Fever</vt:lpstr>
      <vt:lpstr>Diarrhoea</vt:lpstr>
      <vt:lpstr>Diarrhoea Prevalence by Age</vt:lpstr>
      <vt:lpstr>Knowledge of ORS Packets</vt:lpstr>
      <vt:lpstr>Diarrhoea Treatment</vt:lpstr>
      <vt:lpstr>Feeding Practices During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Administrator</cp:lastModifiedBy>
  <cp:revision>76</cp:revision>
  <dcterms:created xsi:type="dcterms:W3CDTF">2008-03-11T23:48:49Z</dcterms:created>
  <dcterms:modified xsi:type="dcterms:W3CDTF">2012-05-09T14:52:20Z</dcterms:modified>
</cp:coreProperties>
</file>