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9" r:id="rId3"/>
    <p:sldId id="262" r:id="rId4"/>
    <p:sldId id="258" r:id="rId5"/>
    <p:sldId id="260" r:id="rId6"/>
    <p:sldId id="261" r:id="rId7"/>
    <p:sldId id="263" r:id="rId8"/>
    <p:sldId id="264" r:id="rId9"/>
    <p:sldId id="265" r:id="rId10"/>
    <p:sldId id="269" r:id="rId11"/>
    <p:sldId id="266" r:id="rId12"/>
    <p:sldId id="268" r:id="rId13"/>
    <p:sldId id="267" r:id="rId14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166" autoAdjust="0"/>
  </p:normalViewPr>
  <p:slideViewPr>
    <p:cSldViewPr>
      <p:cViewPr varScale="1">
        <p:scale>
          <a:sx n="98" d="100"/>
          <a:sy n="98" d="100"/>
        </p:scale>
        <p:origin x="-3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0.xlsx"/><Relationship Id="rId1" Type="http://schemas.openxmlformats.org/officeDocument/2006/relationships/themeOverride" Target="../theme/themeOverride1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2081158257995534"/>
          <c:y val="5.0508587896100791E-2"/>
          <c:w val="0.51053745017983854"/>
          <c:h val="0.9283149243597438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-7.9984446388645884E-3"/>
                  <c:y val="-2.8711237807290964E-2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5.143664333624965E-2"/>
                  <c:y val="7.454546137473948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Pipe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&lt;1%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5.5336832895888028E-3"/>
                  <c:y val="0.11402148006954543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0.18441983814523194"/>
                  <c:y val="-7.7516320836029842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Cigarettes</c:v>
                </c:pt>
                <c:pt idx="1">
                  <c:v>Pipe</c:v>
                </c:pt>
                <c:pt idx="2">
                  <c:v>Other tobacco</c:v>
                </c:pt>
                <c:pt idx="3">
                  <c:v>Does not use tobacco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6.2</c:v>
                </c:pt>
                <c:pt idx="1">
                  <c:v>0.2</c:v>
                </c:pt>
                <c:pt idx="2">
                  <c:v>1.7000000000000004</c:v>
                </c:pt>
                <c:pt idx="3">
                  <c:v>93.1</c:v>
                </c:pt>
              </c:numCache>
            </c:numRef>
          </c:val>
        </c:ser>
        <c:dLbls>
          <c:showCatName val="1"/>
          <c:showPercent val="1"/>
        </c:dLbls>
        <c:firstSliceAng val="65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7777777777777801E-2"/>
          <c:y val="0.13961470741143933"/>
          <c:w val="0.96604938271604934"/>
          <c:h val="0.735023463514836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0-2 days</c:v>
                </c:pt>
                <c:pt idx="1">
                  <c:v>3-6 days</c:v>
                </c:pt>
                <c:pt idx="2">
                  <c:v>7 days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34.200000000000003</c:v>
                </c:pt>
                <c:pt idx="1">
                  <c:v>41.3</c:v>
                </c:pt>
                <c:pt idx="2">
                  <c:v>23.7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0-2 days</c:v>
                </c:pt>
                <c:pt idx="1">
                  <c:v>3-6 days</c:v>
                </c:pt>
                <c:pt idx="2">
                  <c:v>7 days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24.6</c:v>
                </c:pt>
                <c:pt idx="1">
                  <c:v>43.7</c:v>
                </c:pt>
                <c:pt idx="2">
                  <c:v>29.7</c:v>
                </c:pt>
              </c:numCache>
            </c:numRef>
          </c:val>
        </c:ser>
        <c:dLbls>
          <c:showVal val="1"/>
        </c:dLbls>
        <c:gapWidth val="100"/>
        <c:overlap val="-10"/>
        <c:axId val="71497984"/>
        <c:axId val="71573504"/>
      </c:barChart>
      <c:catAx>
        <c:axId val="71497984"/>
        <c:scaling>
          <c:orientation val="minMax"/>
        </c:scaling>
        <c:axPos val="b"/>
        <c:majorTickMark val="none"/>
        <c:tickLblPos val="nextTo"/>
        <c:crossAx val="71573504"/>
        <c:crosses val="autoZero"/>
        <c:auto val="1"/>
        <c:lblAlgn val="ctr"/>
        <c:lblOffset val="100"/>
      </c:catAx>
      <c:valAx>
        <c:axId val="71573504"/>
        <c:scaling>
          <c:orientation val="minMax"/>
        </c:scaling>
        <c:delete val="1"/>
        <c:axPos val="l"/>
        <c:numFmt formatCode="0" sourceLinked="1"/>
        <c:tickLblPos val="none"/>
        <c:crossAx val="7149798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0-2</c:v>
                </c:pt>
                <c:pt idx="1">
                  <c:v>3-4</c:v>
                </c:pt>
                <c:pt idx="2">
                  <c:v>5+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81.7</c:v>
                </c:pt>
                <c:pt idx="1">
                  <c:v>15.6</c:v>
                </c:pt>
                <c:pt idx="2">
                  <c:v>1.7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0-2</c:v>
                </c:pt>
                <c:pt idx="1">
                  <c:v>3-4</c:v>
                </c:pt>
                <c:pt idx="2">
                  <c:v>5+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85.5</c:v>
                </c:pt>
                <c:pt idx="1">
                  <c:v>11.4</c:v>
                </c:pt>
                <c:pt idx="2">
                  <c:v>1.1000000000000001</c:v>
                </c:pt>
              </c:numCache>
            </c:numRef>
          </c:val>
        </c:ser>
        <c:dLbls>
          <c:showVal val="1"/>
        </c:dLbls>
        <c:gapWidth val="100"/>
        <c:overlap val="-10"/>
        <c:axId val="71545216"/>
        <c:axId val="86239104"/>
      </c:barChart>
      <c:catAx>
        <c:axId val="715452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Number </a:t>
                </a:r>
                <a:r>
                  <a:rPr lang="en-US" smtClean="0"/>
                  <a:t>of servings</a:t>
                </a:r>
              </a:p>
            </c:rich>
          </c:tx>
          <c:layout/>
        </c:title>
        <c:majorTickMark val="none"/>
        <c:tickLblPos val="nextTo"/>
        <c:crossAx val="86239104"/>
        <c:crosses val="autoZero"/>
        <c:auto val="1"/>
        <c:lblAlgn val="ctr"/>
        <c:lblOffset val="100"/>
      </c:catAx>
      <c:valAx>
        <c:axId val="86239104"/>
        <c:scaling>
          <c:orientation val="minMax"/>
        </c:scaling>
        <c:delete val="1"/>
        <c:axPos val="l"/>
        <c:numFmt formatCode="0" sourceLinked="1"/>
        <c:tickLblPos val="none"/>
        <c:crossAx val="7154521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1435531797057478"/>
                  <c:y val="0.1436482939632546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1"/>
              <c:layout>
                <c:manualLayout>
                  <c:x val="0.14412440704086302"/>
                  <c:y val="-0.20724348879466989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Palm oil</c:v>
                </c:pt>
                <c:pt idx="1">
                  <c:v>Frytol/ fortified vegetable</c:v>
                </c:pt>
                <c:pt idx="2">
                  <c:v>Other vegetable oil</c:v>
                </c:pt>
                <c:pt idx="3">
                  <c:v>Shea butter</c:v>
                </c:pt>
                <c:pt idx="4">
                  <c:v>No food cooked in household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54</c:v>
                </c:pt>
                <c:pt idx="1">
                  <c:v>26.5</c:v>
                </c:pt>
                <c:pt idx="2">
                  <c:v>6.6</c:v>
                </c:pt>
                <c:pt idx="3">
                  <c:v>9</c:v>
                </c:pt>
                <c:pt idx="4">
                  <c:v>3.3</c:v>
                </c:pt>
              </c:numCache>
            </c:numRef>
          </c:val>
        </c:ser>
        <c:dLbls>
          <c:showCatName val="1"/>
          <c:showPercent val="1"/>
        </c:dLbls>
        <c:firstSliceAng val="33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Use Cigarettes</c:v>
                </c:pt>
                <c:pt idx="1">
                  <c:v>0</c:v>
                </c:pt>
                <c:pt idx="2">
                  <c:v>1-2</c:v>
                </c:pt>
                <c:pt idx="3">
                  <c:v>3-5</c:v>
                </c:pt>
                <c:pt idx="4">
                  <c:v>6-9</c:v>
                </c:pt>
                <c:pt idx="5">
                  <c:v>10+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6.2</c:v>
                </c:pt>
                <c:pt idx="1">
                  <c:v>5.0999999999999996</c:v>
                </c:pt>
                <c:pt idx="2">
                  <c:v>31.5</c:v>
                </c:pt>
                <c:pt idx="3">
                  <c:v>36.9</c:v>
                </c:pt>
                <c:pt idx="4">
                  <c:v>16</c:v>
                </c:pt>
                <c:pt idx="5">
                  <c:v>5.8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Use Cigarettes</c:v>
                </c:pt>
                <c:pt idx="1">
                  <c:v>0</c:v>
                </c:pt>
                <c:pt idx="2">
                  <c:v>1-2</c:v>
                </c:pt>
                <c:pt idx="3">
                  <c:v>3-5</c:v>
                </c:pt>
                <c:pt idx="4">
                  <c:v>6-9</c:v>
                </c:pt>
                <c:pt idx="5">
                  <c:v>10+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4.5</c:v>
                </c:pt>
                <c:pt idx="1">
                  <c:v>11.7</c:v>
                </c:pt>
                <c:pt idx="2">
                  <c:v>24.4</c:v>
                </c:pt>
                <c:pt idx="3">
                  <c:v>40.1</c:v>
                </c:pt>
                <c:pt idx="4">
                  <c:v>14.2</c:v>
                </c:pt>
                <c:pt idx="5">
                  <c:v>7.6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Use Cigarettes</c:v>
                </c:pt>
                <c:pt idx="1">
                  <c:v>0</c:v>
                </c:pt>
                <c:pt idx="2">
                  <c:v>1-2</c:v>
                </c:pt>
                <c:pt idx="3">
                  <c:v>3-5</c:v>
                </c:pt>
                <c:pt idx="4">
                  <c:v>6-9</c:v>
                </c:pt>
                <c:pt idx="5">
                  <c:v>10+</c:v>
                </c:pt>
              </c:strCache>
            </c:strRef>
          </c:cat>
          <c:val>
            <c:numRef>
              <c:f>Sheet1!$D$2:$D$7</c:f>
              <c:numCache>
                <c:formatCode>0</c:formatCode>
                <c:ptCount val="6"/>
                <c:pt idx="0">
                  <c:v>7.7</c:v>
                </c:pt>
                <c:pt idx="1">
                  <c:v>1.8</c:v>
                </c:pt>
                <c:pt idx="2">
                  <c:v>35.1</c:v>
                </c:pt>
                <c:pt idx="3">
                  <c:v>35.300000000000011</c:v>
                </c:pt>
                <c:pt idx="4">
                  <c:v>16.899999999999999</c:v>
                </c:pt>
                <c:pt idx="5">
                  <c:v>4.9000000000000004</c:v>
                </c:pt>
              </c:numCache>
            </c:numRef>
          </c:val>
        </c:ser>
        <c:dLbls>
          <c:showVal val="1"/>
        </c:dLbls>
        <c:gapWidth val="100"/>
        <c:overlap val="-10"/>
        <c:axId val="68319488"/>
        <c:axId val="68325760"/>
      </c:barChart>
      <c:catAx>
        <c:axId val="6831948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Number of cigarettes</a:t>
                </a:r>
                <a:r>
                  <a:rPr lang="en-US" baseline="0" dirty="0" smtClean="0"/>
                  <a:t> in the past 24 hours</a:t>
                </a:r>
                <a:endParaRPr lang="en-US" dirty="0"/>
              </a:p>
            </c:rich>
          </c:tx>
          <c:layout/>
        </c:title>
        <c:numFmt formatCode="General" sourceLinked="1"/>
        <c:majorTickMark val="none"/>
        <c:tickLblPos val="nextTo"/>
        <c:crossAx val="68325760"/>
        <c:crosses val="autoZero"/>
        <c:auto val="1"/>
        <c:lblAlgn val="ctr"/>
        <c:lblOffset val="100"/>
      </c:catAx>
      <c:valAx>
        <c:axId val="68325760"/>
        <c:scaling>
          <c:orientation val="minMax"/>
        </c:scaling>
        <c:delete val="1"/>
        <c:axPos val="l"/>
        <c:numFmt formatCode="0" sourceLinked="1"/>
        <c:tickLblPos val="none"/>
        <c:crossAx val="6831948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241379310344827E-2"/>
          <c:y val="0.21694948457529775"/>
          <c:w val="0.96839080459770122"/>
          <c:h val="0.6121510898094260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Drink acloholic beverages</c:v>
                </c:pt>
                <c:pt idx="2">
                  <c:v>Once </c:v>
                </c:pt>
                <c:pt idx="3">
                  <c:v>2-3 times</c:v>
                </c:pt>
                <c:pt idx="4">
                  <c:v>4 times or more</c:v>
                </c:pt>
                <c:pt idx="5">
                  <c:v>None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formatCode="0">
                  <c:v>17.5</c:v>
                </c:pt>
                <c:pt idx="2" formatCode="0">
                  <c:v>36.800000000000011</c:v>
                </c:pt>
                <c:pt idx="3" formatCode="0">
                  <c:v>22.7</c:v>
                </c:pt>
                <c:pt idx="4" formatCode="0">
                  <c:v>7.4</c:v>
                </c:pt>
                <c:pt idx="5" formatCode="0">
                  <c:v>32.700000000000003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Drink acloholic beverages</c:v>
                </c:pt>
                <c:pt idx="2">
                  <c:v>Once </c:v>
                </c:pt>
                <c:pt idx="3">
                  <c:v>2-3 times</c:v>
                </c:pt>
                <c:pt idx="4">
                  <c:v>4 times or more</c:v>
                </c:pt>
                <c:pt idx="5">
                  <c:v>None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 formatCode="0">
                  <c:v>34.5</c:v>
                </c:pt>
                <c:pt idx="2" formatCode="0">
                  <c:v>28.6</c:v>
                </c:pt>
                <c:pt idx="3" formatCode="0">
                  <c:v>38.1</c:v>
                </c:pt>
                <c:pt idx="4" formatCode="0">
                  <c:v>16.600000000000001</c:v>
                </c:pt>
                <c:pt idx="5" formatCode="0">
                  <c:v>16.600000000000001</c:v>
                </c:pt>
              </c:numCache>
            </c:numRef>
          </c:val>
        </c:ser>
        <c:dLbls>
          <c:showVal val="1"/>
        </c:dLbls>
        <c:gapWidth val="100"/>
        <c:overlap val="-10"/>
        <c:axId val="69993984"/>
        <c:axId val="69995520"/>
      </c:barChart>
      <c:catAx>
        <c:axId val="69993984"/>
        <c:scaling>
          <c:orientation val="minMax"/>
        </c:scaling>
        <c:axPos val="b"/>
        <c:majorTickMark val="none"/>
        <c:tickLblPos val="nextTo"/>
        <c:crossAx val="69995520"/>
        <c:crosses val="autoZero"/>
        <c:auto val="1"/>
        <c:lblAlgn val="ctr"/>
        <c:lblOffset val="100"/>
      </c:catAx>
      <c:valAx>
        <c:axId val="69995520"/>
        <c:scaling>
          <c:orientation val="minMax"/>
        </c:scaling>
        <c:delete val="1"/>
        <c:axPos val="l"/>
        <c:numFmt formatCode="0" sourceLinked="1"/>
        <c:tickLblPos val="none"/>
        <c:crossAx val="6999398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Drink alcoholic beverages</c:v>
                </c:pt>
                <c:pt idx="2">
                  <c:v>Often</c:v>
                </c:pt>
                <c:pt idx="3">
                  <c:v>Sometimes</c:v>
                </c:pt>
                <c:pt idx="4">
                  <c:v>Never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0">
                  <c:v>34.5</c:v>
                </c:pt>
                <c:pt idx="2" formatCode="0">
                  <c:v>5.0999999999999996</c:v>
                </c:pt>
                <c:pt idx="3" formatCode="0">
                  <c:v>64.900000000000006</c:v>
                </c:pt>
                <c:pt idx="4" formatCode="0">
                  <c:v>29.8</c:v>
                </c:pt>
              </c:numCache>
            </c:numRef>
          </c:val>
        </c:ser>
        <c:dLbls>
          <c:showVal val="1"/>
        </c:dLbls>
        <c:gapWidth val="100"/>
        <c:overlap val="-25"/>
        <c:axId val="70579328"/>
        <c:axId val="70580864"/>
      </c:barChart>
      <c:catAx>
        <c:axId val="70579328"/>
        <c:scaling>
          <c:orientation val="minMax"/>
        </c:scaling>
        <c:axPos val="b"/>
        <c:majorTickMark val="none"/>
        <c:tickLblPos val="nextTo"/>
        <c:crossAx val="70580864"/>
        <c:crosses val="autoZero"/>
        <c:auto val="1"/>
        <c:lblAlgn val="ctr"/>
        <c:lblOffset val="100"/>
      </c:catAx>
      <c:valAx>
        <c:axId val="70580864"/>
        <c:scaling>
          <c:orientation val="minMax"/>
        </c:scaling>
        <c:delete val="1"/>
        <c:axPos val="l"/>
        <c:numFmt formatCode="0" sourceLinked="1"/>
        <c:tickLblPos val="none"/>
        <c:crossAx val="705793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National/District Health Insurance</c:v>
                </c:pt>
                <c:pt idx="1">
                  <c:v>Mutual health organisation/ community-based insurance</c:v>
                </c:pt>
                <c:pt idx="2">
                  <c:v>No health insurance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38.800000000000011</c:v>
                </c:pt>
                <c:pt idx="1">
                  <c:v>1.1000000000000001</c:v>
                </c:pt>
                <c:pt idx="2">
                  <c:v>60.1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National/District Health Insurance</c:v>
                </c:pt>
                <c:pt idx="1">
                  <c:v>Mutual health organisation/ community-based insurance</c:v>
                </c:pt>
                <c:pt idx="2">
                  <c:v>No health insurance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28.6</c:v>
                </c:pt>
                <c:pt idx="1">
                  <c:v>1.1000000000000001</c:v>
                </c:pt>
                <c:pt idx="2">
                  <c:v>70.3</c:v>
                </c:pt>
              </c:numCache>
            </c:numRef>
          </c:val>
        </c:ser>
        <c:dLbls>
          <c:showVal val="1"/>
        </c:dLbls>
        <c:gapWidth val="100"/>
        <c:overlap val="-10"/>
        <c:axId val="70598016"/>
        <c:axId val="70616192"/>
      </c:barChart>
      <c:catAx>
        <c:axId val="70598016"/>
        <c:scaling>
          <c:orientation val="minMax"/>
        </c:scaling>
        <c:axPos val="b"/>
        <c:majorTickMark val="none"/>
        <c:tickLblPos val="nextTo"/>
        <c:crossAx val="70616192"/>
        <c:crosses val="autoZero"/>
        <c:auto val="1"/>
        <c:lblAlgn val="ctr"/>
        <c:lblOffset val="100"/>
      </c:catAx>
      <c:valAx>
        <c:axId val="70616192"/>
        <c:scaling>
          <c:orientation val="minMax"/>
        </c:scaling>
        <c:delete val="1"/>
        <c:axPos val="l"/>
        <c:numFmt formatCode="0" sourceLinked="1"/>
        <c:tickLblPos val="none"/>
        <c:crossAx val="7059801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/>
      <c:pieChart>
        <c:varyColors val="1"/>
        <c:ser>
          <c:idx val="1"/>
          <c:order val="1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 dirty="0"/>
                      <a:t>0</a:t>
                    </a:r>
                    <a:r>
                      <a:rPr lang="en-US"/>
                      <a:t>
</a:t>
                    </a:r>
                    <a:r>
                      <a:rPr lang="en-US" smtClean="0"/>
                      <a:t>53%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/>
                      <a:t>5+ days
</a:t>
                    </a:r>
                    <a:r>
                      <a:rPr lang="en-US" smtClean="0"/>
                      <a:t>17%</a:t>
                    </a:r>
                    <a:endParaRPr lang="en-US"/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0</c:v>
                </c:pt>
                <c:pt idx="1">
                  <c:v>1-2 days</c:v>
                </c:pt>
                <c:pt idx="2">
                  <c:v>3-4 days</c:v>
                </c:pt>
                <c:pt idx="3">
                  <c:v>5+ days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53.3</c:v>
                </c:pt>
                <c:pt idx="1">
                  <c:v>15.3</c:v>
                </c:pt>
                <c:pt idx="2">
                  <c:v>12.9</c:v>
                </c:pt>
                <c:pt idx="3">
                  <c:v>17.399999999999999</c:v>
                </c:pt>
              </c:numCache>
            </c:numRef>
          </c:val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0</c:v>
                </c:pt>
                <c:pt idx="1">
                  <c:v>1-2 days</c:v>
                </c:pt>
                <c:pt idx="2">
                  <c:v>3-4 days</c:v>
                </c:pt>
                <c:pt idx="3">
                  <c:v>5+ days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53.3</c:v>
                </c:pt>
                <c:pt idx="1">
                  <c:v>15.3</c:v>
                </c:pt>
                <c:pt idx="2">
                  <c:v>12.9</c:v>
                </c:pt>
                <c:pt idx="3">
                  <c:v>17.399999999999999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title>
      <c:layout/>
    </c:title>
    <c:plotArea>
      <c:layout/>
      <c:pieChart>
        <c:varyColors val="1"/>
        <c:ser>
          <c:idx val="1"/>
          <c:order val="1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0</c:v>
                </c:pt>
                <c:pt idx="1">
                  <c:v>1-2 days</c:v>
                </c:pt>
                <c:pt idx="2">
                  <c:v>3-4 days</c:v>
                </c:pt>
                <c:pt idx="3">
                  <c:v>5+ days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25.8</c:v>
                </c:pt>
                <c:pt idx="1">
                  <c:v>23.6</c:v>
                </c:pt>
                <c:pt idx="2">
                  <c:v>18.2</c:v>
                </c:pt>
                <c:pt idx="3">
                  <c:v>31.6</c:v>
                </c:pt>
              </c:numCache>
            </c:numRef>
          </c:val>
        </c:ser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0</c:v>
                </c:pt>
                <c:pt idx="1">
                  <c:v>1-2 days</c:v>
                </c:pt>
                <c:pt idx="2">
                  <c:v>3-4 days</c:v>
                </c:pt>
                <c:pt idx="3">
                  <c:v>5+ days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25.8</c:v>
                </c:pt>
                <c:pt idx="1">
                  <c:v>23.6</c:v>
                </c:pt>
                <c:pt idx="2">
                  <c:v>18.2</c:v>
                </c:pt>
                <c:pt idx="3">
                  <c:v>31.6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777777777777779E-2"/>
          <c:y val="0.1396147074114393"/>
          <c:w val="0.96604938271604934"/>
          <c:h val="0.7350234635148367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0-2 days</c:v>
                </c:pt>
                <c:pt idx="1">
                  <c:v>3-6 days</c:v>
                </c:pt>
                <c:pt idx="2">
                  <c:v>7 days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33.800000000000011</c:v>
                </c:pt>
                <c:pt idx="1">
                  <c:v>35.4</c:v>
                </c:pt>
                <c:pt idx="2">
                  <c:v>28.4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0-2 days</c:v>
                </c:pt>
                <c:pt idx="1">
                  <c:v>3-6 days</c:v>
                </c:pt>
                <c:pt idx="2">
                  <c:v>7 days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35.700000000000003</c:v>
                </c:pt>
                <c:pt idx="1">
                  <c:v>40.300000000000011</c:v>
                </c:pt>
                <c:pt idx="2">
                  <c:v>20.8</c:v>
                </c:pt>
              </c:numCache>
            </c:numRef>
          </c:val>
        </c:ser>
        <c:dLbls>
          <c:showVal val="1"/>
        </c:dLbls>
        <c:gapWidth val="100"/>
        <c:overlap val="-10"/>
        <c:axId val="71437696"/>
        <c:axId val="71439488"/>
      </c:barChart>
      <c:catAx>
        <c:axId val="71437696"/>
        <c:scaling>
          <c:orientation val="minMax"/>
        </c:scaling>
        <c:axPos val="b"/>
        <c:majorTickMark val="none"/>
        <c:tickLblPos val="nextTo"/>
        <c:crossAx val="71439488"/>
        <c:crosses val="autoZero"/>
        <c:auto val="1"/>
        <c:lblAlgn val="ctr"/>
        <c:lblOffset val="100"/>
      </c:catAx>
      <c:valAx>
        <c:axId val="71439488"/>
        <c:scaling>
          <c:orientation val="minMax"/>
        </c:scaling>
        <c:delete val="1"/>
        <c:axPos val="l"/>
        <c:numFmt formatCode="0" sourceLinked="1"/>
        <c:tickLblPos val="none"/>
        <c:crossAx val="7143769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0-2</c:v>
                </c:pt>
                <c:pt idx="1">
                  <c:v>3-4</c:v>
                </c:pt>
                <c:pt idx="2">
                  <c:v>5+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77.599999999999994</c:v>
                </c:pt>
                <c:pt idx="1">
                  <c:v>18</c:v>
                </c:pt>
                <c:pt idx="2">
                  <c:v>3.2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0-2</c:v>
                </c:pt>
                <c:pt idx="1">
                  <c:v>3-4</c:v>
                </c:pt>
                <c:pt idx="2">
                  <c:v>5+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86.9</c:v>
                </c:pt>
                <c:pt idx="1">
                  <c:v>10.6</c:v>
                </c:pt>
                <c:pt idx="2">
                  <c:v>0.9</c:v>
                </c:pt>
              </c:numCache>
            </c:numRef>
          </c:val>
        </c:ser>
        <c:dLbls>
          <c:showVal val="1"/>
        </c:dLbls>
        <c:gapWidth val="100"/>
        <c:overlap val="-10"/>
        <c:axId val="135037312"/>
        <c:axId val="135065984"/>
      </c:barChart>
      <c:catAx>
        <c:axId val="13503731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Number </a:t>
                </a:r>
                <a:r>
                  <a:rPr lang="en-US" smtClean="0"/>
                  <a:t>of servings</a:t>
                </a:r>
              </a:p>
            </c:rich>
          </c:tx>
          <c:layout/>
        </c:title>
        <c:majorTickMark val="none"/>
        <c:tickLblPos val="nextTo"/>
        <c:crossAx val="135065984"/>
        <c:crosses val="autoZero"/>
        <c:auto val="1"/>
        <c:lblAlgn val="ctr"/>
        <c:lblOffset val="100"/>
      </c:catAx>
      <c:valAx>
        <c:axId val="135065984"/>
        <c:scaling>
          <c:orientation val="minMax"/>
        </c:scaling>
        <c:delete val="1"/>
        <c:axPos val="l"/>
        <c:numFmt formatCode="0" sourceLinked="1"/>
        <c:tickLblPos val="none"/>
        <c:crossAx val="13503731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7265E4-8082-425F-80CD-5890F098AA2D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6D0A30-5E7F-4403-8C8E-C7B2117272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A4F205-B1AF-4AE7-9E06-B20EA6EDE271}" type="slidenum">
              <a:rPr lang="en-US"/>
              <a:pPr/>
              <a:t>5</a:t>
            </a:fld>
            <a:endParaRPr lang="en-U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Vigorous activity is physical</a:t>
            </a:r>
            <a:r>
              <a:rPr lang="en-US" baseline="0" dirty="0" smtClean="0"/>
              <a:t> activity that lasts at least 15 minutes and causes the respondent to breathe much harder than normal; may include heavy lifting, digging, jogging, and fast bicycling.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D0A30-5E7F-4403-8C8E-C7B2117272E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954B668B-E450-4FF1-ADC8-0605DEEEEB74}" type="datetime1">
              <a:rPr lang="en-US" smtClean="0"/>
              <a:pPr/>
              <a:t>9/2/2009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17C164-5157-45D8-8CEE-130E06D4D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10BF3-DC6C-4C46-B6D6-D933011DFAE0}" type="datetimeFigureOut">
              <a:rPr lang="en-US" smtClean="0"/>
              <a:pPr/>
              <a:t>9/2/2009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9CF93-BDE0-4A2E-9D02-F1C13462BE7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2"/>
                </a:solidFill>
              </a:rPr>
              <a:t>Other Health Issues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2008 Ghana Demographic and Health Survey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4" name="Picture 3" descr="motif for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905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Number of Servings of Fruits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3352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distribution of women and men age 15-49 by number of servings of fruits consumed on a typical day when fruits are consumed</a:t>
            </a:r>
            <a:endParaRPr lang="en-US" sz="1600" i="1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Weekly Consumption of Vegetables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3810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219200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distribution of women and men age 15-49 by number of days of vegetables consumed in a typical week</a:t>
            </a:r>
            <a:endParaRPr lang="en-US" sz="1600" i="1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Number of Servings of Vegetables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3352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distribution of women and men age 15-49 by number of servings of vegetables consumed on a typical day when vegetables are consumed</a:t>
            </a:r>
            <a:endParaRPr lang="en-US" sz="1600" i="1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Types of Cooking Oil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305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86600" y="5105400"/>
            <a:ext cx="1828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households by type of oil used for cooking</a:t>
            </a:r>
            <a:endParaRPr lang="en-US" i="1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Use </a:t>
            </a:r>
            <a:r>
              <a:rPr lang="en-US" sz="3600" smtClean="0"/>
              <a:t>of Tobacco</a:t>
            </a:r>
            <a:endParaRPr lang="en-US" sz="360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29400" y="59436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men age 15-49</a:t>
            </a:r>
            <a:endParaRPr lang="en-US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Number of Cigarettes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3716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male cigarette smokers age 15-49</a:t>
            </a:r>
            <a:endParaRPr lang="en-US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Alcohol Use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447800"/>
          <a:ext cx="8839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</a:t>
            </a:r>
            <a:endParaRPr lang="en-US" i="1" dirty="0"/>
          </a:p>
        </p:txBody>
      </p:sp>
      <p:grpSp>
        <p:nvGrpSpPr>
          <p:cNvPr id="9" name="Group 8"/>
          <p:cNvGrpSpPr/>
          <p:nvPr/>
        </p:nvGrpSpPr>
        <p:grpSpPr>
          <a:xfrm>
            <a:off x="3657600" y="1981200"/>
            <a:ext cx="4953000" cy="646331"/>
            <a:chOff x="3657600" y="1981200"/>
            <a:chExt cx="4953000" cy="646331"/>
          </a:xfrm>
        </p:grpSpPr>
        <p:sp>
          <p:nvSpPr>
            <p:cNvPr id="6" name="TextBox 5"/>
            <p:cNvSpPr txBox="1"/>
            <p:nvPr/>
          </p:nvSpPr>
          <p:spPr>
            <a:xfrm>
              <a:off x="3657600" y="1981200"/>
              <a:ext cx="4953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Among those who drink alcohol, </a:t>
              </a:r>
            </a:p>
            <a:p>
              <a:pPr algn="ctr"/>
              <a:r>
                <a:rPr lang="en-US" b="1" dirty="0" smtClean="0"/>
                <a:t>number of times alcohol was drunk in past 7 days</a:t>
              </a:r>
              <a:endParaRPr lang="en-US" b="1" dirty="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3962400" y="2627012"/>
              <a:ext cx="4267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5562600" y="674509"/>
            <a:ext cx="3048000" cy="1782762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 smtClean="0"/>
              <a:t>Alcohol Use among Men by Region</a:t>
            </a:r>
            <a:endParaRPr lang="en-US" sz="3600" dirty="0"/>
          </a:p>
        </p:txBody>
      </p:sp>
      <p:sp>
        <p:nvSpPr>
          <p:cNvPr id="115757" name="Text Box 45"/>
          <p:cNvSpPr txBox="1">
            <a:spLocks noChangeArrowheads="1"/>
          </p:cNvSpPr>
          <p:nvPr/>
        </p:nvSpPr>
        <p:spPr bwMode="auto">
          <a:xfrm>
            <a:off x="5829300" y="4819471"/>
            <a:ext cx="2514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/>
              <a:t>Among men age 15-49 who drink alcohol, percent who drank alcohol 4+ times </a:t>
            </a:r>
            <a:r>
              <a:rPr lang="en-US" i="1" smtClean="0"/>
              <a:t>in the past 7 days</a:t>
            </a:r>
            <a:endParaRPr lang="en-US" i="1" dirty="0"/>
          </a:p>
        </p:txBody>
      </p:sp>
      <p:sp>
        <p:nvSpPr>
          <p:cNvPr id="43" name="TextBox 42"/>
          <p:cNvSpPr txBox="1"/>
          <p:nvPr/>
        </p:nvSpPr>
        <p:spPr>
          <a:xfrm>
            <a:off x="6134100" y="3315206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Ghana:</a:t>
            </a:r>
          </a:p>
          <a:p>
            <a:pPr algn="ctr"/>
            <a:r>
              <a:rPr lang="en-US" b="1" dirty="0" smtClean="0"/>
              <a:t>17%</a:t>
            </a:r>
            <a:endParaRPr lang="en-US" b="1" dirty="0"/>
          </a:p>
        </p:txBody>
      </p:sp>
      <p:grpSp>
        <p:nvGrpSpPr>
          <p:cNvPr id="2" name="Group 20"/>
          <p:cNvGrpSpPr>
            <a:grpSpLocks noChangeAspect="1"/>
          </p:cNvGrpSpPr>
          <p:nvPr/>
        </p:nvGrpSpPr>
        <p:grpSpPr bwMode="auto">
          <a:xfrm>
            <a:off x="914400" y="762000"/>
            <a:ext cx="3992179" cy="5453571"/>
            <a:chOff x="999" y="748"/>
            <a:chExt cx="2322" cy="3172"/>
          </a:xfrm>
        </p:grpSpPr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+mj-lt"/>
                  <a:cs typeface="Arial" pitchFamily="34" charset="0"/>
                </a:rPr>
                <a:t>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1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+mj-lt"/>
                  <a:cs typeface="Arial" pitchFamily="34" charset="0"/>
                </a:rPr>
                <a:t>23%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+mj-lt"/>
                  <a:cs typeface="Arial" pitchFamily="34" charset="0"/>
                </a:rPr>
                <a:t>21%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+mj-lt"/>
                  <a:cs typeface="Arial" pitchFamily="34" charset="0"/>
                </a:rPr>
                <a:t>10%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4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26%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+mj-lt"/>
                  <a:cs typeface="Arial" pitchFamily="34" charset="0"/>
                </a:rPr>
                <a:t>18%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West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23%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7" name="Rectangle 40"/>
            <p:cNvSpPr>
              <a:spLocks noChangeArrowheads="1"/>
            </p:cNvSpPr>
            <p:nvPr/>
          </p:nvSpPr>
          <p:spPr bwMode="auto">
            <a:xfrm>
              <a:off x="1837" y="3407"/>
              <a:ext cx="35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+mj-lt"/>
                  <a:cs typeface="Arial" pitchFamily="34" charset="0"/>
                </a:rPr>
                <a:t>18%</a:t>
              </a:r>
              <a:endParaRPr kumimoji="0" lang="en-US" sz="160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+mj-lt"/>
                  <a:cs typeface="Arial" pitchFamily="34" charset="0"/>
                </a:rPr>
                <a:t>13%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+mj-lt"/>
                  <a:cs typeface="Arial" pitchFamily="34" charset="0"/>
                </a:rPr>
                <a:t>8%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Drunkenness among Men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2286000"/>
          <a:ext cx="8229600" cy="4068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16764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smtClean="0"/>
              <a:t>Percent of men age 15-49</a:t>
            </a:r>
            <a:endParaRPr lang="en-US" i="1"/>
          </a:p>
        </p:txBody>
      </p:sp>
      <p:grpSp>
        <p:nvGrpSpPr>
          <p:cNvPr id="6" name="Group 5"/>
          <p:cNvGrpSpPr/>
          <p:nvPr/>
        </p:nvGrpSpPr>
        <p:grpSpPr>
          <a:xfrm>
            <a:off x="3657600" y="1447800"/>
            <a:ext cx="4953000" cy="646331"/>
            <a:chOff x="3657600" y="1981200"/>
            <a:chExt cx="4953000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3657600" y="1981200"/>
              <a:ext cx="4953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/>
                <a:t>Among those who drink alcohol, </a:t>
              </a:r>
            </a:p>
            <a:p>
              <a:pPr algn="ctr"/>
              <a:r>
                <a:rPr lang="en-US" b="1" dirty="0" smtClean="0"/>
                <a:t>Frequency of drunkenness</a:t>
              </a:r>
              <a:endParaRPr lang="en-US" b="1" dirty="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3962400" y="2627012"/>
              <a:ext cx="4267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Health Insurance Coverage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524000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distribution of women and men age 15-49 by type of health insurance coverage</a:t>
            </a:r>
            <a:endParaRPr lang="en-US" sz="1600" i="1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Vigorous Physical Activity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381000" y="1219200"/>
          <a:ext cx="3886200" cy="444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Placeholder 3"/>
          <p:cNvGraphicFramePr>
            <a:graphicFrameLocks/>
          </p:cNvGraphicFramePr>
          <p:nvPr/>
        </p:nvGraphicFramePr>
        <p:xfrm>
          <a:off x="4495800" y="1219200"/>
          <a:ext cx="3886200" cy="444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38400" y="55626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/>
              <a:t>Percent distribution of women and men age 15-49 by frequency of vigorous activity lasting at least 15 minutes in the 7 days before the survey</a:t>
            </a:r>
            <a:endParaRPr lang="en-US" sz="1600" i="1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Weekly Consumption of Fruits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3810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219200"/>
            <a:ext cx="2514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distribution of women and men age 15-49 by number of days of fruit consumed in a typical week</a:t>
            </a:r>
            <a:endParaRPr lang="en-US" sz="1600" i="1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Ghana DHS">
      <a:dk1>
        <a:srgbClr val="690003"/>
      </a:dk1>
      <a:lt1>
        <a:srgbClr val="000000"/>
      </a:lt1>
      <a:dk2>
        <a:srgbClr val="FFFFFF"/>
      </a:dk2>
      <a:lt2>
        <a:srgbClr val="000000"/>
      </a:lt2>
      <a:accent1>
        <a:srgbClr val="C20005"/>
      </a:accent1>
      <a:accent2>
        <a:srgbClr val="FFBA03"/>
      </a:accent2>
      <a:accent3>
        <a:srgbClr val="EDBB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Ghana DHS">
    <a:dk1>
      <a:srgbClr val="690003"/>
    </a:dk1>
    <a:lt1>
      <a:srgbClr val="000000"/>
    </a:lt1>
    <a:dk2>
      <a:srgbClr val="FFFFFF"/>
    </a:dk2>
    <a:lt2>
      <a:srgbClr val="000000"/>
    </a:lt2>
    <a:accent1>
      <a:srgbClr val="C20005"/>
    </a:accent1>
    <a:accent2>
      <a:srgbClr val="FFBA03"/>
    </a:accent2>
    <a:accent3>
      <a:srgbClr val="EDBBBB"/>
    </a:accent3>
    <a:accent4>
      <a:srgbClr val="748787"/>
    </a:accent4>
    <a:accent5>
      <a:srgbClr val="FFEBEB"/>
    </a:accent5>
    <a:accent6>
      <a:srgbClr val="000099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368</Words>
  <Application>Microsoft Office PowerPoint</Application>
  <PresentationFormat>On-screen Show (4:3)</PresentationFormat>
  <Paragraphs>69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Other Health Issues</vt:lpstr>
      <vt:lpstr>Use of Tobacco</vt:lpstr>
      <vt:lpstr>Number of Cigarettes</vt:lpstr>
      <vt:lpstr>Alcohol Use</vt:lpstr>
      <vt:lpstr>Alcohol Use among Men by Region</vt:lpstr>
      <vt:lpstr>Drunkenness among Men</vt:lpstr>
      <vt:lpstr>Health Insurance Coverage</vt:lpstr>
      <vt:lpstr>Vigorous Physical Activity</vt:lpstr>
      <vt:lpstr>Weekly Consumption of Fruits</vt:lpstr>
      <vt:lpstr>Number of Servings of Fruits</vt:lpstr>
      <vt:lpstr>Weekly Consumption of Vegetables</vt:lpstr>
      <vt:lpstr>Number of Servings of Vegetables</vt:lpstr>
      <vt:lpstr>Types of Cooking Oil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Maternal Health</dc:title>
  <dc:creator>Hannah Guedenet</dc:creator>
  <cp:lastModifiedBy>Hannah Guedenet</cp:lastModifiedBy>
  <cp:revision>12</cp:revision>
  <dcterms:created xsi:type="dcterms:W3CDTF">2009-09-02T19:16:29Z</dcterms:created>
  <dcterms:modified xsi:type="dcterms:W3CDTF">2009-09-02T21:06:34Z</dcterms:modified>
</cp:coreProperties>
</file>