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theme/themeOverride1.xml" ContentType="application/vnd.openxmlformats-officedocument.themeOverr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37" r:id="rId2"/>
    <p:sldId id="327" r:id="rId3"/>
    <p:sldId id="268" r:id="rId4"/>
    <p:sldId id="299" r:id="rId5"/>
    <p:sldId id="300" r:id="rId6"/>
    <p:sldId id="301" r:id="rId7"/>
    <p:sldId id="338" r:id="rId8"/>
    <p:sldId id="272" r:id="rId9"/>
    <p:sldId id="348" r:id="rId10"/>
    <p:sldId id="340" r:id="rId11"/>
    <p:sldId id="328" r:id="rId12"/>
    <p:sldId id="329" r:id="rId13"/>
    <p:sldId id="341" r:id="rId14"/>
    <p:sldId id="342" r:id="rId15"/>
    <p:sldId id="343" r:id="rId16"/>
    <p:sldId id="344" r:id="rId17"/>
    <p:sldId id="347" r:id="rId18"/>
    <p:sldId id="351" r:id="rId19"/>
    <p:sldId id="346" r:id="rId20"/>
    <p:sldId id="352" r:id="rId21"/>
    <p:sldId id="350" r:id="rId22"/>
    <p:sldId id="349" r:id="rId23"/>
    <p:sldId id="345" r:id="rId24"/>
    <p:sldId id="354" r:id="rId25"/>
    <p:sldId id="353" r:id="rId26"/>
    <p:sldId id="298" r:id="rId2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0857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3.xlsx"/><Relationship Id="rId1" Type="http://schemas.openxmlformats.org/officeDocument/2006/relationships/themeOverride" Target="../theme/themeOverride1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7.xlsx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04E-2"/>
          <c:y val="0.12505326793778437"/>
          <c:w val="0.94642389213543465"/>
          <c:h val="0.6770984240033840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 formatCode="General">
                  <c:v>91</c:v>
                </c:pt>
                <c:pt idx="1">
                  <c:v>71</c:v>
                </c:pt>
                <c:pt idx="2">
                  <c:v>81</c:v>
                </c:pt>
                <c:pt idx="3">
                  <c:v>91</c:v>
                </c:pt>
                <c:pt idx="4">
                  <c:v>93</c:v>
                </c:pt>
                <c:pt idx="5">
                  <c:v>97</c:v>
                </c:pt>
                <c:pt idx="6">
                  <c:v>95</c:v>
                </c:pt>
                <c:pt idx="7">
                  <c:v>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 formatCode="0">
                  <c:v>99</c:v>
                </c:pt>
                <c:pt idx="2" formatCode="0">
                  <c:v>95</c:v>
                </c:pt>
                <c:pt idx="3" formatCode="0">
                  <c:v>100</c:v>
                </c:pt>
                <c:pt idx="4" formatCode="0">
                  <c:v>99</c:v>
                </c:pt>
                <c:pt idx="5" formatCode="0">
                  <c:v>99</c:v>
                </c:pt>
                <c:pt idx="6" formatCode="0">
                  <c:v>99</c:v>
                </c:pt>
                <c:pt idx="7" formatCode="0">
                  <c:v>99</c:v>
                </c:pt>
              </c:numCache>
            </c:numRef>
          </c:val>
        </c:ser>
        <c:dLbls>
          <c:showVal val="1"/>
        </c:dLbls>
        <c:gapWidth val="125"/>
        <c:overlap val="-10"/>
        <c:axId val="49678976"/>
        <c:axId val="49693056"/>
      </c:barChart>
      <c:catAx>
        <c:axId val="496789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9693056"/>
        <c:crosses val="autoZero"/>
        <c:auto val="1"/>
        <c:lblAlgn val="ctr"/>
        <c:lblOffset val="100"/>
        <c:tickLblSkip val="1"/>
        <c:tickMarkSkip val="1"/>
      </c:catAx>
      <c:valAx>
        <c:axId val="49693056"/>
        <c:scaling>
          <c:orientation val="minMax"/>
        </c:scaling>
        <c:delete val="1"/>
        <c:axPos val="l"/>
        <c:numFmt formatCode="General" sourceLinked="1"/>
        <c:tickLblPos val="none"/>
        <c:crossAx val="4967897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37</c:v>
                </c:pt>
                <c:pt idx="1">
                  <c:v>3</c:v>
                </c:pt>
                <c:pt idx="2">
                  <c:v>14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41</c:v>
                </c:pt>
                <c:pt idx="2" formatCode="0">
                  <c:v>12.3</c:v>
                </c:pt>
                <c:pt idx="3" formatCode="0">
                  <c:v>12.7</c:v>
                </c:pt>
              </c:numCache>
            </c:numRef>
          </c:val>
        </c:ser>
        <c:dLbls>
          <c:showVal val="1"/>
        </c:dLbls>
        <c:gapWidth val="100"/>
        <c:overlap val="-10"/>
        <c:axId val="97867264"/>
        <c:axId val="97868800"/>
      </c:barChart>
      <c:catAx>
        <c:axId val="9786726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7868800"/>
        <c:crosses val="autoZero"/>
        <c:auto val="1"/>
        <c:lblAlgn val="ctr"/>
        <c:lblOffset val="100"/>
      </c:catAx>
      <c:valAx>
        <c:axId val="97868800"/>
        <c:scaling>
          <c:orientation val="minMax"/>
        </c:scaling>
        <c:delete val="1"/>
        <c:axPos val="l"/>
        <c:numFmt formatCode="0" sourceLinked="1"/>
        <c:tickLblPos val="none"/>
        <c:crossAx val="978672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1552930883639546"/>
          <c:y val="0.140625"/>
          <c:w val="0.2423980509380772"/>
          <c:h val="7.2279158464566756E-2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33</c:v>
                </c:pt>
                <c:pt idx="1">
                  <c:v>21</c:v>
                </c:pt>
                <c:pt idx="2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24.8</c:v>
                </c:pt>
                <c:pt idx="1">
                  <c:v>11.2</c:v>
                </c:pt>
              </c:numCache>
            </c:numRef>
          </c:val>
        </c:ser>
        <c:dLbls>
          <c:showVal val="1"/>
        </c:dLbls>
        <c:gapWidth val="100"/>
        <c:overlap val="-10"/>
        <c:axId val="109216896"/>
        <c:axId val="109218432"/>
      </c:barChart>
      <c:catAx>
        <c:axId val="1092168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09218432"/>
        <c:crosses val="autoZero"/>
        <c:auto val="1"/>
        <c:lblAlgn val="ctr"/>
        <c:lblOffset val="100"/>
      </c:catAx>
      <c:valAx>
        <c:axId val="109218432"/>
        <c:scaling>
          <c:orientation val="minMax"/>
        </c:scaling>
        <c:delete val="1"/>
        <c:axPos val="l"/>
        <c:numFmt formatCode="0" sourceLinked="1"/>
        <c:tickLblPos val="none"/>
        <c:crossAx val="10921689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48153676970934312"/>
          <c:y val="2.7988563929508808E-2"/>
          <c:w val="0.5014879216486825"/>
          <c:h val="0.9458209598800150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Past 12 months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Any form of physical and/or sexual violence</c:v>
                </c:pt>
                <c:pt idx="1">
                  <c:v>Forced her to perform any sexual acts she did not want to</c:v>
                </c:pt>
                <c:pt idx="2">
                  <c:v>Physically forced her to have sexual intercourse with him even when she did not want to</c:v>
                </c:pt>
                <c:pt idx="3">
                  <c:v>Threatened her or attacked her with a knife, gun, or any other weapon</c:v>
                </c:pt>
                <c:pt idx="4">
                  <c:v>Tried to choke her or burn her on purpose</c:v>
                </c:pt>
                <c:pt idx="5">
                  <c:v>Kicked her, dragged her, or beat her up</c:v>
                </c:pt>
                <c:pt idx="6">
                  <c:v>Punched her with his fist or with something that could hurt her</c:v>
                </c:pt>
                <c:pt idx="7">
                  <c:v>Twisted her arm or pulled her hair</c:v>
                </c:pt>
                <c:pt idx="8">
                  <c:v>Slapped her</c:v>
                </c:pt>
                <c:pt idx="9">
                  <c:v>Pushed her, shook her, or threw something at her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20</c:v>
                </c:pt>
                <c:pt idx="1">
                  <c:v>2</c:v>
                </c:pt>
                <c:pt idx="2">
                  <c:v>4</c:v>
                </c:pt>
                <c:pt idx="3">
                  <c:v>2</c:v>
                </c:pt>
                <c:pt idx="4">
                  <c:v>1</c:v>
                </c:pt>
                <c:pt idx="5">
                  <c:v>7</c:v>
                </c:pt>
                <c:pt idx="6">
                  <c:v>5</c:v>
                </c:pt>
                <c:pt idx="7">
                  <c:v>4</c:v>
                </c:pt>
                <c:pt idx="8">
                  <c:v>14</c:v>
                </c:pt>
                <c:pt idx="9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Any form of physical and/or sexual violence</c:v>
                </c:pt>
                <c:pt idx="1">
                  <c:v>Forced her to perform any sexual acts she did not want to</c:v>
                </c:pt>
                <c:pt idx="2">
                  <c:v>Physically forced her to have sexual intercourse with him even when she did not want to</c:v>
                </c:pt>
                <c:pt idx="3">
                  <c:v>Threatened her or attacked her with a knife, gun, or any other weapon</c:v>
                </c:pt>
                <c:pt idx="4">
                  <c:v>Tried to choke her or burn her on purpose</c:v>
                </c:pt>
                <c:pt idx="5">
                  <c:v>Kicked her, dragged her, or beat her up</c:v>
                </c:pt>
                <c:pt idx="6">
                  <c:v>Punched her with his fist or with something that could hurt her</c:v>
                </c:pt>
                <c:pt idx="7">
                  <c:v>Twisted her arm or pulled her hair</c:v>
                </c:pt>
                <c:pt idx="8">
                  <c:v>Slapped her</c:v>
                </c:pt>
                <c:pt idx="9">
                  <c:v>Pushed her, shook her, or threw something at her</c:v>
                </c:pt>
              </c:strCache>
            </c:strRef>
          </c:cat>
          <c:val>
            <c:numRef>
              <c:f>Sheet1!$C$2:$C$11</c:f>
              <c:numCache>
                <c:formatCode>0</c:formatCode>
                <c:ptCount val="10"/>
                <c:pt idx="0">
                  <c:v>23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  <c:pt idx="5">
                  <c:v>8</c:v>
                </c:pt>
                <c:pt idx="6">
                  <c:v>5</c:v>
                </c:pt>
                <c:pt idx="7">
                  <c:v>5</c:v>
                </c:pt>
                <c:pt idx="8">
                  <c:v>16</c:v>
                </c:pt>
                <c:pt idx="9">
                  <c:v>9</c:v>
                </c:pt>
              </c:numCache>
            </c:numRef>
          </c:val>
        </c:ser>
        <c:dLbls>
          <c:showVal val="1"/>
        </c:dLbls>
        <c:gapWidth val="100"/>
        <c:overlap val="-10"/>
        <c:axId val="112726400"/>
        <c:axId val="112727936"/>
      </c:barChart>
      <c:catAx>
        <c:axId val="11272640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12727936"/>
        <c:crosses val="autoZero"/>
        <c:auto val="1"/>
        <c:lblAlgn val="r"/>
        <c:lblOffset val="100"/>
      </c:catAx>
      <c:valAx>
        <c:axId val="112727936"/>
        <c:scaling>
          <c:orientation val="minMax"/>
        </c:scaling>
        <c:delete val="1"/>
        <c:axPos val="b"/>
        <c:numFmt formatCode="0" sourceLinked="1"/>
        <c:tickLblPos val="none"/>
        <c:crossAx val="1127264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3309565470982938"/>
          <c:y val="0.13809523809523863"/>
          <c:w val="0.15788264314182984"/>
          <c:h val="0.21846475440569968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8153676970934323"/>
          <c:y val="2.7988563929508808E-2"/>
          <c:w val="0.5014879216486825"/>
          <c:h val="0.9458209598800150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Past 12 months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Any form of physical and/or sexual violence</c:v>
                </c:pt>
                <c:pt idx="1">
                  <c:v>Kicked or pulled his genitals</c:v>
                </c:pt>
                <c:pt idx="2">
                  <c:v>Threatened him or attacked him with a knife, gun, or any othim weapon</c:v>
                </c:pt>
                <c:pt idx="3">
                  <c:v>Tried to choke him or burn him on purpose</c:v>
                </c:pt>
                <c:pt idx="4">
                  <c:v>Kicked him, dragged him, or beat him up</c:v>
                </c:pt>
                <c:pt idx="5">
                  <c:v>Punched him with her fist or with something that could hurt him</c:v>
                </c:pt>
                <c:pt idx="6">
                  <c:v>Twisted his arm</c:v>
                </c:pt>
                <c:pt idx="7">
                  <c:v>Slapped him</c:v>
                </c:pt>
                <c:pt idx="8">
                  <c:v>Pushed him, shook him, or threw something at him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10.4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4</c:v>
                </c:pt>
                <c:pt idx="8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Any form of physical and/or sexual violence</c:v>
                </c:pt>
                <c:pt idx="1">
                  <c:v>Kicked or pulled his genitals</c:v>
                </c:pt>
                <c:pt idx="2">
                  <c:v>Threatened him or attacked him with a knife, gun, or any othim weapon</c:v>
                </c:pt>
                <c:pt idx="3">
                  <c:v>Tried to choke him or burn him on purpose</c:v>
                </c:pt>
                <c:pt idx="4">
                  <c:v>Kicked him, dragged him, or beat him up</c:v>
                </c:pt>
                <c:pt idx="5">
                  <c:v>Punched him with her fist or with something that could hurt him</c:v>
                </c:pt>
                <c:pt idx="6">
                  <c:v>Twisted his arm</c:v>
                </c:pt>
                <c:pt idx="7">
                  <c:v>Slapped him</c:v>
                </c:pt>
                <c:pt idx="8">
                  <c:v>Pushed him, shook him, or threw something at him</c:v>
                </c:pt>
              </c:strCache>
            </c:strRef>
          </c:cat>
          <c:val>
            <c:numRef>
              <c:f>Sheet1!$C$2:$C$10</c:f>
              <c:numCache>
                <c:formatCode>0</c:formatCode>
                <c:ptCount val="9"/>
                <c:pt idx="0">
                  <c:v>11.2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3</c:v>
                </c:pt>
                <c:pt idx="6">
                  <c:v>2</c:v>
                </c:pt>
                <c:pt idx="7">
                  <c:v>4</c:v>
                </c:pt>
                <c:pt idx="8">
                  <c:v>7</c:v>
                </c:pt>
              </c:numCache>
            </c:numRef>
          </c:val>
        </c:ser>
        <c:dLbls>
          <c:showVal val="1"/>
        </c:dLbls>
        <c:gapWidth val="100"/>
        <c:overlap val="-10"/>
        <c:axId val="106654720"/>
        <c:axId val="109253376"/>
      </c:barChart>
      <c:catAx>
        <c:axId val="10665472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09253376"/>
        <c:crosses val="autoZero"/>
        <c:auto val="1"/>
        <c:lblAlgn val="r"/>
        <c:lblOffset val="100"/>
      </c:catAx>
      <c:valAx>
        <c:axId val="109253376"/>
        <c:scaling>
          <c:orientation val="minMax"/>
          <c:max val="25"/>
          <c:min val="0"/>
        </c:scaling>
        <c:delete val="1"/>
        <c:axPos val="b"/>
        <c:numFmt formatCode="0" sourceLinked="1"/>
        <c:tickLblPos val="none"/>
        <c:crossAx val="1066547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330956547098296"/>
          <c:y val="0.13809523809523869"/>
          <c:w val="0.15788264314182987"/>
          <c:h val="0.21846475440569973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52.4</c:v>
                </c:pt>
                <c:pt idx="1">
                  <c:v>36.700000000000003</c:v>
                </c:pt>
              </c:numCache>
            </c:numRef>
          </c:val>
        </c:ser>
        <c:dLbls>
          <c:showVal val="1"/>
        </c:dLbls>
        <c:overlap val="-25"/>
        <c:axId val="106670336"/>
        <c:axId val="108601344"/>
      </c:barChart>
      <c:catAx>
        <c:axId val="10667033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108601344"/>
        <c:crosses val="autoZero"/>
        <c:auto val="1"/>
        <c:lblAlgn val="ctr"/>
        <c:lblOffset val="100"/>
      </c:catAx>
      <c:valAx>
        <c:axId val="108601344"/>
        <c:scaling>
          <c:orientation val="minMax"/>
        </c:scaling>
        <c:delete val="1"/>
        <c:axPos val="l"/>
        <c:numFmt formatCode="0" sourceLinked="1"/>
        <c:tickLblPos val="none"/>
        <c:crossAx val="106670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Does not drink</c:v>
                </c:pt>
                <c:pt idx="1">
                  <c:v>Drinks but is never drunk</c:v>
                </c:pt>
                <c:pt idx="2">
                  <c:v>Gets drunk sometimes</c:v>
                </c:pt>
                <c:pt idx="3">
                  <c:v>Gets drunk very often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29.5</c:v>
                </c:pt>
                <c:pt idx="1">
                  <c:v>42.8</c:v>
                </c:pt>
                <c:pt idx="2">
                  <c:v>50.5</c:v>
                </c:pt>
                <c:pt idx="3">
                  <c:v>69.400000000000006</c:v>
                </c:pt>
              </c:numCache>
            </c:numRef>
          </c:val>
        </c:ser>
        <c:dLbls>
          <c:showVal val="1"/>
        </c:dLbls>
        <c:gapWidth val="125"/>
        <c:overlap val="-25"/>
        <c:axId val="108658048"/>
        <c:axId val="110761088"/>
      </c:barChart>
      <c:catAx>
        <c:axId val="1086580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10761088"/>
        <c:crosses val="autoZero"/>
        <c:auto val="1"/>
        <c:lblAlgn val="ctr"/>
        <c:lblOffset val="100"/>
      </c:catAx>
      <c:valAx>
        <c:axId val="110761088"/>
        <c:scaling>
          <c:orientation val="minMax"/>
        </c:scaling>
        <c:delete val="1"/>
        <c:axPos val="l"/>
        <c:numFmt formatCode="0" sourceLinked="1"/>
        <c:tickLblPos val="none"/>
        <c:crossAx val="1086580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Does not trust her with any money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Frequently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35.300000000000004</c:v>
                </c:pt>
                <c:pt idx="1">
                  <c:v>20.2</c:v>
                </c:pt>
                <c:pt idx="2">
                  <c:v>11</c:v>
                </c:pt>
                <c:pt idx="3">
                  <c:v>50</c:v>
                </c:pt>
                <c:pt idx="4">
                  <c:v>6</c:v>
                </c:pt>
                <c:pt idx="5">
                  <c:v>14</c:v>
                </c:pt>
                <c:pt idx="6">
                  <c:v>17</c:v>
                </c:pt>
                <c:pt idx="7">
                  <c:v>39</c:v>
                </c:pt>
              </c:numCache>
            </c:numRef>
          </c:val>
        </c:ser>
        <c:dLbls>
          <c:showVal val="1"/>
        </c:dLbls>
        <c:gapWidth val="100"/>
        <c:overlap val="-25"/>
        <c:axId val="110798336"/>
        <c:axId val="110799872"/>
      </c:barChart>
      <c:catAx>
        <c:axId val="11079833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110799872"/>
        <c:crosses val="autoZero"/>
        <c:auto val="1"/>
        <c:lblAlgn val="ctr"/>
        <c:lblOffset val="100"/>
      </c:catAx>
      <c:valAx>
        <c:axId val="110799872"/>
        <c:scaling>
          <c:orientation val="minMax"/>
        </c:scaling>
        <c:delete val="1"/>
        <c:axPos val="b"/>
        <c:numFmt formatCode="0" sourceLinked="1"/>
        <c:tickLblPos val="none"/>
        <c:crossAx val="1107983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lrMapOvr bg1="dk1" tx1="lt1" bg2="dk2" tx2="lt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Insists on knowing where he is at all times</c:v>
                </c:pt>
                <c:pt idx="3">
                  <c:v>Tries to limit his contact with his family</c:v>
                </c:pt>
                <c:pt idx="4">
                  <c:v>Does not permit him to meet his male friends</c:v>
                </c:pt>
                <c:pt idx="5">
                  <c:v>Frequently accuses him of being unfaithful</c:v>
                </c:pt>
                <c:pt idx="6">
                  <c:v>Is jealous or angry if he talks to other women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29</c:v>
                </c:pt>
                <c:pt idx="1">
                  <c:v>25.9</c:v>
                </c:pt>
                <c:pt idx="2">
                  <c:v>51.8</c:v>
                </c:pt>
                <c:pt idx="3">
                  <c:v>6.5</c:v>
                </c:pt>
                <c:pt idx="4">
                  <c:v>13.1</c:v>
                </c:pt>
                <c:pt idx="5">
                  <c:v>31.2</c:v>
                </c:pt>
                <c:pt idx="6">
                  <c:v>50</c:v>
                </c:pt>
              </c:numCache>
            </c:numRef>
          </c:val>
        </c:ser>
        <c:dLbls>
          <c:showVal val="1"/>
        </c:dLbls>
        <c:gapWidth val="100"/>
        <c:overlap val="-25"/>
        <c:axId val="122127488"/>
        <c:axId val="122129024"/>
      </c:barChart>
      <c:catAx>
        <c:axId val="12212748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122129024"/>
        <c:crosses val="autoZero"/>
        <c:auto val="1"/>
        <c:lblAlgn val="ctr"/>
        <c:lblOffset val="100"/>
      </c:catAx>
      <c:valAx>
        <c:axId val="122129024"/>
        <c:scaling>
          <c:orientation val="minMax"/>
        </c:scaling>
        <c:delete val="1"/>
        <c:axPos val="b"/>
        <c:numFmt formatCode="0" sourceLinked="1"/>
        <c:tickLblPos val="none"/>
        <c:crossAx val="1221274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45"/>
          <c:w val="0.94688511191006519"/>
          <c:h val="0.7026933171815099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66</c:v>
                </c:pt>
                <c:pt idx="1">
                  <c:v>20</c:v>
                </c:pt>
                <c:pt idx="2">
                  <c:v>3</c:v>
                </c:pt>
                <c:pt idx="3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64</c:v>
                </c:pt>
                <c:pt idx="1">
                  <c:v>22</c:v>
                </c:pt>
                <c:pt idx="2">
                  <c:v>2</c:v>
                </c:pt>
                <c:pt idx="3">
                  <c:v>11</c:v>
                </c:pt>
              </c:numCache>
            </c:numRef>
          </c:val>
        </c:ser>
        <c:dLbls>
          <c:showVal val="1"/>
        </c:dLbls>
        <c:gapWidth val="100"/>
        <c:overlap val="-10"/>
        <c:axId val="49736320"/>
        <c:axId val="49746304"/>
      </c:barChart>
      <c:catAx>
        <c:axId val="49736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9746304"/>
        <c:crosses val="autoZero"/>
        <c:auto val="1"/>
        <c:lblAlgn val="ctr"/>
        <c:lblOffset val="100"/>
        <c:tickLblSkip val="1"/>
        <c:tickMarkSkip val="1"/>
      </c:catAx>
      <c:valAx>
        <c:axId val="49746304"/>
        <c:scaling>
          <c:orientation val="minMax"/>
        </c:scaling>
        <c:delete val="1"/>
        <c:axPos val="l"/>
        <c:numFmt formatCode="0" sourceLinked="1"/>
        <c:tickLblPos val="none"/>
        <c:crossAx val="497363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58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-7.9393670658762789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7773E-4"/>
                  <c:y val="-5.2480789298928431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179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8773"/>
                  <c:y val="0.21242484969939998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552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442"/>
                  <c:y val="0.22444889779559268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58</c:v>
                </c:pt>
                <c:pt idx="1">
                  <c:v>36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gapWidth val="125"/>
        <c:axId val="53256576"/>
        <c:axId val="53258112"/>
      </c:barChart>
      <c:catAx>
        <c:axId val="532565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3258112"/>
        <c:crosses val="autoZero"/>
        <c:auto val="1"/>
        <c:lblAlgn val="ctr"/>
        <c:lblOffset val="100"/>
        <c:tickLblSkip val="1"/>
        <c:tickMarkSkip val="1"/>
      </c:catAx>
      <c:valAx>
        <c:axId val="53258112"/>
        <c:scaling>
          <c:orientation val="minMax"/>
        </c:scaling>
        <c:delete val="1"/>
        <c:axPos val="l"/>
        <c:numFmt formatCode="0" sourceLinked="1"/>
        <c:tickLblPos val="none"/>
        <c:crossAx val="532565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044007680638542"/>
          <c:y val="3.313253012048193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10</c:v>
                </c:pt>
                <c:pt idx="1">
                  <c:v>74</c:v>
                </c:pt>
                <c:pt idx="2">
                  <c:v>10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gapWidth val="125"/>
        <c:overlap val="-25"/>
        <c:axId val="53298304"/>
        <c:axId val="53299840"/>
      </c:barChart>
      <c:catAx>
        <c:axId val="532983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53299840"/>
        <c:crosses val="autoZero"/>
        <c:auto val="1"/>
        <c:lblAlgn val="ctr"/>
        <c:lblOffset val="100"/>
        <c:tickLblSkip val="1"/>
        <c:tickMarkSkip val="1"/>
      </c:catAx>
      <c:valAx>
        <c:axId val="53299840"/>
        <c:scaling>
          <c:orientation val="minMax"/>
          <c:max val="80"/>
        </c:scaling>
        <c:delete val="1"/>
        <c:axPos val="l"/>
        <c:numFmt formatCode="0" sourceLinked="1"/>
        <c:tickLblPos val="none"/>
        <c:crossAx val="532983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794E-2"/>
          <c:y val="7.8933747931190124E-2"/>
          <c:w val="0.96540880503144655"/>
          <c:h val="0.628405135663776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4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5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Participate in all four</c:v>
                </c:pt>
                <c:pt idx="5">
                  <c:v>Participate in none of the four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69</c:v>
                </c:pt>
                <c:pt idx="1">
                  <c:v>62</c:v>
                </c:pt>
                <c:pt idx="2">
                  <c:v>80</c:v>
                </c:pt>
                <c:pt idx="3">
                  <c:v>83</c:v>
                </c:pt>
                <c:pt idx="4">
                  <c:v>47</c:v>
                </c:pt>
                <c:pt idx="5">
                  <c:v>7</c:v>
                </c:pt>
              </c:numCache>
            </c:numRef>
          </c:val>
        </c:ser>
        <c:dLbls>
          <c:showVal val="1"/>
        </c:dLbls>
        <c:gapWidth val="125"/>
        <c:overlap val="-25"/>
        <c:axId val="93056000"/>
        <c:axId val="87831296"/>
      </c:barChart>
      <c:catAx>
        <c:axId val="930560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7831296"/>
        <c:crosses val="autoZero"/>
        <c:auto val="1"/>
        <c:lblAlgn val="ctr"/>
        <c:lblOffset val="100"/>
      </c:catAx>
      <c:valAx>
        <c:axId val="87831296"/>
        <c:scaling>
          <c:orientation val="minMax"/>
        </c:scaling>
        <c:delete val="1"/>
        <c:axPos val="l"/>
        <c:numFmt formatCode="0" sourceLinked="1"/>
        <c:tickLblPos val="none"/>
        <c:crossAx val="930560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Pt>
            <c:idx val="6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Major household purchases</c:v>
                </c:pt>
                <c:pt idx="1">
                  <c:v>Daily household purchases</c:v>
                </c:pt>
                <c:pt idx="2">
                  <c:v>Visits to family or relatives</c:v>
                </c:pt>
                <c:pt idx="3">
                  <c:v>What to do with the money wife earns</c:v>
                </c:pt>
                <c:pt idx="4">
                  <c:v>How many children to have</c:v>
                </c:pt>
                <c:pt idx="5">
                  <c:v>Should participate in all five</c:v>
                </c:pt>
                <c:pt idx="6">
                  <c:v>Should 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48</c:v>
                </c:pt>
                <c:pt idx="1">
                  <c:v>74</c:v>
                </c:pt>
                <c:pt idx="2">
                  <c:v>69</c:v>
                </c:pt>
                <c:pt idx="3">
                  <c:v>83</c:v>
                </c:pt>
                <c:pt idx="4">
                  <c:v>71</c:v>
                </c:pt>
                <c:pt idx="5">
                  <c:v>30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gapWidth val="125"/>
        <c:overlap val="-25"/>
        <c:axId val="94963200"/>
        <c:axId val="94964736"/>
      </c:barChart>
      <c:catAx>
        <c:axId val="949632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4964736"/>
        <c:crosses val="autoZero"/>
        <c:auto val="1"/>
        <c:lblAlgn val="ctr"/>
        <c:lblOffset val="100"/>
      </c:catAx>
      <c:valAx>
        <c:axId val="94964736"/>
        <c:scaling>
          <c:orientation val="minMax"/>
        </c:scaling>
        <c:delete val="1"/>
        <c:axPos val="l"/>
        <c:numFmt formatCode="0" sourceLinked="1"/>
        <c:tickLblPos val="none"/>
        <c:crossAx val="949632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201"/>
          <c:y val="6.1126276634133433E-2"/>
          <c:w val="0.59400637465640049"/>
          <c:h val="0.91056879930187939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22</c:v>
                </c:pt>
                <c:pt idx="1">
                  <c:v>7</c:v>
                </c:pt>
                <c:pt idx="2">
                  <c:v>14</c:v>
                </c:pt>
                <c:pt idx="3">
                  <c:v>11</c:v>
                </c:pt>
                <c:pt idx="4">
                  <c:v>11</c:v>
                </c:pt>
                <c:pt idx="5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37</c:v>
                </c:pt>
                <c:pt idx="1">
                  <c:v>12</c:v>
                </c:pt>
                <c:pt idx="2">
                  <c:v>26</c:v>
                </c:pt>
                <c:pt idx="3">
                  <c:v>22</c:v>
                </c:pt>
                <c:pt idx="4">
                  <c:v>21</c:v>
                </c:pt>
                <c:pt idx="5">
                  <c:v>8</c:v>
                </c:pt>
              </c:numCache>
            </c:numRef>
          </c:val>
        </c:ser>
        <c:dLbls>
          <c:showVal val="1"/>
        </c:dLbls>
        <c:gapWidth val="75"/>
        <c:overlap val="-25"/>
        <c:axId val="95024256"/>
        <c:axId val="95025792"/>
      </c:barChart>
      <c:catAx>
        <c:axId val="9502425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95025792"/>
        <c:crosses val="autoZero"/>
        <c:auto val="1"/>
        <c:lblAlgn val="ctr"/>
        <c:lblOffset val="100"/>
        <c:tickLblSkip val="1"/>
        <c:tickMarkSkip val="1"/>
      </c:catAx>
      <c:valAx>
        <c:axId val="95025792"/>
        <c:scaling>
          <c:orientation val="minMax"/>
        </c:scaling>
        <c:delete val="1"/>
        <c:axPos val="b"/>
        <c:numFmt formatCode="0" sourceLinked="1"/>
        <c:tickLblPos val="none"/>
        <c:crossAx val="950242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417"/>
          <c:w val="0.14337476288064627"/>
          <c:h val="0.21591227053915438"/>
        </c:manualLayout>
      </c:layout>
      <c:txPr>
        <a:bodyPr/>
        <a:lstStyle/>
        <a:p>
          <a:pPr>
            <a:defRPr>
              <a:solidFill>
                <a:schemeClr val="tx2"/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3</c:v>
                </c:pt>
                <c:pt idx="1">
                  <c:v>64</c:v>
                </c:pt>
                <c:pt idx="2">
                  <c:v>86</c:v>
                </c:pt>
                <c:pt idx="3">
                  <c:v>73</c:v>
                </c:pt>
                <c:pt idx="4">
                  <c:v>91</c:v>
                </c:pt>
              </c:numCache>
            </c:numRef>
          </c:val>
        </c:ser>
        <c:ser>
          <c:idx val="1"/>
          <c:order val="1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Does not agree with any of these reasons</c:v>
                </c:pt>
                <c:pt idx="1">
                  <c:v>Agrees with all specified reasons</c:v>
                </c:pt>
                <c:pt idx="2">
                  <c:v>Tired, not in the mood</c:v>
                </c:pt>
                <c:pt idx="3">
                  <c:v>Knows husband has sexual relations with other women</c:v>
                </c:pt>
                <c:pt idx="4">
                  <c:v>Knows husband has STI</c:v>
                </c:pt>
              </c:strCache>
            </c:strRef>
          </c:cat>
          <c:val>
            <c:numRef>
              <c:f>Sheet1!$B$2:$F$2</c:f>
              <c:numCache>
                <c:formatCode>0</c:formatCode>
                <c:ptCount val="5"/>
                <c:pt idx="0">
                  <c:v>4</c:v>
                </c:pt>
                <c:pt idx="1">
                  <c:v>63</c:v>
                </c:pt>
                <c:pt idx="2">
                  <c:v>83</c:v>
                </c:pt>
                <c:pt idx="3">
                  <c:v>75</c:v>
                </c:pt>
                <c:pt idx="4">
                  <c:v>86</c:v>
                </c:pt>
              </c:numCache>
            </c:numRef>
          </c:val>
        </c:ser>
        <c:dLbls>
          <c:showVal val="1"/>
        </c:dLbls>
        <c:gapWidth val="125"/>
        <c:overlap val="-10"/>
        <c:axId val="96952320"/>
        <c:axId val="96953856"/>
      </c:barChart>
      <c:catAx>
        <c:axId val="9695232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96953856"/>
        <c:crosses val="autoZero"/>
        <c:auto val="1"/>
        <c:lblAlgn val="ctr"/>
        <c:lblOffset val="100"/>
        <c:tickLblSkip val="1"/>
        <c:tickMarkSkip val="1"/>
      </c:catAx>
      <c:valAx>
        <c:axId val="96953856"/>
        <c:scaling>
          <c:orientation val="minMax"/>
        </c:scaling>
        <c:delete val="1"/>
        <c:axPos val="b"/>
        <c:numFmt formatCode="0" sourceLinked="1"/>
        <c:tickLblPos val="none"/>
        <c:crossAx val="969523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1445319103732461"/>
          <c:y val="0.83885502225999553"/>
          <c:w val="0.18503308190313261"/>
          <c:h val="0.15930242241117945"/>
        </c:manualLayout>
      </c:layout>
      <c:txPr>
        <a:bodyPr/>
        <a:lstStyle/>
        <a:p>
          <a:pPr>
            <a:defRPr>
              <a:solidFill>
                <a:schemeClr val="tx2"/>
              </a:solidFill>
            </a:defRPr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bg1">
                  <a:lumMod val="50000"/>
                  <a:lumOff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71</c:v>
                </c:pt>
                <c:pt idx="1">
                  <c:v>1</c:v>
                </c:pt>
                <c:pt idx="2">
                  <c:v>11</c:v>
                </c:pt>
                <c:pt idx="3">
                  <c:v>3</c:v>
                </c:pt>
                <c:pt idx="4">
                  <c:v>8</c:v>
                </c:pt>
                <c:pt idx="5">
                  <c:v>21</c:v>
                </c:pt>
              </c:numCache>
            </c:numRef>
          </c:val>
        </c:ser>
        <c:dLbls>
          <c:showVal val="1"/>
        </c:dLbls>
        <c:gapWidth val="125"/>
        <c:overlap val="-25"/>
        <c:axId val="97437952"/>
        <c:axId val="97467776"/>
      </c:barChart>
      <c:catAx>
        <c:axId val="97437952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97467776"/>
        <c:crosses val="autoZero"/>
        <c:auto val="1"/>
        <c:lblAlgn val="ctr"/>
        <c:lblOffset val="100"/>
      </c:catAx>
      <c:valAx>
        <c:axId val="97467776"/>
        <c:scaling>
          <c:orientation val="minMax"/>
        </c:scaling>
        <c:delete val="1"/>
        <c:axPos val="b"/>
        <c:numFmt formatCode="0" sourceLinked="1"/>
        <c:tickLblPos val="none"/>
        <c:crossAx val="97437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50571-4780-4F28-B57F-4FC28010C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Women’s Empowerment and Domestic Violence</a:t>
            </a:r>
            <a:endParaRPr lang="en-US" sz="4000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2008 Ghana Demographic and Health Survey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Decisionmaking</a:t>
            </a: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Calibri" pitchFamily="34" charset="0"/>
              </a:rPr>
              <a:t>Attitudes toward Wife Beating </a:t>
            </a:r>
          </a:p>
          <a:p>
            <a:pPr marL="342900" marR="0" lvl="0" indent="-342900" defTabSz="914400" eaLnBrk="1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  <a:tabLst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Domestic Violence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62000" y="1828800"/>
          <a:ext cx="7926388" cy="440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411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chemeClr val="tx2"/>
                </a:solidFill>
                <a:latin typeface="Calibri" pitchFamily="34" charset="0"/>
              </a:rPr>
              <a:t>Percent of women and men age 15-49 </a:t>
            </a:r>
            <a:r>
              <a:rPr lang="en-US" sz="1600" i="1" dirty="0">
                <a:solidFill>
                  <a:schemeClr val="tx2"/>
                </a:solidFill>
                <a:latin typeface="Calibri" pitchFamily="34" charset="0"/>
              </a:rPr>
              <a:t>who agree that a husband has the right </a:t>
            </a:r>
            <a:r>
              <a:rPr lang="en-US" sz="1600" i="1" dirty="0" smtClean="0">
                <a:solidFill>
                  <a:schemeClr val="tx2"/>
                </a:solidFill>
                <a:latin typeface="Calibri" pitchFamily="34" charset="0"/>
              </a:rPr>
              <a:t>to beat </a:t>
            </a:r>
            <a:r>
              <a:rPr lang="en-US" sz="1600" i="1" dirty="0">
                <a:solidFill>
                  <a:schemeClr val="tx2"/>
                </a:solidFill>
                <a:latin typeface="Calibri" pitchFamily="34" charset="0"/>
              </a:rPr>
              <a:t>his </a:t>
            </a:r>
            <a:r>
              <a:rPr lang="en-US" sz="1600" i="1" dirty="0" smtClean="0">
                <a:solidFill>
                  <a:schemeClr val="tx2"/>
                </a:solidFill>
                <a:latin typeface="Calibri" pitchFamily="34" charset="0"/>
              </a:rPr>
              <a:t>wife for </a:t>
            </a:r>
            <a:r>
              <a:rPr lang="en-US" sz="1600" i="1" dirty="0">
                <a:solidFill>
                  <a:schemeClr val="tx2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Refusing Sex with Husband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685800" y="1600200"/>
          <a:ext cx="7926388" cy="4935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81000" y="1143001"/>
            <a:ext cx="426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chemeClr val="tx2"/>
                </a:solidFill>
                <a:latin typeface="Calibri" pitchFamily="34" charset="0"/>
              </a:rPr>
              <a:t>Percent of women and men age 15-49 who </a:t>
            </a:r>
            <a:r>
              <a:rPr lang="en-US" sz="1600" i="1" dirty="0">
                <a:solidFill>
                  <a:schemeClr val="tx2"/>
                </a:solidFill>
                <a:latin typeface="Calibri" pitchFamily="34" charset="0"/>
              </a:rPr>
              <a:t>agree that women should be allowed to refuse sex with </a:t>
            </a:r>
            <a:r>
              <a:rPr lang="en-US" sz="1600" i="1" dirty="0" smtClean="0">
                <a:solidFill>
                  <a:schemeClr val="tx2"/>
                </a:solidFill>
                <a:latin typeface="Calibri" pitchFamily="34" charset="0"/>
              </a:rPr>
              <a:t>their </a:t>
            </a:r>
            <a:r>
              <a:rPr lang="en-US" sz="1600" i="1" dirty="0">
                <a:solidFill>
                  <a:schemeClr val="tx2"/>
                </a:solidFill>
                <a:latin typeface="Calibri" pitchFamily="34" charset="0"/>
              </a:rPr>
              <a:t>husband for the following reasons: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1371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tx2"/>
                </a:solidFill>
                <a:latin typeface="Calibri" pitchFamily="34" charset="0"/>
              </a:rPr>
              <a:t>Percent of men age 15-49 who believe that a husband has the right to certain behaviors when a wife refuses sex: </a:t>
            </a:r>
            <a:endParaRPr lang="en-US" sz="1600" i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Decisionmaking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Attitudes toward Wife Beating 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b="1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Experience of Physical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and men age 15-49 who have experienced physical violence since age 15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2971800"/>
            <a:ext cx="38100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Calibri" pitchFamily="34" charset="0"/>
                </a:rPr>
                <a:t>In past 12 months</a:t>
              </a:r>
              <a:endParaRPr lang="en-US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505200" y="55626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&lt;1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10200" y="1066800"/>
            <a:ext cx="3505200" cy="132343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For women, 42%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of physical violence was committed by a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current or former husband/partner;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for men, 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38% </a:t>
            </a:r>
            <a:r>
              <a:rPr lang="en-US" sz="1600" dirty="0" smtClean="0">
                <a:solidFill>
                  <a:schemeClr val="bg1"/>
                </a:solidFill>
                <a:latin typeface="Calibri" pitchFamily="34" charset="0"/>
              </a:rPr>
              <a:t>of physical violence was committed by a</a:t>
            </a:r>
            <a:r>
              <a:rPr lang="en-US" sz="1600" b="1" dirty="0" smtClean="0">
                <a:solidFill>
                  <a:schemeClr val="bg1"/>
                </a:solidFill>
                <a:latin typeface="Calibri" pitchFamily="34" charset="0"/>
              </a:rPr>
              <a:t> male friend.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Women’s Experience with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15% </a:t>
            </a:r>
            <a:r>
              <a:rPr lang="en-US" dirty="0" smtClean="0">
                <a:latin typeface="Calibri" pitchFamily="34" charset="0"/>
              </a:rPr>
              <a:t>of women had their first sexual intercourse </a:t>
            </a:r>
            <a:r>
              <a:rPr lang="en-US" b="1" dirty="0" smtClean="0">
                <a:latin typeface="Calibri" pitchFamily="34" charset="0"/>
              </a:rPr>
              <a:t>forced against their will</a:t>
            </a:r>
            <a:r>
              <a:rPr lang="en-US" dirty="0" smtClean="0">
                <a:latin typeface="Calibri" pitchFamily="34" charset="0"/>
              </a:rPr>
              <a:t>.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1 in 5 </a:t>
            </a:r>
            <a:r>
              <a:rPr lang="en-US" dirty="0" smtClean="0">
                <a:latin typeface="Calibri" pitchFamily="34" charset="0"/>
              </a:rPr>
              <a:t>women have ever experienced </a:t>
            </a:r>
            <a:r>
              <a:rPr lang="en-US" b="1" dirty="0" smtClean="0">
                <a:latin typeface="Calibri" pitchFamily="34" charset="0"/>
              </a:rPr>
              <a:t>sexual violence; 3 in 10 </a:t>
            </a:r>
            <a:r>
              <a:rPr lang="en-US" dirty="0" smtClean="0">
                <a:latin typeface="Calibri" pitchFamily="34" charset="0"/>
              </a:rPr>
              <a:t>women in the Upper West region have ever experienced sexual violence.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5% </a:t>
            </a:r>
            <a:r>
              <a:rPr lang="en-US" dirty="0" smtClean="0">
                <a:latin typeface="Calibri" pitchFamily="34" charset="0"/>
              </a:rPr>
              <a:t>of women experienced physical violence during </a:t>
            </a:r>
            <a:r>
              <a:rPr lang="en-US" b="1" dirty="0" smtClean="0">
                <a:latin typeface="Calibri" pitchFamily="34" charset="0"/>
              </a:rPr>
              <a:t>pregnancy.</a:t>
            </a:r>
            <a:endParaRPr lang="en-US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and men age 15-49 who have ever experienced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24400" y="1182469"/>
            <a:ext cx="4191000" cy="1143000"/>
          </a:xfrm>
        </p:spPr>
        <p:txBody>
          <a:bodyPr/>
          <a:lstStyle/>
          <a:p>
            <a:r>
              <a:rPr lang="en-US" dirty="0" smtClean="0"/>
              <a:t>Women’s Experience with Spousal Violence by Region</a:t>
            </a:r>
            <a:endParaRPr lang="en-US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143500" y="4535269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physical or sexual violence committed by their husband/partner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3100" y="3076426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Ghana: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23%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7" name="Group 20"/>
          <p:cNvGrpSpPr>
            <a:grpSpLocks noChangeAspect="1"/>
          </p:cNvGrpSpPr>
          <p:nvPr/>
        </p:nvGrpSpPr>
        <p:grpSpPr bwMode="auto">
          <a:xfrm>
            <a:off x="533400" y="685800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22%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19%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15%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23%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28%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30%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22%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Women’s Experience with Physical and Sexual 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67400" y="3886200"/>
            <a:ext cx="327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ever-married women age 15-49 who have ever experienced various forms of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24384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Domestic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Men’s Experience with Physical 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943600" y="3886200"/>
            <a:ext cx="32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ever-married men age 15-49 who have ever experienced various forms of violence committed by their wife/partner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Spousal Violence and Family History of Violence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2438400"/>
          <a:ext cx="8229600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emotional, physical, or sexual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38169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2"/>
                </a:solidFill>
                <a:latin typeface="+mn-lt"/>
              </a:rPr>
              <a:t>Respondent’s father beat her mother</a:t>
            </a:r>
            <a:endParaRPr lang="en-US" sz="2000" b="1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Spousal Violence and Husband’s Drinking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emotional, physical, or sexual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ever-married women who report their husband or partner: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724400" y="1182469"/>
            <a:ext cx="4191000" cy="1143000"/>
          </a:xfrm>
        </p:spPr>
        <p:txBody>
          <a:bodyPr/>
          <a:lstStyle/>
          <a:p>
            <a:r>
              <a:rPr lang="en-US" dirty="0" smtClean="0"/>
              <a:t>Degree of Marital Control by Husbands by Region</a:t>
            </a:r>
            <a:endParaRPr lang="en-US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143500" y="4535269"/>
            <a:ext cx="3352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i="1" smtClean="0">
                <a:solidFill>
                  <a:schemeClr val="bg1"/>
                </a:solidFill>
                <a:latin typeface="Calibri" pitchFamily="34" charset="0"/>
              </a:rPr>
              <a:t>Percent of women age 15-49 who’s husbands display 3 or more controlling behaviours</a:t>
            </a:r>
            <a:endParaRPr lang="en-GB" i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3100" y="3076426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Ghana: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20%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 bwMode="auto">
          <a:xfrm>
            <a:off x="533400" y="685800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30%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15%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14%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32%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21%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15%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Degree of Marital Control by Wives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ever-married men who report their wife or partner: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91%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99%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1 in 3 women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and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 1 in 5 men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37%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 of women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and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41%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men have ever experienced physical violence since age 15. 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smtClean="0">
                <a:solidFill>
                  <a:schemeClr val="tx2"/>
                </a:solidFill>
                <a:latin typeface="Calibri" pitchFamily="34" charset="0"/>
              </a:rPr>
              <a:t>21%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women and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11%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of men have suffered from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spousal or partner physical abuse </a:t>
            </a:r>
            <a:r>
              <a:rPr lang="en-US" dirty="0" smtClean="0">
                <a:solidFill>
                  <a:schemeClr val="tx2"/>
                </a:solidFill>
                <a:latin typeface="Calibri" pitchFamily="34" charset="0"/>
              </a:rPr>
              <a:t>at some point in time.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endParaRPr lang="en-US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33400" y="1828800"/>
          <a:ext cx="8201025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sz="1600" i="1" dirty="0">
                <a:solidFill>
                  <a:schemeClr val="bg1"/>
                </a:solidFill>
                <a:latin typeface="Calibri" pitchFamily="34" charset="0"/>
              </a:rPr>
              <a:t>of currently married women and men employed 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267200" y="617220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91328" y="4992469"/>
            <a:ext cx="60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Calibri" pitchFamily="34" charset="0"/>
              </a:rPr>
              <a:t>Too few cases</a:t>
            </a:r>
            <a:endParaRPr lang="en-US" sz="12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distribution of payment type among employed women and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219200"/>
            <a:ext cx="320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by who has control of woman’s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earning, reported by woman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57200" y="1676400"/>
          <a:ext cx="8522120" cy="474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4800" y="2895600"/>
            <a:ext cx="220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women who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make: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57200" y="2057400"/>
            <a:ext cx="4038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kern="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Decisionmaking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 dirty="0" smtClean="0">
                <a:solidFill>
                  <a:schemeClr val="bg1"/>
                </a:solidFill>
                <a:latin typeface="Calibri" pitchFamily="34" charset="0"/>
              </a:rPr>
              <a:t>Attitudes toward Wife Beating 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Domestic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Violence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19812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women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Men’s Attitudes toward Wives’ Participation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men age 15-49 who think a wife should have the greater say alone or equal say with her husband on the following decisions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hana DHS">
    <a:dk1>
      <a:srgbClr val="000000"/>
    </a:dk1>
    <a:lt1>
      <a:srgbClr val="690003"/>
    </a:lt1>
    <a:dk2>
      <a:srgbClr val="FFFFFF"/>
    </a:dk2>
    <a:lt2>
      <a:srgbClr val="000000"/>
    </a:lt2>
    <a:accent1>
      <a:srgbClr val="C20005"/>
    </a:accent1>
    <a:accent2>
      <a:srgbClr val="FFBA03"/>
    </a:accent2>
    <a:accent3>
      <a:srgbClr val="EDBBBB"/>
    </a:accent3>
    <a:accent4>
      <a:srgbClr val="748787"/>
    </a:accent4>
    <a:accent5>
      <a:srgbClr val="FFEBEB"/>
    </a:accent5>
    <a:accent6>
      <a:srgbClr val="000099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Ghana DHS">
    <a:dk1>
      <a:srgbClr val="000000"/>
    </a:dk1>
    <a:lt1>
      <a:srgbClr val="690003"/>
    </a:lt1>
    <a:dk2>
      <a:srgbClr val="FFFFFF"/>
    </a:dk2>
    <a:lt2>
      <a:srgbClr val="000000"/>
    </a:lt2>
    <a:accent1>
      <a:srgbClr val="C20005"/>
    </a:accent1>
    <a:accent2>
      <a:srgbClr val="FFBA03"/>
    </a:accent2>
    <a:accent3>
      <a:srgbClr val="EDBBBB"/>
    </a:accent3>
    <a:accent4>
      <a:srgbClr val="748787"/>
    </a:accent4>
    <a:accent5>
      <a:srgbClr val="FFEBEB"/>
    </a:accent5>
    <a:accent6>
      <a:srgbClr val="000099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1488</TotalTime>
  <Words>747</Words>
  <Application>Microsoft Office PowerPoint</Application>
  <PresentationFormat>On-screen Show (4:3)</PresentationFormat>
  <Paragraphs>129</Paragraphs>
  <Slides>26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Design</vt:lpstr>
      <vt:lpstr>Women’s Empowerment and Domestic Violence</vt:lpstr>
      <vt:lpstr>Slide 2</vt:lpstr>
      <vt:lpstr>Women’s and Men’s Employment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Men’s Attitudes toward Wives’ Participation</vt:lpstr>
      <vt:lpstr>Slide 10</vt:lpstr>
      <vt:lpstr>Attitudes Towards Wife Beating</vt:lpstr>
      <vt:lpstr>Attitudes Towards Refusing Sex with Husband</vt:lpstr>
      <vt:lpstr>A Husband’s Rights When Wife Refuses Sex</vt:lpstr>
      <vt:lpstr>Slide 14</vt:lpstr>
      <vt:lpstr>Experience of Physical Violence</vt:lpstr>
      <vt:lpstr>Women’s Experience with Violence</vt:lpstr>
      <vt:lpstr>Spousal Violence</vt:lpstr>
      <vt:lpstr>Women’s Experience with Spousal Violence by Region</vt:lpstr>
      <vt:lpstr>Women’s Experience with Physical and Sexual Spousal Violence</vt:lpstr>
      <vt:lpstr>Men’s Experience with Physical Spousal Violence</vt:lpstr>
      <vt:lpstr>Spousal Violence and Family History of Violence</vt:lpstr>
      <vt:lpstr>Spousal Violence and Husband’s Drinking</vt:lpstr>
      <vt:lpstr>Degree of Marital Control by Husbands</vt:lpstr>
      <vt:lpstr>Degree of Marital Control by Husbands by Region</vt:lpstr>
      <vt:lpstr>Degree of Marital Control by Wives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100</cp:revision>
  <dcterms:created xsi:type="dcterms:W3CDTF">2005-10-10T16:44:00Z</dcterms:created>
  <dcterms:modified xsi:type="dcterms:W3CDTF">2012-05-09T14:59:54Z</dcterms:modified>
</cp:coreProperties>
</file>