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57" r:id="rId2"/>
    <p:sldId id="258" r:id="rId3"/>
    <p:sldId id="259" r:id="rId4"/>
    <p:sldId id="260" r:id="rId5"/>
    <p:sldId id="261" r:id="rId6"/>
    <p:sldId id="287" r:id="rId7"/>
    <p:sldId id="262" r:id="rId8"/>
    <p:sldId id="263" r:id="rId9"/>
    <p:sldId id="264" r:id="rId10"/>
    <p:sldId id="266" r:id="rId11"/>
    <p:sldId id="268" r:id="rId12"/>
    <p:sldId id="269" r:id="rId13"/>
    <p:sldId id="270" r:id="rId14"/>
    <p:sldId id="271" r:id="rId15"/>
    <p:sldId id="272" r:id="rId16"/>
    <p:sldId id="288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4" r:id="rId29"/>
    <p:sldId id="286" r:id="rId3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36" autoAdjust="0"/>
    <p:restoredTop sz="82382" autoAdjust="0"/>
  </p:normalViewPr>
  <p:slideViewPr>
    <p:cSldViewPr>
      <p:cViewPr varScale="1">
        <p:scale>
          <a:sx n="71" d="100"/>
          <a:sy n="71" d="100"/>
        </p:scale>
        <p:origin x="-547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4</c:v>
                </c:pt>
                <c:pt idx="1">
                  <c:v>3.1</c:v>
                </c:pt>
                <c:pt idx="2">
                  <c:v>4.9000000000000004</c:v>
                </c:pt>
              </c:numCache>
            </c:numRef>
          </c:val>
        </c:ser>
        <c:dLbls>
          <c:showVal val="1"/>
        </c:dLbls>
        <c:gapWidth val="75"/>
        <c:overlap val="-5"/>
        <c:axId val="93846528"/>
        <c:axId val="88937216"/>
      </c:barChart>
      <c:catAx>
        <c:axId val="93846528"/>
        <c:scaling>
          <c:orientation val="minMax"/>
        </c:scaling>
        <c:axPos val="b"/>
        <c:majorTickMark val="none"/>
        <c:tickLblPos val="nextTo"/>
        <c:crossAx val="88937216"/>
        <c:crosses val="autoZero"/>
        <c:auto val="1"/>
        <c:lblAlgn val="ctr"/>
        <c:lblOffset val="100"/>
      </c:catAx>
      <c:valAx>
        <c:axId val="88937216"/>
        <c:scaling>
          <c:orientation val="minMax"/>
        </c:scaling>
        <c:delete val="1"/>
        <c:axPos val="l"/>
        <c:numFmt formatCode="0.0" sourceLinked="1"/>
        <c:tickLblPos val="none"/>
        <c:crossAx val="938465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9128787878787878"/>
          <c:y val="1.6129032258064523E-2"/>
          <c:w val="0.53863636363636358"/>
          <c:h val="0.9556451612903226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layout>
                <c:manualLayout>
                  <c:x val="0.17287467191601003"/>
                  <c:y val="3.2230150918635202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dirty="0" smtClean="0"/>
                      <a:t>Married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45%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layout>
                <c:manualLayout>
                  <c:x val="-1.7368169887854964E-3"/>
                  <c:y val="-2.276636318897641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Divorced</a:t>
                    </a:r>
                    <a:r>
                      <a:rPr lang="en-US" dirty="0" smtClean="0"/>
                      <a:t>/</a:t>
                    </a:r>
                  </a:p>
                  <a:p>
                    <a:r>
                      <a:rPr lang="en-US" dirty="0" smtClean="0"/>
                      <a:t>Separated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7%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9.1351706036745407E-3"/>
                  <c:y val="4.2369996719160113E-2"/>
                </c:manualLayout>
              </c:layout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Never married</c:v>
                </c:pt>
                <c:pt idx="1">
                  <c:v>Married</c:v>
                </c:pt>
                <c:pt idx="2">
                  <c:v>Living together</c:v>
                </c:pt>
                <c:pt idx="3">
                  <c:v>Divorced/separated</c:v>
                </c:pt>
                <c:pt idx="4">
                  <c:v>Widowed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45</c:v>
                </c:pt>
                <c:pt idx="2" formatCode="0">
                  <c:v>13</c:v>
                </c:pt>
                <c:pt idx="3" formatCode="0">
                  <c:v>7</c:v>
                </c:pt>
                <c:pt idx="4" formatCode="0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22E-2"/>
          <c:y val="0.18451122998575109"/>
          <c:w val="0.96604938271604934"/>
          <c:h val="0.6760967776360563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Median age at first sex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 25-49</c:v>
                </c:pt>
                <c:pt idx="1">
                  <c:v>Men 25-59</c:v>
                </c:pt>
              </c:strCache>
            </c:strRef>
          </c:cat>
          <c:val>
            <c:numRef>
              <c:f>Sheet1!$B$2:$B$3</c:f>
              <c:numCache>
                <c:formatCode>0.0</c:formatCode>
                <c:ptCount val="2"/>
                <c:pt idx="0" formatCode="General">
                  <c:v>18.399999999999999</c:v>
                </c:pt>
                <c:pt idx="1">
                  <c:v>20.100000000000001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Median age at first marriage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 25-49</c:v>
                </c:pt>
                <c:pt idx="1">
                  <c:v>Men 25-59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 formatCode="0.0">
                  <c:v>19.8</c:v>
                </c:pt>
                <c:pt idx="1">
                  <c:v>25.9</c:v>
                </c:pt>
              </c:numCache>
            </c:numRef>
          </c:val>
        </c:ser>
        <c:dLbls>
          <c:showVal val="1"/>
        </c:dLbls>
        <c:gapWidth val="75"/>
        <c:overlap val="-5"/>
        <c:axId val="119780096"/>
        <c:axId val="119781632"/>
      </c:barChart>
      <c:catAx>
        <c:axId val="119780096"/>
        <c:scaling>
          <c:orientation val="minMax"/>
        </c:scaling>
        <c:axPos val="b"/>
        <c:majorTickMark val="none"/>
        <c:tickLblPos val="nextTo"/>
        <c:crossAx val="119781632"/>
        <c:crosses val="autoZero"/>
        <c:auto val="1"/>
        <c:lblAlgn val="ctr"/>
        <c:lblOffset val="100"/>
      </c:catAx>
      <c:valAx>
        <c:axId val="119781632"/>
        <c:scaling>
          <c:orientation val="minMax"/>
        </c:scaling>
        <c:delete val="1"/>
        <c:axPos val="l"/>
        <c:numFmt formatCode="General" sourceLinked="1"/>
        <c:tickLblPos val="none"/>
        <c:crossAx val="11978009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4686812797049"/>
          <c:y val="7.2982235916162874E-2"/>
          <c:w val="0.53193906504930122"/>
          <c:h val="0.855728061166267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Want no more or sterilized</c:v>
                </c:pt>
                <c:pt idx="1">
                  <c:v>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when/Undecided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36</c:v>
                </c:pt>
                <c:pt idx="1">
                  <c:v>2</c:v>
                </c:pt>
                <c:pt idx="2">
                  <c:v>36</c:v>
                </c:pt>
                <c:pt idx="3">
                  <c:v>19</c:v>
                </c:pt>
                <c:pt idx="4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309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898305084745811E-2"/>
          <c:y val="8.4180979826834645E-2"/>
          <c:w val="0.95903954802259883"/>
          <c:h val="0.6671320556531327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2.824858757062161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 (Met need + unmet need)</c:v>
                </c:pt>
                <c:pt idx="1">
                  <c:v>Met need (Currently using)</c:v>
                </c:pt>
                <c:pt idx="2">
                  <c:v>Unmet need</c:v>
                </c:pt>
                <c:pt idx="3">
                  <c:v>Percent of demand satisifed (Met need/total demand)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59</c:v>
                </c:pt>
                <c:pt idx="1">
                  <c:v>24</c:v>
                </c:pt>
                <c:pt idx="2">
                  <c:v>35</c:v>
                </c:pt>
                <c:pt idx="3">
                  <c:v>40</c:v>
                </c:pt>
              </c:numCache>
            </c:numRef>
          </c:val>
        </c:ser>
        <c:dLbls>
          <c:showVal val="1"/>
        </c:dLbls>
        <c:gapWidth val="75"/>
        <c:overlap val="-25"/>
        <c:axId val="47355392"/>
        <c:axId val="47356928"/>
      </c:barChart>
      <c:catAx>
        <c:axId val="47355392"/>
        <c:scaling>
          <c:orientation val="minMax"/>
        </c:scaling>
        <c:axPos val="b"/>
        <c:majorTickMark val="none"/>
        <c:tickLblPos val="nextTo"/>
        <c:crossAx val="47356928"/>
        <c:crosses val="autoZero"/>
        <c:auto val="1"/>
        <c:lblAlgn val="ctr"/>
        <c:lblOffset val="100"/>
      </c:catAx>
      <c:valAx>
        <c:axId val="47356928"/>
        <c:scaling>
          <c:orientation val="minMax"/>
        </c:scaling>
        <c:delete val="1"/>
        <c:axPos val="l"/>
        <c:numFmt formatCode="0" sourceLinked="1"/>
        <c:tickLblPos val="none"/>
        <c:crossAx val="473553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4.5999999999999996</c:v>
                </c:pt>
                <c:pt idx="1">
                  <c:v>3.9</c:v>
                </c:pt>
                <c:pt idx="2">
                  <c:v>4.7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5.0999999999999996</c:v>
                </c:pt>
              </c:numCache>
            </c:numRef>
          </c:val>
        </c:ser>
        <c:dLbls>
          <c:showVal val="1"/>
        </c:dLbls>
        <c:gapWidth val="75"/>
        <c:overlap val="-5"/>
        <c:axId val="47394176"/>
        <c:axId val="47395968"/>
      </c:barChart>
      <c:catAx>
        <c:axId val="47394176"/>
        <c:scaling>
          <c:orientation val="minMax"/>
        </c:scaling>
        <c:axPos val="b"/>
        <c:majorTickMark val="none"/>
        <c:tickLblPos val="nextTo"/>
        <c:crossAx val="47395968"/>
        <c:crosses val="autoZero"/>
        <c:auto val="1"/>
        <c:lblAlgn val="ctr"/>
        <c:lblOffset val="100"/>
      </c:catAx>
      <c:valAx>
        <c:axId val="47395968"/>
        <c:scaling>
          <c:orientation val="minMax"/>
        </c:scaling>
        <c:delete val="1"/>
        <c:axPos val="l"/>
        <c:numFmt formatCode="0.0" sourceLinked="1"/>
        <c:tickLblPos val="none"/>
        <c:crossAx val="473941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052805280528053E-2"/>
          <c:y val="4.8593454860247534E-2"/>
          <c:w val="0.95249668667654164"/>
          <c:h val="0.816555171991947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-1.5432098765432248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Middle/JSS</c:v>
                </c:pt>
                <c:pt idx="3">
                  <c:v>Secondary or higher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5.8</c:v>
                </c:pt>
                <c:pt idx="1">
                  <c:v>4.3</c:v>
                </c:pt>
                <c:pt idx="2">
                  <c:v>3.9</c:v>
                </c:pt>
                <c:pt idx="3">
                  <c:v>3.4</c:v>
                </c:pt>
              </c:numCache>
            </c:numRef>
          </c:val>
        </c:ser>
        <c:dLbls>
          <c:showVal val="1"/>
        </c:dLbls>
        <c:gapWidth val="75"/>
        <c:overlap val="-25"/>
        <c:axId val="47543424"/>
        <c:axId val="47544960"/>
      </c:barChart>
      <c:catAx>
        <c:axId val="47543424"/>
        <c:scaling>
          <c:orientation val="minMax"/>
        </c:scaling>
        <c:axPos val="b"/>
        <c:majorTickMark val="none"/>
        <c:tickLblPos val="nextTo"/>
        <c:crossAx val="47544960"/>
        <c:crosses val="autoZero"/>
        <c:auto val="1"/>
        <c:lblAlgn val="ctr"/>
        <c:lblOffset val="100"/>
      </c:catAx>
      <c:valAx>
        <c:axId val="47544960"/>
        <c:scaling>
          <c:orientation val="minMax"/>
        </c:scaling>
        <c:delete val="1"/>
        <c:axPos val="l"/>
        <c:numFmt formatCode="General" sourceLinked="1"/>
        <c:tickLblPos val="none"/>
        <c:crossAx val="475434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25730831765498391"/>
          <c:y val="1.6393442622950821E-2"/>
          <c:w val="0.47668002229809781"/>
          <c:h val="0.93198529411764708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dLbls>
            <c:dLbl>
              <c:idx val="5"/>
              <c:layout>
                <c:manualLayout>
                  <c:x val="7.9645146038193136E-4"/>
                  <c:y val="8.6721741749495266E-4"/>
                </c:manualLayout>
              </c:layout>
              <c:dLblPos val="ctr"/>
              <c:showVal val="1"/>
            </c:dLbl>
            <c:numFmt formatCode="0.0" sourceLinked="0"/>
            <c:txPr>
              <a:bodyPr/>
              <a:lstStyle/>
              <a:p>
                <a:pPr>
                  <a:defRPr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  <c:pt idx="3">
                  <c:v>No education</c:v>
                </c:pt>
                <c:pt idx="4">
                  <c:v>Primary</c:v>
                </c:pt>
                <c:pt idx="5">
                  <c:v>middle/JSS</c:v>
                </c:pt>
                <c:pt idx="6">
                  <c:v>Secondary or higher</c:v>
                </c:pt>
              </c:strCache>
            </c:strRef>
          </c:cat>
          <c:val>
            <c:numRef>
              <c:f>Sheet1!$B$2:$H$2</c:f>
              <c:numCache>
                <c:formatCode>General</c:formatCode>
                <c:ptCount val="7"/>
                <c:pt idx="0">
                  <c:v>3.5</c:v>
                </c:pt>
                <c:pt idx="1">
                  <c:v>2.7</c:v>
                </c:pt>
                <c:pt idx="2">
                  <c:v>4.2</c:v>
                </c:pt>
                <c:pt idx="3">
                  <c:v>5.3</c:v>
                </c:pt>
                <c:pt idx="4" formatCode="0.0">
                  <c:v>4.2</c:v>
                </c:pt>
                <c:pt idx="5" formatCode="0.0">
                  <c:v>2.9</c:v>
                </c:pt>
                <c:pt idx="6">
                  <c:v>1.8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Difference in fertility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Sheet1!$B$1:$H$1</c:f>
              <c:strCache>
                <c:ptCount val="7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  <c:pt idx="3">
                  <c:v>No education</c:v>
                </c:pt>
                <c:pt idx="4">
                  <c:v>Primary</c:v>
                </c:pt>
                <c:pt idx="5">
                  <c:v>middle/JSS</c:v>
                </c:pt>
                <c:pt idx="6">
                  <c:v>Secondary or higher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0.5</c:v>
                </c:pt>
                <c:pt idx="1">
                  <c:v>0.4</c:v>
                </c:pt>
                <c:pt idx="2">
                  <c:v>0.70000000000000062</c:v>
                </c:pt>
                <c:pt idx="3">
                  <c:v>0.70000000000000062</c:v>
                </c:pt>
                <c:pt idx="4">
                  <c:v>0.70000000000000062</c:v>
                </c:pt>
                <c:pt idx="5">
                  <c:v>0.60000000000000064</c:v>
                </c:pt>
                <c:pt idx="6">
                  <c:v>0.30000000000000032</c:v>
                </c:pt>
              </c:numCache>
            </c:numRef>
          </c:val>
        </c:ser>
        <c:gapWidth val="75"/>
        <c:overlap val="100"/>
        <c:axId val="47652224"/>
        <c:axId val="47674496"/>
      </c:barChart>
      <c:catAx>
        <c:axId val="4765222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47674496"/>
        <c:crosses val="autoZero"/>
        <c:auto val="1"/>
        <c:lblAlgn val="ctr"/>
        <c:lblOffset val="50"/>
        <c:tickLblSkip val="1"/>
        <c:tickMarkSkip val="1"/>
      </c:catAx>
      <c:valAx>
        <c:axId val="47674496"/>
        <c:scaling>
          <c:orientation val="minMax"/>
          <c:min val="0"/>
        </c:scaling>
        <c:delete val="1"/>
        <c:axPos val="t"/>
        <c:numFmt formatCode="General" sourceLinked="1"/>
        <c:tickLblPos val="none"/>
        <c:crossAx val="476522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738833530764007"/>
          <c:y val="0.31250010756852131"/>
          <c:w val="0.21060438391147226"/>
          <c:h val="0.29374424508411856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161405171575777"/>
          <c:y val="1.1991260202524848E-2"/>
          <c:w val="0.60158683289589165"/>
          <c:h val="0.988008739797475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Wanted then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62%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Wanted no more
</a:t>
                    </a:r>
                    <a:r>
                      <a:rPr lang="en-US" dirty="0" smtClean="0"/>
                      <a:t>14%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no more</c:v>
                </c:pt>
                <c:pt idx="2">
                  <c:v>Wanted later 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62</c:v>
                </c:pt>
                <c:pt idx="1">
                  <c:v>14</c:v>
                </c:pt>
                <c:pt idx="2">
                  <c:v>23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GDHS 1988</c:v>
                </c:pt>
                <c:pt idx="1">
                  <c:v>GDHS 1993</c:v>
                </c:pt>
                <c:pt idx="2">
                  <c:v>GDHS 1998</c:v>
                </c:pt>
                <c:pt idx="3">
                  <c:v>GDHS 2003</c:v>
                </c:pt>
                <c:pt idx="4">
                  <c:v>GDHS 2008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6.4</c:v>
                </c:pt>
                <c:pt idx="1">
                  <c:v>5.2</c:v>
                </c:pt>
                <c:pt idx="2">
                  <c:v>4.4000000000000004</c:v>
                </c:pt>
                <c:pt idx="3">
                  <c:v>4.4000000000000004</c:v>
                </c:pt>
                <c:pt idx="4" formatCode="0.0">
                  <c:v>4</c:v>
                </c:pt>
              </c:numCache>
            </c:numRef>
          </c:val>
        </c:ser>
        <c:dLbls>
          <c:showVal val="1"/>
        </c:dLbls>
        <c:gapWidth val="100"/>
        <c:overlap val="-25"/>
        <c:axId val="109486080"/>
        <c:axId val="109523328"/>
      </c:barChart>
      <c:catAx>
        <c:axId val="109486080"/>
        <c:scaling>
          <c:orientation val="minMax"/>
        </c:scaling>
        <c:axPos val="b"/>
        <c:majorTickMark val="none"/>
        <c:tickLblPos val="nextTo"/>
        <c:crossAx val="109523328"/>
        <c:crosses val="autoZero"/>
        <c:auto val="1"/>
        <c:lblAlgn val="ctr"/>
        <c:lblOffset val="100"/>
      </c:catAx>
      <c:valAx>
        <c:axId val="109523328"/>
        <c:scaling>
          <c:orientation val="minMax"/>
        </c:scaling>
        <c:delete val="1"/>
        <c:axPos val="l"/>
        <c:numFmt formatCode="General" sourceLinked="1"/>
        <c:tickLblPos val="none"/>
        <c:crossAx val="1094860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Middle/JSS</c:v>
                </c:pt>
                <c:pt idx="3">
                  <c:v>Secondary or higher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">
                  <c:v>6</c:v>
                </c:pt>
                <c:pt idx="1">
                  <c:v>4.9000000000000004</c:v>
                </c:pt>
                <c:pt idx="2">
                  <c:v>3.5</c:v>
                </c:pt>
                <c:pt idx="3">
                  <c:v>2.1</c:v>
                </c:pt>
              </c:numCache>
            </c:numRef>
          </c:val>
        </c:ser>
        <c:dLbls>
          <c:showVal val="1"/>
        </c:dLbls>
        <c:gapWidth val="75"/>
        <c:overlap val="-25"/>
        <c:axId val="109572096"/>
        <c:axId val="109573632"/>
      </c:barChart>
      <c:catAx>
        <c:axId val="109572096"/>
        <c:scaling>
          <c:orientation val="minMax"/>
        </c:scaling>
        <c:axPos val="b"/>
        <c:majorTickMark val="none"/>
        <c:tickLblPos val="nextTo"/>
        <c:crossAx val="109573632"/>
        <c:crosses val="autoZero"/>
        <c:auto val="1"/>
        <c:lblAlgn val="ctr"/>
        <c:lblOffset val="100"/>
      </c:catAx>
      <c:valAx>
        <c:axId val="109573632"/>
        <c:scaling>
          <c:orientation val="minMax"/>
        </c:scaling>
        <c:delete val="1"/>
        <c:axPos val="l"/>
        <c:numFmt formatCode="0.0" sourceLinked="1"/>
        <c:tickLblPos val="none"/>
        <c:crossAx val="109572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6.5</c:v>
                </c:pt>
                <c:pt idx="1">
                  <c:v>4.9000000000000004</c:v>
                </c:pt>
                <c:pt idx="2">
                  <c:v>4</c:v>
                </c:pt>
                <c:pt idx="3">
                  <c:v>3.4</c:v>
                </c:pt>
                <c:pt idx="4">
                  <c:v>2.2999999999999998</c:v>
                </c:pt>
              </c:numCache>
            </c:numRef>
          </c:val>
        </c:ser>
        <c:dLbls>
          <c:showVal val="1"/>
        </c:dLbls>
        <c:gapWidth val="75"/>
        <c:overlap val="-25"/>
        <c:axId val="109606016"/>
        <c:axId val="109607552"/>
      </c:barChart>
      <c:catAx>
        <c:axId val="109606016"/>
        <c:scaling>
          <c:orientation val="minMax"/>
        </c:scaling>
        <c:axPos val="b"/>
        <c:numFmt formatCode="General" sourceLinked="1"/>
        <c:majorTickMark val="none"/>
        <c:tickLblPos val="nextTo"/>
        <c:crossAx val="109607552"/>
        <c:crosses val="autoZero"/>
        <c:auto val="1"/>
        <c:lblAlgn val="ctr"/>
        <c:lblOffset val="100"/>
      </c:catAx>
      <c:valAx>
        <c:axId val="109607552"/>
        <c:scaling>
          <c:orientation val="minMax"/>
        </c:scaling>
        <c:delete val="1"/>
        <c:axPos val="l"/>
        <c:numFmt formatCode="0.0" sourceLinked="1"/>
        <c:tickLblPos val="none"/>
        <c:crossAx val="1096060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9063700787401581"/>
          <c:y val="0"/>
          <c:w val="0.69936305732484072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Lbls>
            <c:numFmt formatCode="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Sheet1!$A$2:$A$13</c:f>
              <c:strCache>
                <c:ptCount val="12"/>
                <c:pt idx="0">
                  <c:v>Namibia 2006-07</c:v>
                </c:pt>
                <c:pt idx="1">
                  <c:v>Ghana 2008</c:v>
                </c:pt>
                <c:pt idx="2">
                  <c:v>Sierra Leone 2008</c:v>
                </c:pt>
                <c:pt idx="3">
                  <c:v>Liberia 2007</c:v>
                </c:pt>
                <c:pt idx="4">
                  <c:v>Senegal 2005</c:v>
                </c:pt>
                <c:pt idx="5">
                  <c:v>Rwanda 2007</c:v>
                </c:pt>
                <c:pt idx="6">
                  <c:v>Benin 2006</c:v>
                </c:pt>
                <c:pt idx="7">
                  <c:v>Nigeria 2008*</c:v>
                </c:pt>
                <c:pt idx="8">
                  <c:v>Zambia 2007</c:v>
                </c:pt>
                <c:pt idx="9">
                  <c:v>DRC 2007</c:v>
                </c:pt>
                <c:pt idx="10">
                  <c:v>Mali 2006</c:v>
                </c:pt>
                <c:pt idx="11">
                  <c:v>Niger 2006</c:v>
                </c:pt>
              </c:strCache>
            </c:strRef>
          </c:cat>
          <c:val>
            <c:numRef>
              <c:f>Sheet1!$B$2:$B$13</c:f>
              <c:numCache>
                <c:formatCode>0.0</c:formatCode>
                <c:ptCount val="12"/>
                <c:pt idx="0" formatCode="General">
                  <c:v>3.6</c:v>
                </c:pt>
                <c:pt idx="1">
                  <c:v>4</c:v>
                </c:pt>
                <c:pt idx="2" formatCode="General">
                  <c:v>5.0999999999999996</c:v>
                </c:pt>
                <c:pt idx="3" formatCode="General">
                  <c:v>5.2</c:v>
                </c:pt>
                <c:pt idx="4" formatCode="General">
                  <c:v>5.3</c:v>
                </c:pt>
                <c:pt idx="5" formatCode="General">
                  <c:v>5.5</c:v>
                </c:pt>
                <c:pt idx="6" formatCode="General">
                  <c:v>5.7</c:v>
                </c:pt>
                <c:pt idx="7" formatCode="General">
                  <c:v>5.7</c:v>
                </c:pt>
                <c:pt idx="8" formatCode="General">
                  <c:v>6.2</c:v>
                </c:pt>
                <c:pt idx="9" formatCode="General">
                  <c:v>6.3</c:v>
                </c:pt>
                <c:pt idx="10" formatCode="General">
                  <c:v>6.6</c:v>
                </c:pt>
                <c:pt idx="11">
                  <c:v>7.1</c:v>
                </c:pt>
              </c:numCache>
            </c:numRef>
          </c:val>
        </c:ser>
        <c:dLbls>
          <c:showVal val="1"/>
        </c:dLbls>
        <c:gapWidth val="75"/>
        <c:axId val="112218112"/>
        <c:axId val="112219648"/>
      </c:barChart>
      <c:catAx>
        <c:axId val="11221811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2219648"/>
        <c:crosses val="autoZero"/>
        <c:auto val="1"/>
        <c:lblAlgn val="ctr"/>
        <c:lblOffset val="100"/>
        <c:tickLblSkip val="1"/>
        <c:tickMarkSkip val="1"/>
      </c:catAx>
      <c:valAx>
        <c:axId val="112219648"/>
        <c:scaling>
          <c:orientation val="minMax"/>
          <c:max val="8"/>
          <c:min val="2"/>
        </c:scaling>
        <c:delete val="1"/>
        <c:axPos val="b"/>
        <c:numFmt formatCode="General" sourceLinked="1"/>
        <c:tickLblPos val="none"/>
        <c:crossAx val="1122181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9453557888597291E-2"/>
          <c:y val="1.4797292863419338E-2"/>
          <c:w val="0.535228808204532"/>
          <c:h val="0.9732114469340558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2.0925682900748517E-3"/>
                  <c:y val="5.0275491662361387E-2"/>
                </c:manualLayout>
              </c:layout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24-35 months
</a:t>
                    </a:r>
                    <a:r>
                      <a:rPr lang="en-US" smtClean="0"/>
                      <a:t>27%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layout>
                <c:manualLayout>
                  <c:x val="8.2550184699134832E-2"/>
                  <c:y val="0.21175398317744934"/>
                </c:manualLayout>
              </c:layout>
              <c:showCatName val="1"/>
              <c:showPercent val="1"/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 months</c:v>
                </c:pt>
                <c:pt idx="1">
                  <c:v>18-23 months</c:v>
                </c:pt>
                <c:pt idx="2">
                  <c:v>24-35 months</c:v>
                </c:pt>
                <c:pt idx="3">
                  <c:v>36-47 months</c:v>
                </c:pt>
                <c:pt idx="4">
                  <c:v>48-59 months</c:v>
                </c:pt>
                <c:pt idx="5">
                  <c:v>60+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</c:v>
                </c:pt>
                <c:pt idx="1">
                  <c:v>10</c:v>
                </c:pt>
                <c:pt idx="2">
                  <c:v>27</c:v>
                </c:pt>
                <c:pt idx="3">
                  <c:v>24</c:v>
                </c:pt>
                <c:pt idx="4">
                  <c:v>14</c:v>
                </c:pt>
                <c:pt idx="5">
                  <c:v>20</c:v>
                </c:pt>
              </c:numCache>
            </c:numRef>
          </c:val>
        </c:ser>
        <c:dLbls>
          <c:showCatName val="1"/>
          <c:showPercent val="1"/>
        </c:dLbls>
        <c:firstSliceAng val="55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274E-2"/>
          <c:y val="0.10101717579220157"/>
          <c:w val="0.96783625730994161"/>
          <c:h val="0.7595908318296018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20.7</c:v>
                </c:pt>
                <c:pt idx="1">
                  <c:v>22.1</c:v>
                </c:pt>
                <c:pt idx="2" formatCode="0.0">
                  <c:v>20</c:v>
                </c:pt>
              </c:numCache>
            </c:numRef>
          </c:val>
        </c:ser>
        <c:dLbls>
          <c:showVal val="1"/>
        </c:dLbls>
        <c:gapWidth val="75"/>
        <c:overlap val="-25"/>
        <c:axId val="96133120"/>
        <c:axId val="96134656"/>
      </c:barChart>
      <c:catAx>
        <c:axId val="96133120"/>
        <c:scaling>
          <c:orientation val="minMax"/>
        </c:scaling>
        <c:axPos val="b"/>
        <c:majorTickMark val="none"/>
        <c:tickLblPos val="nextTo"/>
        <c:crossAx val="96134656"/>
        <c:crosses val="autoZero"/>
        <c:auto val="1"/>
        <c:lblAlgn val="ctr"/>
        <c:lblOffset val="100"/>
      </c:catAx>
      <c:valAx>
        <c:axId val="96134656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961331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13</c:v>
                </c:pt>
                <c:pt idx="1">
                  <c:v>11</c:v>
                </c:pt>
                <c:pt idx="2">
                  <c:v>16</c:v>
                </c:pt>
              </c:numCache>
            </c:numRef>
          </c:val>
        </c:ser>
        <c:dLbls>
          <c:showVal val="1"/>
        </c:dLbls>
        <c:gapWidth val="75"/>
        <c:overlap val="-25"/>
        <c:axId val="112978176"/>
        <c:axId val="112984064"/>
      </c:barChart>
      <c:catAx>
        <c:axId val="112978176"/>
        <c:scaling>
          <c:orientation val="minMax"/>
        </c:scaling>
        <c:axPos val="b"/>
        <c:majorTickMark val="none"/>
        <c:tickLblPos val="nextTo"/>
        <c:crossAx val="112984064"/>
        <c:crosses val="autoZero"/>
        <c:auto val="1"/>
        <c:lblAlgn val="ctr"/>
        <c:lblOffset val="100"/>
      </c:catAx>
      <c:valAx>
        <c:axId val="112984064"/>
        <c:scaling>
          <c:orientation val="minMax"/>
        </c:scaling>
        <c:delete val="1"/>
        <c:axPos val="l"/>
        <c:numFmt formatCode="0" sourceLinked="1"/>
        <c:tickLblPos val="none"/>
        <c:crossAx val="1129781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GDHS 1988</c:v>
                </c:pt>
                <c:pt idx="1">
                  <c:v>GDHS 1993</c:v>
                </c:pt>
                <c:pt idx="2">
                  <c:v>GDHS 1998</c:v>
                </c:pt>
                <c:pt idx="3">
                  <c:v>GDHS 2003</c:v>
                </c:pt>
                <c:pt idx="4">
                  <c:v>GDHS 2008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23</c:v>
                </c:pt>
                <c:pt idx="1">
                  <c:v>21.5</c:v>
                </c:pt>
                <c:pt idx="2">
                  <c:v>14.1</c:v>
                </c:pt>
                <c:pt idx="3">
                  <c:v>13.8</c:v>
                </c:pt>
                <c:pt idx="4" formatCode="General">
                  <c:v>13</c:v>
                </c:pt>
              </c:numCache>
            </c:numRef>
          </c:val>
        </c:ser>
        <c:dLbls>
          <c:showVal val="1"/>
        </c:dLbls>
        <c:gapWidth val="100"/>
        <c:overlap val="-10"/>
        <c:axId val="116495104"/>
        <c:axId val="119194368"/>
      </c:barChart>
      <c:catAx>
        <c:axId val="116495104"/>
        <c:scaling>
          <c:orientation val="minMax"/>
        </c:scaling>
        <c:axPos val="b"/>
        <c:majorTickMark val="none"/>
        <c:tickLblPos val="nextTo"/>
        <c:crossAx val="119194368"/>
        <c:crosses val="autoZero"/>
        <c:auto val="1"/>
        <c:lblAlgn val="ctr"/>
        <c:lblOffset val="100"/>
      </c:catAx>
      <c:valAx>
        <c:axId val="119194368"/>
        <c:scaling>
          <c:orientation val="minMax"/>
        </c:scaling>
        <c:delete val="1"/>
        <c:axPos val="l"/>
        <c:numFmt formatCode="General" sourceLinked="1"/>
        <c:tickLblPos val="none"/>
        <c:crossAx val="1164951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0.79646</cdr:x>
      <cdr:y>0.83607</cdr:y>
    </cdr:from>
    <cdr:to>
      <cdr:x>0.85841</cdr:x>
      <cdr:y>0.91803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58000" y="3886200"/>
          <a:ext cx="5334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0.39823</cdr:x>
      <cdr:y>0.83607</cdr:y>
    </cdr:from>
    <cdr:to>
      <cdr:x>0.46017</cdr:x>
      <cdr:y>0.91803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00" y="3886200"/>
          <a:ext cx="533340" cy="3809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000" b="1" dirty="0" smtClean="0"/>
            <a:t>2.1</a:t>
          </a:r>
          <a:endParaRPr lang="en-US" sz="20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F426-EC8D-4221-A726-E7E58ADA5DB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3819-3936-40C1-8D5F-720CB9EFFC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much higher in rural areas</a:t>
            </a:r>
            <a:r>
              <a:rPr lang="en-US" baseline="0" dirty="0" smtClean="0"/>
              <a:t> </a:t>
            </a:r>
            <a:r>
              <a:rPr lang="en-US" dirty="0" smtClean="0"/>
              <a:t>than in urban areas. But the gap between the two residences has decreased. In</a:t>
            </a:r>
            <a:r>
              <a:rPr lang="en-US" baseline="0" dirty="0" smtClean="0"/>
              <a:t> 2003, urban women had 3.1 children and urban women had 5.6 children, a gap of 2.5. In 2008, the gap was 1.8, which is similar to the gap in 1988 of 1.5.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general trend since 1988 has been that</a:t>
            </a:r>
            <a:r>
              <a:rPr lang="en-US" baseline="0" dirty="0" smtClean="0"/>
              <a:t> women want fewer children—in 1988, ideal family size for women was </a:t>
            </a:r>
            <a:r>
              <a:rPr lang="en-US" baseline="0" smtClean="0"/>
              <a:t>5.5 compared to 4.6 in 2008.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Ideal family size decreases with increasing</a:t>
            </a:r>
            <a:r>
              <a:rPr lang="en-US" baseline="0" dirty="0" smtClean="0"/>
              <a:t> education. 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highest in Northern, where women</a:t>
            </a:r>
            <a:r>
              <a:rPr lang="en-US" baseline="0" dirty="0" smtClean="0"/>
              <a:t> have an average of almost 7 children in their lifetime. Women in Lusaka have nearly one thirds as many, only 2.5 children per woman.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 </a:t>
            </a:r>
            <a:r>
              <a:rPr lang="en-US" dirty="0" smtClean="0"/>
              <a:t>Fertility decreases as education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is the lowest in Ghana compared</a:t>
            </a:r>
            <a:r>
              <a:rPr lang="en-US" baseline="0" dirty="0" smtClean="0"/>
              <a:t> to its neighboring countries.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Doctors recommend a birth interval of at least 36 months.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addition to their impact on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birth intervals may also affect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mothers and their children.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Teenage childbearing is higher in rural areas than in urban areas.  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There has also been a decrease in the gap between urban and rural areas. In 2003, there a</a:t>
            </a:r>
            <a:r>
              <a:rPr lang="en-US" baseline="0" dirty="0" smtClean="0"/>
              <a:t> was 15%age points gap between teenage childbearing in urban and rural areas (7% in urban versus 22% in rural areas). In 2008, this gap has narrowed to 4%age points.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97E3D-9458-4662-A8A1-C85F4E47FCF0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A064-DCFC-44B3-BEED-40C78766DC6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D690B-2799-487C-A328-E8743C11A33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B852-9FFD-4FF1-8EC6-75C3EE7CD17B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22-8D40-4E46-A70B-80A8B5DD2332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C143-CFFF-4BC4-87D7-EDADE9E06B5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AE8E4-889C-44E8-B4AA-52B9CBA8B3B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AB04-5759-4A92-B62C-451BC95A21E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2AE9-F523-49E0-8CA7-3AAB1B2E6E9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A0EE2-4F1F-487D-9064-003B42DD986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4B66-E293-405A-82B4-BBF7A0E2119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826D0-2F46-4A84-9230-CC9A04320BD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2296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Fertility, </a:t>
            </a:r>
            <a:r>
              <a:rPr lang="en-US" sz="4000" b="1" smtClean="0">
                <a:solidFill>
                  <a:schemeClr val="tx2"/>
                </a:solidFill>
              </a:rPr>
              <a:t>Proximate Determinants, </a:t>
            </a:r>
            <a:r>
              <a:rPr lang="en-US" sz="4000" b="1" dirty="0" smtClean="0">
                <a:solidFill>
                  <a:schemeClr val="tx2"/>
                </a:solidFill>
              </a:rPr>
              <a:t>and Fertility Preferences</a:t>
            </a:r>
            <a:endParaRPr lang="en-US" sz="4000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954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2008 Ghana Demographic and Health Survey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Length of Birth Intervals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600200"/>
          <a:ext cx="82296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05600" y="2743200"/>
            <a:ext cx="2286000" cy="1804749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14% </a:t>
            </a:r>
            <a:r>
              <a:rPr lang="en-US" sz="2000" dirty="0" smtClean="0"/>
              <a:t>of births occur less than </a:t>
            </a:r>
            <a:br>
              <a:rPr lang="en-US" sz="2000" dirty="0" smtClean="0"/>
            </a:br>
            <a:r>
              <a:rPr lang="en-US" sz="2000" b="1" dirty="0" smtClean="0"/>
              <a:t>24 months</a:t>
            </a:r>
            <a:r>
              <a:rPr lang="en-US" sz="2000" dirty="0" smtClean="0"/>
              <a:t> after the preceding birth. </a:t>
            </a:r>
          </a:p>
        </p:txBody>
      </p:sp>
      <p:cxnSp>
        <p:nvCxnSpPr>
          <p:cNvPr id="9" name="Straight Connector 8"/>
          <p:cNvCxnSpPr>
            <a:endCxn id="7" idx="0"/>
          </p:cNvCxnSpPr>
          <p:nvPr/>
        </p:nvCxnSpPr>
        <p:spPr>
          <a:xfrm>
            <a:off x="4648200" y="2667000"/>
            <a:ext cx="3200400" cy="76200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7" idx="2"/>
          </p:cNvCxnSpPr>
          <p:nvPr/>
        </p:nvCxnSpPr>
        <p:spPr>
          <a:xfrm flipV="1">
            <a:off x="4953000" y="4547949"/>
            <a:ext cx="2895600" cy="24051"/>
          </a:xfrm>
          <a:prstGeom prst="line">
            <a:avLst/>
          </a:prstGeom>
          <a:ln w="285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Median Age at First Birth </a:t>
            </a:r>
            <a:br>
              <a:rPr lang="en-US" sz="3200" dirty="0" smtClean="0"/>
            </a:br>
            <a:r>
              <a:rPr lang="en-US" sz="3200" dirty="0" smtClean="0"/>
              <a:t>for Women 25-49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1752600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Teenage Pregnancy and Motherhood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10%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3%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Teenage Childbearing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905000"/>
          <a:ext cx="8001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age 15-19 who are mothers or pregnant with their first child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Teenage Childbearing by Region</a:t>
            </a:r>
            <a:endParaRPr lang="en-US" sz="3600" dirty="0"/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5410200" y="38862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1" dirty="0" smtClean="0"/>
              <a:t>Percent </a:t>
            </a:r>
            <a:r>
              <a:rPr lang="en-US" i="1" dirty="0"/>
              <a:t>of women age 15-19 who are mothers or pregnant with their first child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67400" y="19812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Ghana:</a:t>
            </a:r>
          </a:p>
          <a:p>
            <a:pPr algn="ctr"/>
            <a:r>
              <a:rPr lang="en-US" sz="2000" b="1" dirty="0" smtClean="0">
                <a:latin typeface="+mn-lt"/>
              </a:rPr>
              <a:t>13%</a:t>
            </a:r>
            <a:endParaRPr lang="en-US" sz="2000" b="1" dirty="0">
              <a:latin typeface="+mn-lt"/>
            </a:endParaRPr>
          </a:p>
        </p:txBody>
      </p:sp>
      <p:grpSp>
        <p:nvGrpSpPr>
          <p:cNvPr id="7" name="Group 20"/>
          <p:cNvGrpSpPr>
            <a:grpSpLocks noChangeAspect="1"/>
          </p:cNvGrpSpPr>
          <p:nvPr/>
        </p:nvGrpSpPr>
        <p:grpSpPr bwMode="auto">
          <a:xfrm>
            <a:off x="990600" y="991152"/>
            <a:ext cx="3992179" cy="5453571"/>
            <a:chOff x="999" y="748"/>
            <a:chExt cx="2322" cy="3172"/>
          </a:xfrm>
        </p:grpSpPr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5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5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5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23%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22%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8%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13%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23%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9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30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Trends in Teenage Childbearing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age 15-19 who are mothers or pregnant with their first child</a:t>
            </a:r>
            <a:endParaRPr lang="en-US" i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Current Marital Status: Women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382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77000" y="5410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Age at First Sexual Intercourse and First Marriage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7451334" y="2611348"/>
            <a:ext cx="2667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*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848600" y="6550223"/>
            <a:ext cx="129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*Men 30-59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/>
              <a:t>Fertility preferences and ideal family size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525963"/>
          </a:xfrm>
        </p:spPr>
        <p:txBody>
          <a:bodyPr/>
          <a:lstStyle/>
          <a:p>
            <a:r>
              <a:rPr lang="en-US" b="1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Fertility Preferences of Married Women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371600"/>
          <a:ext cx="8458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1628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/>
              <a:t>7 in 10 </a:t>
            </a:r>
            <a:r>
              <a:rPr lang="en-US" dirty="0" smtClean="0"/>
              <a:t>women either want to delay</a:t>
            </a:r>
            <a:r>
              <a:rPr lang="en-US" i="1" dirty="0" smtClean="0"/>
              <a:t> </a:t>
            </a:r>
            <a:r>
              <a:rPr lang="en-US" dirty="0" smtClean="0"/>
              <a:t>having another child or stop childbearing 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/>
              <a:t>spacing </a:t>
            </a:r>
            <a:r>
              <a:rPr lang="en-US" dirty="0" smtClean="0"/>
              <a:t>and </a:t>
            </a:r>
            <a:r>
              <a:rPr lang="en-US" i="1" dirty="0" smtClean="0"/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3500" y="685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i="0" u="none" strike="noStrike" kern="1200" normalizeH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42963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 smtClean="0"/>
              <a:t>OR</a:t>
            </a:r>
            <a:endParaRPr lang="en-US" sz="3000" dirty="0"/>
          </a:p>
          <a:p>
            <a:pPr eaLnBrk="0" hangingPunct="0">
              <a:lnSpc>
                <a:spcPct val="25000"/>
              </a:lnSpc>
            </a:pPr>
            <a:endParaRPr lang="en-US" sz="3000" dirty="0"/>
          </a:p>
          <a:p>
            <a:pPr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/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 dirty="0"/>
          </a:p>
          <a:p>
            <a:pPr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  <a:ln/>
        </p:spPr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35%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000" b="1" dirty="0" smtClean="0"/>
              <a:t> 22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endParaRPr lang="en-US" sz="3200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200" dirty="0"/>
              <a:t> </a:t>
            </a:r>
            <a:r>
              <a:rPr lang="en-US" sz="3200" b="1" dirty="0" smtClean="0"/>
              <a:t>13%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Demand for Family Planning</a:t>
            </a:r>
            <a:br>
              <a:rPr lang="en-US" sz="3600" dirty="0" smtClean="0"/>
            </a:br>
            <a:r>
              <a:rPr lang="en-US" sz="3600" dirty="0" smtClean="0"/>
              <a:t>among Currently Married Women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6002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153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for currently married women and men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Ideal Family Size by Education (Women)</a:t>
            </a:r>
            <a:endParaRPr lang="en-US" sz="32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62000" y="1981200"/>
          <a:ext cx="7696200" cy="460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3716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Difference Between Wanted and Actual Fertility Rates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304800" y="1905000"/>
          <a:ext cx="86106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4572000" y="2102778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4.0</a:t>
            </a:r>
          </a:p>
          <a:p>
            <a:pPr algn="ctr"/>
            <a:endParaRPr lang="en-US" sz="20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5029200" y="3332252"/>
            <a:ext cx="535024" cy="400456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4.9</a:t>
            </a:r>
          </a:p>
          <a:p>
            <a:pPr algn="ctr"/>
            <a:endParaRPr lang="en-US" sz="20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4191000" y="2712378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3.1</a:t>
            </a:r>
          </a:p>
          <a:p>
            <a:pPr algn="ctr"/>
            <a:endParaRPr lang="en-US" sz="2000" b="1" dirty="0"/>
          </a:p>
        </p:txBody>
      </p:sp>
      <p:sp>
        <p:nvSpPr>
          <p:cNvPr id="9" name="TextBox 1"/>
          <p:cNvSpPr txBox="1"/>
          <p:nvPr/>
        </p:nvSpPr>
        <p:spPr>
          <a:xfrm>
            <a:off x="5562600" y="3952126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6.0</a:t>
            </a:r>
          </a:p>
          <a:p>
            <a:pPr algn="ctr"/>
            <a:endParaRPr lang="en-US" sz="2000" b="1" dirty="0"/>
          </a:p>
        </p:txBody>
      </p:sp>
      <p:sp>
        <p:nvSpPr>
          <p:cNvPr id="11" name="TextBox 1"/>
          <p:cNvSpPr txBox="1"/>
          <p:nvPr/>
        </p:nvSpPr>
        <p:spPr>
          <a:xfrm>
            <a:off x="5029200" y="45720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4.9</a:t>
            </a:r>
          </a:p>
          <a:p>
            <a:pPr algn="ctr"/>
            <a:endParaRPr lang="en-US" sz="2000" b="1" dirty="0"/>
          </a:p>
        </p:txBody>
      </p:sp>
      <p:sp>
        <p:nvSpPr>
          <p:cNvPr id="12" name="TextBox 1"/>
          <p:cNvSpPr txBox="1"/>
          <p:nvPr/>
        </p:nvSpPr>
        <p:spPr>
          <a:xfrm>
            <a:off x="4318570" y="51816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3.5</a:t>
            </a:r>
          </a:p>
          <a:p>
            <a:pPr algn="ctr"/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Timing of Births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1524000"/>
          <a:ext cx="6705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77000" y="48768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Distribution of births in the 5 years preceding the survey by birth planning status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Current TFR is </a:t>
            </a:r>
            <a:r>
              <a:rPr lang="en-US" sz="2800" b="1" dirty="0" smtClean="0"/>
              <a:t>4.0</a:t>
            </a:r>
            <a:r>
              <a:rPr lang="en-US" sz="2800" dirty="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Women have their </a:t>
            </a:r>
            <a:r>
              <a:rPr lang="en-US" sz="2800" i="1" dirty="0" smtClean="0"/>
              <a:t>first birth </a:t>
            </a:r>
            <a:r>
              <a:rPr lang="en-US" sz="2800" dirty="0" smtClean="0"/>
              <a:t>at a median age of </a:t>
            </a:r>
            <a:r>
              <a:rPr lang="en-US" sz="2800" b="1" dirty="0" smtClean="0"/>
              <a:t>20.7 years</a:t>
            </a:r>
            <a:r>
              <a:rPr lang="en-US" sz="2800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13% </a:t>
            </a:r>
            <a:r>
              <a:rPr lang="en-US" sz="2800" dirty="0" smtClean="0"/>
              <a:t>of teenagers have </a:t>
            </a:r>
            <a:r>
              <a:rPr lang="en-US" sz="2800" i="1" dirty="0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7 in 10 </a:t>
            </a:r>
            <a:r>
              <a:rPr lang="en-US" sz="2800" dirty="0" smtClean="0"/>
              <a:t>currently married women either </a:t>
            </a:r>
            <a:r>
              <a:rPr lang="en-US" sz="2800" i="1" dirty="0" smtClean="0"/>
              <a:t>want no more children </a:t>
            </a:r>
            <a:r>
              <a:rPr lang="en-US" sz="2800" dirty="0" smtClean="0"/>
              <a:t>or want </a:t>
            </a:r>
            <a:r>
              <a:rPr lang="en-US" sz="2800" i="1" dirty="0" smtClean="0"/>
              <a:t>to wait at least 2 years </a:t>
            </a:r>
            <a:r>
              <a:rPr lang="en-US" sz="2800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35%</a:t>
            </a:r>
            <a:r>
              <a:rPr lang="en-US" sz="2800" dirty="0" smtClean="0"/>
              <a:t> of married women have an </a:t>
            </a:r>
            <a:r>
              <a:rPr lang="en-US" sz="2800" i="1" dirty="0" smtClean="0"/>
              <a:t>unmet need </a:t>
            </a:r>
            <a:r>
              <a:rPr lang="en-US" sz="2800" dirty="0" smtClean="0"/>
              <a:t>for family planning.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>
            <a:noAutofit/>
          </a:bodyPr>
          <a:lstStyle/>
          <a:p>
            <a:r>
              <a:rPr lang="en-US" dirty="0" smtClean="0"/>
              <a:t>At current fertility levels, a  woman in Ghana will have an average of </a:t>
            </a:r>
            <a:br>
              <a:rPr lang="en-US" dirty="0" smtClean="0"/>
            </a:br>
            <a:r>
              <a:rPr lang="en-US" b="1" dirty="0" smtClean="0"/>
              <a:t>4.0 children </a:t>
            </a:r>
            <a:r>
              <a:rPr lang="en-US" dirty="0" smtClean="0"/>
              <a:t>in her lifetime.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Differentials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Region</a:t>
            </a:r>
            <a:endParaRPr lang="en-US" sz="3600" dirty="0"/>
          </a:p>
        </p:txBody>
      </p:sp>
      <p:sp>
        <p:nvSpPr>
          <p:cNvPr id="968" name="TextBox 967"/>
          <p:cNvSpPr txBox="1"/>
          <p:nvPr/>
        </p:nvSpPr>
        <p:spPr>
          <a:xfrm>
            <a:off x="5334000" y="37338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sp>
        <p:nvSpPr>
          <p:cNvPr id="52" name="TextBox 51"/>
          <p:cNvSpPr txBox="1"/>
          <p:nvPr/>
        </p:nvSpPr>
        <p:spPr>
          <a:xfrm>
            <a:off x="5867400" y="22860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Ghana:</a:t>
            </a:r>
          </a:p>
          <a:p>
            <a:pPr algn="ctr"/>
            <a:r>
              <a:rPr lang="en-US" sz="2000" b="1" dirty="0" smtClean="0">
                <a:latin typeface="+mn-lt"/>
              </a:rPr>
              <a:t>4.0</a:t>
            </a:r>
            <a:endParaRPr lang="en-US" sz="2000" b="1" dirty="0">
              <a:latin typeface="+mn-lt"/>
            </a:endParaRPr>
          </a:p>
        </p:txBody>
      </p:sp>
      <p:grpSp>
        <p:nvGrpSpPr>
          <p:cNvPr id="6" name="Group 20"/>
          <p:cNvGrpSpPr>
            <a:grpSpLocks noChangeAspect="1"/>
          </p:cNvGrpSpPr>
          <p:nvPr/>
        </p:nvGrpSpPr>
        <p:grpSpPr bwMode="auto">
          <a:xfrm>
            <a:off x="990600" y="991152"/>
            <a:ext cx="3992179" cy="5453571"/>
            <a:chOff x="999" y="748"/>
            <a:chExt cx="2322" cy="3172"/>
          </a:xfrm>
        </p:grpSpPr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6.8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0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cs typeface="Arial" pitchFamily="34" charset="0"/>
                </a:rPr>
                <a:t>3.8</a:t>
              </a:r>
            </a:p>
          </p:txBody>
        </p:sp>
        <p:sp>
          <p:nvSpPr>
            <p:cNvPr id="21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3.6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4.1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cs typeface="Arial" pitchFamily="34" charset="0"/>
                </a:rPr>
                <a:t>4.2</a:t>
              </a:r>
            </a:p>
          </p:txBody>
        </p:sp>
        <p:sp>
          <p:nvSpPr>
            <p:cNvPr id="24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3.6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5.0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5.4</a:t>
              </a:r>
            </a:p>
          </p:txBody>
        </p:sp>
        <p:sp>
          <p:nvSpPr>
            <p:cNvPr id="27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cs typeface="Arial" pitchFamily="34" charset="0"/>
                </a:rPr>
                <a:t>4.1</a:t>
              </a:r>
            </a:p>
          </p:txBody>
        </p:sp>
        <p:sp>
          <p:nvSpPr>
            <p:cNvPr id="28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cs typeface="Arial" pitchFamily="34" charset="0"/>
                </a:rPr>
                <a:t>2.5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Trends in Fertility</a:t>
            </a:r>
            <a:endParaRPr lang="en-US" sz="3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2192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Fertility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24600" y="1524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2800" y="16764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066800" y="5830669"/>
            <a:ext cx="6934200" cy="646331"/>
            <a:chOff x="1447800" y="5715000"/>
            <a:chExt cx="69342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1447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Poorest households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00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Wealthiest households</a:t>
              </a:r>
              <a:endParaRPr lang="en-US" dirty="0"/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accent2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Ghana Compare?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1143000"/>
          <a:ext cx="7620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eft Arrow 6"/>
          <p:cNvSpPr/>
          <p:nvPr/>
        </p:nvSpPr>
        <p:spPr>
          <a:xfrm>
            <a:off x="4911904" y="5603696"/>
            <a:ext cx="990600" cy="457200"/>
          </a:xfrm>
          <a:prstGeom prst="leftArrow">
            <a:avLst/>
          </a:prstGeom>
          <a:solidFill>
            <a:schemeClr val="accent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77000" y="39624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6553200"/>
            <a:ext cx="1600200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 Preliminary data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hana DHS">
      <a:dk1>
        <a:srgbClr val="000000"/>
      </a:dk1>
      <a:lt1>
        <a:srgbClr val="690003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</TotalTime>
  <Words>858</Words>
  <Application>Microsoft Office PowerPoint</Application>
  <PresentationFormat>On-screen Show (4:3)</PresentationFormat>
  <Paragraphs>175</Paragraphs>
  <Slides>29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Fertility, Proximate Determinants, and Fertility Preferences</vt:lpstr>
      <vt:lpstr>Slide 2</vt:lpstr>
      <vt:lpstr>At current fertility levels, a  woman in Ghana will have an average of  4.0 children in her lifetime.  </vt:lpstr>
      <vt:lpstr>Fertility Differentials</vt:lpstr>
      <vt:lpstr>Fertility by Region</vt:lpstr>
      <vt:lpstr>Trends in Fertility</vt:lpstr>
      <vt:lpstr>Fertility by Education</vt:lpstr>
      <vt:lpstr>Fertility By Wealth</vt:lpstr>
      <vt:lpstr>How Does Ghana Compare?</vt:lpstr>
      <vt:lpstr>Slide 10</vt:lpstr>
      <vt:lpstr>Length of Birth Intervals</vt:lpstr>
      <vt:lpstr>Median Age at First Birth  for Women 25-49</vt:lpstr>
      <vt:lpstr>Teenage Pregnancy and Motherhood</vt:lpstr>
      <vt:lpstr>Teenage Childbearing</vt:lpstr>
      <vt:lpstr>Teenage Childbearing by Region</vt:lpstr>
      <vt:lpstr>Trends in Teenage Childbearing</vt:lpstr>
      <vt:lpstr>Current Marital Status: Women</vt:lpstr>
      <vt:lpstr>Age at First Sexual Intercourse and First Marriage</vt:lpstr>
      <vt:lpstr>Slide 19</vt:lpstr>
      <vt:lpstr>Fertility Preferences of Married Women</vt:lpstr>
      <vt:lpstr>Slide 21</vt:lpstr>
      <vt:lpstr>Slide 22</vt:lpstr>
      <vt:lpstr>Slide 23</vt:lpstr>
      <vt:lpstr>Demand for Family Planning among Currently Married Women</vt:lpstr>
      <vt:lpstr>Ideal Family Size</vt:lpstr>
      <vt:lpstr>Ideal Family Size by Education (Women)</vt:lpstr>
      <vt:lpstr>Difference Between Wanted and Actual Fertility Rates</vt:lpstr>
      <vt:lpstr>Timing of Births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112</cp:revision>
  <dcterms:created xsi:type="dcterms:W3CDTF">2008-03-17T19:32:21Z</dcterms:created>
  <dcterms:modified xsi:type="dcterms:W3CDTF">2012-05-09T14:54:39Z</dcterms:modified>
</cp:coreProperties>
</file>