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7" r:id="rId15"/>
    <p:sldId id="270" r:id="rId16"/>
    <p:sldId id="276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3010" autoAdjust="0"/>
  </p:normalViewPr>
  <p:slideViewPr>
    <p:cSldViewPr>
      <p:cViewPr varScale="1">
        <p:scale>
          <a:sx n="72" d="100"/>
          <a:sy n="72" d="100"/>
        </p:scale>
        <p:origin x="-466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436E-2"/>
          <c:y val="0.18451122998575109"/>
          <c:w val="0.96604938271604934"/>
          <c:h val="0.67609677763605658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Boys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Primary school</c:v>
                </c:pt>
                <c:pt idx="1">
                  <c:v>Secondary school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73</c:v>
                </c:pt>
                <c:pt idx="1">
                  <c:v>42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Girls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Primary school</c:v>
                </c:pt>
                <c:pt idx="1">
                  <c:v>Secondary school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74</c:v>
                </c:pt>
                <c:pt idx="1">
                  <c:v>42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Total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Primary school</c:v>
                </c:pt>
                <c:pt idx="1">
                  <c:v>Secondary school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74</c:v>
                </c:pt>
                <c:pt idx="1">
                  <c:v>42</c:v>
                </c:pt>
              </c:numCache>
            </c:numRef>
          </c:val>
        </c:ser>
        <c:dLbls>
          <c:showVal val="1"/>
        </c:dLbls>
        <c:gapWidth val="75"/>
        <c:overlap val="-5"/>
        <c:axId val="79908224"/>
        <c:axId val="79934592"/>
      </c:barChart>
      <c:catAx>
        <c:axId val="79908224"/>
        <c:scaling>
          <c:orientation val="minMax"/>
        </c:scaling>
        <c:axPos val="b"/>
        <c:majorTickMark val="none"/>
        <c:tickLblPos val="nextTo"/>
        <c:crossAx val="79934592"/>
        <c:crosses val="autoZero"/>
        <c:auto val="1"/>
        <c:lblAlgn val="ctr"/>
        <c:lblOffset val="100"/>
      </c:catAx>
      <c:valAx>
        <c:axId val="79934592"/>
        <c:scaling>
          <c:orientation val="minMax"/>
        </c:scaling>
        <c:delete val="1"/>
        <c:axPos val="l"/>
        <c:numFmt formatCode="General" sourceLinked="1"/>
        <c:tickLblPos val="none"/>
        <c:crossAx val="79908224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GDHS 2003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55</c:v>
                </c:pt>
                <c:pt idx="1">
                  <c:v>73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GDHS 2008</c:v>
                </c:pt>
              </c:strCache>
            </c:strRef>
          </c:tx>
          <c:spPr>
            <a:solidFill>
              <a:schemeClr val="accent4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63</c:v>
                </c:pt>
                <c:pt idx="1">
                  <c:v>77</c:v>
                </c:pt>
              </c:numCache>
            </c:numRef>
          </c:val>
        </c:ser>
        <c:dLbls>
          <c:showVal val="1"/>
        </c:dLbls>
        <c:gapWidth val="75"/>
        <c:overlap val="-5"/>
        <c:axId val="95755264"/>
        <c:axId val="95761152"/>
      </c:barChart>
      <c:catAx>
        <c:axId val="95755264"/>
        <c:scaling>
          <c:orientation val="minMax"/>
        </c:scaling>
        <c:axPos val="b"/>
        <c:majorTickMark val="none"/>
        <c:tickLblPos val="nextTo"/>
        <c:crossAx val="95761152"/>
        <c:crosses val="autoZero"/>
        <c:auto val="1"/>
        <c:lblAlgn val="ctr"/>
        <c:lblOffset val="100"/>
      </c:catAx>
      <c:valAx>
        <c:axId val="95761152"/>
        <c:scaling>
          <c:orientation val="minMax"/>
        </c:scaling>
        <c:delete val="1"/>
        <c:axPos val="l"/>
        <c:numFmt formatCode="General" sourceLinked="1"/>
        <c:tickLblPos val="none"/>
        <c:crossAx val="95755264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391E-2"/>
          <c:y val="0.13783383807793329"/>
          <c:w val="0.96604938271604934"/>
          <c:h val="0.6784461942257218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Read newspaper*</c:v>
                </c:pt>
                <c:pt idx="1">
                  <c:v>Watches TV*</c:v>
                </c:pt>
                <c:pt idx="2">
                  <c:v>Listens to radio*</c:v>
                </c:pt>
                <c:pt idx="3">
                  <c:v>All three media</c:v>
                </c:pt>
                <c:pt idx="4">
                  <c:v>No mass media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15</c:v>
                </c:pt>
                <c:pt idx="1">
                  <c:v>54</c:v>
                </c:pt>
                <c:pt idx="2">
                  <c:v>76</c:v>
                </c:pt>
                <c:pt idx="3">
                  <c:v>12</c:v>
                </c:pt>
                <c:pt idx="4">
                  <c:v>17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Read newspaper*</c:v>
                </c:pt>
                <c:pt idx="1">
                  <c:v>Watches TV*</c:v>
                </c:pt>
                <c:pt idx="2">
                  <c:v>Listens to radio*</c:v>
                </c:pt>
                <c:pt idx="3">
                  <c:v>All three media</c:v>
                </c:pt>
                <c:pt idx="4">
                  <c:v>No mass media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26</c:v>
                </c:pt>
                <c:pt idx="1">
                  <c:v>61</c:v>
                </c:pt>
                <c:pt idx="2">
                  <c:v>88</c:v>
                </c:pt>
                <c:pt idx="3">
                  <c:v>22</c:v>
                </c:pt>
                <c:pt idx="4">
                  <c:v>8</c:v>
                </c:pt>
              </c:numCache>
            </c:numRef>
          </c:val>
        </c:ser>
        <c:dLbls>
          <c:showVal val="1"/>
        </c:dLbls>
        <c:gapWidth val="75"/>
        <c:overlap val="-5"/>
        <c:axId val="95795072"/>
        <c:axId val="95796608"/>
      </c:barChart>
      <c:catAx>
        <c:axId val="95795072"/>
        <c:scaling>
          <c:orientation val="minMax"/>
        </c:scaling>
        <c:axPos val="b"/>
        <c:majorTickMark val="none"/>
        <c:tickLblPos val="nextTo"/>
        <c:crossAx val="95796608"/>
        <c:crosses val="autoZero"/>
        <c:auto val="1"/>
        <c:lblAlgn val="ctr"/>
        <c:lblOffset val="100"/>
      </c:catAx>
      <c:valAx>
        <c:axId val="95796608"/>
        <c:scaling>
          <c:orientation val="minMax"/>
        </c:scaling>
        <c:delete val="1"/>
        <c:axPos val="l"/>
        <c:numFmt formatCode="General" sourceLinked="1"/>
        <c:tickLblPos val="none"/>
        <c:crossAx val="95795072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  <c:pt idx="4">
                  <c:v>None</c:v>
                </c:pt>
                <c:pt idx="5">
                  <c:v>Primary</c:v>
                </c:pt>
                <c:pt idx="6">
                  <c:v>Middle/JSS</c:v>
                </c:pt>
                <c:pt idx="7">
                  <c:v>Secondary or higher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75</c:v>
                </c:pt>
                <c:pt idx="1">
                  <c:v>71</c:v>
                </c:pt>
                <c:pt idx="2">
                  <c:v>79</c:v>
                </c:pt>
                <c:pt idx="4">
                  <c:v>88</c:v>
                </c:pt>
                <c:pt idx="5">
                  <c:v>79</c:v>
                </c:pt>
                <c:pt idx="6">
                  <c:v>71</c:v>
                </c:pt>
                <c:pt idx="7">
                  <c:v>63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  <c:pt idx="4">
                  <c:v>None</c:v>
                </c:pt>
                <c:pt idx="5">
                  <c:v>Primary</c:v>
                </c:pt>
                <c:pt idx="6">
                  <c:v>Middle/JSS</c:v>
                </c:pt>
                <c:pt idx="7">
                  <c:v>Secondary or higher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78</c:v>
                </c:pt>
                <c:pt idx="1">
                  <c:v>74</c:v>
                </c:pt>
                <c:pt idx="2">
                  <c:v>81</c:v>
                </c:pt>
                <c:pt idx="4">
                  <c:v>96</c:v>
                </c:pt>
                <c:pt idx="5">
                  <c:v>77</c:v>
                </c:pt>
                <c:pt idx="6">
                  <c:v>76</c:v>
                </c:pt>
                <c:pt idx="7">
                  <c:v>73</c:v>
                </c:pt>
              </c:numCache>
            </c:numRef>
          </c:val>
        </c:ser>
        <c:dLbls>
          <c:showVal val="1"/>
        </c:dLbls>
        <c:gapWidth val="75"/>
        <c:overlap val="-5"/>
        <c:axId val="95871744"/>
        <c:axId val="95873280"/>
      </c:barChart>
      <c:catAx>
        <c:axId val="95871744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95873280"/>
        <c:crosses val="autoZero"/>
        <c:auto val="1"/>
        <c:lblAlgn val="ctr"/>
        <c:lblOffset val="100"/>
      </c:catAx>
      <c:valAx>
        <c:axId val="95873280"/>
        <c:scaling>
          <c:orientation val="minMax"/>
        </c:scaling>
        <c:delete val="1"/>
        <c:axPos val="l"/>
        <c:numFmt formatCode="General" sourceLinked="1"/>
        <c:tickLblPos val="none"/>
        <c:crossAx val="95871744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dLbl>
              <c:idx val="4"/>
              <c:delete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Professional/ Technical/ Managerial</c:v>
                </c:pt>
                <c:pt idx="1">
                  <c:v>Clerical</c:v>
                </c:pt>
                <c:pt idx="2">
                  <c:v>Sales and services</c:v>
                </c:pt>
                <c:pt idx="3">
                  <c:v>Skilled manual</c:v>
                </c:pt>
                <c:pt idx="4">
                  <c:v>Unskilled manual</c:v>
                </c:pt>
                <c:pt idx="5">
                  <c:v>Agriculture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5</c:v>
                </c:pt>
                <c:pt idx="1">
                  <c:v>2</c:v>
                </c:pt>
                <c:pt idx="2">
                  <c:v>51</c:v>
                </c:pt>
                <c:pt idx="3">
                  <c:v>11</c:v>
                </c:pt>
                <c:pt idx="4">
                  <c:v>0</c:v>
                </c:pt>
                <c:pt idx="5">
                  <c:v>30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Professional/ Technical/ Managerial</c:v>
                </c:pt>
                <c:pt idx="1">
                  <c:v>Clerical</c:v>
                </c:pt>
                <c:pt idx="2">
                  <c:v>Sales and services</c:v>
                </c:pt>
                <c:pt idx="3">
                  <c:v>Skilled manual</c:v>
                </c:pt>
                <c:pt idx="4">
                  <c:v>Unskilled manual</c:v>
                </c:pt>
                <c:pt idx="5">
                  <c:v>Agriculture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11</c:v>
                </c:pt>
                <c:pt idx="1">
                  <c:v>9</c:v>
                </c:pt>
                <c:pt idx="2">
                  <c:v>12</c:v>
                </c:pt>
                <c:pt idx="3">
                  <c:v>22</c:v>
                </c:pt>
                <c:pt idx="4">
                  <c:v>1</c:v>
                </c:pt>
                <c:pt idx="5">
                  <c:v>41</c:v>
                </c:pt>
              </c:numCache>
            </c:numRef>
          </c:val>
        </c:ser>
        <c:dLbls>
          <c:showVal val="1"/>
        </c:dLbls>
        <c:gapWidth val="75"/>
        <c:overlap val="-5"/>
        <c:axId val="95858048"/>
        <c:axId val="95896704"/>
      </c:barChart>
      <c:catAx>
        <c:axId val="9585804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95896704"/>
        <c:crosses val="autoZero"/>
        <c:auto val="1"/>
        <c:lblAlgn val="ctr"/>
        <c:lblOffset val="100"/>
      </c:catAx>
      <c:valAx>
        <c:axId val="95896704"/>
        <c:scaling>
          <c:orientation val="minMax"/>
        </c:scaling>
        <c:delete val="1"/>
        <c:axPos val="l"/>
        <c:numFmt formatCode="General" sourceLinked="1"/>
        <c:tickLblPos val="none"/>
        <c:crossAx val="95858048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Agricultural work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39.4</c:v>
                </c:pt>
                <c:pt idx="1">
                  <c:v>34.6</c:v>
                </c:pt>
                <c:pt idx="2">
                  <c:v>7.3</c:v>
                </c:pt>
                <c:pt idx="3">
                  <c:v>18.7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Non-agricultural work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75.099999999999994</c:v>
                </c:pt>
                <c:pt idx="1">
                  <c:v>11.5</c:v>
                </c:pt>
                <c:pt idx="2">
                  <c:v>2.6</c:v>
                </c:pt>
                <c:pt idx="3">
                  <c:v>10.8</c:v>
                </c:pt>
              </c:numCache>
            </c:numRef>
          </c:val>
        </c:ser>
        <c:dLbls>
          <c:showVal val="1"/>
        </c:dLbls>
        <c:gapWidth val="100"/>
        <c:overlap val="-10"/>
        <c:axId val="95934720"/>
        <c:axId val="95944704"/>
      </c:barChart>
      <c:catAx>
        <c:axId val="95934720"/>
        <c:scaling>
          <c:orientation val="minMax"/>
        </c:scaling>
        <c:axPos val="b"/>
        <c:majorTickMark val="none"/>
        <c:tickLblPos val="nextTo"/>
        <c:crossAx val="95944704"/>
        <c:crosses val="autoZero"/>
        <c:auto val="1"/>
        <c:lblAlgn val="ctr"/>
        <c:lblOffset val="100"/>
      </c:catAx>
      <c:valAx>
        <c:axId val="95944704"/>
        <c:scaling>
          <c:orientation val="minMax"/>
        </c:scaling>
        <c:delete val="1"/>
        <c:axPos val="l"/>
        <c:numFmt formatCode="0" sourceLinked="1"/>
        <c:tickLblPos val="none"/>
        <c:crossAx val="95934720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title>
      <c:layout/>
    </c:title>
    <c:plotArea>
      <c:layout>
        <c:manualLayout>
          <c:layoutTarget val="inner"/>
          <c:xMode val="edge"/>
          <c:yMode val="edge"/>
          <c:x val="0.28387593185832782"/>
          <c:y val="0.2723840278392185"/>
          <c:w val="0.46773629532049937"/>
          <c:h val="0.69109351499602023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Urban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tx2"/>
                        </a:solidFill>
                      </a:defRPr>
                    </a:pPr>
                    <a:r>
                      <a:rPr lang="en-US">
                        <a:solidFill>
                          <a:schemeClr val="tx2"/>
                        </a:solidFill>
                      </a:rPr>
                      <a:t>Piped water
27%</a:t>
                    </a:r>
                  </a:p>
                </c:rich>
              </c:tx>
              <c:spPr/>
              <c:showCatName val="1"/>
              <c:showPercent val="1"/>
            </c:dLbl>
            <c:dLbl>
              <c:idx val="1"/>
              <c:layout>
                <c:manualLayout>
                  <c:x val="-4.339288482736238E-2"/>
                  <c:y val="-0.14610559627093447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Public tap/standpipe
39%</a:t>
                    </a:r>
                  </a:p>
                </c:rich>
              </c:tx>
              <c:spPr>
                <a:noFill/>
                <a:ln>
                  <a:noFill/>
                </a:ln>
              </c:spPr>
              <c:showCatName val="1"/>
              <c:showPercent val="1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/>
                      <a:t>Bottled</a:t>
                    </a:r>
                    <a:r>
                      <a:rPr lang="en-US" smtClean="0"/>
                      <a:t>/</a:t>
                    </a:r>
                  </a:p>
                  <a:p>
                    <a:r>
                      <a:rPr lang="en-US" smtClean="0"/>
                      <a:t>sachet </a:t>
                    </a:r>
                    <a:r>
                      <a:rPr lang="en-US"/>
                      <a:t>from improved source
15%</a:t>
                    </a:r>
                  </a:p>
                </c:rich>
              </c:tx>
              <c:showCatName val="1"/>
              <c:showPercent val="1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dirty="0" err="1"/>
                      <a:t>Nonimproved</a:t>
                    </a:r>
                    <a:r>
                      <a:rPr lang="en-US"/>
                      <a:t> source
</a:t>
                    </a:r>
                    <a:r>
                      <a:rPr lang="en-US" smtClean="0"/>
                      <a:t>6%</a:t>
                    </a:r>
                    <a:endParaRPr lang="en-US"/>
                  </a:p>
                </c:rich>
              </c:tx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Sheet1!$A$2:$A$8</c:f>
              <c:strCache>
                <c:ptCount val="7"/>
                <c:pt idx="0">
                  <c:v>Piped water</c:v>
                </c:pt>
                <c:pt idx="1">
                  <c:v>Public tap/standpipe</c:v>
                </c:pt>
                <c:pt idx="2">
                  <c:v>Tube well or borehole</c:v>
                </c:pt>
                <c:pt idx="3">
                  <c:v>Protected dug well/spring</c:v>
                </c:pt>
                <c:pt idx="4">
                  <c:v>Rainwater</c:v>
                </c:pt>
                <c:pt idx="5">
                  <c:v>Bottled/sachet from improved source</c:v>
                </c:pt>
                <c:pt idx="6">
                  <c:v>Nonimproved source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 formatCode="General">
                  <c:v>27</c:v>
                </c:pt>
                <c:pt idx="1">
                  <c:v>39.200000000000003</c:v>
                </c:pt>
                <c:pt idx="2">
                  <c:v>6.4</c:v>
                </c:pt>
                <c:pt idx="3">
                  <c:v>5.7</c:v>
                </c:pt>
                <c:pt idx="5">
                  <c:v>15</c:v>
                </c:pt>
                <c:pt idx="6">
                  <c:v>4.5999999999999996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spPr>
    <a:noFill/>
    <a:ln>
      <a:noFill/>
    </a:ln>
  </c:spPr>
  <c:txPr>
    <a:bodyPr/>
    <a:lstStyle/>
    <a:p>
      <a:pPr>
        <a:defRPr sz="1600">
          <a:solidFill>
            <a:schemeClr val="tx1"/>
          </a:solidFill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title>
      <c:layout/>
    </c:title>
    <c:plotArea>
      <c:layout>
        <c:manualLayout>
          <c:layoutTarget val="inner"/>
          <c:xMode val="edge"/>
          <c:yMode val="edge"/>
          <c:x val="0.28387593185832782"/>
          <c:y val="0.26552827536069368"/>
          <c:w val="0.48310063072267351"/>
          <c:h val="0.6830807554351026"/>
        </c:manualLayout>
      </c:layout>
      <c:pieChart>
        <c:varyColors val="1"/>
        <c:ser>
          <c:idx val="0"/>
          <c:order val="0"/>
          <c:tx>
            <c:strRef>
              <c:f>Sheet1!$B$11</c:f>
              <c:strCache>
                <c:ptCount val="1"/>
                <c:pt idx="0">
                  <c:v>Rural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/>
                      <a:t>Piped water
3%</a:t>
                    </a:r>
                  </a:p>
                </c:rich>
              </c:tx>
              <c:showCatName val="1"/>
              <c:showPercent val="1"/>
            </c:dLbl>
            <c:dLbl>
              <c:idx val="1"/>
              <c:layout>
                <c:manualLayout>
                  <c:x val="-0.15860267738054407"/>
                  <c:y val="0.1851910771845984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Public tap/standpipe
20%</a:t>
                    </a:r>
                  </a:p>
                </c:rich>
              </c:tx>
              <c:spPr>
                <a:noFill/>
                <a:ln>
                  <a:noFill/>
                </a:ln>
              </c:spPr>
              <c:showCatName val="1"/>
              <c:showPercent val="1"/>
            </c:dLbl>
            <c:dLbl>
              <c:idx val="2"/>
              <c:spPr/>
              <c:txPr>
                <a:bodyPr/>
                <a:lstStyle/>
                <a:p>
                  <a:pPr>
                    <a:defRPr>
                      <a:solidFill>
                        <a:schemeClr val="tx2"/>
                      </a:solidFill>
                    </a:defRPr>
                  </a:pPr>
                  <a:endParaRPr lang="en-US"/>
                </a:p>
              </c:txPr>
            </c:dLbl>
            <c:dLbl>
              <c:idx val="3"/>
              <c:layout>
                <c:manualLayout>
                  <c:x val="-1.1058213156075278E-3"/>
                  <c:y val="0.11443761994109189"/>
                </c:manualLayout>
              </c:layout>
              <c:showCatName val="1"/>
              <c:showPercent val="1"/>
            </c:dLbl>
            <c:dLbl>
              <c:idx val="5"/>
              <c:layout>
                <c:manualLayout>
                  <c:x val="1.1598836910372301E-3"/>
                  <c:y val="-0.14444462262991056"/>
                </c:manualLayout>
              </c:layout>
              <c:showCatName val="1"/>
              <c:showPercent val="1"/>
            </c:dLbl>
            <c:dLbl>
              <c:idx val="6"/>
              <c:layout>
                <c:manualLayout>
                  <c:x val="0.15107779961444076"/>
                  <c:y val="0.2222779586360259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tx2"/>
                      </a:solidFill>
                    </a:defRPr>
                  </a:pPr>
                  <a:endParaRPr lang="en-US"/>
                </a:p>
              </c:txPr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Sheet1!$A$12:$A$18</c:f>
              <c:strCache>
                <c:ptCount val="7"/>
                <c:pt idx="0">
                  <c:v>Piped water</c:v>
                </c:pt>
                <c:pt idx="1">
                  <c:v>Public tap/standpipe</c:v>
                </c:pt>
                <c:pt idx="2">
                  <c:v>Tube well or borehole</c:v>
                </c:pt>
                <c:pt idx="3">
                  <c:v>Protected dug well/spring</c:v>
                </c:pt>
                <c:pt idx="4">
                  <c:v>Rainwater</c:v>
                </c:pt>
                <c:pt idx="5">
                  <c:v>Bottled/sachet from improved source</c:v>
                </c:pt>
                <c:pt idx="6">
                  <c:v>Nonimproved source</c:v>
                </c:pt>
              </c:strCache>
            </c:strRef>
          </c:cat>
          <c:val>
            <c:numRef>
              <c:f>Sheet1!$B$12:$B$18</c:f>
              <c:numCache>
                <c:formatCode>0</c:formatCode>
                <c:ptCount val="7"/>
                <c:pt idx="0">
                  <c:v>2.5</c:v>
                </c:pt>
                <c:pt idx="1">
                  <c:v>19.7</c:v>
                </c:pt>
                <c:pt idx="2">
                  <c:v>47.8</c:v>
                </c:pt>
                <c:pt idx="3" formatCode="General">
                  <c:v>5</c:v>
                </c:pt>
                <c:pt idx="4" formatCode="General">
                  <c:v>1</c:v>
                </c:pt>
                <c:pt idx="5" formatCode="General">
                  <c:v>2</c:v>
                </c:pt>
                <c:pt idx="6">
                  <c:v>21.5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spPr>
    <a:noFill/>
    <a:ln>
      <a:noFill/>
    </a:ln>
  </c:spPr>
  <c:txPr>
    <a:bodyPr/>
    <a:lstStyle/>
    <a:p>
      <a:pPr>
        <a:defRPr sz="1600">
          <a:solidFill>
            <a:schemeClr val="tx1"/>
          </a:solidFill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35592144731908532"/>
          <c:y val="0.15492957746478872"/>
          <c:w val="0.78703388638920135"/>
          <c:h val="0.77464788732394418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dLbl>
              <c:idx val="0"/>
              <c:layout>
                <c:manualLayout>
                  <c:x val="-1.1997679977502817E-2"/>
                  <c:y val="-3.104986876640421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Flush/</a:t>
                    </a:r>
                  </a:p>
                  <a:p>
                    <a:r>
                      <a:rPr lang="en-US" dirty="0" smtClean="0"/>
                      <a:t>pour </a:t>
                    </a:r>
                    <a:r>
                      <a:rPr lang="en-US" dirty="0"/>
                      <a:t>flush
7%</a:t>
                    </a:r>
                  </a:p>
                </c:rich>
              </c:tx>
              <c:dLblPos val="bestFit"/>
              <c:showCatName val="1"/>
              <c:showPercent val="1"/>
            </c:dLbl>
            <c:dLbl>
              <c:idx val="1"/>
              <c:layout>
                <c:manualLayout>
                  <c:x val="3.7304321334834236E-3"/>
                  <c:y val="-3.2525414956933202E-2"/>
                </c:manualLayout>
              </c:layout>
              <c:dLblPos val="bestFit"/>
              <c:showCatName val="1"/>
              <c:showPercent val="1"/>
            </c:dLbl>
            <c:dLbl>
              <c:idx val="2"/>
              <c:layout>
                <c:manualLayout>
                  <c:x val="3.3588301462317213E-2"/>
                  <c:y val="4.21479797419688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Pit latrine</a:t>
                    </a:r>
                  </a:p>
                  <a:p>
                    <a:r>
                      <a:rPr lang="en-US" dirty="0" smtClean="0"/>
                      <a:t>with </a:t>
                    </a:r>
                    <a:r>
                      <a:rPr lang="en-US" dirty="0"/>
                      <a:t>slab
2%</a:t>
                    </a:r>
                  </a:p>
                </c:rich>
              </c:tx>
              <c:dLblPos val="bestFit"/>
              <c:showCatName val="1"/>
              <c:showPercent val="1"/>
            </c:dLbl>
            <c:dLbl>
              <c:idx val="3"/>
              <c:spPr/>
              <c:txPr>
                <a:bodyPr/>
                <a:lstStyle/>
                <a:p>
                  <a:pPr>
                    <a:defRPr sz="1600">
                      <a:solidFill>
                        <a:schemeClr val="tx2"/>
                      </a:solidFill>
                    </a:defRPr>
                  </a:pPr>
                  <a:endParaRPr lang="en-US"/>
                </a:p>
              </c:txPr>
            </c:dLbl>
            <c:dLbl>
              <c:idx val="4"/>
              <c:layout>
                <c:manualLayout>
                  <c:x val="7.0952849643794802E-3"/>
                  <c:y val="1.298269934568038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Pit </a:t>
                    </a:r>
                    <a:r>
                      <a:rPr lang="en-US" dirty="0"/>
                      <a:t>latrine </a:t>
                    </a:r>
                    <a:endParaRPr lang="en-US" dirty="0" smtClean="0"/>
                  </a:p>
                  <a:p>
                    <a:r>
                      <a:rPr lang="en-US" dirty="0" smtClean="0"/>
                      <a:t>without </a:t>
                    </a:r>
                    <a:r>
                      <a:rPr lang="en-US" dirty="0"/>
                      <a:t>slab</a:t>
                    </a:r>
                    <a:r>
                      <a:rPr lang="en-US" dirty="0" smtClean="0"/>
                      <a:t>/</a:t>
                    </a:r>
                  </a:p>
                  <a:p>
                    <a:r>
                      <a:rPr lang="en-US" dirty="0" smtClean="0"/>
                      <a:t>bucket/</a:t>
                    </a:r>
                  </a:p>
                  <a:p>
                    <a:r>
                      <a:rPr lang="en-US" dirty="0" smtClean="0"/>
                      <a:t>open </a:t>
                    </a:r>
                    <a:r>
                      <a:rPr lang="en-US" dirty="0"/>
                      <a:t>pit
11%</a:t>
                    </a:r>
                  </a:p>
                </c:rich>
              </c:tx>
              <c:dLblPos val="bestFit"/>
              <c:showCatName val="1"/>
              <c:showPercent val="1"/>
            </c:dLbl>
            <c:dLbl>
              <c:idx val="5"/>
              <c:layout>
                <c:manualLayout>
                  <c:x val="2.0530207161604867E-2"/>
                  <c:y val="0.15678902813204695"/>
                </c:manualLayout>
              </c:layout>
              <c:tx>
                <c:rich>
                  <a:bodyPr/>
                  <a:lstStyle/>
                  <a:p>
                    <a:pPr>
                      <a:defRPr sz="1600">
                        <a:solidFill>
                          <a:schemeClr val="tx2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tx2"/>
                        </a:solidFill>
                      </a:rPr>
                      <a:t>No </a:t>
                    </a:r>
                    <a:r>
                      <a:rPr lang="en-US" dirty="0">
                        <a:solidFill>
                          <a:schemeClr val="tx2"/>
                        </a:solidFill>
                      </a:rPr>
                      <a:t>facility</a:t>
                    </a:r>
                    <a:r>
                      <a:rPr lang="en-US" dirty="0" smtClean="0">
                        <a:solidFill>
                          <a:schemeClr val="tx2"/>
                        </a:solidFill>
                      </a:rPr>
                      <a:t>/</a:t>
                    </a:r>
                  </a:p>
                  <a:p>
                    <a:pPr>
                      <a:defRPr sz="1600">
                        <a:solidFill>
                          <a:schemeClr val="tx2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tx2"/>
                        </a:solidFill>
                      </a:rPr>
                      <a:t>bush/field</a:t>
                    </a:r>
                    <a:r>
                      <a:rPr lang="en-US" dirty="0">
                        <a:solidFill>
                          <a:schemeClr val="tx2"/>
                        </a:solidFill>
                      </a:rPr>
                      <a:t>
18%</a:t>
                    </a:r>
                  </a:p>
                </c:rich>
              </c:tx>
              <c:spPr/>
              <c:dLblPos val="bestFit"/>
              <c:showCatName val="1"/>
              <c:showPercent val="1"/>
            </c:dLbl>
            <c:dLbl>
              <c:idx val="6"/>
              <c:tx>
                <c:rich>
                  <a:bodyPr/>
                  <a:lstStyle/>
                  <a:p>
                    <a:r>
                      <a:rPr lang="en-US" smtClean="0"/>
                      <a:t>Nonimproved facility</a:t>
                    </a:r>
                    <a:r>
                      <a:rPr lang="en-US" dirty="0"/>
                      <a:t>
89%</a:t>
                    </a:r>
                  </a:p>
                </c:rich>
              </c:tx>
              <c:dLblPos val="ctr"/>
              <c:showCatName val="1"/>
              <c:showPercent val="1"/>
            </c:dLbl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dLblPos val="ctr"/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Flush/pour flush</c:v>
                </c:pt>
                <c:pt idx="1">
                  <c:v>VIP latrine</c:v>
                </c:pt>
                <c:pt idx="2">
                  <c:v>Pit latrine with slab</c:v>
                </c:pt>
                <c:pt idx="3">
                  <c:v>Shared facility</c:v>
                </c:pt>
                <c:pt idx="4">
                  <c:v>Pit latrine without slab/bucket/open pit</c:v>
                </c:pt>
                <c:pt idx="5">
                  <c:v>No facility/bush/field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7.1999999999999975</c:v>
                </c:pt>
                <c:pt idx="1">
                  <c:v>1.9000000000000001</c:v>
                </c:pt>
                <c:pt idx="2">
                  <c:v>2.2000000000000002</c:v>
                </c:pt>
                <c:pt idx="3">
                  <c:v>59.9</c:v>
                </c:pt>
                <c:pt idx="4">
                  <c:v>10.4</c:v>
                </c:pt>
                <c:pt idx="5">
                  <c:v>18.100000000000001</c:v>
                </c:pt>
              </c:numCache>
            </c:numRef>
          </c:val>
        </c:ser>
        <c:dLbls>
          <c:showCatName val="1"/>
          <c:showPercent val="1"/>
        </c:dLbls>
        <c:firstSliceAng val="3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391E-2"/>
          <c:y val="0.1515257636883024"/>
          <c:w val="0.96604938271604934"/>
          <c:h val="0.7090822439335016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1"/>
            <c:spPr>
              <a:solidFill>
                <a:schemeClr val="accent2"/>
              </a:solidFill>
            </c:spPr>
          </c:dPt>
          <c:dPt>
            <c:idx val="2"/>
            <c:spPr>
              <a:solidFill>
                <a:schemeClr val="accent4"/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61</c:v>
                </c:pt>
                <c:pt idx="1">
                  <c:v>85</c:v>
                </c:pt>
                <c:pt idx="2">
                  <c:v>38</c:v>
                </c:pt>
              </c:numCache>
            </c:numRef>
          </c:val>
        </c:ser>
        <c:dLbls>
          <c:showVal val="1"/>
        </c:dLbls>
        <c:gapWidth val="75"/>
        <c:overlap val="-5"/>
        <c:axId val="89664512"/>
        <c:axId val="89666304"/>
      </c:barChart>
      <c:catAx>
        <c:axId val="89664512"/>
        <c:scaling>
          <c:orientation val="minMax"/>
        </c:scaling>
        <c:axPos val="b"/>
        <c:majorTickMark val="none"/>
        <c:tickLblPos val="nextTo"/>
        <c:crossAx val="89666304"/>
        <c:crosses val="autoZero"/>
        <c:auto val="1"/>
        <c:lblAlgn val="ctr"/>
        <c:lblOffset val="100"/>
      </c:catAx>
      <c:valAx>
        <c:axId val="89666304"/>
        <c:scaling>
          <c:orientation val="minMax"/>
        </c:scaling>
        <c:delete val="1"/>
        <c:axPos val="l"/>
        <c:numFmt formatCode="General" sourceLinked="1"/>
        <c:tickLblPos val="none"/>
        <c:crossAx val="8966451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4383603091280329"/>
          <c:y val="1.6149270332081821E-2"/>
          <c:w val="0.73918866044522213"/>
          <c:h val="0.9529843703980818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4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Car/truck</c:v>
                </c:pt>
                <c:pt idx="1">
                  <c:v>Bicycle</c:v>
                </c:pt>
                <c:pt idx="2">
                  <c:v>Mobile telephone</c:v>
                </c:pt>
                <c:pt idx="3">
                  <c:v>Television</c:v>
                </c:pt>
                <c:pt idx="4">
                  <c:v>Radio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3</c:v>
                </c:pt>
                <c:pt idx="1">
                  <c:v>31</c:v>
                </c:pt>
                <c:pt idx="2">
                  <c:v>37</c:v>
                </c:pt>
                <c:pt idx="3">
                  <c:v>21</c:v>
                </c:pt>
                <c:pt idx="4">
                  <c:v>69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Car/truck</c:v>
                </c:pt>
                <c:pt idx="1">
                  <c:v>Bicycle</c:v>
                </c:pt>
                <c:pt idx="2">
                  <c:v>Mobile telephone</c:v>
                </c:pt>
                <c:pt idx="3">
                  <c:v>Television</c:v>
                </c:pt>
                <c:pt idx="4">
                  <c:v>Radio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12</c:v>
                </c:pt>
                <c:pt idx="1">
                  <c:v>20</c:v>
                </c:pt>
                <c:pt idx="2">
                  <c:v>78</c:v>
                </c:pt>
                <c:pt idx="3">
                  <c:v>67</c:v>
                </c:pt>
                <c:pt idx="4">
                  <c:v>79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Car/truck</c:v>
                </c:pt>
                <c:pt idx="1">
                  <c:v>Bicycle</c:v>
                </c:pt>
                <c:pt idx="2">
                  <c:v>Mobile telephone</c:v>
                </c:pt>
                <c:pt idx="3">
                  <c:v>Television</c:v>
                </c:pt>
                <c:pt idx="4">
                  <c:v>Radio</c:v>
                </c:pt>
              </c:strCache>
            </c:strRef>
          </c:cat>
          <c:val>
            <c:numRef>
              <c:f>Sheet1!$D$2:$D$6</c:f>
              <c:numCache>
                <c:formatCode>0</c:formatCode>
                <c:ptCount val="5"/>
                <c:pt idx="0">
                  <c:v>7</c:v>
                </c:pt>
                <c:pt idx="1">
                  <c:v>26</c:v>
                </c:pt>
                <c:pt idx="2">
                  <c:v>57</c:v>
                </c:pt>
                <c:pt idx="3">
                  <c:v>43</c:v>
                </c:pt>
                <c:pt idx="4">
                  <c:v>74</c:v>
                </c:pt>
              </c:numCache>
            </c:numRef>
          </c:val>
        </c:ser>
        <c:dLbls>
          <c:showVal val="1"/>
        </c:dLbls>
        <c:gapWidth val="75"/>
        <c:overlap val="-5"/>
        <c:axId val="89620864"/>
        <c:axId val="89622400"/>
      </c:barChart>
      <c:catAx>
        <c:axId val="89620864"/>
        <c:scaling>
          <c:orientation val="minMax"/>
        </c:scaling>
        <c:axPos val="l"/>
        <c:majorTickMark val="none"/>
        <c:tickLblPos val="nextTo"/>
        <c:crossAx val="89622400"/>
        <c:crosses val="autoZero"/>
        <c:auto val="1"/>
        <c:lblAlgn val="ctr"/>
        <c:lblOffset val="100"/>
      </c:catAx>
      <c:valAx>
        <c:axId val="89622400"/>
        <c:scaling>
          <c:orientation val="minMax"/>
        </c:scaling>
        <c:delete val="1"/>
        <c:axPos val="b"/>
        <c:numFmt formatCode="0" sourceLinked="1"/>
        <c:majorTickMark val="none"/>
        <c:tickLblPos val="none"/>
        <c:crossAx val="8962086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76380725994156395"/>
          <c:y val="0.60303303998764857"/>
          <c:w val="0.14406022163896179"/>
          <c:h val="0.26488980237764553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No education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>
                    <a:solidFill>
                      <a:schemeClr val="tx2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Men 15-49</c:v>
                </c:pt>
                <c:pt idx="1">
                  <c:v>Women 15-49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13</c:v>
                </c:pt>
                <c:pt idx="1">
                  <c:v>21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Incomplete or complete primary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>
                    <a:solidFill>
                      <a:schemeClr val="bg2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Men 15-49</c:v>
                </c:pt>
                <c:pt idx="1">
                  <c:v>Women 15-49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>
                  <c:v>15</c:v>
                </c:pt>
                <c:pt idx="1">
                  <c:v>20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Incomplete or complete secondary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>
                    <a:solidFill>
                      <a:schemeClr val="bg2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Men 15-49</c:v>
                </c:pt>
                <c:pt idx="1">
                  <c:v>Women 15-49</c:v>
                </c:pt>
              </c:strCache>
            </c:strRef>
          </c:cat>
          <c:val>
            <c:numRef>
              <c:f>Sheet1!$B$4:$C$4</c:f>
              <c:numCache>
                <c:formatCode>0</c:formatCode>
                <c:ptCount val="2"/>
                <c:pt idx="0">
                  <c:v>63</c:v>
                </c:pt>
                <c:pt idx="1">
                  <c:v>55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More than secondary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>
                    <a:solidFill>
                      <a:schemeClr val="tx2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Men 15-49</c:v>
                </c:pt>
                <c:pt idx="1">
                  <c:v>Women 15-49</c:v>
                </c:pt>
              </c:strCache>
            </c:strRef>
          </c:cat>
          <c:val>
            <c:numRef>
              <c:f>Sheet1!$B$5:$C$5</c:f>
              <c:numCache>
                <c:formatCode>0</c:formatCode>
                <c:ptCount val="2"/>
                <c:pt idx="0">
                  <c:v>8</c:v>
                </c:pt>
                <c:pt idx="1">
                  <c:v>4</c:v>
                </c:pt>
              </c:numCache>
            </c:numRef>
          </c:val>
        </c:ser>
        <c:dLbls>
          <c:showVal val="1"/>
        </c:dLbls>
        <c:gapWidth val="95"/>
        <c:overlap val="100"/>
        <c:axId val="91125632"/>
        <c:axId val="91127168"/>
      </c:barChart>
      <c:catAx>
        <c:axId val="91125632"/>
        <c:scaling>
          <c:orientation val="minMax"/>
        </c:scaling>
        <c:axPos val="l"/>
        <c:majorTickMark val="none"/>
        <c:tickLblPos val="nextTo"/>
        <c:crossAx val="91127168"/>
        <c:crosses val="autoZero"/>
        <c:auto val="1"/>
        <c:lblAlgn val="ctr"/>
        <c:lblOffset val="100"/>
      </c:catAx>
      <c:valAx>
        <c:axId val="91127168"/>
        <c:scaling>
          <c:orientation val="minMax"/>
        </c:scaling>
        <c:delete val="1"/>
        <c:axPos val="b"/>
        <c:numFmt formatCode="0" sourceLinked="1"/>
        <c:tickLblPos val="none"/>
        <c:crossAx val="9112563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GDHS 1988</c:v>
                </c:pt>
                <c:pt idx="1">
                  <c:v>GDHS 1993</c:v>
                </c:pt>
                <c:pt idx="2">
                  <c:v>GDHS 1998</c:v>
                </c:pt>
                <c:pt idx="3">
                  <c:v>GDHS 2003</c:v>
                </c:pt>
                <c:pt idx="4">
                  <c:v>GDHS 2008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40</c:v>
                </c:pt>
                <c:pt idx="1">
                  <c:v>35</c:v>
                </c:pt>
                <c:pt idx="2">
                  <c:v>29</c:v>
                </c:pt>
                <c:pt idx="3">
                  <c:v>28</c:v>
                </c:pt>
                <c:pt idx="4">
                  <c:v>21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15-59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GDHS 1988</c:v>
                </c:pt>
                <c:pt idx="1">
                  <c:v>GDHS 1993</c:v>
                </c:pt>
                <c:pt idx="2">
                  <c:v>GDHS 1998</c:v>
                </c:pt>
                <c:pt idx="3">
                  <c:v>GDHS 2003</c:v>
                </c:pt>
                <c:pt idx="4">
                  <c:v>GDHS 2008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1">
                  <c:v>25</c:v>
                </c:pt>
                <c:pt idx="2">
                  <c:v>16</c:v>
                </c:pt>
                <c:pt idx="3">
                  <c:v>18</c:v>
                </c:pt>
                <c:pt idx="4">
                  <c:v>14</c:v>
                </c:pt>
              </c:numCache>
            </c:numRef>
          </c:val>
        </c:ser>
        <c:dLbls>
          <c:showVal val="1"/>
        </c:dLbls>
        <c:gapWidth val="100"/>
        <c:overlap val="-10"/>
        <c:axId val="91046272"/>
        <c:axId val="91047808"/>
      </c:barChart>
      <c:catAx>
        <c:axId val="91046272"/>
        <c:scaling>
          <c:orientation val="minMax"/>
        </c:scaling>
        <c:axPos val="b"/>
        <c:majorTickMark val="none"/>
        <c:tickLblPos val="nextTo"/>
        <c:crossAx val="91047808"/>
        <c:crosses val="autoZero"/>
        <c:auto val="1"/>
        <c:lblAlgn val="ctr"/>
        <c:lblOffset val="100"/>
      </c:catAx>
      <c:valAx>
        <c:axId val="91047808"/>
        <c:scaling>
          <c:orientation val="minMax"/>
        </c:scaling>
        <c:delete val="1"/>
        <c:axPos val="l"/>
        <c:numFmt formatCode="General" sourceLinked="1"/>
        <c:tickLblPos val="none"/>
        <c:crossAx val="91046272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Total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 formatCode="General">
                  <c:v>63</c:v>
                </c:pt>
                <c:pt idx="1">
                  <c:v>77.099999999999994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Urban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 formatCode="General">
                  <c:v>77</c:v>
                </c:pt>
                <c:pt idx="1">
                  <c:v>88.8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4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Sheet1!$B$4:$C$4</c:f>
              <c:numCache>
                <c:formatCode>0</c:formatCode>
                <c:ptCount val="2"/>
                <c:pt idx="0" formatCode="General">
                  <c:v>50</c:v>
                </c:pt>
                <c:pt idx="1">
                  <c:v>67.099999999999994</c:v>
                </c:pt>
              </c:numCache>
            </c:numRef>
          </c:val>
        </c:ser>
        <c:dLbls>
          <c:showVal val="1"/>
        </c:dLbls>
        <c:gapWidth val="75"/>
        <c:overlap val="-5"/>
        <c:axId val="95424896"/>
        <c:axId val="95426432"/>
      </c:barChart>
      <c:catAx>
        <c:axId val="95424896"/>
        <c:scaling>
          <c:orientation val="minMax"/>
        </c:scaling>
        <c:axPos val="b"/>
        <c:majorTickMark val="none"/>
        <c:tickLblPos val="nextTo"/>
        <c:crossAx val="95426432"/>
        <c:crosses val="autoZero"/>
        <c:auto val="1"/>
        <c:lblAlgn val="ctr"/>
        <c:lblOffset val="100"/>
      </c:catAx>
      <c:valAx>
        <c:axId val="95426432"/>
        <c:scaling>
          <c:orientation val="minMax"/>
        </c:scaling>
        <c:delete val="1"/>
        <c:axPos val="l"/>
        <c:numFmt formatCode="General" sourceLinked="1"/>
        <c:tickLblPos val="none"/>
        <c:crossAx val="95424896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8E7B0B-A4E6-4FE2-8283-B9B4B907BE2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6D10D9-0F67-44E1-BE0F-F4E9820043A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E0E474-422A-4C05-8188-EE94C438BEC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482B86-7681-4ABD-A9EB-4A4F6829843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82B86-7681-4ABD-A9EB-4A4F6829843C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82B86-7681-4ABD-A9EB-4A4F6829843C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AF934-F071-49BD-BC1A-8A27CFDC228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82575"/>
            <a:ext cx="7772400" cy="1470025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tx2"/>
                </a:solidFill>
              </a:rPr>
              <a:t>Characteristics of Respondents and Households</a:t>
            </a:r>
            <a:endParaRPr lang="en-US" sz="4000" b="1" dirty="0">
              <a:solidFill>
                <a:schemeClr val="tx2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724400"/>
            <a:ext cx="6400800" cy="17526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tx2"/>
                </a:solidFill>
              </a:rPr>
              <a:t>2008 Ghana Demographic and Health Survey</a:t>
            </a:r>
            <a:endParaRPr lang="en-US" sz="3600" dirty="0">
              <a:solidFill>
                <a:schemeClr val="tx2"/>
              </a:solidFill>
            </a:endParaRPr>
          </a:p>
        </p:txBody>
      </p:sp>
      <p:pic>
        <p:nvPicPr>
          <p:cNvPr id="4" name="Picture 3" descr="motif for pp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33600"/>
            <a:ext cx="91440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smtClean="0"/>
              <a:t>Wealth Index</a:t>
            </a:r>
            <a:endParaRPr lang="en-US" sz="36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Wealth is determined by scoring households based on a set of characteristics, including access to electricity and ownership of various consumer goods.</a:t>
            </a:r>
          </a:p>
          <a:p>
            <a:r>
              <a:rPr lang="en-US" dirty="0" smtClean="0"/>
              <a:t>Households are then ranked, from lowest score to highest score.</a:t>
            </a:r>
          </a:p>
          <a:p>
            <a:r>
              <a:rPr lang="en-US" dirty="0" smtClean="0"/>
              <a:t>This list is then separated into 5 equal pieces (or quintiles) each representing 20% of the population.</a:t>
            </a:r>
          </a:p>
          <a:p>
            <a:r>
              <a:rPr lang="en-US" dirty="0" smtClean="0"/>
              <a:t>Households in the highest quintile may not be “rich,” but they are of higher socioeconomic status than the other 80% of households in the country.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Wealth Index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81000" y="1447800"/>
          <a:ext cx="8229600" cy="13716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2"/>
                          </a:solidFill>
                        </a:rPr>
                        <a:t>Lowest</a:t>
                      </a:r>
                      <a:endParaRPr lang="en-US" sz="2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2"/>
                          </a:solidFill>
                        </a:rPr>
                        <a:t>2</a:t>
                      </a:r>
                      <a:r>
                        <a:rPr lang="en-US" sz="2400" baseline="30000" dirty="0" smtClean="0">
                          <a:solidFill>
                            <a:schemeClr val="tx2"/>
                          </a:solidFill>
                        </a:rPr>
                        <a:t>nd</a:t>
                      </a:r>
                      <a:r>
                        <a:rPr lang="en-US" sz="24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endParaRPr lang="en-US" sz="2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2"/>
                          </a:solidFill>
                        </a:rPr>
                        <a:t>Middle</a:t>
                      </a:r>
                      <a:endParaRPr lang="en-US" sz="2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2"/>
                          </a:solidFill>
                        </a:rPr>
                        <a:t>4</a:t>
                      </a:r>
                      <a:r>
                        <a:rPr lang="en-US" sz="2400" baseline="30000" dirty="0" smtClean="0">
                          <a:solidFill>
                            <a:schemeClr val="tx2"/>
                          </a:solidFill>
                        </a:rPr>
                        <a:t>th</a:t>
                      </a:r>
                      <a:endParaRPr lang="en-US" sz="2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2"/>
                          </a:solidFill>
                        </a:rPr>
                        <a:t>Highest</a:t>
                      </a:r>
                      <a:endParaRPr lang="en-US" sz="2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Urban</a:t>
                      </a:r>
                      <a:endParaRPr lang="en-US" sz="2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6%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19%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32%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41%</a:t>
                      </a:r>
                      <a:endParaRPr 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Rural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34%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31%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21%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11%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4%</a:t>
                      </a:r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81000" y="3200400"/>
            <a:ext cx="82296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Most rich households are in urban areas, while the poorest households are more often in rural areas.</a:t>
            </a:r>
          </a:p>
          <a:p>
            <a:pPr algn="ctr"/>
            <a:endParaRPr lang="en-US" sz="2800" dirty="0" smtClean="0"/>
          </a:p>
          <a:p>
            <a:pPr algn="ctr"/>
            <a:r>
              <a:rPr lang="en-US" sz="2800" dirty="0" smtClean="0"/>
              <a:t>The highest proportion of the poorest households are in the Upper East region (72% in the lowest quintile), and the largest proportion of wealthy households are in the Greater Accra region (64% in the highest quintile).</a:t>
            </a:r>
            <a:endParaRPr lang="en-US" sz="2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762000"/>
            <a:ext cx="4038600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Household Characteristics</a:t>
            </a:r>
          </a:p>
          <a:p>
            <a:pPr lvl="1"/>
            <a:r>
              <a:rPr lang="en-US" dirty="0" smtClean="0"/>
              <a:t>Education</a:t>
            </a:r>
          </a:p>
          <a:p>
            <a:pPr lvl="1"/>
            <a:r>
              <a:rPr lang="en-US" dirty="0" smtClean="0"/>
              <a:t>Drinking Water, Sanitation, and Electricity</a:t>
            </a:r>
          </a:p>
          <a:p>
            <a:pPr lvl="1"/>
            <a:r>
              <a:rPr lang="en-US" dirty="0" smtClean="0"/>
              <a:t>Ownership of Goods</a:t>
            </a:r>
          </a:p>
          <a:p>
            <a:pPr lvl="1"/>
            <a:r>
              <a:rPr lang="en-US" dirty="0" smtClean="0"/>
              <a:t>Wealth</a:t>
            </a:r>
          </a:p>
          <a:p>
            <a:r>
              <a:rPr lang="en-US" sz="2400" b="1" dirty="0" smtClean="0"/>
              <a:t>Respondent Characteristics</a:t>
            </a:r>
          </a:p>
          <a:p>
            <a:pPr lvl="1"/>
            <a:r>
              <a:rPr lang="en-US" b="1" dirty="0" smtClean="0"/>
              <a:t>Education and Literacy</a:t>
            </a:r>
          </a:p>
          <a:p>
            <a:pPr lvl="1"/>
            <a:r>
              <a:rPr lang="en-US" b="1" dirty="0" smtClean="0"/>
              <a:t>Mass Media</a:t>
            </a:r>
          </a:p>
          <a:p>
            <a:pPr lvl="1"/>
            <a:r>
              <a:rPr lang="en-US" b="1" dirty="0" smtClean="0"/>
              <a:t>Employment</a:t>
            </a:r>
          </a:p>
          <a:p>
            <a:pPr lvl="1"/>
            <a:r>
              <a:rPr lang="en-US" b="1" dirty="0" smtClean="0"/>
              <a:t>Earnings</a:t>
            </a:r>
            <a:endParaRPr lang="en-US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Educational Level of Respondents</a:t>
            </a:r>
            <a:endParaRPr lang="en-US" sz="36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752600"/>
          <a:ext cx="86868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905000" y="3733800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1"/>
                </a:solidFill>
              </a:rPr>
              <a:t>No education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71800" y="3581400"/>
            <a:ext cx="1447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Incomplete or complete primary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24400" y="3581400"/>
            <a:ext cx="1447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</a:rPr>
              <a:t>Incomplete or complete secondary</a:t>
            </a:r>
            <a:endParaRPr lang="en-US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15200" y="37199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More than secondary</a:t>
            </a:r>
            <a:endParaRPr lang="en-US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cxnSp>
        <p:nvCxnSpPr>
          <p:cNvPr id="13" name="Straight Connector 12"/>
          <p:cNvCxnSpPr>
            <a:stCxn id="11" idx="0"/>
          </p:cNvCxnSpPr>
          <p:nvPr/>
        </p:nvCxnSpPr>
        <p:spPr>
          <a:xfrm rot="16200000" flipV="1">
            <a:off x="7474550" y="3193450"/>
            <a:ext cx="595700" cy="4572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11" idx="2"/>
          </p:cNvCxnSpPr>
          <p:nvPr/>
        </p:nvCxnSpPr>
        <p:spPr>
          <a:xfrm rot="5400000">
            <a:off x="7517116" y="4469115"/>
            <a:ext cx="586769" cy="381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Trends in No Education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954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with no education</a:t>
            </a:r>
            <a:endParaRPr lang="en-US" i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Literacy of Respondents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981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2400" y="1676400"/>
            <a:ext cx="2362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15-49 who are literate</a:t>
            </a:r>
            <a:endParaRPr lang="en-US" i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Trends in Literacy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752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447800"/>
            <a:ext cx="3124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Percent of women age 15-49 and men age 15-59 who are literate</a:t>
            </a:r>
            <a:endParaRPr lang="en-US" sz="1600" i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Weekly Exposure to Mass Media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2400" y="1600200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15-49</a:t>
            </a:r>
            <a:endParaRPr lang="en-US" i="1" dirty="0"/>
          </a:p>
        </p:txBody>
      </p:sp>
      <p:sp>
        <p:nvSpPr>
          <p:cNvPr id="6" name="TextBox 5"/>
          <p:cNvSpPr txBox="1"/>
          <p:nvPr/>
        </p:nvSpPr>
        <p:spPr>
          <a:xfrm>
            <a:off x="6553200" y="6488668"/>
            <a:ext cx="2286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*At least once a week</a:t>
            </a:r>
            <a:endParaRPr lang="en-US" sz="16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Employment by Residence and Education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0" y="1600200"/>
          <a:ext cx="89154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867400" y="6172200"/>
            <a:ext cx="152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Education</a:t>
            </a:r>
            <a:endParaRPr lang="en-US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52400" y="1371600"/>
            <a:ext cx="2514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distribution of women and men who worked in the last 7 days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1524000" y="6172200"/>
            <a:ext cx="152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Residence</a:t>
            </a:r>
            <a:endParaRPr lang="en-US" sz="2000" b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smtClean="0"/>
              <a:t>Occupation</a:t>
            </a:r>
            <a:endParaRPr lang="en-US" sz="360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600" y="1752600"/>
          <a:ext cx="8610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219200"/>
            <a:ext cx="304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distribution of women and men employed in the last 12 months by occupation</a:t>
            </a:r>
            <a:endParaRPr lang="en-US" i="1" dirty="0"/>
          </a:p>
        </p:txBody>
      </p:sp>
      <p:sp>
        <p:nvSpPr>
          <p:cNvPr id="5" name="TextBox 4"/>
          <p:cNvSpPr txBox="1"/>
          <p:nvPr/>
        </p:nvSpPr>
        <p:spPr>
          <a:xfrm>
            <a:off x="6207825" y="48768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&lt;1</a:t>
            </a:r>
            <a:endParaRPr lang="en-US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04800" y="990600"/>
            <a:ext cx="4038600" cy="4525963"/>
          </a:xfrm>
        </p:spPr>
        <p:txBody>
          <a:bodyPr>
            <a:noAutofit/>
          </a:bodyPr>
          <a:lstStyle/>
          <a:p>
            <a:r>
              <a:rPr lang="en-US" sz="2400" b="1" dirty="0" smtClean="0"/>
              <a:t>Household Characteristics</a:t>
            </a:r>
          </a:p>
          <a:p>
            <a:pPr lvl="1"/>
            <a:r>
              <a:rPr lang="en-US" b="1" dirty="0" smtClean="0"/>
              <a:t>Education</a:t>
            </a:r>
          </a:p>
          <a:p>
            <a:pPr lvl="1"/>
            <a:r>
              <a:rPr lang="en-US" b="1" dirty="0" smtClean="0"/>
              <a:t>Drinking Water, Sanitation, and Electricity</a:t>
            </a:r>
          </a:p>
          <a:p>
            <a:pPr lvl="1"/>
            <a:r>
              <a:rPr lang="en-US" b="1" dirty="0" smtClean="0"/>
              <a:t>Ownership of Goods</a:t>
            </a:r>
          </a:p>
          <a:p>
            <a:pPr lvl="1"/>
            <a:r>
              <a:rPr lang="en-US" b="1" dirty="0" smtClean="0"/>
              <a:t>Wealth</a:t>
            </a:r>
          </a:p>
          <a:p>
            <a:r>
              <a:rPr lang="en-US" sz="2400" dirty="0" smtClean="0"/>
              <a:t>Respondent Characteristics</a:t>
            </a:r>
          </a:p>
          <a:p>
            <a:pPr lvl="1"/>
            <a:r>
              <a:rPr lang="en-US" dirty="0" smtClean="0"/>
              <a:t>Education and Literacy</a:t>
            </a:r>
          </a:p>
          <a:p>
            <a:pPr lvl="1"/>
            <a:r>
              <a:rPr lang="en-US" dirty="0" smtClean="0"/>
              <a:t>Mass Media</a:t>
            </a:r>
          </a:p>
          <a:p>
            <a:pPr lvl="1"/>
            <a:r>
              <a:rPr lang="en-US" dirty="0" smtClean="0"/>
              <a:t>Employment</a:t>
            </a:r>
          </a:p>
          <a:p>
            <a:pPr lvl="1"/>
            <a:r>
              <a:rPr lang="en-US" dirty="0" smtClean="0"/>
              <a:t>Earnings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Type of Employment: Women</a:t>
            </a:r>
            <a:endParaRPr lang="en-US" sz="36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381000" y="1828800"/>
          <a:ext cx="8305800" cy="4678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52400" y="1219200"/>
            <a:ext cx="403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Percent distribution of women age 15-49 employed in the 12 months before the survey</a:t>
            </a:r>
            <a:endParaRPr lang="en-US" sz="1600" i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Key Findings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en-US" sz="2600" b="1" dirty="0" smtClean="0"/>
              <a:t>94% </a:t>
            </a:r>
            <a:r>
              <a:rPr lang="en-US" sz="2600" dirty="0" smtClean="0"/>
              <a:t>of urban households and </a:t>
            </a:r>
            <a:r>
              <a:rPr lang="en-US" sz="2600" b="1" dirty="0" smtClean="0"/>
              <a:t>78% </a:t>
            </a:r>
            <a:r>
              <a:rPr lang="en-US" sz="2600" dirty="0" smtClean="0"/>
              <a:t>of rural households use to an </a:t>
            </a:r>
            <a:r>
              <a:rPr lang="en-US" sz="2600" b="1" dirty="0" smtClean="0"/>
              <a:t>improved source of drinking water.</a:t>
            </a:r>
          </a:p>
          <a:p>
            <a:pPr>
              <a:spcBef>
                <a:spcPts val="600"/>
              </a:spcBef>
            </a:pPr>
            <a:r>
              <a:rPr lang="en-US" sz="2600" b="1" dirty="0" smtClean="0"/>
              <a:t>61%</a:t>
            </a:r>
            <a:r>
              <a:rPr lang="en-US" sz="2600" dirty="0" smtClean="0"/>
              <a:t> of households have </a:t>
            </a:r>
            <a:r>
              <a:rPr lang="en-US" sz="2600" b="1" dirty="0" smtClean="0"/>
              <a:t>electricity.</a:t>
            </a:r>
          </a:p>
          <a:p>
            <a:pPr>
              <a:spcBef>
                <a:spcPts val="600"/>
              </a:spcBef>
            </a:pPr>
            <a:r>
              <a:rPr lang="en-US" sz="2600" b="1" dirty="0" smtClean="0"/>
              <a:t>60% </a:t>
            </a:r>
            <a:r>
              <a:rPr lang="en-US" sz="2600" dirty="0" smtClean="0"/>
              <a:t>of households use a </a:t>
            </a:r>
            <a:r>
              <a:rPr lang="en-US" sz="2600" b="1" dirty="0" err="1" smtClean="0"/>
              <a:t>nonimproved</a:t>
            </a:r>
            <a:r>
              <a:rPr lang="en-US" sz="2600" b="1" dirty="0" smtClean="0"/>
              <a:t> toilet facility</a:t>
            </a:r>
            <a:r>
              <a:rPr lang="en-US" sz="2600" dirty="0" smtClean="0"/>
              <a:t>. </a:t>
            </a:r>
            <a:r>
              <a:rPr lang="en-US" sz="2600" b="1" dirty="0" smtClean="0"/>
              <a:t>30%</a:t>
            </a:r>
            <a:r>
              <a:rPr lang="en-US" sz="2600" dirty="0" smtClean="0"/>
              <a:t> of rural households have </a:t>
            </a:r>
            <a:r>
              <a:rPr lang="en-US" sz="2600" b="1" dirty="0" smtClean="0"/>
              <a:t>no facility </a:t>
            </a:r>
            <a:r>
              <a:rPr lang="en-US" sz="2600" dirty="0" smtClean="0"/>
              <a:t>or use the </a:t>
            </a:r>
            <a:r>
              <a:rPr lang="en-US" sz="2600" b="1" dirty="0" smtClean="0"/>
              <a:t>bush/field</a:t>
            </a:r>
            <a:r>
              <a:rPr lang="en-US" sz="2600" dirty="0" smtClean="0"/>
              <a:t>.</a:t>
            </a:r>
            <a:endParaRPr lang="en-US" sz="2600" b="1" dirty="0" smtClean="0"/>
          </a:p>
          <a:p>
            <a:pPr>
              <a:spcBef>
                <a:spcPts val="600"/>
              </a:spcBef>
            </a:pPr>
            <a:r>
              <a:rPr lang="en-US" sz="2600" b="1" dirty="0" smtClean="0"/>
              <a:t>21%</a:t>
            </a:r>
            <a:r>
              <a:rPr lang="en-US" sz="2600" dirty="0" smtClean="0"/>
              <a:t> of female respondents and </a:t>
            </a:r>
            <a:r>
              <a:rPr lang="en-US" sz="2600" b="1" dirty="0" smtClean="0"/>
              <a:t>13%</a:t>
            </a:r>
            <a:r>
              <a:rPr lang="en-US" sz="2600" dirty="0" smtClean="0"/>
              <a:t> of male respondents have received </a:t>
            </a:r>
            <a:r>
              <a:rPr lang="en-US" sz="2600" b="1" dirty="0" smtClean="0"/>
              <a:t>no formal education.</a:t>
            </a:r>
          </a:p>
          <a:p>
            <a:pPr>
              <a:spcBef>
                <a:spcPts val="600"/>
              </a:spcBef>
            </a:pPr>
            <a:r>
              <a:rPr lang="en-US" sz="2600" b="1" dirty="0" smtClean="0"/>
              <a:t>63%</a:t>
            </a:r>
            <a:r>
              <a:rPr lang="en-US" sz="2600" dirty="0" smtClean="0"/>
              <a:t> of female respondents and </a:t>
            </a:r>
            <a:r>
              <a:rPr lang="en-US" sz="2600" b="1" dirty="0" smtClean="0"/>
              <a:t>77%</a:t>
            </a:r>
            <a:r>
              <a:rPr lang="en-US" sz="2600" dirty="0" smtClean="0"/>
              <a:t> of male respondents are </a:t>
            </a:r>
            <a:r>
              <a:rPr lang="en-US" sz="2600" b="1" dirty="0" smtClean="0"/>
              <a:t>literate.</a:t>
            </a:r>
          </a:p>
          <a:p>
            <a:pPr>
              <a:spcBef>
                <a:spcPts val="600"/>
              </a:spcBef>
            </a:pPr>
            <a:r>
              <a:rPr lang="en-US" sz="2600" b="1" dirty="0" smtClean="0"/>
              <a:t>75% </a:t>
            </a:r>
            <a:r>
              <a:rPr lang="en-US" sz="2600" dirty="0" smtClean="0"/>
              <a:t>of women and </a:t>
            </a:r>
            <a:r>
              <a:rPr lang="en-US" sz="2600" b="1" dirty="0" smtClean="0"/>
              <a:t>78%</a:t>
            </a:r>
            <a:r>
              <a:rPr lang="en-US" sz="2600" dirty="0" smtClean="0"/>
              <a:t> of men are </a:t>
            </a:r>
            <a:r>
              <a:rPr lang="en-US" sz="2600" b="1" dirty="0" smtClean="0"/>
              <a:t>currently employed.</a:t>
            </a:r>
            <a:endParaRPr lang="en-US" sz="26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Ghana’s Households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34% </a:t>
            </a:r>
            <a:r>
              <a:rPr lang="en-US" dirty="0" smtClean="0"/>
              <a:t>of households are headed by women</a:t>
            </a:r>
          </a:p>
          <a:p>
            <a:r>
              <a:rPr lang="en-US" dirty="0" smtClean="0"/>
              <a:t>Average household size: </a:t>
            </a:r>
            <a:r>
              <a:rPr lang="en-US" b="1" dirty="0" smtClean="0"/>
              <a:t>3.7</a:t>
            </a:r>
            <a:r>
              <a:rPr lang="en-US" dirty="0" smtClean="0"/>
              <a:t> members</a:t>
            </a:r>
          </a:p>
          <a:p>
            <a:r>
              <a:rPr lang="en-US" b="1" dirty="0" smtClean="0"/>
              <a:t>41%</a:t>
            </a:r>
            <a:r>
              <a:rPr lang="en-US" dirty="0" smtClean="0"/>
              <a:t> of the population is under 15 years of age</a:t>
            </a:r>
          </a:p>
          <a:p>
            <a:r>
              <a:rPr lang="en-US" b="1" dirty="0" smtClean="0"/>
              <a:t>22%</a:t>
            </a:r>
            <a:r>
              <a:rPr lang="en-US" dirty="0" smtClean="0"/>
              <a:t> of households have orphans or foster children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Primary </a:t>
            </a:r>
            <a:r>
              <a:rPr lang="en-US" sz="3600" smtClean="0"/>
              <a:t>School Attendance</a:t>
            </a:r>
            <a:endParaRPr lang="en-US" sz="360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1981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2400" y="1219200"/>
            <a:ext cx="2133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Net attendance ratio: percent of school-age children attending at </a:t>
            </a:r>
            <a:r>
              <a:rPr lang="en-US" sz="1600" i="1" smtClean="0"/>
              <a:t>that level</a:t>
            </a:r>
            <a:endParaRPr lang="en-US" sz="1600" i="1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Drinking Water</a:t>
            </a:r>
            <a:endParaRPr 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990600" y="5715000"/>
            <a:ext cx="3276600" cy="101566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2"/>
                </a:solidFill>
              </a:rPr>
              <a:t>94%</a:t>
            </a:r>
            <a:r>
              <a:rPr lang="en-US" sz="2000" dirty="0" smtClean="0">
                <a:solidFill>
                  <a:schemeClr val="tx2"/>
                </a:solidFill>
              </a:rPr>
              <a:t> of urban households use an improved source of drinking water</a:t>
            </a:r>
            <a:endParaRPr lang="en-US" sz="2000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62600" y="5715000"/>
            <a:ext cx="3276600" cy="101566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2"/>
                </a:solidFill>
              </a:rPr>
              <a:t>78% </a:t>
            </a:r>
            <a:r>
              <a:rPr lang="en-US" sz="2000" dirty="0" smtClean="0">
                <a:solidFill>
                  <a:schemeClr val="tx2"/>
                </a:solidFill>
              </a:rPr>
              <a:t>of rural households use an improved source of drinking water</a:t>
            </a:r>
            <a:endParaRPr lang="en-US" sz="2000" dirty="0">
              <a:solidFill>
                <a:schemeClr val="tx2"/>
              </a:solidFill>
            </a:endParaRPr>
          </a:p>
        </p:txBody>
      </p:sp>
      <p:graphicFrame>
        <p:nvGraphicFramePr>
          <p:cNvPr id="10" name="Chart 9"/>
          <p:cNvGraphicFramePr/>
          <p:nvPr/>
        </p:nvGraphicFramePr>
        <p:xfrm>
          <a:off x="-381000" y="1066800"/>
          <a:ext cx="6334126" cy="4676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Chart 8"/>
          <p:cNvGraphicFramePr/>
          <p:nvPr/>
        </p:nvGraphicFramePr>
        <p:xfrm>
          <a:off x="3962400" y="1066800"/>
          <a:ext cx="6612732" cy="4676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Distance to Drinking Water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Overall, only </a:t>
            </a:r>
            <a:r>
              <a:rPr lang="en-US" b="1" dirty="0" smtClean="0"/>
              <a:t>23%</a:t>
            </a:r>
            <a:r>
              <a:rPr lang="en-US" dirty="0" smtClean="0"/>
              <a:t> of households have water on premises.</a:t>
            </a:r>
          </a:p>
          <a:p>
            <a:pPr lvl="1"/>
            <a:r>
              <a:rPr lang="en-US" b="1" dirty="0" smtClean="0"/>
              <a:t>6%</a:t>
            </a:r>
            <a:r>
              <a:rPr lang="en-US" dirty="0" smtClean="0"/>
              <a:t> of rural households have </a:t>
            </a:r>
            <a:r>
              <a:rPr lang="en-US" b="1" dirty="0" smtClean="0"/>
              <a:t>water on premises</a:t>
            </a:r>
            <a:r>
              <a:rPr lang="en-US" dirty="0" smtClean="0"/>
              <a:t> versus </a:t>
            </a:r>
            <a:r>
              <a:rPr lang="en-US" b="1" dirty="0" smtClean="0"/>
              <a:t>42%</a:t>
            </a:r>
            <a:r>
              <a:rPr lang="en-US" dirty="0" smtClean="0"/>
              <a:t> of urban households.</a:t>
            </a:r>
          </a:p>
          <a:p>
            <a:r>
              <a:rPr lang="en-US" b="1" dirty="0" smtClean="0"/>
              <a:t>21%</a:t>
            </a:r>
            <a:r>
              <a:rPr lang="en-US" dirty="0" smtClean="0"/>
              <a:t> of rural households and </a:t>
            </a:r>
            <a:r>
              <a:rPr lang="en-US" b="1" dirty="0" smtClean="0"/>
              <a:t>7% </a:t>
            </a:r>
            <a:r>
              <a:rPr lang="en-US" dirty="0" smtClean="0"/>
              <a:t>of urban households require </a:t>
            </a:r>
            <a:r>
              <a:rPr lang="en-US" b="1" dirty="0" smtClean="0"/>
              <a:t>30 minutes or longer</a:t>
            </a:r>
            <a:r>
              <a:rPr lang="en-US" dirty="0" smtClean="0"/>
              <a:t> (roundtrip) to obtain drinking water.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Sanitation</a:t>
            </a:r>
            <a:endParaRPr lang="en-US" sz="3600" dirty="0"/>
          </a:p>
        </p:txBody>
      </p:sp>
      <p:graphicFrame>
        <p:nvGraphicFramePr>
          <p:cNvPr id="5" name="Chart 4"/>
          <p:cNvGraphicFramePr/>
          <p:nvPr/>
        </p:nvGraphicFramePr>
        <p:xfrm>
          <a:off x="0" y="1143000"/>
          <a:ext cx="8534400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105400" y="6211669"/>
            <a:ext cx="403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 distribution of households by type of toilet/latrine facilities</a:t>
            </a:r>
            <a:endParaRPr lang="en-US" i="1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3429000"/>
            <a:ext cx="2514600" cy="156966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tx2"/>
                </a:solidFill>
              </a:rPr>
              <a:t>88% of households use an </a:t>
            </a:r>
            <a:r>
              <a:rPr lang="en-US" sz="2400" dirty="0" err="1" smtClean="0">
                <a:solidFill>
                  <a:schemeClr val="tx2"/>
                </a:solidFill>
              </a:rPr>
              <a:t>nonimproved</a:t>
            </a:r>
            <a:r>
              <a:rPr lang="en-US" sz="2400" dirty="0" smtClean="0">
                <a:solidFill>
                  <a:schemeClr val="tx2"/>
                </a:solidFill>
              </a:rPr>
              <a:t> toilet facility</a:t>
            </a:r>
            <a:endParaRPr lang="en-US" sz="2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Access to Electricity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752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8600" y="1600200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households with electricity</a:t>
            </a:r>
            <a:endParaRPr lang="en-US" i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Household Durable Goods and Possessions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09600" y="1447800"/>
          <a:ext cx="80772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334000" y="60960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Percent of households</a:t>
            </a:r>
            <a:endParaRPr lang="en-US" i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hana DHS">
      <a:dk1>
        <a:srgbClr val="000000"/>
      </a:dk1>
      <a:lt1>
        <a:srgbClr val="690003"/>
      </a:lt1>
      <a:dk2>
        <a:srgbClr val="FFFFFF"/>
      </a:dk2>
      <a:lt2>
        <a:srgbClr val="000000"/>
      </a:lt2>
      <a:accent1>
        <a:srgbClr val="C20005"/>
      </a:accent1>
      <a:accent2>
        <a:srgbClr val="FFBA03"/>
      </a:accent2>
      <a:accent3>
        <a:srgbClr val="EDBBBB"/>
      </a:accent3>
      <a:accent4>
        <a:srgbClr val="748787"/>
      </a:accent4>
      <a:accent5>
        <a:srgbClr val="FFEBEB"/>
      </a:accent5>
      <a:accent6>
        <a:srgbClr val="00009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680</Words>
  <Application>Microsoft Office PowerPoint</Application>
  <PresentationFormat>On-screen Show (4:3)</PresentationFormat>
  <Paragraphs>125</Paragraphs>
  <Slides>21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Characteristics of Respondents and Households</vt:lpstr>
      <vt:lpstr>Slide 2</vt:lpstr>
      <vt:lpstr>Ghana’s Households</vt:lpstr>
      <vt:lpstr>Primary School Attendance</vt:lpstr>
      <vt:lpstr>Drinking Water</vt:lpstr>
      <vt:lpstr>Distance to Drinking Water</vt:lpstr>
      <vt:lpstr>Sanitation</vt:lpstr>
      <vt:lpstr>Access to Electricity</vt:lpstr>
      <vt:lpstr>Household Durable Goods and Possessions</vt:lpstr>
      <vt:lpstr>Wealth Index</vt:lpstr>
      <vt:lpstr>Wealth Index</vt:lpstr>
      <vt:lpstr>Slide 12</vt:lpstr>
      <vt:lpstr>Educational Level of Respondents</vt:lpstr>
      <vt:lpstr>Trends in No Education</vt:lpstr>
      <vt:lpstr>Literacy of Respondents</vt:lpstr>
      <vt:lpstr>Trends in Literacy</vt:lpstr>
      <vt:lpstr>Weekly Exposure to Mass Media</vt:lpstr>
      <vt:lpstr>Employment by Residence and Education</vt:lpstr>
      <vt:lpstr>Occupation</vt:lpstr>
      <vt:lpstr>Type of Employment: Women</vt:lpstr>
      <vt:lpstr>Key Findings</vt:lpstr>
    </vt:vector>
  </TitlesOfParts>
  <Company>Macro International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Characteristics of Respondents and Households</dc:title>
  <dc:creator>Hannah Guedenet</dc:creator>
  <cp:lastModifiedBy>Administrator</cp:lastModifiedBy>
  <cp:revision>56</cp:revision>
  <dcterms:created xsi:type="dcterms:W3CDTF">2009-06-23T14:41:13Z</dcterms:created>
  <dcterms:modified xsi:type="dcterms:W3CDTF">2012-05-09T14:51:33Z</dcterms:modified>
</cp:coreProperties>
</file>